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4" r:id="rId1"/>
    <p:sldMasterId id="2147483727" r:id="rId2"/>
    <p:sldMasterId id="2147483761" r:id="rId3"/>
    <p:sldMasterId id="2147483794" r:id="rId4"/>
  </p:sldMasterIdLst>
  <p:notesMasterIdLst>
    <p:notesMasterId r:id="rId132"/>
  </p:notesMasterIdLst>
  <p:handoutMasterIdLst>
    <p:handoutMasterId r:id="rId133"/>
  </p:handoutMasterIdLst>
  <p:sldIdLst>
    <p:sldId id="546" r:id="rId5"/>
    <p:sldId id="269" r:id="rId6"/>
    <p:sldId id="299" r:id="rId7"/>
    <p:sldId id="514" r:id="rId8"/>
    <p:sldId id="401" r:id="rId9"/>
    <p:sldId id="402" r:id="rId10"/>
    <p:sldId id="707" r:id="rId11"/>
    <p:sldId id="708" r:id="rId12"/>
    <p:sldId id="709" r:id="rId13"/>
    <p:sldId id="710" r:id="rId14"/>
    <p:sldId id="664" r:id="rId15"/>
    <p:sldId id="665" r:id="rId16"/>
    <p:sldId id="666" r:id="rId17"/>
    <p:sldId id="643" r:id="rId18"/>
    <p:sldId id="644" r:id="rId19"/>
    <p:sldId id="645" r:id="rId20"/>
    <p:sldId id="693" r:id="rId21"/>
    <p:sldId id="694" r:id="rId22"/>
    <p:sldId id="695" r:id="rId23"/>
    <p:sldId id="696" r:id="rId24"/>
    <p:sldId id="697" r:id="rId25"/>
    <p:sldId id="739" r:id="rId26"/>
    <p:sldId id="740" r:id="rId27"/>
    <p:sldId id="741" r:id="rId28"/>
    <p:sldId id="403" r:id="rId29"/>
    <p:sldId id="412" r:id="rId30"/>
    <p:sldId id="698" r:id="rId31"/>
    <p:sldId id="699" r:id="rId32"/>
    <p:sldId id="700" r:id="rId33"/>
    <p:sldId id="701" r:id="rId34"/>
    <p:sldId id="702" r:id="rId35"/>
    <p:sldId id="703" r:id="rId36"/>
    <p:sldId id="704" r:id="rId37"/>
    <p:sldId id="705" r:id="rId38"/>
    <p:sldId id="706" r:id="rId39"/>
    <p:sldId id="742" r:id="rId40"/>
    <p:sldId id="743" r:id="rId41"/>
    <p:sldId id="744" r:id="rId42"/>
    <p:sldId id="745" r:id="rId43"/>
    <p:sldId id="746" r:id="rId44"/>
    <p:sldId id="747" r:id="rId45"/>
    <p:sldId id="404" r:id="rId46"/>
    <p:sldId id="711" r:id="rId47"/>
    <p:sldId id="712" r:id="rId48"/>
    <p:sldId id="713" r:id="rId49"/>
    <p:sldId id="714" r:id="rId50"/>
    <p:sldId id="667" r:id="rId51"/>
    <p:sldId id="668" r:id="rId52"/>
    <p:sldId id="669" r:id="rId53"/>
    <p:sldId id="646" r:id="rId54"/>
    <p:sldId id="647" r:id="rId55"/>
    <p:sldId id="648" r:id="rId56"/>
    <p:sldId id="411" r:id="rId57"/>
    <p:sldId id="720" r:id="rId58"/>
    <p:sldId id="721" r:id="rId59"/>
    <p:sldId id="722" r:id="rId60"/>
    <p:sldId id="723" r:id="rId61"/>
    <p:sldId id="413" r:id="rId62"/>
    <p:sldId id="715" r:id="rId63"/>
    <p:sldId id="716" r:id="rId64"/>
    <p:sldId id="717" r:id="rId65"/>
    <p:sldId id="718" r:id="rId66"/>
    <p:sldId id="719" r:id="rId67"/>
    <p:sldId id="640" r:id="rId68"/>
    <p:sldId id="641" r:id="rId69"/>
    <p:sldId id="642" r:id="rId70"/>
    <p:sldId id="656" r:id="rId71"/>
    <p:sldId id="657" r:id="rId72"/>
    <p:sldId id="658" r:id="rId73"/>
    <p:sldId id="670" r:id="rId74"/>
    <p:sldId id="671" r:id="rId75"/>
    <p:sldId id="672" r:id="rId76"/>
    <p:sldId id="673" r:id="rId77"/>
    <p:sldId id="674" r:id="rId78"/>
    <p:sldId id="675" r:id="rId79"/>
    <p:sldId id="676" r:id="rId80"/>
    <p:sldId id="677" r:id="rId81"/>
    <p:sldId id="678" r:id="rId82"/>
    <p:sldId id="679" r:id="rId83"/>
    <p:sldId id="680" r:id="rId84"/>
    <p:sldId id="681" r:id="rId85"/>
    <p:sldId id="682" r:id="rId86"/>
    <p:sldId id="684" r:id="rId87"/>
    <p:sldId id="685" r:id="rId88"/>
    <p:sldId id="686" r:id="rId89"/>
    <p:sldId id="687" r:id="rId90"/>
    <p:sldId id="659" r:id="rId91"/>
    <p:sldId id="660" r:id="rId92"/>
    <p:sldId id="661" r:id="rId93"/>
    <p:sldId id="662" r:id="rId94"/>
    <p:sldId id="663" r:id="rId95"/>
    <p:sldId id="688" r:id="rId96"/>
    <p:sldId id="689" r:id="rId97"/>
    <p:sldId id="690" r:id="rId98"/>
    <p:sldId id="691" r:id="rId99"/>
    <p:sldId id="692" r:id="rId100"/>
    <p:sldId id="724" r:id="rId101"/>
    <p:sldId id="725" r:id="rId102"/>
    <p:sldId id="726" r:id="rId103"/>
    <p:sldId id="730" r:id="rId104"/>
    <p:sldId id="731" r:id="rId105"/>
    <p:sldId id="732" r:id="rId106"/>
    <p:sldId id="727" r:id="rId107"/>
    <p:sldId id="728" r:id="rId108"/>
    <p:sldId id="729" r:id="rId109"/>
    <p:sldId id="751" r:id="rId110"/>
    <p:sldId id="752" r:id="rId111"/>
    <p:sldId id="753" r:id="rId112"/>
    <p:sldId id="653" r:id="rId113"/>
    <p:sldId id="654" r:id="rId114"/>
    <p:sldId id="655" r:id="rId115"/>
    <p:sldId id="733" r:id="rId116"/>
    <p:sldId id="734" r:id="rId117"/>
    <p:sldId id="735" r:id="rId118"/>
    <p:sldId id="736" r:id="rId119"/>
    <p:sldId id="737" r:id="rId120"/>
    <p:sldId id="738" r:id="rId121"/>
    <p:sldId id="634" r:id="rId122"/>
    <p:sldId id="635" r:id="rId123"/>
    <p:sldId id="636" r:id="rId124"/>
    <p:sldId id="748" r:id="rId125"/>
    <p:sldId id="749" r:id="rId126"/>
    <p:sldId id="750" r:id="rId127"/>
    <p:sldId id="630" r:id="rId128"/>
    <p:sldId id="649" r:id="rId129"/>
    <p:sldId id="650" r:id="rId130"/>
    <p:sldId id="652" r:id="rId131"/>
  </p:sldIdLst>
  <p:sldSz cx="9144000" cy="6858000" type="screen4x3"/>
  <p:notesSz cx="6858000" cy="9144000"/>
  <p:custDataLst>
    <p:tags r:id="rId134"/>
  </p:custDataLst>
  <p:defaultTex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4148" userDrawn="1">
          <p15:clr>
            <a:srgbClr val="A4A3A4"/>
          </p15:clr>
        </p15:guide>
        <p15:guide id="2" orient="horz" pos="105" userDrawn="1">
          <p15:clr>
            <a:srgbClr val="A4A3A4"/>
          </p15:clr>
        </p15:guide>
        <p15:guide id="3" orient="horz" pos="2160" userDrawn="1">
          <p15:clr>
            <a:srgbClr val="A4A3A4"/>
          </p15:clr>
        </p15:guide>
        <p15:guide id="5" pos="2880">
          <p15:clr>
            <a:srgbClr val="A4A3A4"/>
          </p15:clr>
        </p15:guide>
        <p15:guide id="6" pos="233" userDrawn="1">
          <p15:clr>
            <a:srgbClr val="A4A3A4"/>
          </p15:clr>
        </p15:guide>
        <p15:guide id="7" pos="5527" userDrawn="1">
          <p15:clr>
            <a:srgbClr val="A4A3A4"/>
          </p15:clr>
        </p15:guide>
        <p15:guide id="8" orient="horz" pos="73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li Lilly and Company" initials="ELaC" lastIdx="3" clrIdx="0"/>
  <p:cmAuthor id="1" name="Peter" initials="P" lastIdx="3" clrIdx="1"/>
  <p:cmAuthor id="2" name="inSci" initials="inSci" lastIdx="1" clrIdx="2"/>
  <p:cmAuthor id="3" name="Mark Davies" initials="MD" lastIdx="2" clrIdx="3"/>
  <p:cmAuthor id="4" name="Jade Drummond" initials="iSC" lastIdx="5" clrIdx="4"/>
  <p:cmAuthor id="5" name="Administrator" initials="A" lastIdx="2" clrIdx="4">
    <p:extLst>
      <p:ext uri="{19B8F6BF-5375-455C-9EA6-DF929625EA0E}">
        <p15:presenceInfo xmlns:p15="http://schemas.microsoft.com/office/powerpoint/2012/main" userId="Administrator"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0A0A0"/>
    <a:srgbClr val="4D4D4D"/>
    <a:srgbClr val="EAEAEA"/>
    <a:srgbClr val="FFFFFF"/>
    <a:srgbClr val="2894FF"/>
    <a:srgbClr val="043882"/>
    <a:srgbClr val="DDDDDD"/>
    <a:srgbClr val="C0C0C0"/>
    <a:srgbClr val="000000"/>
    <a:srgbClr val="B60D2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397" autoAdjust="0"/>
    <p:restoredTop sz="94343" autoAdjust="0"/>
  </p:normalViewPr>
  <p:slideViewPr>
    <p:cSldViewPr snapToGrid="0" showGuides="1">
      <p:cViewPr varScale="1">
        <p:scale>
          <a:sx n="133" d="100"/>
          <a:sy n="133" d="100"/>
        </p:scale>
        <p:origin x="1146" y="120"/>
      </p:cViewPr>
      <p:guideLst>
        <p:guide orient="horz" pos="4148"/>
        <p:guide orient="horz" pos="105"/>
        <p:guide orient="horz" pos="2160"/>
        <p:guide pos="2880"/>
        <p:guide pos="233"/>
        <p:guide pos="5527"/>
        <p:guide orient="horz" pos="731"/>
      </p:guideLst>
    </p:cSldViewPr>
  </p:slideViewPr>
  <p:outlineViewPr>
    <p:cViewPr>
      <p:scale>
        <a:sx n="33" d="100"/>
        <a:sy n="33" d="100"/>
      </p:scale>
      <p:origin x="0" y="-69276"/>
    </p:cViewPr>
  </p:outlineViewPr>
  <p:notesTextViewPr>
    <p:cViewPr>
      <p:scale>
        <a:sx n="100" d="100"/>
        <a:sy n="100" d="100"/>
      </p:scale>
      <p:origin x="0" y="0"/>
    </p:cViewPr>
  </p:notesTextViewPr>
  <p:sorterViewPr>
    <p:cViewPr varScale="1">
      <p:scale>
        <a:sx n="100" d="100"/>
        <a:sy n="100" d="100"/>
      </p:scale>
      <p:origin x="0" y="-24600"/>
    </p:cViewPr>
  </p:sorterViewPr>
  <p:notesViewPr>
    <p:cSldViewPr snapToGrid="0" showGuides="1">
      <p:cViewPr varScale="1">
        <p:scale>
          <a:sx n="83" d="100"/>
          <a:sy n="83" d="100"/>
        </p:scale>
        <p:origin x="3852"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handoutMaster" Target="handoutMasters/handoutMaster1.xml"/><Relationship Id="rId138" Type="http://schemas.openxmlformats.org/officeDocument/2006/relationships/theme" Target="theme/theme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tags" Target="tags/tag1.xml"/><Relationship Id="rId139"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notesMaster" Target="notesMasters/notesMaster1.xml"/><Relationship Id="rId140"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thony Paisley" userId="8c2427e3-6166-4ca6-a2ca-315a9d224975" providerId="ADAL" clId="{B6AA4668-9B31-4C0D-A6D6-A2067A95ABF8}"/>
    <pc:docChg chg="undo custSel addSld modSld modMainMaster">
      <pc:chgData name="Anthony Paisley" userId="8c2427e3-6166-4ca6-a2ca-315a9d224975" providerId="ADAL" clId="{B6AA4668-9B31-4C0D-A6D6-A2067A95ABF8}" dt="2020-04-30T13:01:03.820" v="63" actId="207"/>
      <pc:docMkLst>
        <pc:docMk/>
      </pc:docMkLst>
      <pc:sldChg chg="add">
        <pc:chgData name="Anthony Paisley" userId="8c2427e3-6166-4ca6-a2ca-315a9d224975" providerId="ADAL" clId="{B6AA4668-9B31-4C0D-A6D6-A2067A95ABF8}" dt="2020-04-30T13:00:32.297" v="53"/>
        <pc:sldMkLst>
          <pc:docMk/>
          <pc:sldMk cId="3739974815" sldId="524"/>
        </pc:sldMkLst>
      </pc:sldChg>
      <pc:sldChg chg="add">
        <pc:chgData name="Anthony Paisley" userId="8c2427e3-6166-4ca6-a2ca-315a9d224975" providerId="ADAL" clId="{B6AA4668-9B31-4C0D-A6D6-A2067A95ABF8}" dt="2020-04-30T13:00:32.520" v="54"/>
        <pc:sldMkLst>
          <pc:docMk/>
          <pc:sldMk cId="3849838629" sldId="525"/>
        </pc:sldMkLst>
      </pc:sldChg>
      <pc:sldChg chg="add">
        <pc:chgData name="Anthony Paisley" userId="8c2427e3-6166-4ca6-a2ca-315a9d224975" providerId="ADAL" clId="{B6AA4668-9B31-4C0D-A6D6-A2067A95ABF8}" dt="2020-04-30T13:00:32.658" v="55"/>
        <pc:sldMkLst>
          <pc:docMk/>
          <pc:sldMk cId="1124326298" sldId="526"/>
        </pc:sldMkLst>
      </pc:sldChg>
      <pc:sldMasterChg chg="modSldLayout">
        <pc:chgData name="Anthony Paisley" userId="8c2427e3-6166-4ca6-a2ca-315a9d224975" providerId="ADAL" clId="{B6AA4668-9B31-4C0D-A6D6-A2067A95ABF8}" dt="2020-04-30T13:01:03.820" v="63" actId="207"/>
        <pc:sldMasterMkLst>
          <pc:docMk/>
          <pc:sldMasterMk cId="2497188743" sldId="2147483704"/>
        </pc:sldMasterMkLst>
        <pc:sldLayoutChg chg="addSp delSp modSp mod">
          <pc:chgData name="Anthony Paisley" userId="8c2427e3-6166-4ca6-a2ca-315a9d224975" providerId="ADAL" clId="{B6AA4668-9B31-4C0D-A6D6-A2067A95ABF8}" dt="2020-04-30T13:00:59.765" v="61"/>
          <pc:sldLayoutMkLst>
            <pc:docMk/>
            <pc:sldMasterMk cId="2497188743" sldId="2147483704"/>
            <pc:sldLayoutMk cId="3572782330" sldId="2147483705"/>
          </pc:sldLayoutMkLst>
          <pc:spChg chg="mod">
            <ac:chgData name="Anthony Paisley" userId="8c2427e3-6166-4ca6-a2ca-315a9d224975" providerId="ADAL" clId="{B6AA4668-9B31-4C0D-A6D6-A2067A95ABF8}" dt="2020-04-30T13:00:59.765" v="61"/>
            <ac:spMkLst>
              <pc:docMk/>
              <pc:sldMasterMk cId="2497188743" sldId="2147483704"/>
              <pc:sldLayoutMk cId="3572782330" sldId="2147483705"/>
              <ac:spMk id="14" creationId="{00000000-0000-0000-0000-000000000000}"/>
            </ac:spMkLst>
          </pc:spChg>
          <pc:picChg chg="del mod">
            <ac:chgData name="Anthony Paisley" userId="8c2427e3-6166-4ca6-a2ca-315a9d224975" providerId="ADAL" clId="{B6AA4668-9B31-4C0D-A6D6-A2067A95ABF8}" dt="2020-04-30T12:54:59.679" v="10" actId="478"/>
            <ac:picMkLst>
              <pc:docMk/>
              <pc:sldMasterMk cId="2497188743" sldId="2147483704"/>
              <pc:sldLayoutMk cId="3572782330" sldId="2147483705"/>
              <ac:picMk id="3" creationId="{DE4D58F3-CD7F-4C61-B7DD-05777C774C83}"/>
            </ac:picMkLst>
          </pc:picChg>
          <pc:picChg chg="add mod">
            <ac:chgData name="Anthony Paisley" userId="8c2427e3-6166-4ca6-a2ca-315a9d224975" providerId="ADAL" clId="{B6AA4668-9B31-4C0D-A6D6-A2067A95ABF8}" dt="2020-04-30T12:54:58.380" v="9" actId="167"/>
            <ac:picMkLst>
              <pc:docMk/>
              <pc:sldMasterMk cId="2497188743" sldId="2147483704"/>
              <pc:sldLayoutMk cId="3572782330" sldId="2147483705"/>
              <ac:picMk id="1026" creationId="{608D1D00-0A1E-40D1-A942-DB7B24D76BAB}"/>
            </ac:picMkLst>
          </pc:picChg>
        </pc:sldLayoutChg>
        <pc:sldLayoutChg chg="addSp delSp modSp mod">
          <pc:chgData name="Anthony Paisley" userId="8c2427e3-6166-4ca6-a2ca-315a9d224975" providerId="ADAL" clId="{B6AA4668-9B31-4C0D-A6D6-A2067A95ABF8}" dt="2020-04-30T13:00:53.364" v="57"/>
          <pc:sldLayoutMkLst>
            <pc:docMk/>
            <pc:sldMasterMk cId="2497188743" sldId="2147483704"/>
            <pc:sldLayoutMk cId="3855671749" sldId="2147483724"/>
          </pc:sldLayoutMkLst>
          <pc:spChg chg="add del">
            <ac:chgData name="Anthony Paisley" userId="8c2427e3-6166-4ca6-a2ca-315a9d224975" providerId="ADAL" clId="{B6AA4668-9B31-4C0D-A6D6-A2067A95ABF8}" dt="2020-04-30T12:55:18.631" v="12"/>
            <ac:spMkLst>
              <pc:docMk/>
              <pc:sldMasterMk cId="2497188743" sldId="2147483704"/>
              <pc:sldLayoutMk cId="3855671749" sldId="2147483724"/>
              <ac:spMk id="2" creationId="{5364CFD2-C44D-46E8-BF9F-BBD943E9E2C0}"/>
            </ac:spMkLst>
          </pc:spChg>
          <pc:spChg chg="mod">
            <ac:chgData name="Anthony Paisley" userId="8c2427e3-6166-4ca6-a2ca-315a9d224975" providerId="ADAL" clId="{B6AA4668-9B31-4C0D-A6D6-A2067A95ABF8}" dt="2020-04-30T13:00:53.364" v="57"/>
            <ac:spMkLst>
              <pc:docMk/>
              <pc:sldMasterMk cId="2497188743" sldId="2147483704"/>
              <pc:sldLayoutMk cId="3855671749" sldId="2147483724"/>
              <ac:spMk id="14" creationId="{00000000-0000-0000-0000-000000000000}"/>
            </ac:spMkLst>
          </pc:spChg>
          <pc:picChg chg="del mod">
            <ac:chgData name="Anthony Paisley" userId="8c2427e3-6166-4ca6-a2ca-315a9d224975" providerId="ADAL" clId="{B6AA4668-9B31-4C0D-A6D6-A2067A95ABF8}" dt="2020-04-30T12:55:44.647" v="24" actId="478"/>
            <ac:picMkLst>
              <pc:docMk/>
              <pc:sldMasterMk cId="2497188743" sldId="2147483704"/>
              <pc:sldLayoutMk cId="3855671749" sldId="2147483724"/>
              <ac:picMk id="3" creationId="{DE4D58F3-CD7F-4C61-B7DD-05777C774C83}"/>
            </ac:picMkLst>
          </pc:picChg>
          <pc:picChg chg="add mod">
            <ac:chgData name="Anthony Paisley" userId="8c2427e3-6166-4ca6-a2ca-315a9d224975" providerId="ADAL" clId="{B6AA4668-9B31-4C0D-A6D6-A2067A95ABF8}" dt="2020-04-30T12:56:00.836" v="27" actId="167"/>
            <ac:picMkLst>
              <pc:docMk/>
              <pc:sldMasterMk cId="2497188743" sldId="2147483704"/>
              <pc:sldLayoutMk cId="3855671749" sldId="2147483724"/>
              <ac:picMk id="2050" creationId="{28C8F0B4-82BC-4249-945C-F7E4B5F1101B}"/>
            </ac:picMkLst>
          </pc:picChg>
        </pc:sldLayoutChg>
        <pc:sldLayoutChg chg="addSp delSp modSp mod">
          <pc:chgData name="Anthony Paisley" userId="8c2427e3-6166-4ca6-a2ca-315a9d224975" providerId="ADAL" clId="{B6AA4668-9B31-4C0D-A6D6-A2067A95ABF8}" dt="2020-04-30T13:01:03.820" v="63" actId="207"/>
          <pc:sldLayoutMkLst>
            <pc:docMk/>
            <pc:sldMasterMk cId="2497188743" sldId="2147483704"/>
            <pc:sldLayoutMk cId="1191946805" sldId="2147483725"/>
          </pc:sldLayoutMkLst>
          <pc:spChg chg="mod">
            <ac:chgData name="Anthony Paisley" userId="8c2427e3-6166-4ca6-a2ca-315a9d224975" providerId="ADAL" clId="{B6AA4668-9B31-4C0D-A6D6-A2067A95ABF8}" dt="2020-04-30T13:01:03.820" v="63" actId="207"/>
            <ac:spMkLst>
              <pc:docMk/>
              <pc:sldMasterMk cId="2497188743" sldId="2147483704"/>
              <pc:sldLayoutMk cId="1191946805" sldId="2147483725"/>
              <ac:spMk id="14" creationId="{00000000-0000-0000-0000-000000000000}"/>
            </ac:spMkLst>
          </pc:spChg>
          <pc:picChg chg="add mod">
            <ac:chgData name="Anthony Paisley" userId="8c2427e3-6166-4ca6-a2ca-315a9d224975" providerId="ADAL" clId="{B6AA4668-9B31-4C0D-A6D6-A2067A95ABF8}" dt="2020-04-30T12:56:46.283" v="37" actId="18131"/>
            <ac:picMkLst>
              <pc:docMk/>
              <pc:sldMasterMk cId="2497188743" sldId="2147483704"/>
              <pc:sldLayoutMk cId="1191946805" sldId="2147483725"/>
              <ac:picMk id="2" creationId="{11E5B95B-5128-4C07-9F98-F2544B949C7C}"/>
            </ac:picMkLst>
          </pc:picChg>
          <pc:picChg chg="del mod">
            <ac:chgData name="Anthony Paisley" userId="8c2427e3-6166-4ca6-a2ca-315a9d224975" providerId="ADAL" clId="{B6AA4668-9B31-4C0D-A6D6-A2067A95ABF8}" dt="2020-04-30T12:56:36.215" v="35" actId="478"/>
            <ac:picMkLst>
              <pc:docMk/>
              <pc:sldMasterMk cId="2497188743" sldId="2147483704"/>
              <pc:sldLayoutMk cId="1191946805" sldId="2147483725"/>
              <ac:picMk id="3" creationId="{DE4D58F3-CD7F-4C61-B7DD-05777C774C83}"/>
            </ac:picMkLst>
          </pc:picChg>
        </pc:sldLayoutChg>
        <pc:sldLayoutChg chg="addSp delSp modSp mod">
          <pc:chgData name="Anthony Paisley" userId="8c2427e3-6166-4ca6-a2ca-315a9d224975" providerId="ADAL" clId="{B6AA4668-9B31-4C0D-A6D6-A2067A95ABF8}" dt="2020-04-30T13:00:23.227" v="52" actId="167"/>
          <pc:sldLayoutMkLst>
            <pc:docMk/>
            <pc:sldMasterMk cId="2497188743" sldId="2147483704"/>
            <pc:sldLayoutMk cId="3701744375" sldId="2147483726"/>
          </pc:sldLayoutMkLst>
          <pc:picChg chg="del mod">
            <ac:chgData name="Anthony Paisley" userId="8c2427e3-6166-4ca6-a2ca-315a9d224975" providerId="ADAL" clId="{B6AA4668-9B31-4C0D-A6D6-A2067A95ABF8}" dt="2020-04-30T12:59:32.548" v="44" actId="478"/>
            <ac:picMkLst>
              <pc:docMk/>
              <pc:sldMasterMk cId="2497188743" sldId="2147483704"/>
              <pc:sldLayoutMk cId="3701744375" sldId="2147483726"/>
              <ac:picMk id="3" creationId="{DE4D58F3-CD7F-4C61-B7DD-05777C774C83}"/>
            </ac:picMkLst>
          </pc:picChg>
          <pc:picChg chg="add del mod">
            <ac:chgData name="Anthony Paisley" userId="8c2427e3-6166-4ca6-a2ca-315a9d224975" providerId="ADAL" clId="{B6AA4668-9B31-4C0D-A6D6-A2067A95ABF8}" dt="2020-04-30T13:00:16.173" v="50" actId="478"/>
            <ac:picMkLst>
              <pc:docMk/>
              <pc:sldMasterMk cId="2497188743" sldId="2147483704"/>
              <pc:sldLayoutMk cId="3701744375" sldId="2147483726"/>
              <ac:picMk id="4098" creationId="{625605DD-F5D0-4291-95C4-C4B69AB44A61}"/>
            </ac:picMkLst>
          </pc:picChg>
          <pc:picChg chg="add mod">
            <ac:chgData name="Anthony Paisley" userId="8c2427e3-6166-4ca6-a2ca-315a9d224975" providerId="ADAL" clId="{B6AA4668-9B31-4C0D-A6D6-A2067A95ABF8}" dt="2020-04-30T13:00:23.227" v="52" actId="167"/>
            <ac:picMkLst>
              <pc:docMk/>
              <pc:sldMasterMk cId="2497188743" sldId="2147483704"/>
              <pc:sldLayoutMk cId="3701744375" sldId="2147483726"/>
              <ac:picMk id="4100" creationId="{B4FBC9A3-08ED-4730-9976-938BFC8E61EC}"/>
            </ac:picMkLst>
          </pc:picChg>
        </pc:sldLayoutChg>
      </pc:sldMasterChg>
    </pc:docChg>
  </pc:docChgLst>
  <pc:docChgLst>
    <pc:chgData name="Anthony Paisley" userId="8c2427e3-6166-4ca6-a2ca-315a9d224975" providerId="ADAL" clId="{47D98094-1796-4F96-B218-E3052AC9CC39}"/>
    <pc:docChg chg="undo custSel modSld modMainMaster">
      <pc:chgData name="Anthony Paisley" userId="8c2427e3-6166-4ca6-a2ca-315a9d224975" providerId="ADAL" clId="{47D98094-1796-4F96-B218-E3052AC9CC39}" dt="2019-12-17T16:00:47.609" v="168" actId="18131"/>
      <pc:docMkLst>
        <pc:docMk/>
      </pc:docMkLst>
      <pc:sldChg chg="modSp">
        <pc:chgData name="Anthony Paisley" userId="8c2427e3-6166-4ca6-a2ca-315a9d224975" providerId="ADAL" clId="{47D98094-1796-4F96-B218-E3052AC9CC39}" dt="2019-12-17T15:52:34.658" v="114" actId="20577"/>
        <pc:sldMkLst>
          <pc:docMk/>
          <pc:sldMk cId="3804275655" sldId="386"/>
        </pc:sldMkLst>
        <pc:spChg chg="mod">
          <ac:chgData name="Anthony Paisley" userId="8c2427e3-6166-4ca6-a2ca-315a9d224975" providerId="ADAL" clId="{47D98094-1796-4F96-B218-E3052AC9CC39}" dt="2019-12-17T15:52:34.658" v="114" actId="20577"/>
          <ac:spMkLst>
            <pc:docMk/>
            <pc:sldMk cId="3804275655" sldId="386"/>
            <ac:spMk id="4" creationId="{00000000-0000-0000-0000-000000000000}"/>
          </ac:spMkLst>
        </pc:spChg>
      </pc:sldChg>
      <pc:sldChg chg="modSp">
        <pc:chgData name="Anthony Paisley" userId="8c2427e3-6166-4ca6-a2ca-315a9d224975" providerId="ADAL" clId="{47D98094-1796-4F96-B218-E3052AC9CC39}" dt="2019-12-17T15:54:47.034" v="128" actId="20577"/>
        <pc:sldMkLst>
          <pc:docMk/>
          <pc:sldMk cId="2945073075" sldId="426"/>
        </pc:sldMkLst>
        <pc:spChg chg="mod">
          <ac:chgData name="Anthony Paisley" userId="8c2427e3-6166-4ca6-a2ca-315a9d224975" providerId="ADAL" clId="{47D98094-1796-4F96-B218-E3052AC9CC39}" dt="2019-12-17T15:54:47.034" v="128" actId="20577"/>
          <ac:spMkLst>
            <pc:docMk/>
            <pc:sldMk cId="2945073075" sldId="426"/>
            <ac:spMk id="4" creationId="{00000000-0000-0000-0000-000000000000}"/>
          </ac:spMkLst>
        </pc:spChg>
      </pc:sldChg>
      <pc:sldChg chg="modSp">
        <pc:chgData name="Anthony Paisley" userId="8c2427e3-6166-4ca6-a2ca-315a9d224975" providerId="ADAL" clId="{47D98094-1796-4F96-B218-E3052AC9CC39}" dt="2019-12-17T15:55:00.421" v="133" actId="20577"/>
        <pc:sldMkLst>
          <pc:docMk/>
          <pc:sldMk cId="1043757616" sldId="427"/>
        </pc:sldMkLst>
        <pc:spChg chg="mod">
          <ac:chgData name="Anthony Paisley" userId="8c2427e3-6166-4ca6-a2ca-315a9d224975" providerId="ADAL" clId="{47D98094-1796-4F96-B218-E3052AC9CC39}" dt="2019-12-17T15:55:00.421" v="133" actId="20577"/>
          <ac:spMkLst>
            <pc:docMk/>
            <pc:sldMk cId="1043757616" sldId="427"/>
            <ac:spMk id="4" creationId="{00000000-0000-0000-0000-000000000000}"/>
          </ac:spMkLst>
        </pc:spChg>
      </pc:sldChg>
      <pc:sldChg chg="modSp">
        <pc:chgData name="Anthony Paisley" userId="8c2427e3-6166-4ca6-a2ca-315a9d224975" providerId="ADAL" clId="{47D98094-1796-4F96-B218-E3052AC9CC39}" dt="2019-12-17T15:54:54.541" v="131" actId="20577"/>
        <pc:sldMkLst>
          <pc:docMk/>
          <pc:sldMk cId="2905193394" sldId="428"/>
        </pc:sldMkLst>
        <pc:spChg chg="mod">
          <ac:chgData name="Anthony Paisley" userId="8c2427e3-6166-4ca6-a2ca-315a9d224975" providerId="ADAL" clId="{47D98094-1796-4F96-B218-E3052AC9CC39}" dt="2019-12-17T15:54:54.541" v="131" actId="20577"/>
          <ac:spMkLst>
            <pc:docMk/>
            <pc:sldMk cId="2905193394" sldId="428"/>
            <ac:spMk id="4" creationId="{00000000-0000-0000-0000-000000000000}"/>
          </ac:spMkLst>
        </pc:spChg>
      </pc:sldChg>
      <pc:sldMasterChg chg="modSldLayout">
        <pc:chgData name="Anthony Paisley" userId="8c2427e3-6166-4ca6-a2ca-315a9d224975" providerId="ADAL" clId="{47D98094-1796-4F96-B218-E3052AC9CC39}" dt="2019-12-17T16:00:47.609" v="168" actId="18131"/>
        <pc:sldMasterMkLst>
          <pc:docMk/>
          <pc:sldMasterMk cId="0" sldId="2147483648"/>
        </pc:sldMasterMkLst>
        <pc:sldLayoutChg chg="addSp delSp modSp">
          <pc:chgData name="Anthony Paisley" userId="8c2427e3-6166-4ca6-a2ca-315a9d224975" providerId="ADAL" clId="{47D98094-1796-4F96-B218-E3052AC9CC39}" dt="2019-12-17T16:00:26.073" v="167" actId="167"/>
          <pc:sldLayoutMkLst>
            <pc:docMk/>
            <pc:sldMasterMk cId="0" sldId="2147483648"/>
            <pc:sldLayoutMk cId="1072683128" sldId="2147483667"/>
          </pc:sldLayoutMkLst>
          <pc:spChg chg="add del mod">
            <ac:chgData name="Anthony Paisley" userId="8c2427e3-6166-4ca6-a2ca-315a9d224975" providerId="ADAL" clId="{47D98094-1796-4F96-B218-E3052AC9CC39}" dt="2019-12-17T16:00:17.995" v="163" actId="478"/>
            <ac:spMkLst>
              <pc:docMk/>
              <pc:sldMasterMk cId="0" sldId="2147483648"/>
              <pc:sldLayoutMk cId="1072683128" sldId="2147483667"/>
              <ac:spMk id="13" creationId="{68845627-3D82-4C70-86A7-E81EF4F501E2}"/>
            </ac:spMkLst>
          </pc:spChg>
          <pc:spChg chg="del">
            <ac:chgData name="Anthony Paisley" userId="8c2427e3-6166-4ca6-a2ca-315a9d224975" providerId="ADAL" clId="{47D98094-1796-4F96-B218-E3052AC9CC39}" dt="2019-12-17T15:58:36.497" v="141" actId="478"/>
            <ac:spMkLst>
              <pc:docMk/>
              <pc:sldMasterMk cId="0" sldId="2147483648"/>
              <pc:sldLayoutMk cId="1072683128" sldId="2147483667"/>
              <ac:spMk id="14" creationId="{00000000-0000-0000-0000-000000000000}"/>
            </ac:spMkLst>
          </pc:spChg>
          <pc:spChg chg="add">
            <ac:chgData name="Anthony Paisley" userId="8c2427e3-6166-4ca6-a2ca-315a9d224975" providerId="ADAL" clId="{47D98094-1796-4F96-B218-E3052AC9CC39}" dt="2019-12-17T16:00:18.254" v="164"/>
            <ac:spMkLst>
              <pc:docMk/>
              <pc:sldMasterMk cId="0" sldId="2147483648"/>
              <pc:sldLayoutMk cId="1072683128" sldId="2147483667"/>
              <ac:spMk id="15" creationId="{2AC7C38F-7A21-45FB-9BD5-45A1D37CF646}"/>
            </ac:spMkLst>
          </pc:spChg>
          <pc:picChg chg="add mod">
            <ac:chgData name="Anthony Paisley" userId="8c2427e3-6166-4ca6-a2ca-315a9d224975" providerId="ADAL" clId="{47D98094-1796-4F96-B218-E3052AC9CC39}" dt="2019-12-17T16:00:26.073" v="167" actId="167"/>
            <ac:picMkLst>
              <pc:docMk/>
              <pc:sldMasterMk cId="0" sldId="2147483648"/>
              <pc:sldLayoutMk cId="1072683128" sldId="2147483667"/>
              <ac:picMk id="2" creationId="{095C05E2-CD4D-4E76-AF65-0CB7CEDFAEB7}"/>
            </ac:picMkLst>
          </pc:picChg>
          <pc:picChg chg="del">
            <ac:chgData name="Anthony Paisley" userId="8c2427e3-6166-4ca6-a2ca-315a9d224975" providerId="ADAL" clId="{47D98094-1796-4F96-B218-E3052AC9CC39}" dt="2019-12-17T15:58:32.051" v="140" actId="478"/>
            <ac:picMkLst>
              <pc:docMk/>
              <pc:sldMasterMk cId="0" sldId="2147483648"/>
              <pc:sldLayoutMk cId="1072683128" sldId="2147483667"/>
              <ac:picMk id="4098" creationId="{179FF4E4-FA32-495E-BA0A-62DBBAE01C9B}"/>
            </ac:picMkLst>
          </pc:picChg>
        </pc:sldLayoutChg>
        <pc:sldLayoutChg chg="addSp delSp modSp">
          <pc:chgData name="Anthony Paisley" userId="8c2427e3-6166-4ca6-a2ca-315a9d224975" providerId="ADAL" clId="{47D98094-1796-4F96-B218-E3052AC9CC39}" dt="2019-12-17T15:59:51.318" v="157"/>
          <pc:sldLayoutMkLst>
            <pc:docMk/>
            <pc:sldMasterMk cId="0" sldId="2147483648"/>
            <pc:sldLayoutMk cId="1595751766" sldId="2147483701"/>
          </pc:sldLayoutMkLst>
          <pc:spChg chg="add del">
            <ac:chgData name="Anthony Paisley" userId="8c2427e3-6166-4ca6-a2ca-315a9d224975" providerId="ADAL" clId="{47D98094-1796-4F96-B218-E3052AC9CC39}" dt="2019-12-17T15:59:51.035" v="156" actId="478"/>
            <ac:spMkLst>
              <pc:docMk/>
              <pc:sldMasterMk cId="0" sldId="2147483648"/>
              <pc:sldLayoutMk cId="1595751766" sldId="2147483701"/>
              <ac:spMk id="13" creationId="{9DF66632-1FCA-438E-8C1C-0F8D97722498}"/>
            </ac:spMkLst>
          </pc:spChg>
          <pc:spChg chg="add">
            <ac:chgData name="Anthony Paisley" userId="8c2427e3-6166-4ca6-a2ca-315a9d224975" providerId="ADAL" clId="{47D98094-1796-4F96-B218-E3052AC9CC39}" dt="2019-12-17T15:59:51.318" v="157"/>
            <ac:spMkLst>
              <pc:docMk/>
              <pc:sldMasterMk cId="0" sldId="2147483648"/>
              <pc:sldLayoutMk cId="1595751766" sldId="2147483701"/>
              <ac:spMk id="14" creationId="{0097A2E1-A13F-47E4-B66B-820CDC0E9FA4}"/>
            </ac:spMkLst>
          </pc:spChg>
          <pc:spChg chg="del">
            <ac:chgData name="Anthony Paisley" userId="8c2427e3-6166-4ca6-a2ca-315a9d224975" providerId="ADAL" clId="{47D98094-1796-4F96-B218-E3052AC9CC39}" dt="2019-12-17T15:54:36.586" v="125" actId="478"/>
            <ac:spMkLst>
              <pc:docMk/>
              <pc:sldMasterMk cId="0" sldId="2147483648"/>
              <pc:sldLayoutMk cId="1595751766" sldId="2147483701"/>
              <ac:spMk id="15" creationId="{E51D0D09-DED2-44E0-BDF8-8D35F560F223}"/>
            </ac:spMkLst>
          </pc:spChg>
          <pc:picChg chg="del">
            <ac:chgData name="Anthony Paisley" userId="8c2427e3-6166-4ca6-a2ca-315a9d224975" providerId="ADAL" clId="{47D98094-1796-4F96-B218-E3052AC9CC39}" dt="2019-12-17T15:54:29.725" v="124" actId="478"/>
            <ac:picMkLst>
              <pc:docMk/>
              <pc:sldMasterMk cId="0" sldId="2147483648"/>
              <pc:sldLayoutMk cId="1595751766" sldId="2147483701"/>
              <ac:picMk id="2" creationId="{2B9F11A5-E757-418D-91CD-4DD635759CFF}"/>
            </ac:picMkLst>
          </pc:picChg>
          <pc:picChg chg="add mod">
            <ac:chgData name="Anthony Paisley" userId="8c2427e3-6166-4ca6-a2ca-315a9d224975" providerId="ADAL" clId="{47D98094-1796-4F96-B218-E3052AC9CC39}" dt="2019-12-17T15:54:28.675" v="123" actId="167"/>
            <ac:picMkLst>
              <pc:docMk/>
              <pc:sldMasterMk cId="0" sldId="2147483648"/>
              <pc:sldLayoutMk cId="1595751766" sldId="2147483701"/>
              <ac:picMk id="2050" creationId="{E85CF285-D440-4B59-A15E-9F5FE80C4A18}"/>
            </ac:picMkLst>
          </pc:picChg>
        </pc:sldLayoutChg>
        <pc:sldLayoutChg chg="addSp delSp modSp">
          <pc:chgData name="Anthony Paisley" userId="8c2427e3-6166-4ca6-a2ca-315a9d224975" providerId="ADAL" clId="{47D98094-1796-4F96-B218-E3052AC9CC39}" dt="2019-12-17T16:00:47.609" v="168" actId="18131"/>
          <pc:sldLayoutMkLst>
            <pc:docMk/>
            <pc:sldMasterMk cId="0" sldId="2147483648"/>
            <pc:sldLayoutMk cId="3218154536" sldId="2147483702"/>
          </pc:sldLayoutMkLst>
          <pc:spChg chg="del">
            <ac:chgData name="Anthony Paisley" userId="8c2427e3-6166-4ca6-a2ca-315a9d224975" providerId="ADAL" clId="{47D98094-1796-4F96-B218-E3052AC9CC39}" dt="2019-12-17T15:59:43.457" v="153" actId="478"/>
            <ac:spMkLst>
              <pc:docMk/>
              <pc:sldMasterMk cId="0" sldId="2147483648"/>
              <pc:sldLayoutMk cId="3218154536" sldId="2147483702"/>
              <ac:spMk id="13" creationId="{555D356C-CCA3-4F44-8304-CD5704769B5D}"/>
            </ac:spMkLst>
          </pc:spChg>
          <pc:spChg chg="add mod">
            <ac:chgData name="Anthony Paisley" userId="8c2427e3-6166-4ca6-a2ca-315a9d224975" providerId="ADAL" clId="{47D98094-1796-4F96-B218-E3052AC9CC39}" dt="2019-12-17T15:59:57.596" v="159"/>
            <ac:spMkLst>
              <pc:docMk/>
              <pc:sldMasterMk cId="0" sldId="2147483648"/>
              <pc:sldLayoutMk cId="3218154536" sldId="2147483702"/>
              <ac:spMk id="14" creationId="{69D78B57-1165-422D-9177-7B67764DE3E9}"/>
            </ac:spMkLst>
          </pc:spChg>
          <pc:picChg chg="del">
            <ac:chgData name="Anthony Paisley" userId="8c2427e3-6166-4ca6-a2ca-315a9d224975" providerId="ADAL" clId="{47D98094-1796-4F96-B218-E3052AC9CC39}" dt="2019-12-17T15:59:46.628" v="155" actId="478"/>
            <ac:picMkLst>
              <pc:docMk/>
              <pc:sldMasterMk cId="0" sldId="2147483648"/>
              <pc:sldLayoutMk cId="3218154536" sldId="2147483702"/>
              <ac:picMk id="1026" creationId="{C35F74CA-A3BD-4875-ABA2-DEE36CC15D98}"/>
            </ac:picMkLst>
          </pc:picChg>
          <pc:picChg chg="add mod">
            <ac:chgData name="Anthony Paisley" userId="8c2427e3-6166-4ca6-a2ca-315a9d224975" providerId="ADAL" clId="{47D98094-1796-4F96-B218-E3052AC9CC39}" dt="2019-12-17T16:00:47.609" v="168" actId="18131"/>
            <ac:picMkLst>
              <pc:docMk/>
              <pc:sldMasterMk cId="0" sldId="2147483648"/>
              <pc:sldLayoutMk cId="3218154536" sldId="2147483702"/>
              <ac:picMk id="4098" creationId="{1B3972B8-EB02-4C26-8EE5-1A5F96356E24}"/>
            </ac:picMkLst>
          </pc:picChg>
        </pc:sldLayoutChg>
        <pc:sldLayoutChg chg="addSp delSp modSp">
          <pc:chgData name="Anthony Paisley" userId="8c2427e3-6166-4ca6-a2ca-315a9d224975" providerId="ADAL" clId="{47D98094-1796-4F96-B218-E3052AC9CC39}" dt="2019-12-17T16:00:15.626" v="162" actId="1076"/>
          <pc:sldLayoutMkLst>
            <pc:docMk/>
            <pc:sldMasterMk cId="0" sldId="2147483648"/>
            <pc:sldLayoutMk cId="2644727292" sldId="2147483703"/>
          </pc:sldLayoutMkLst>
          <pc:spChg chg="add del">
            <ac:chgData name="Anthony Paisley" userId="8c2427e3-6166-4ca6-a2ca-315a9d224975" providerId="ADAL" clId="{47D98094-1796-4F96-B218-E3052AC9CC39}" dt="2019-12-17T15:53:02.123" v="118"/>
            <ac:spMkLst>
              <pc:docMk/>
              <pc:sldMasterMk cId="0" sldId="2147483648"/>
              <pc:sldLayoutMk cId="2644727292" sldId="2147483703"/>
              <ac:spMk id="13" creationId="{4BCE5D21-0359-4939-ACEF-E48C433E1BF7}"/>
            </ac:spMkLst>
          </pc:spChg>
          <pc:spChg chg="add del mod">
            <ac:chgData name="Anthony Paisley" userId="8c2427e3-6166-4ca6-a2ca-315a9d224975" providerId="ADAL" clId="{47D98094-1796-4F96-B218-E3052AC9CC39}" dt="2019-12-17T15:53:01.761" v="117" actId="478"/>
            <ac:spMkLst>
              <pc:docMk/>
              <pc:sldMasterMk cId="0" sldId="2147483648"/>
              <pc:sldLayoutMk cId="2644727292" sldId="2147483703"/>
              <ac:spMk id="14" creationId="{00000000-0000-0000-0000-000000000000}"/>
            </ac:spMkLst>
          </pc:spChg>
          <pc:picChg chg="add mod">
            <ac:chgData name="Anthony Paisley" userId="8c2427e3-6166-4ca6-a2ca-315a9d224975" providerId="ADAL" clId="{47D98094-1796-4F96-B218-E3052AC9CC39}" dt="2019-12-17T16:00:15.626" v="162" actId="1076"/>
            <ac:picMkLst>
              <pc:docMk/>
              <pc:sldMasterMk cId="0" sldId="2147483648"/>
              <pc:sldLayoutMk cId="2644727292" sldId="2147483703"/>
              <ac:picMk id="1026" creationId="{48A2D9C6-1C97-4148-8AB1-7DEBD5527B0C}"/>
            </ac:picMkLst>
          </pc:picChg>
          <pc:picChg chg="del">
            <ac:chgData name="Anthony Paisley" userId="8c2427e3-6166-4ca6-a2ca-315a9d224975" providerId="ADAL" clId="{47D98094-1796-4F96-B218-E3052AC9CC39}" dt="2019-12-17T15:51:28.003" v="13" actId="478"/>
            <ac:picMkLst>
              <pc:docMk/>
              <pc:sldMasterMk cId="0" sldId="2147483648"/>
              <pc:sldLayoutMk cId="2644727292" sldId="2147483703"/>
              <ac:picMk id="2050" creationId="{80E8D573-9FB0-412F-A579-474741BE0E88}"/>
            </ac:picMkLst>
          </pc:picChg>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734612860892388"/>
          <c:y val="7.8296998031496062E-2"/>
          <c:w val="0.58459292537272833"/>
          <c:h val="0.78678592519685042"/>
        </c:manualLayout>
      </c:layout>
      <c:barChart>
        <c:barDir val="col"/>
        <c:grouping val="clustered"/>
        <c:varyColors val="0"/>
        <c:ser>
          <c:idx val="0"/>
          <c:order val="0"/>
          <c:tx>
            <c:strRef>
              <c:f>Sheet1!$B$1</c:f>
              <c:strCache>
                <c:ptCount val="1"/>
                <c:pt idx="0">
                  <c:v>mFOLFIRINOX (n=213)</c:v>
                </c:pt>
              </c:strCache>
            </c:strRef>
          </c:tx>
          <c:spPr>
            <a:solidFill>
              <a:schemeClr val="accent3"/>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CR Tumor regression*</c:v>
                </c:pt>
                <c:pt idx="1">
                  <c:v>ypT0</c:v>
                </c:pt>
                <c:pt idx="2">
                  <c:v>ypN0</c:v>
                </c:pt>
                <c:pt idx="3">
                  <c:v>ypT0N0</c:v>
                </c:pt>
              </c:strCache>
            </c:strRef>
          </c:cat>
          <c:val>
            <c:numRef>
              <c:f>Sheet1!$B$2:$B$5</c:f>
              <c:numCache>
                <c:formatCode>General</c:formatCode>
                <c:ptCount val="4"/>
                <c:pt idx="0">
                  <c:v>47.6</c:v>
                </c:pt>
                <c:pt idx="1">
                  <c:v>28.3</c:v>
                </c:pt>
                <c:pt idx="2">
                  <c:v>82.6</c:v>
                </c:pt>
                <c:pt idx="3">
                  <c:v>27.8</c:v>
                </c:pt>
              </c:numCache>
            </c:numRef>
          </c:val>
          <c:extLst>
            <c:ext xmlns:c16="http://schemas.microsoft.com/office/drawing/2014/chart" uri="{C3380CC4-5D6E-409C-BE32-E72D297353CC}">
              <c16:uniqueId val="{00000000-0D5E-4517-98D9-CAAB6A0110CA}"/>
            </c:ext>
          </c:extLst>
        </c:ser>
        <c:ser>
          <c:idx val="1"/>
          <c:order val="1"/>
          <c:tx>
            <c:strRef>
              <c:f>Sheet1!$C$1</c:f>
              <c:strCache>
                <c:ptCount val="1"/>
                <c:pt idx="0">
                  <c:v>CRT (n=218)</c:v>
                </c:pt>
              </c:strCache>
            </c:strRef>
          </c:tx>
          <c:spPr>
            <a:solidFill>
              <a:schemeClr val="accent2"/>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CR Tumor regression*</c:v>
                </c:pt>
                <c:pt idx="1">
                  <c:v>ypT0</c:v>
                </c:pt>
                <c:pt idx="2">
                  <c:v>ypN0</c:v>
                </c:pt>
                <c:pt idx="3">
                  <c:v>ypT0N0</c:v>
                </c:pt>
              </c:strCache>
            </c:strRef>
          </c:cat>
          <c:val>
            <c:numRef>
              <c:f>Sheet1!$C$2:$C$5</c:f>
              <c:numCache>
                <c:formatCode>General</c:formatCode>
                <c:ptCount val="4"/>
                <c:pt idx="0">
                  <c:v>31.8</c:v>
                </c:pt>
                <c:pt idx="1">
                  <c:v>12.6</c:v>
                </c:pt>
                <c:pt idx="2">
                  <c:v>67.400000000000006</c:v>
                </c:pt>
                <c:pt idx="3">
                  <c:v>12.1</c:v>
                </c:pt>
              </c:numCache>
            </c:numRef>
          </c:val>
          <c:extLst>
            <c:ext xmlns:c16="http://schemas.microsoft.com/office/drawing/2014/chart" uri="{C3380CC4-5D6E-409C-BE32-E72D297353CC}">
              <c16:uniqueId val="{00000001-0D5E-4517-98D9-CAAB6A0110CA}"/>
            </c:ext>
          </c:extLst>
        </c:ser>
        <c:dLbls>
          <c:showLegendKey val="0"/>
          <c:showVal val="0"/>
          <c:showCatName val="0"/>
          <c:showSerName val="0"/>
          <c:showPercent val="0"/>
          <c:showBubbleSize val="0"/>
        </c:dLbls>
        <c:gapWidth val="150"/>
        <c:axId val="-1180983408"/>
        <c:axId val="-1180981232"/>
      </c:barChart>
      <c:catAx>
        <c:axId val="-1180983408"/>
        <c:scaling>
          <c:orientation val="minMax"/>
        </c:scaling>
        <c:delete val="0"/>
        <c:axPos val="b"/>
        <c:numFmt formatCode="General" sourceLinked="0"/>
        <c:majorTickMark val="out"/>
        <c:minorTickMark val="none"/>
        <c:tickLblPos val="nextTo"/>
        <c:spPr>
          <a:ln w="15875">
            <a:solidFill>
              <a:schemeClr val="tx1"/>
            </a:solidFill>
          </a:ln>
        </c:spPr>
        <c:txPr>
          <a:bodyPr/>
          <a:lstStyle/>
          <a:p>
            <a:pPr>
              <a:defRPr sz="1200"/>
            </a:pPr>
            <a:endParaRPr lang="en-US"/>
          </a:p>
        </c:txPr>
        <c:crossAx val="-1180981232"/>
        <c:crosses val="autoZero"/>
        <c:auto val="1"/>
        <c:lblAlgn val="ctr"/>
        <c:lblOffset val="100"/>
        <c:noMultiLvlLbl val="0"/>
      </c:catAx>
      <c:valAx>
        <c:axId val="-1180981232"/>
        <c:scaling>
          <c:orientation val="minMax"/>
          <c:max val="100"/>
        </c:scaling>
        <c:delete val="0"/>
        <c:axPos val="l"/>
        <c:title>
          <c:tx>
            <c:rich>
              <a:bodyPr rot="-5400000" vert="horz"/>
              <a:lstStyle/>
              <a:p>
                <a:pPr>
                  <a:defRPr sz="1400"/>
                </a:pPr>
                <a:r>
                  <a:rPr lang="zh-CN" sz="1400" b="0"/>
                  <a:t>患者，</a:t>
                </a:r>
                <a:r>
                  <a:rPr lang="zh-CN" sz="1400" b="0" baseline="0"/>
                  <a:t>%</a:t>
                </a:r>
                <a:r>
                  <a:rPr lang="zh-CN" sz="1400" b="0"/>
                  <a:t> </a:t>
                </a:r>
              </a:p>
            </c:rich>
          </c:tx>
          <c:layout/>
          <c:overlay val="0"/>
        </c:title>
        <c:numFmt formatCode="General" sourceLinked="1"/>
        <c:majorTickMark val="out"/>
        <c:minorTickMark val="none"/>
        <c:tickLblPos val="nextTo"/>
        <c:spPr>
          <a:ln w="15875">
            <a:solidFill>
              <a:schemeClr val="tx1"/>
            </a:solidFill>
          </a:ln>
        </c:spPr>
        <c:txPr>
          <a:bodyPr/>
          <a:lstStyle/>
          <a:p>
            <a:pPr>
              <a:defRPr sz="1200"/>
            </a:pPr>
            <a:endParaRPr lang="en-US"/>
          </a:p>
        </c:txPr>
        <c:crossAx val="-1180983408"/>
        <c:crosses val="autoZero"/>
        <c:crossBetween val="between"/>
        <c:majorUnit val="20"/>
      </c:valAx>
    </c:plotArea>
    <c:legend>
      <c:legendPos val="r"/>
      <c:layout>
        <c:manualLayout>
          <c:xMode val="edge"/>
          <c:yMode val="edge"/>
          <c:x val="0.70061441979467709"/>
          <c:y val="0.17915081829028973"/>
          <c:w val="0.29660342497258096"/>
          <c:h val="0.13584457749653781"/>
        </c:manualLayout>
      </c:layout>
      <c:overlay val="0"/>
      <c:txPr>
        <a:bodyPr/>
        <a:lstStyle/>
        <a:p>
          <a:pPr>
            <a:defRPr sz="14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739244035438874E-2"/>
          <c:y val="2.8894563431734806E-2"/>
          <c:w val="0.92463774057963988"/>
          <c:h val="0.89898814574159136"/>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2"/>
              <c:layout/>
              <c:tx>
                <c:rich>
                  <a:bodyPr/>
                  <a:lstStyle/>
                  <a:p>
                    <a:r>
                      <a:rPr lang="en-US"/>
                      <a:t>74.1</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7CFC-4D10-BCFB-D21CAED2188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Sheet1!$B$2:$B$17</c:f>
              <c:numCache>
                <c:formatCode>General</c:formatCode>
                <c:ptCount val="16"/>
                <c:pt idx="0">
                  <c:v>79.599999999999994</c:v>
                </c:pt>
                <c:pt idx="1">
                  <c:v>76.8</c:v>
                </c:pt>
                <c:pt idx="2">
                  <c:v>74.3</c:v>
                </c:pt>
                <c:pt idx="3">
                  <c:v>70.7</c:v>
                </c:pt>
                <c:pt idx="4">
                  <c:v>65.400000000000006</c:v>
                </c:pt>
                <c:pt idx="5">
                  <c:v>65.2</c:v>
                </c:pt>
                <c:pt idx="6">
                  <c:v>61.2</c:v>
                </c:pt>
                <c:pt idx="7">
                  <c:v>57.6</c:v>
                </c:pt>
                <c:pt idx="8">
                  <c:v>48.6</c:v>
                </c:pt>
                <c:pt idx="9">
                  <c:v>46.6</c:v>
                </c:pt>
                <c:pt idx="10">
                  <c:v>45.8</c:v>
                </c:pt>
                <c:pt idx="11">
                  <c:v>44</c:v>
                </c:pt>
                <c:pt idx="12">
                  <c:v>37.299999999999997</c:v>
                </c:pt>
                <c:pt idx="13">
                  <c:v>29.4</c:v>
                </c:pt>
                <c:pt idx="14">
                  <c:v>26.8</c:v>
                </c:pt>
                <c:pt idx="15">
                  <c:v>13.9</c:v>
                </c:pt>
              </c:numCache>
            </c:numRef>
          </c:val>
          <c:extLst>
            <c:ext xmlns:c16="http://schemas.microsoft.com/office/drawing/2014/chart" uri="{C3380CC4-5D6E-409C-BE32-E72D297353CC}">
              <c16:uniqueId val="{00000000-2C71-4ED6-9000-DCD3B506F8BF}"/>
            </c:ext>
          </c:extLst>
        </c:ser>
        <c:ser>
          <c:idx val="1"/>
          <c:order val="1"/>
          <c:tx>
            <c:strRef>
              <c:f>Sheet1!$C$1</c:f>
              <c:strCache>
                <c:ptCount val="1"/>
                <c:pt idx="0">
                  <c:v>Series 2</c:v>
                </c:pt>
              </c:strCache>
            </c:strRef>
          </c:tx>
          <c:spPr>
            <a:solidFill>
              <a:srgbClr val="B2C0D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Sheet1!$C$2:$C$17</c:f>
              <c:numCache>
                <c:formatCode>General</c:formatCode>
                <c:ptCount val="16"/>
                <c:pt idx="0">
                  <c:v>5.6</c:v>
                </c:pt>
                <c:pt idx="1">
                  <c:v>6.3</c:v>
                </c:pt>
                <c:pt idx="2">
                  <c:v>7</c:v>
                </c:pt>
                <c:pt idx="3">
                  <c:v>7.7</c:v>
                </c:pt>
                <c:pt idx="4">
                  <c:v>8.9</c:v>
                </c:pt>
                <c:pt idx="5">
                  <c:v>8.9</c:v>
                </c:pt>
                <c:pt idx="6">
                  <c:v>9.6999999999999993</c:v>
                </c:pt>
                <c:pt idx="7">
                  <c:v>10.4</c:v>
                </c:pt>
                <c:pt idx="8">
                  <c:v>11.7</c:v>
                </c:pt>
                <c:pt idx="9">
                  <c:v>12</c:v>
                </c:pt>
                <c:pt idx="10">
                  <c:v>12.1</c:v>
                </c:pt>
                <c:pt idx="11">
                  <c:v>12.3</c:v>
                </c:pt>
                <c:pt idx="12">
                  <c:v>12.8</c:v>
                </c:pt>
                <c:pt idx="13">
                  <c:v>13</c:v>
                </c:pt>
                <c:pt idx="14">
                  <c:v>13</c:v>
                </c:pt>
                <c:pt idx="15">
                  <c:v>11.2</c:v>
                </c:pt>
              </c:numCache>
            </c:numRef>
          </c:val>
          <c:extLst>
            <c:ext xmlns:c16="http://schemas.microsoft.com/office/drawing/2014/chart" uri="{C3380CC4-5D6E-409C-BE32-E72D297353CC}">
              <c16:uniqueId val="{00000001-2C71-4ED6-9000-DCD3B506F8B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Sheet1!$D$2:$D$17</c:f>
              <c:numCache>
                <c:formatCode>General</c:formatCode>
                <c:ptCount val="16"/>
                <c:pt idx="0">
                  <c:v>2.2999999999999998</c:v>
                </c:pt>
                <c:pt idx="1">
                  <c:v>2.6</c:v>
                </c:pt>
                <c:pt idx="2">
                  <c:v>2.9</c:v>
                </c:pt>
                <c:pt idx="3">
                  <c:v>3.2</c:v>
                </c:pt>
                <c:pt idx="4">
                  <c:v>3.7</c:v>
                </c:pt>
                <c:pt idx="5">
                  <c:v>3.8</c:v>
                </c:pt>
                <c:pt idx="6">
                  <c:v>4.0999999999999996</c:v>
                </c:pt>
                <c:pt idx="7">
                  <c:v>4.5</c:v>
                </c:pt>
                <c:pt idx="8">
                  <c:v>5.3</c:v>
                </c:pt>
                <c:pt idx="9">
                  <c:v>5.4</c:v>
                </c:pt>
                <c:pt idx="10">
                  <c:v>5.5</c:v>
                </c:pt>
                <c:pt idx="11">
                  <c:v>5.6</c:v>
                </c:pt>
                <c:pt idx="12">
                  <c:v>6.1</c:v>
                </c:pt>
                <c:pt idx="13">
                  <c:v>6.5</c:v>
                </c:pt>
                <c:pt idx="14">
                  <c:v>6.6</c:v>
                </c:pt>
                <c:pt idx="15">
                  <c:v>6.4</c:v>
                </c:pt>
              </c:numCache>
            </c:numRef>
          </c:val>
          <c:extLst>
            <c:ext xmlns:c16="http://schemas.microsoft.com/office/drawing/2014/chart" uri="{C3380CC4-5D6E-409C-BE32-E72D297353CC}">
              <c16:uniqueId val="{00000002-2C71-4ED6-9000-DCD3B506F8BF}"/>
            </c:ext>
          </c:extLst>
        </c:ser>
        <c:ser>
          <c:idx val="3"/>
          <c:order val="3"/>
          <c:tx>
            <c:strRef>
              <c:f>Sheet1!$E$1</c:f>
              <c:strCache>
                <c:ptCount val="1"/>
                <c:pt idx="0">
                  <c:v>Series 4</c:v>
                </c:pt>
              </c:strCache>
            </c:strRef>
          </c:tx>
          <c:spPr>
            <a:solidFill>
              <a:schemeClr val="accent4"/>
            </a:solidFill>
            <a:ln>
              <a:noFill/>
            </a:ln>
            <a:effectLst/>
          </c:spPr>
          <c:invertIfNegative val="0"/>
          <c:dLbls>
            <c:dLbl>
              <c:idx val="0"/>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C71-4ED6-9000-DCD3B506F8BF}"/>
                </c:ext>
              </c:extLst>
            </c:dLbl>
            <c:dLbl>
              <c:idx val="1"/>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2C71-4ED6-9000-DCD3B506F8BF}"/>
                </c:ext>
              </c:extLst>
            </c:dLbl>
            <c:dLbl>
              <c:idx val="2"/>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C71-4ED6-9000-DCD3B506F8BF}"/>
                </c:ext>
              </c:extLst>
            </c:dLbl>
            <c:dLbl>
              <c:idx val="3"/>
              <c:layout>
                <c:manualLayout>
                  <c:x val="1.5778769231151516E-3"/>
                  <c:y val="-5.186727287392679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2C71-4ED6-9000-DCD3B506F8BF}"/>
                </c:ext>
              </c:extLst>
            </c:dLbl>
            <c:dLbl>
              <c:idx val="4"/>
              <c:layout>
                <c:manualLayout>
                  <c:x val="0"/>
                  <c:y val="-6.051181835291460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2C71-4ED6-9000-DCD3B506F8BF}"/>
                </c:ext>
              </c:extLst>
            </c:dLbl>
            <c:dLbl>
              <c:idx val="5"/>
              <c:layout>
                <c:manualLayout>
                  <c:x val="0"/>
                  <c:y val="-5.61895456134207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2C71-4ED6-9000-DCD3B506F8BF}"/>
                </c:ext>
              </c:extLst>
            </c:dLbl>
            <c:dLbl>
              <c:idx val="6"/>
              <c:layout>
                <c:manualLayout>
                  <c:x val="1.5778769231150937E-3"/>
                  <c:y val="-5.1867272873926812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2C71-4ED6-9000-DCD3B506F8BF}"/>
                </c:ext>
              </c:extLst>
            </c:dLbl>
            <c:dLbl>
              <c:idx val="7"/>
              <c:layout>
                <c:manualLayout>
                  <c:x val="-4.7336307693453964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2C71-4ED6-9000-DCD3B506F8BF}"/>
                </c:ext>
              </c:extLst>
            </c:dLbl>
            <c:dLbl>
              <c:idx val="8"/>
              <c:layout>
                <c:manualLayout>
                  <c:x val="-1.1570963767416947E-16"/>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2C71-4ED6-9000-DCD3B506F8BF}"/>
                </c:ext>
              </c:extLst>
            </c:dLbl>
            <c:dLbl>
              <c:idx val="9"/>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2C71-4ED6-9000-DCD3B506F8BF}"/>
                </c:ext>
              </c:extLst>
            </c:dLbl>
            <c:dLbl>
              <c:idx val="10"/>
              <c:layout>
                <c:manualLayout>
                  <c:x val="-1.1570963767416947E-16"/>
                  <c:y val="-6.05118183529146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2C71-4ED6-9000-DCD3B506F8BF}"/>
                </c:ext>
              </c:extLst>
            </c:dLbl>
            <c:dLbl>
              <c:idx val="11"/>
              <c:layout>
                <c:manualLayout>
                  <c:x val="-1.5778769231151516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2C71-4ED6-9000-DCD3B506F8BF}"/>
                </c:ext>
              </c:extLst>
            </c:dLbl>
            <c:dLbl>
              <c:idx val="12"/>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2C71-4ED6-9000-DCD3B506F8BF}"/>
                </c:ext>
              </c:extLst>
            </c:dLbl>
            <c:dLbl>
              <c:idx val="13"/>
              <c:layout>
                <c:manualLayout>
                  <c:x val="-1.1570963767416947E-16"/>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2C71-4ED6-9000-DCD3B506F8BF}"/>
                </c:ext>
              </c:extLst>
            </c:dLbl>
            <c:dLbl>
              <c:idx val="14"/>
              <c:layout>
                <c:manualLayout>
                  <c:x val="-1.5778769231151516E-3"/>
                  <c:y val="-6.915636383190239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2C71-4ED6-9000-DCD3B506F8BF}"/>
                </c:ext>
              </c:extLst>
            </c:dLbl>
            <c:dLbl>
              <c:idx val="15"/>
              <c:layout>
                <c:manualLayout>
                  <c:x val="1.1570963767416947E-16"/>
                  <c:y val="-6.48340910924084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3-2C71-4ED6-9000-DCD3B506F8BF}"/>
                </c:ext>
              </c:extLst>
            </c:dLbl>
            <c:spPr>
              <a:noFill/>
              <a:ln>
                <a:noFill/>
              </a:ln>
              <a:effectLst/>
            </c:spPr>
            <c:txPr>
              <a:bodyPr rot="0" spcFirstLastPara="1" vertOverflow="ellipsis" vert="horz" wrap="square" lIns="38100" tIns="19050" rIns="38100" bIns="19050" anchor="t" anchorCtr="0">
                <a:spAutoFit/>
              </a:bodyPr>
              <a:lstStyle/>
              <a:p>
                <a:pPr>
                  <a:defRPr sz="1197" b="0" i="0" u="none" strike="noStrike" kern="1200" baseline="0">
                    <a:solidFill>
                      <a:srgbClr val="4D4D4D"/>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Sheet1!$A$2:$A$17</c:f>
              <c:strCache>
                <c:ptCount val="4"/>
                <c:pt idx="0">
                  <c:v>Category 1</c:v>
                </c:pt>
                <c:pt idx="1">
                  <c:v>Category 2</c:v>
                </c:pt>
                <c:pt idx="2">
                  <c:v>Category 3</c:v>
                </c:pt>
                <c:pt idx="3">
                  <c:v>Category 4</c:v>
                </c:pt>
              </c:strCache>
            </c:strRef>
          </c:cat>
          <c:val>
            <c:numRef>
              <c:f>Sheet1!$E$2:$E$17</c:f>
              <c:numCache>
                <c:formatCode>General</c:formatCode>
                <c:ptCount val="16"/>
                <c:pt idx="0">
                  <c:v>0.8</c:v>
                </c:pt>
                <c:pt idx="1">
                  <c:v>0.9</c:v>
                </c:pt>
                <c:pt idx="2">
                  <c:v>1</c:v>
                </c:pt>
                <c:pt idx="3">
                  <c:v>1.1000000000000001</c:v>
                </c:pt>
                <c:pt idx="4">
                  <c:v>1.3</c:v>
                </c:pt>
                <c:pt idx="5">
                  <c:v>1.3</c:v>
                </c:pt>
                <c:pt idx="6">
                  <c:v>1.4</c:v>
                </c:pt>
                <c:pt idx="7">
                  <c:v>1.5</c:v>
                </c:pt>
                <c:pt idx="8">
                  <c:v>1.8</c:v>
                </c:pt>
                <c:pt idx="9">
                  <c:v>1.9</c:v>
                </c:pt>
                <c:pt idx="10">
                  <c:v>1.9</c:v>
                </c:pt>
                <c:pt idx="11">
                  <c:v>2</c:v>
                </c:pt>
                <c:pt idx="12">
                  <c:v>2.2000000000000002</c:v>
                </c:pt>
                <c:pt idx="13">
                  <c:v>2.2999999999999998</c:v>
                </c:pt>
                <c:pt idx="14">
                  <c:v>2.4</c:v>
                </c:pt>
                <c:pt idx="15">
                  <c:v>2.5</c:v>
                </c:pt>
              </c:numCache>
            </c:numRef>
          </c:val>
          <c:extLst>
            <c:ext xmlns:c16="http://schemas.microsoft.com/office/drawing/2014/chart" uri="{C3380CC4-5D6E-409C-BE32-E72D297353CC}">
              <c16:uniqueId val="{00000003-2C71-4ED6-9000-DCD3B506F8BF}"/>
            </c:ext>
          </c:extLst>
        </c:ser>
        <c:dLbls>
          <c:showLegendKey val="0"/>
          <c:showVal val="0"/>
          <c:showCatName val="0"/>
          <c:showSerName val="0"/>
          <c:showPercent val="0"/>
          <c:showBubbleSize val="0"/>
        </c:dLbls>
        <c:gapWidth val="30"/>
        <c:overlap val="100"/>
        <c:axId val="-1180979056"/>
        <c:axId val="-1180978512"/>
      </c:barChart>
      <c:catAx>
        <c:axId val="-1180979056"/>
        <c:scaling>
          <c:orientation val="minMax"/>
        </c:scaling>
        <c:delete val="1"/>
        <c:axPos val="b"/>
        <c:numFmt formatCode="General" sourceLinked="1"/>
        <c:majorTickMark val="none"/>
        <c:minorTickMark val="none"/>
        <c:tickLblPos val="nextTo"/>
        <c:crossAx val="-1180978512"/>
        <c:crosses val="autoZero"/>
        <c:auto val="1"/>
        <c:lblAlgn val="ctr"/>
        <c:lblOffset val="100"/>
        <c:noMultiLvlLbl val="0"/>
      </c:catAx>
      <c:valAx>
        <c:axId val="-1180978512"/>
        <c:scaling>
          <c:orientation val="minMax"/>
          <c:max val="1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4D4D4D"/>
                </a:solidFill>
                <a:latin typeface="+mn-lt"/>
                <a:ea typeface="+mn-ea"/>
                <a:cs typeface="+mn-cs"/>
              </a:defRPr>
            </a:pPr>
            <a:endParaRPr lang="en-US"/>
          </a:p>
        </c:txPr>
        <c:crossAx val="-118097905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C20DF2A-0D31-4579-832C-AD9542F70C0E}" type="datetimeFigureOut">
              <a:rPr lang="en-GB" smtClean="0"/>
              <a:pPr/>
              <a:t>02/07/2020</a:t>
            </a:fld>
            <a:endParaRPr lang="en-GB"/>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E152A35-52F8-4D69-BA05-C9B451EA3D6A}" type="slidenum">
              <a:rPr lang="en-GB" smtClean="0"/>
              <a:pPr/>
              <a:t>‹#›</a:t>
            </a:fld>
            <a:endParaRPr lang="en-GB"/>
          </a:p>
        </p:txBody>
      </p:sp>
    </p:spTree>
    <p:extLst>
      <p:ext uri="{BB962C8B-B14F-4D97-AF65-F5344CB8AC3E}">
        <p14:creationId xmlns:p14="http://schemas.microsoft.com/office/powerpoint/2010/main" val="37204557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021D49-9666-4DB4-A666-2F4D89BA82DC}" type="datetimeFigureOut">
              <a:rPr lang="en-US" smtClean="0"/>
              <a:t>7/2/2020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CAEF7C2-21B3-437D-9708-1569AD363FD6}" type="slidenum">
              <a:rPr lang="en-US" smtClean="0"/>
              <a:t>‹#›</a:t>
            </a:fld>
            <a:endParaRPr lang="en-US"/>
          </a:p>
        </p:txBody>
      </p:sp>
    </p:spTree>
    <p:extLst>
      <p:ext uri="{BB962C8B-B14F-4D97-AF65-F5344CB8AC3E}">
        <p14:creationId xmlns:p14="http://schemas.microsoft.com/office/powerpoint/2010/main" val="15320968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CDFA1A0-F93B-4D48-9BFB-6AC4ED331972}" type="slidenum">
              <a:rPr kumimoji="0" lang="en-GB"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3899017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4.jpeg"/><Relationship Id="rId1" Type="http://schemas.openxmlformats.org/officeDocument/2006/relationships/slideMaster" Target="../slideMasters/slideMaster2.xml"/><Relationship Id="rId5" Type="http://schemas.openxmlformats.org/officeDocument/2006/relationships/image" Target="../media/image3.jpeg"/><Relationship Id="rId4" Type="http://schemas.openxmlformats.org/officeDocument/2006/relationships/image" Target="../media/image2.jpe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6506256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5519584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31563370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29903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747449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334870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7809548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1_Title Slide">
    <p:spTree>
      <p:nvGrpSpPr>
        <p:cNvPr id="1" name=""/>
        <p:cNvGrpSpPr/>
        <p:nvPr/>
      </p:nvGrpSpPr>
      <p:grpSpPr>
        <a:xfrm>
          <a:off x="0" y="0"/>
          <a:ext cx="0" cy="0"/>
          <a:chOff x="0" y="0"/>
          <a:chExt cx="0" cy="0"/>
        </a:xfrm>
      </p:grpSpPr>
      <p:pic>
        <p:nvPicPr>
          <p:cNvPr id="3" name="Picture 2" descr="A close up of a piano&#10;&#10;Description automatically generated">
            <a:extLst>
              <a:ext uri="{FF2B5EF4-FFF2-40B4-BE49-F238E27FC236}">
                <a16:creationId xmlns:a16="http://schemas.microsoft.com/office/drawing/2014/main" id="{16D2C5A9-5664-4D6F-9C06-BD982B1028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25" b="25433"/>
          <a:stretch/>
        </p:blipFill>
        <p:spPr>
          <a:xfrm>
            <a:off x="0" y="1460500"/>
            <a:ext cx="9144000" cy="4559286"/>
          </a:xfrm>
          <a:prstGeom prst="rect">
            <a:avLst/>
          </a:prstGeom>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3658842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3454641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0102901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748158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511542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484517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157026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8726880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8375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581938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935337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78557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1935734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3228362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192691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7968846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012546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2660804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219367730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05389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8513311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3363220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411558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3259325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05251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849119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8081540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438387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9932338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en-GB" sz="2400" b="1" kern="0" dirty="0">
                <a:solidFill>
                  <a:srgbClr val="FFFFFF"/>
                </a:solidFill>
                <a:latin typeface="Arial"/>
                <a:cs typeface="Arial"/>
              </a:rPr>
              <a:t>ESMO 2017 CONGRESS</a:t>
            </a:r>
          </a:p>
          <a:p>
            <a:pPr algn="ctr">
              <a:defRPr/>
            </a:pPr>
            <a:r>
              <a:rPr lang="en-US" sz="2000" dirty="0">
                <a:solidFill>
                  <a:srgbClr val="FFFFFF"/>
                </a:solidFill>
                <a:latin typeface="Arial"/>
                <a:cs typeface="Arial"/>
              </a:rPr>
              <a:t>8–12 September 2017 | Madrid, Spain</a:t>
            </a:r>
          </a:p>
        </p:txBody>
      </p:sp>
    </p:spTree>
    <p:extLst>
      <p:ext uri="{BB962C8B-B14F-4D97-AF65-F5344CB8AC3E}">
        <p14:creationId xmlns:p14="http://schemas.microsoft.com/office/powerpoint/2010/main" val="98956558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294750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056688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658542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18885080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32415931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967233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827790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6474533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5243100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605768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11390543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542417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638361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69740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354413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632093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91216536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878516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273608201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075917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40394160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919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414199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0029502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theme" Target="../theme/theme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2" Type="http://schemas.openxmlformats.org/officeDocument/2006/relationships/slideLayout" Target="../slideLayouts/slideLayout33.xml"/><Relationship Id="rId16" Type="http://schemas.openxmlformats.org/officeDocument/2006/relationships/theme" Target="../theme/theme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6" Type="http://schemas.openxmlformats.org/officeDocument/2006/relationships/theme" Target="../theme/theme4.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7188743"/>
      </p:ext>
    </p:extLst>
  </p:cSld>
  <p:clrMap bg1="dk2" tx1="lt1" bg2="dk1"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4212597"/>
      </p:ext>
    </p:extLst>
  </p:cSld>
  <p:clrMap bg1="dk2" tx1="lt1" bg2="dk1"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61924337"/>
      </p:ext>
    </p:extLst>
  </p:cSld>
  <p:clrMap bg1="dk2" tx1="lt1" bg2="dk1"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47741675"/>
      </p:ext>
    </p:extLst>
  </p:cSld>
  <p:clrMap bg1="dk2" tx1="lt1" bg2="dk1"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mailto:info@esdo.eu" TargetMode="Externa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png"/><Relationship Id="rId7" Type="http://schemas.openxmlformats.org/officeDocument/2006/relationships/image" Target="../media/image10.jpeg"/><Relationship Id="rId2" Type="http://schemas.openxmlformats.org/officeDocument/2006/relationships/image" Target="../media/image5.jpeg"/><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jpeg"/><Relationship Id="rId4" Type="http://schemas.openxmlformats.org/officeDocument/2006/relationships/image" Target="../media/image7.png"/><Relationship Id="rId9" Type="http://schemas.openxmlformats.org/officeDocument/2006/relationships/image" Target="../media/image1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slide" Target="slide58.xml"/><Relationship Id="rId3" Type="http://schemas.openxmlformats.org/officeDocument/2006/relationships/slide" Target="slide6.xml"/><Relationship Id="rId7" Type="http://schemas.openxmlformats.org/officeDocument/2006/relationships/slide" Target="slide53.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slide" Target="slide42.xml"/><Relationship Id="rId5" Type="http://schemas.openxmlformats.org/officeDocument/2006/relationships/slide" Target="slide26.xml"/><Relationship Id="rId4" Type="http://schemas.openxmlformats.org/officeDocument/2006/relationships/slide" Target="slide25.xml"/><Relationship Id="rId9" Type="http://schemas.openxmlformats.org/officeDocument/2006/relationships/slide" Target="slide12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zh-CN" dirty="0"/>
              <a:t>GI 幻灯片集 202</a:t>
            </a:r>
            <a:r>
              <a:rPr lang="zh-CN" dirty="0" smtClean="0"/>
              <a:t>0</a:t>
            </a:r>
            <a:r>
              <a:rPr lang="zh-CN" dirty="0"/>
              <a:t/>
            </a:r>
            <a:br>
              <a:rPr lang="zh-CN" dirty="0"/>
            </a:br>
            <a:r>
              <a:rPr lang="zh-CN" sz="2800" b="0" dirty="0"/>
              <a:t>摘要选自：</a:t>
            </a:r>
          </a:p>
        </p:txBody>
      </p:sp>
      <p:sp>
        <p:nvSpPr>
          <p:cNvPr id="3" name="Subtitle 2">
            <a:extLst>
              <a:ext uri="{FF2B5EF4-FFF2-40B4-BE49-F238E27FC236}">
                <a16:creationId xmlns:a16="http://schemas.microsoft.com/office/drawing/2014/main" id="{8CD894A5-CFE7-4039-8F88-190DFF9144A9}"/>
              </a:ext>
            </a:extLst>
          </p:cNvPr>
          <p:cNvSpPr txBox="1">
            <a:spLocks/>
          </p:cNvSpPr>
          <p:nvPr/>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zh-CN" sz="1100" b="1"/>
              <a:t>礼来公司资助。</a:t>
            </a:r>
          </a:p>
          <a:p>
            <a:pPr algn="r">
              <a:spcBef>
                <a:spcPct val="20000"/>
              </a:spcBef>
              <a:buFont typeface="Arial"/>
              <a:buNone/>
              <a:defRPr/>
            </a:pPr>
            <a:r>
              <a:rPr lang="zh-CN" sz="1000">
                <a:solidFill>
                  <a:srgbClr val="363636"/>
                </a:solidFill>
              </a:rPr>
              <a:t> 礼来公司未影响本次发布的内容</a:t>
            </a:r>
          </a:p>
        </p:txBody>
      </p:sp>
      <p:sp>
        <p:nvSpPr>
          <p:cNvPr id="5" name="Rectangle 4">
            <a:extLst>
              <a:ext uri="{FF2B5EF4-FFF2-40B4-BE49-F238E27FC236}">
                <a16:creationId xmlns:a16="http://schemas.microsoft.com/office/drawing/2014/main" id="{5978C65A-2B8A-4764-98EE-3385CCF19CB9}"/>
              </a:ext>
            </a:extLst>
          </p:cNvPr>
          <p:cNvSpPr/>
          <p:nvPr/>
        </p:nvSpPr>
        <p:spPr>
          <a:xfrm>
            <a:off x="1313879" y="1642319"/>
            <a:ext cx="6535712" cy="727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zh-CN" sz="2400" b="1" dirty="0">
                <a:solidFill>
                  <a:schemeClr val="tx2"/>
                </a:solidFill>
                <a:effectLst>
                  <a:outerShdw blurRad="114300" dist="38100" dir="2700000" algn="tl" rotWithShape="0">
                    <a:prstClr val="black">
                      <a:alpha val="79000"/>
                    </a:prstClr>
                  </a:outerShdw>
                </a:effectLst>
                <a:latin typeface="+mn-lt"/>
                <a:ea typeface="SimSun"/>
                <a:cs typeface="+mn-cs"/>
              </a:rPr>
              <a:t>2020 年 ASCO 虚拟科学年</a:t>
            </a:r>
            <a:r>
              <a:rPr lang="zh-CN" sz="2400" b="1" dirty="0" smtClean="0">
                <a:solidFill>
                  <a:schemeClr val="tx2"/>
                </a:solidFill>
                <a:effectLst>
                  <a:outerShdw blurRad="114300" dist="38100" dir="2700000" algn="tl" rotWithShape="0">
                    <a:prstClr val="black">
                      <a:alpha val="79000"/>
                    </a:prstClr>
                  </a:outerShdw>
                </a:effectLst>
                <a:latin typeface="+mn-lt"/>
                <a:ea typeface="SimSun"/>
                <a:cs typeface="+mn-cs"/>
              </a:rPr>
              <a:t>会</a:t>
            </a:r>
            <a:r>
              <a:rPr lang="zh-CN" sz="1800" b="1" dirty="0">
                <a:solidFill>
                  <a:schemeClr val="tx2"/>
                </a:solidFill>
                <a:effectLst>
                  <a:outerShdw blurRad="114300" dist="38100" dir="2700000" algn="tl" rotWithShape="0">
                    <a:prstClr val="black">
                      <a:alpha val="79000"/>
                    </a:prstClr>
                  </a:outerShdw>
                </a:effectLst>
                <a:latin typeface="+mn-lt"/>
                <a:ea typeface="SimSun"/>
                <a:cs typeface="+mn-cs"/>
              </a:rPr>
              <a:t/>
            </a:r>
            <a:br>
              <a:rPr lang="zh-CN" sz="1800" b="1" dirty="0">
                <a:solidFill>
                  <a:schemeClr val="tx2"/>
                </a:solidFill>
                <a:effectLst>
                  <a:outerShdw blurRad="114300" dist="38100" dir="2700000" algn="tl" rotWithShape="0">
                    <a:prstClr val="black">
                      <a:alpha val="79000"/>
                    </a:prstClr>
                  </a:outerShdw>
                </a:effectLst>
                <a:latin typeface="+mn-lt"/>
                <a:ea typeface="SimSun"/>
                <a:cs typeface="+mn-cs"/>
              </a:rPr>
            </a:br>
            <a:r>
              <a:rPr lang="zh-CN" b="0" dirty="0">
                <a:solidFill>
                  <a:schemeClr val="tx2"/>
                </a:solidFill>
                <a:effectLst>
                  <a:outerShdw blurRad="114300" dist="38100" dir="2700000" algn="tl" rotWithShape="0">
                    <a:prstClr val="black">
                      <a:alpha val="79000"/>
                    </a:prstClr>
                  </a:outerShdw>
                </a:effectLst>
                <a:latin typeface="+mn-lt"/>
                <a:ea typeface="SimSun"/>
                <a:cs typeface="+mn-cs"/>
              </a:rPr>
              <a:t>2020 年 5 月 29-31 日</a:t>
            </a:r>
          </a:p>
        </p:txBody>
      </p:sp>
    </p:spTree>
    <p:extLst>
      <p:ext uri="{BB962C8B-B14F-4D97-AF65-F5344CB8AC3E}">
        <p14:creationId xmlns:p14="http://schemas.microsoft.com/office/powerpoint/2010/main" val="36763049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4500：曲妥珠单抗联合三联疗法用于治疗伴有 HER2 过表达的食管腺癌：NRG 肿瘤学/RTOG 1010 </a:t>
            </a:r>
            <a:r>
              <a:rPr lang="zh-CN" dirty="0" smtClean="0"/>
              <a:t>– </a:t>
            </a:r>
            <a:r>
              <a:rPr lang="zh-CN" dirty="0"/>
              <a:t>Safran H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19200"/>
              </a:spcBef>
              <a:buNone/>
            </a:pPr>
            <a:r>
              <a:rPr lang="zh-CN" b="1"/>
              <a:t>结论</a:t>
            </a:r>
          </a:p>
          <a:p>
            <a:r>
              <a:rPr lang="zh-CN" b="1"/>
              <a:t>在有食管腺癌和 HER2 过表达的患者中，在三联疗法中加入曲妥珠单抗并没有改善 DFS、OS 或 pCR，也没有观察到毒性增加</a:t>
            </a:r>
          </a:p>
        </p:txBody>
      </p:sp>
      <p:sp>
        <p:nvSpPr>
          <p:cNvPr id="5" name="Text Placeholder 4"/>
          <p:cNvSpPr>
            <a:spLocks noGrp="1"/>
          </p:cNvSpPr>
          <p:nvPr>
            <p:ph type="body" sz="quarter" idx="11"/>
          </p:nvPr>
        </p:nvSpPr>
        <p:spPr/>
        <p:txBody>
          <a:bodyPr/>
          <a:lstStyle/>
          <a:p>
            <a:r>
              <a:rPr lang="zh-CN"/>
              <a:t>Safron H, et al.J Clin Oncol 2020;38(suppl);abstr 4500</a:t>
            </a:r>
          </a:p>
        </p:txBody>
      </p:sp>
      <p:graphicFrame>
        <p:nvGraphicFramePr>
          <p:cNvPr id="6" name="Group 88"/>
          <p:cNvGraphicFramePr>
            <a:graphicFrameLocks noGrp="1"/>
          </p:cNvGraphicFramePr>
          <p:nvPr>
            <p:extLst>
              <p:ext uri="{D42A27DB-BD31-4B8C-83A1-F6EECF244321}">
                <p14:modId xmlns:p14="http://schemas.microsoft.com/office/powerpoint/2010/main" val="1364534469"/>
              </p:ext>
            </p:extLst>
          </p:nvPr>
        </p:nvGraphicFramePr>
        <p:xfrm>
          <a:off x="399654" y="1652131"/>
          <a:ext cx="8344693" cy="221088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选择 ≥3 级 TRAE，n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dirty="0">
                          <a:solidFill>
                            <a:schemeClr val="tx2"/>
                          </a:solidFill>
                        </a:rPr>
                        <a:t>曲妥珠单抗 + CR</a:t>
                      </a:r>
                      <a:r>
                        <a:rPr lang="zh-CN" sz="1400" dirty="0" smtClean="0">
                          <a:solidFill>
                            <a:schemeClr val="tx2"/>
                          </a:solidFill>
                        </a:rPr>
                        <a:t>T</a:t>
                      </a:r>
                      <a:r>
                        <a:rPr lang="zh-CN" sz="1400" dirty="0">
                          <a:solidFill>
                            <a:schemeClr val="tx2"/>
                          </a:solidFill>
                        </a:rPr>
                        <a:t/>
                      </a:r>
                      <a:br>
                        <a:rPr lang="zh-CN" sz="1400" dirty="0">
                          <a:solidFill>
                            <a:schemeClr val="tx2"/>
                          </a:solidFill>
                        </a:rPr>
                      </a:br>
                      <a:r>
                        <a:rPr lang="zh-CN" sz="1400" dirty="0">
                          <a:solidFill>
                            <a:schemeClr val="tx2"/>
                          </a:solidFill>
                        </a:rPr>
                        <a:t>(n=95)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a:solidFill>
                            <a:schemeClr val="tx2"/>
                          </a:solidFill>
                        </a:rPr>
                        <a:t>CRT</a:t>
                      </a:r>
                    </a:p>
                    <a:p>
                      <a:pPr algn="ctr"/>
                      <a:r>
                        <a:rPr lang="zh-CN" sz="1400">
                          <a:solidFill>
                            <a:schemeClr val="tx2"/>
                          </a:solidFill>
                        </a:rPr>
                        <a:t>(n=96)</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66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76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血液学的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53 (56)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55 (57)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心脏疾病</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胃肠道疾病</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28 (29)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20 (21)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感染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11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7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新陈代谢与营养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12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19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bl>
          </a:graphicData>
        </a:graphic>
      </p:graphicFrame>
    </p:spTree>
    <p:extLst>
      <p:ext uri="{BB962C8B-B14F-4D97-AF65-F5344CB8AC3E}">
        <p14:creationId xmlns:p14="http://schemas.microsoft.com/office/powerpoint/2010/main" val="12243219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4010：用于增强 III 期结肠癌中的共同决策的一种新型预后和预测工具 </a:t>
            </a:r>
            <a:r>
              <a:rPr lang="en-GB" altLang="zh-CN" dirty="0" smtClean="0"/>
              <a:t/>
            </a:r>
            <a:br>
              <a:rPr lang="en-GB" altLang="zh-CN" dirty="0" smtClean="0"/>
            </a:br>
            <a:r>
              <a:rPr lang="zh-CN" dirty="0" smtClean="0"/>
              <a:t>– </a:t>
            </a:r>
            <a:r>
              <a:rPr lang="zh-CN" dirty="0"/>
              <a:t>Sobrero AF 等人</a:t>
            </a:r>
          </a:p>
        </p:txBody>
      </p:sp>
      <p:sp>
        <p:nvSpPr>
          <p:cNvPr id="3" name="Content Placeholder 2"/>
          <p:cNvSpPr>
            <a:spLocks noGrp="1"/>
          </p:cNvSpPr>
          <p:nvPr>
            <p:ph idx="1"/>
          </p:nvPr>
        </p:nvSpPr>
        <p:spPr/>
        <p:txBody>
          <a:bodyPr/>
          <a:lstStyle/>
          <a:p>
            <a:pPr marL="0" indent="0">
              <a:buNone/>
            </a:pPr>
            <a:r>
              <a:rPr lang="zh-CN" b="1"/>
              <a:t>研究目的</a:t>
            </a:r>
          </a:p>
          <a:p>
            <a:r>
              <a:rPr lang="zh-CN"/>
              <a:t>单纯手术、辅助氟嘧啶、基于奥沙利铂的二联药物 3 个月治疗或基于奥沙利铂的二联药物 6 个月治疗后，对 III 期结肠癌的不同预后亚组的 DFS 潜在增益进行建模 </a:t>
            </a:r>
          </a:p>
          <a:p>
            <a:pPr marL="0" indent="0">
              <a:spcBef>
                <a:spcPts val="1200"/>
              </a:spcBef>
              <a:buNone/>
            </a:pPr>
            <a:r>
              <a:rPr lang="zh-CN" b="1"/>
              <a:t>方法</a:t>
            </a:r>
          </a:p>
          <a:p>
            <a:r>
              <a:rPr lang="zh-CN"/>
              <a:t>使用了 III 期结肠癌患者 IDEA 数据集的结果数据 (n=12,834)，根据 T-N 类别将患者分为 16 个分期</a:t>
            </a:r>
          </a:p>
          <a:p>
            <a:r>
              <a:rPr lang="zh-CN"/>
              <a:t>每个 T-N 亚组都建立了荟萃回归分析模型，用于预测预期的 3 年 DFS 和预测 5 年 DFS</a:t>
            </a:r>
          </a:p>
          <a:p>
            <a:r>
              <a:rPr lang="zh-CN"/>
              <a:t>每个治疗方案的疗效在所有分期中进行评估，采用减法向后进行，并使用关键试验中报告的 HR 均值作为转换因子</a:t>
            </a:r>
          </a:p>
        </p:txBody>
      </p:sp>
      <p:sp>
        <p:nvSpPr>
          <p:cNvPr id="5" name="Text Placeholder 4"/>
          <p:cNvSpPr>
            <a:spLocks noGrp="1"/>
          </p:cNvSpPr>
          <p:nvPr>
            <p:ph type="body" sz="quarter" idx="11"/>
          </p:nvPr>
        </p:nvSpPr>
        <p:spPr/>
        <p:txBody>
          <a:bodyPr/>
          <a:lstStyle/>
          <a:p>
            <a:r>
              <a:rPr lang="zh-CN"/>
              <a:t>Sobrero AF, et al.J Clin Oncol 2020;38(suppl);abstr 4010</a:t>
            </a:r>
          </a:p>
        </p:txBody>
      </p:sp>
    </p:spTree>
    <p:extLst>
      <p:ext uri="{BB962C8B-B14F-4D97-AF65-F5344CB8AC3E}">
        <p14:creationId xmlns:p14="http://schemas.microsoft.com/office/powerpoint/2010/main" val="205878769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4010：用于增强 III 期结肠癌中的共同决策的一种新型预后和预测工具 </a:t>
            </a:r>
            <a:r>
              <a:rPr lang="en-GB" altLang="zh-CN" dirty="0" smtClean="0"/>
              <a:t/>
            </a:r>
            <a:br>
              <a:rPr lang="en-GB" altLang="zh-CN" dirty="0" smtClean="0"/>
            </a:br>
            <a:r>
              <a:rPr lang="zh-CN" dirty="0" smtClean="0"/>
              <a:t>– </a:t>
            </a:r>
            <a:r>
              <a:rPr lang="zh-CN" dirty="0"/>
              <a:t>Sobrero AF 等人</a:t>
            </a:r>
          </a:p>
        </p:txBody>
      </p:sp>
      <p:sp>
        <p:nvSpPr>
          <p:cNvPr id="3" name="Content Placeholder 2"/>
          <p:cNvSpPr>
            <a:spLocks noGrp="1"/>
          </p:cNvSpPr>
          <p:nvPr>
            <p:ph idx="1"/>
          </p:nvPr>
        </p:nvSpPr>
        <p:spPr/>
        <p:txBody>
          <a:bodyPr/>
          <a:lstStyle/>
          <a:p>
            <a:pPr marL="0" indent="0">
              <a:buNone/>
            </a:pPr>
            <a:r>
              <a:rPr lang="zh-CN" b="1"/>
              <a:t>关键结果</a:t>
            </a:r>
          </a:p>
          <a:p>
            <a:pPr>
              <a:spcBef>
                <a:spcPts val="29400"/>
              </a:spcBef>
            </a:pPr>
            <a:r>
              <a:rPr lang="zh-CN"/>
              <a:t>根据预后亚组，采用最大限度辅助治疗时 5 年 DFS 在 34.0% 和 88.3% 之间变化；对于单纯手术治疗，5 年 DFS 在 13.9% 和 79.6% 之间变化。</a:t>
            </a:r>
          </a:p>
          <a:p>
            <a:r>
              <a:rPr lang="zh-CN"/>
              <a:t>根据预后亚组，最大限度辅助治疗的绝对附加益处在 8.7% 到 22.0% 之间</a:t>
            </a:r>
          </a:p>
        </p:txBody>
      </p:sp>
      <p:sp>
        <p:nvSpPr>
          <p:cNvPr id="5" name="Text Placeholder 4"/>
          <p:cNvSpPr>
            <a:spLocks noGrp="1"/>
          </p:cNvSpPr>
          <p:nvPr>
            <p:ph type="body" sz="quarter" idx="11"/>
          </p:nvPr>
        </p:nvSpPr>
        <p:spPr/>
        <p:txBody>
          <a:bodyPr/>
          <a:lstStyle/>
          <a:p>
            <a:r>
              <a:rPr lang="zh-CN"/>
              <a:t>Sobrero AF, et al.J Clin Oncol 2020;38(suppl);abstr 4010</a:t>
            </a:r>
          </a:p>
        </p:txBody>
      </p:sp>
      <p:sp>
        <p:nvSpPr>
          <p:cNvPr id="6" name="TextBox 5"/>
          <p:cNvSpPr txBox="1"/>
          <p:nvPr/>
        </p:nvSpPr>
        <p:spPr>
          <a:xfrm>
            <a:off x="1091821" y="1624083"/>
            <a:ext cx="6960358" cy="584775"/>
          </a:xfrm>
          <a:prstGeom prst="rect">
            <a:avLst/>
          </a:prstGeom>
          <a:noFill/>
        </p:spPr>
        <p:txBody>
          <a:bodyPr wrap="square" rtlCol="0">
            <a:spAutoFit/>
          </a:bodyPr>
          <a:lstStyle/>
          <a:p>
            <a:pPr algn="ctr"/>
            <a:r>
              <a:rPr lang="zh-CN" sz="1600" b="1">
                <a:solidFill>
                  <a:srgbClr val="4D4D4D"/>
                </a:solidFill>
              </a:rPr>
              <a:t>不同预后类别中 III 期结肠癌患者的 5 年 DFS（按照治疗）</a:t>
            </a:r>
          </a:p>
        </p:txBody>
      </p:sp>
      <p:graphicFrame>
        <p:nvGraphicFramePr>
          <p:cNvPr id="9" name="Chart 8">
            <a:extLst>
              <a:ext uri="{FF2B5EF4-FFF2-40B4-BE49-F238E27FC236}">
                <a16:creationId xmlns:a16="http://schemas.microsoft.com/office/drawing/2014/main" id="{4D39C335-4E0A-42E7-832E-F18AF4F44F4D}"/>
              </a:ext>
            </a:extLst>
          </p:cNvPr>
          <p:cNvGraphicFramePr/>
          <p:nvPr>
            <p:extLst>
              <p:ext uri="{D42A27DB-BD31-4B8C-83A1-F6EECF244321}">
                <p14:modId xmlns:p14="http://schemas.microsoft.com/office/powerpoint/2010/main" val="785989950"/>
              </p:ext>
            </p:extLst>
          </p:nvPr>
        </p:nvGraphicFramePr>
        <p:xfrm>
          <a:off x="542889" y="2292836"/>
          <a:ext cx="8048790" cy="2938269"/>
        </p:xfrm>
        <a:graphic>
          <a:graphicData uri="http://schemas.openxmlformats.org/drawingml/2006/chart">
            <c:chart xmlns:c="http://schemas.openxmlformats.org/drawingml/2006/chart" xmlns:r="http://schemas.openxmlformats.org/officeDocument/2006/relationships" r:id="rId2"/>
          </a:graphicData>
        </a:graphic>
      </p:graphicFrame>
      <p:cxnSp>
        <p:nvCxnSpPr>
          <p:cNvPr id="8" name="Straight Connector 7">
            <a:extLst>
              <a:ext uri="{FF2B5EF4-FFF2-40B4-BE49-F238E27FC236}">
                <a16:creationId xmlns:a16="http://schemas.microsoft.com/office/drawing/2014/main" id="{23A59525-773A-4067-A68F-5894D441C914}"/>
              </a:ext>
            </a:extLst>
          </p:cNvPr>
          <p:cNvCxnSpPr/>
          <p:nvPr/>
        </p:nvCxnSpPr>
        <p:spPr>
          <a:xfrm flipV="1">
            <a:off x="1087402" y="2292836"/>
            <a:ext cx="0" cy="2744143"/>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2D39B03-7AB2-4CA6-BBC6-28AA2C4CBB1D}"/>
              </a:ext>
            </a:extLst>
          </p:cNvPr>
          <p:cNvCxnSpPr/>
          <p:nvPr/>
        </p:nvCxnSpPr>
        <p:spPr>
          <a:xfrm>
            <a:off x="1077877" y="5011690"/>
            <a:ext cx="7602538"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221E9DE-D254-4BB0-AD56-DFE63513E4DA}"/>
              </a:ext>
            </a:extLst>
          </p:cNvPr>
          <p:cNvSpPr txBox="1"/>
          <p:nvPr/>
        </p:nvSpPr>
        <p:spPr>
          <a:xfrm>
            <a:off x="973474" y="4997060"/>
            <a:ext cx="567783" cy="246221"/>
          </a:xfrm>
          <a:prstGeom prst="rect">
            <a:avLst/>
          </a:prstGeom>
          <a:noFill/>
        </p:spPr>
        <p:txBody>
          <a:bodyPr wrap="none" rtlCol="0">
            <a:spAutoFit/>
          </a:bodyPr>
          <a:lstStyle/>
          <a:p>
            <a:pPr algn="ctr"/>
            <a:r>
              <a:rPr lang="zh-CN" sz="1000">
                <a:solidFill>
                  <a:srgbClr val="4D4D4D"/>
                </a:solidFill>
              </a:rPr>
              <a:t>T1N1a</a:t>
            </a:r>
          </a:p>
        </p:txBody>
      </p:sp>
      <p:sp>
        <p:nvSpPr>
          <p:cNvPr id="13" name="TextBox 12">
            <a:extLst>
              <a:ext uri="{FF2B5EF4-FFF2-40B4-BE49-F238E27FC236}">
                <a16:creationId xmlns:a16="http://schemas.microsoft.com/office/drawing/2014/main" id="{D3266A6B-D4ED-4DE1-AFFA-D60A411C4B2E}"/>
              </a:ext>
            </a:extLst>
          </p:cNvPr>
          <p:cNvSpPr txBox="1"/>
          <p:nvPr/>
        </p:nvSpPr>
        <p:spPr>
          <a:xfrm>
            <a:off x="1472234" y="4997060"/>
            <a:ext cx="567783" cy="246221"/>
          </a:xfrm>
          <a:prstGeom prst="rect">
            <a:avLst/>
          </a:prstGeom>
          <a:noFill/>
        </p:spPr>
        <p:txBody>
          <a:bodyPr wrap="none" rtlCol="0">
            <a:spAutoFit/>
          </a:bodyPr>
          <a:lstStyle/>
          <a:p>
            <a:pPr algn="ctr"/>
            <a:r>
              <a:rPr lang="zh-CN" sz="1000">
                <a:solidFill>
                  <a:srgbClr val="4D4D4D"/>
                </a:solidFill>
              </a:rPr>
              <a:t>T2N1a</a:t>
            </a:r>
          </a:p>
        </p:txBody>
      </p:sp>
      <p:sp>
        <p:nvSpPr>
          <p:cNvPr id="14" name="TextBox 13">
            <a:extLst>
              <a:ext uri="{FF2B5EF4-FFF2-40B4-BE49-F238E27FC236}">
                <a16:creationId xmlns:a16="http://schemas.microsoft.com/office/drawing/2014/main" id="{002293C1-D766-4224-815F-BBD4EC8A2D55}"/>
              </a:ext>
            </a:extLst>
          </p:cNvPr>
          <p:cNvSpPr txBox="1"/>
          <p:nvPr/>
        </p:nvSpPr>
        <p:spPr>
          <a:xfrm>
            <a:off x="1936359" y="4997060"/>
            <a:ext cx="567783" cy="246221"/>
          </a:xfrm>
          <a:prstGeom prst="rect">
            <a:avLst/>
          </a:prstGeom>
          <a:noFill/>
        </p:spPr>
        <p:txBody>
          <a:bodyPr wrap="none" rtlCol="0">
            <a:spAutoFit/>
          </a:bodyPr>
          <a:lstStyle/>
          <a:p>
            <a:pPr algn="ctr"/>
            <a:r>
              <a:rPr lang="zh-CN" sz="1000">
                <a:solidFill>
                  <a:srgbClr val="4D4D4D"/>
                </a:solidFill>
              </a:rPr>
              <a:t>T1N1b</a:t>
            </a:r>
          </a:p>
        </p:txBody>
      </p:sp>
      <p:sp>
        <p:nvSpPr>
          <p:cNvPr id="15" name="TextBox 14">
            <a:extLst>
              <a:ext uri="{FF2B5EF4-FFF2-40B4-BE49-F238E27FC236}">
                <a16:creationId xmlns:a16="http://schemas.microsoft.com/office/drawing/2014/main" id="{AFF7D9AE-60DC-41DC-8B90-A69A8F41AC5F}"/>
              </a:ext>
            </a:extLst>
          </p:cNvPr>
          <p:cNvSpPr txBox="1"/>
          <p:nvPr/>
        </p:nvSpPr>
        <p:spPr>
          <a:xfrm>
            <a:off x="2400484" y="4997060"/>
            <a:ext cx="567784" cy="246221"/>
          </a:xfrm>
          <a:prstGeom prst="rect">
            <a:avLst/>
          </a:prstGeom>
          <a:noFill/>
        </p:spPr>
        <p:txBody>
          <a:bodyPr wrap="none" rtlCol="0">
            <a:spAutoFit/>
          </a:bodyPr>
          <a:lstStyle/>
          <a:p>
            <a:pPr algn="ctr"/>
            <a:r>
              <a:rPr lang="zh-CN" sz="1000">
                <a:solidFill>
                  <a:srgbClr val="4D4D4D"/>
                </a:solidFill>
              </a:rPr>
              <a:t>T2N1b</a:t>
            </a:r>
          </a:p>
        </p:txBody>
      </p:sp>
      <p:sp>
        <p:nvSpPr>
          <p:cNvPr id="16" name="TextBox 15">
            <a:extLst>
              <a:ext uri="{FF2B5EF4-FFF2-40B4-BE49-F238E27FC236}">
                <a16:creationId xmlns:a16="http://schemas.microsoft.com/office/drawing/2014/main" id="{ECD7BD9A-35FA-49AA-BE7D-5F51A89B47DB}"/>
              </a:ext>
            </a:extLst>
          </p:cNvPr>
          <p:cNvSpPr txBox="1"/>
          <p:nvPr/>
        </p:nvSpPr>
        <p:spPr>
          <a:xfrm>
            <a:off x="2864609" y="4997060"/>
            <a:ext cx="567783" cy="246221"/>
          </a:xfrm>
          <a:prstGeom prst="rect">
            <a:avLst/>
          </a:prstGeom>
          <a:noFill/>
        </p:spPr>
        <p:txBody>
          <a:bodyPr wrap="none" rtlCol="0">
            <a:spAutoFit/>
          </a:bodyPr>
          <a:lstStyle/>
          <a:p>
            <a:pPr algn="ctr"/>
            <a:r>
              <a:rPr lang="zh-CN" sz="1000">
                <a:solidFill>
                  <a:srgbClr val="4D4D4D"/>
                </a:solidFill>
              </a:rPr>
              <a:t>T3N1a</a:t>
            </a:r>
          </a:p>
        </p:txBody>
      </p:sp>
      <p:sp>
        <p:nvSpPr>
          <p:cNvPr id="17" name="TextBox 16">
            <a:extLst>
              <a:ext uri="{FF2B5EF4-FFF2-40B4-BE49-F238E27FC236}">
                <a16:creationId xmlns:a16="http://schemas.microsoft.com/office/drawing/2014/main" id="{02264D79-8AB6-41D2-9E38-D964C37D91DD}"/>
              </a:ext>
            </a:extLst>
          </p:cNvPr>
          <p:cNvSpPr txBox="1"/>
          <p:nvPr/>
        </p:nvSpPr>
        <p:spPr>
          <a:xfrm>
            <a:off x="3328734" y="4997060"/>
            <a:ext cx="567784" cy="246221"/>
          </a:xfrm>
          <a:prstGeom prst="rect">
            <a:avLst/>
          </a:prstGeom>
          <a:noFill/>
        </p:spPr>
        <p:txBody>
          <a:bodyPr wrap="none" rtlCol="0">
            <a:spAutoFit/>
          </a:bodyPr>
          <a:lstStyle/>
          <a:p>
            <a:pPr algn="ctr"/>
            <a:r>
              <a:rPr lang="zh-CN" sz="1000">
                <a:solidFill>
                  <a:srgbClr val="4D4D4D"/>
                </a:solidFill>
              </a:rPr>
              <a:t>T1N2a</a:t>
            </a:r>
          </a:p>
        </p:txBody>
      </p:sp>
      <p:sp>
        <p:nvSpPr>
          <p:cNvPr id="18" name="TextBox 17">
            <a:extLst>
              <a:ext uri="{FF2B5EF4-FFF2-40B4-BE49-F238E27FC236}">
                <a16:creationId xmlns:a16="http://schemas.microsoft.com/office/drawing/2014/main" id="{D9CAC8DC-BBD4-4D75-B581-1F5737320537}"/>
              </a:ext>
            </a:extLst>
          </p:cNvPr>
          <p:cNvSpPr txBox="1"/>
          <p:nvPr/>
        </p:nvSpPr>
        <p:spPr>
          <a:xfrm>
            <a:off x="3799786" y="4997060"/>
            <a:ext cx="567784" cy="246221"/>
          </a:xfrm>
          <a:prstGeom prst="rect">
            <a:avLst/>
          </a:prstGeom>
          <a:noFill/>
        </p:spPr>
        <p:txBody>
          <a:bodyPr wrap="none" rtlCol="0">
            <a:spAutoFit/>
          </a:bodyPr>
          <a:lstStyle/>
          <a:p>
            <a:pPr algn="ctr"/>
            <a:r>
              <a:rPr lang="zh-CN" sz="1000">
                <a:solidFill>
                  <a:srgbClr val="4D4D4D"/>
                </a:solidFill>
              </a:rPr>
              <a:t>T2N2a</a:t>
            </a:r>
          </a:p>
        </p:txBody>
      </p:sp>
      <p:sp>
        <p:nvSpPr>
          <p:cNvPr id="19" name="TextBox 18">
            <a:extLst>
              <a:ext uri="{FF2B5EF4-FFF2-40B4-BE49-F238E27FC236}">
                <a16:creationId xmlns:a16="http://schemas.microsoft.com/office/drawing/2014/main" id="{E5BF3EE9-8E64-477D-A96B-BA3ED8E01597}"/>
              </a:ext>
            </a:extLst>
          </p:cNvPr>
          <p:cNvSpPr txBox="1"/>
          <p:nvPr/>
        </p:nvSpPr>
        <p:spPr>
          <a:xfrm>
            <a:off x="4270838" y="4997060"/>
            <a:ext cx="567784" cy="246221"/>
          </a:xfrm>
          <a:prstGeom prst="rect">
            <a:avLst/>
          </a:prstGeom>
          <a:noFill/>
        </p:spPr>
        <p:txBody>
          <a:bodyPr wrap="none" rtlCol="0">
            <a:spAutoFit/>
          </a:bodyPr>
          <a:lstStyle/>
          <a:p>
            <a:pPr algn="ctr"/>
            <a:r>
              <a:rPr lang="zh-CN" sz="1000">
                <a:solidFill>
                  <a:srgbClr val="4D4D4D"/>
                </a:solidFill>
              </a:rPr>
              <a:t>T3N1b</a:t>
            </a:r>
          </a:p>
        </p:txBody>
      </p:sp>
      <p:sp>
        <p:nvSpPr>
          <p:cNvPr id="20" name="TextBox 19">
            <a:extLst>
              <a:ext uri="{FF2B5EF4-FFF2-40B4-BE49-F238E27FC236}">
                <a16:creationId xmlns:a16="http://schemas.microsoft.com/office/drawing/2014/main" id="{CEADA994-1581-4798-BF26-E3325A4BD76F}"/>
              </a:ext>
            </a:extLst>
          </p:cNvPr>
          <p:cNvSpPr txBox="1"/>
          <p:nvPr/>
        </p:nvSpPr>
        <p:spPr>
          <a:xfrm>
            <a:off x="4741890" y="4997060"/>
            <a:ext cx="567784" cy="246221"/>
          </a:xfrm>
          <a:prstGeom prst="rect">
            <a:avLst/>
          </a:prstGeom>
          <a:noFill/>
        </p:spPr>
        <p:txBody>
          <a:bodyPr wrap="none" rtlCol="0">
            <a:spAutoFit/>
          </a:bodyPr>
          <a:lstStyle/>
          <a:p>
            <a:pPr algn="ctr"/>
            <a:r>
              <a:rPr lang="zh-CN" sz="1000">
                <a:solidFill>
                  <a:srgbClr val="4D4D4D"/>
                </a:solidFill>
              </a:rPr>
              <a:t>T1N2b</a:t>
            </a:r>
          </a:p>
        </p:txBody>
      </p:sp>
      <p:sp>
        <p:nvSpPr>
          <p:cNvPr id="21" name="TextBox 20">
            <a:extLst>
              <a:ext uri="{FF2B5EF4-FFF2-40B4-BE49-F238E27FC236}">
                <a16:creationId xmlns:a16="http://schemas.microsoft.com/office/drawing/2014/main" id="{31ED46DF-5474-46BA-9DA8-BE098D0B7BD5}"/>
              </a:ext>
            </a:extLst>
          </p:cNvPr>
          <p:cNvSpPr txBox="1"/>
          <p:nvPr/>
        </p:nvSpPr>
        <p:spPr>
          <a:xfrm>
            <a:off x="5206015" y="4997060"/>
            <a:ext cx="567784" cy="246221"/>
          </a:xfrm>
          <a:prstGeom prst="rect">
            <a:avLst/>
          </a:prstGeom>
          <a:noFill/>
        </p:spPr>
        <p:txBody>
          <a:bodyPr wrap="none" rtlCol="0">
            <a:spAutoFit/>
          </a:bodyPr>
          <a:lstStyle/>
          <a:p>
            <a:pPr algn="ctr"/>
            <a:r>
              <a:rPr lang="zh-CN" sz="1000">
                <a:solidFill>
                  <a:srgbClr val="4D4D4D"/>
                </a:solidFill>
              </a:rPr>
              <a:t>T3N2a</a:t>
            </a:r>
          </a:p>
        </p:txBody>
      </p:sp>
      <p:sp>
        <p:nvSpPr>
          <p:cNvPr id="22" name="TextBox 21">
            <a:extLst>
              <a:ext uri="{FF2B5EF4-FFF2-40B4-BE49-F238E27FC236}">
                <a16:creationId xmlns:a16="http://schemas.microsoft.com/office/drawing/2014/main" id="{D64E391E-A60C-4DE0-9863-D72F2634100A}"/>
              </a:ext>
            </a:extLst>
          </p:cNvPr>
          <p:cNvSpPr txBox="1"/>
          <p:nvPr/>
        </p:nvSpPr>
        <p:spPr>
          <a:xfrm>
            <a:off x="5670140" y="4997060"/>
            <a:ext cx="567784" cy="246221"/>
          </a:xfrm>
          <a:prstGeom prst="rect">
            <a:avLst/>
          </a:prstGeom>
          <a:noFill/>
        </p:spPr>
        <p:txBody>
          <a:bodyPr wrap="none" rtlCol="0">
            <a:spAutoFit/>
          </a:bodyPr>
          <a:lstStyle/>
          <a:p>
            <a:pPr algn="ctr"/>
            <a:r>
              <a:rPr lang="zh-CN" sz="1000">
                <a:solidFill>
                  <a:srgbClr val="4D4D4D"/>
                </a:solidFill>
              </a:rPr>
              <a:t>T4N1a</a:t>
            </a:r>
          </a:p>
        </p:txBody>
      </p:sp>
      <p:sp>
        <p:nvSpPr>
          <p:cNvPr id="23" name="TextBox 22">
            <a:extLst>
              <a:ext uri="{FF2B5EF4-FFF2-40B4-BE49-F238E27FC236}">
                <a16:creationId xmlns:a16="http://schemas.microsoft.com/office/drawing/2014/main" id="{60C5AAC3-0AF1-4327-9CCF-07281DE6CE15}"/>
              </a:ext>
            </a:extLst>
          </p:cNvPr>
          <p:cNvSpPr txBox="1"/>
          <p:nvPr/>
        </p:nvSpPr>
        <p:spPr>
          <a:xfrm>
            <a:off x="6134265" y="4997060"/>
            <a:ext cx="567784" cy="246221"/>
          </a:xfrm>
          <a:prstGeom prst="rect">
            <a:avLst/>
          </a:prstGeom>
          <a:noFill/>
        </p:spPr>
        <p:txBody>
          <a:bodyPr wrap="none" rtlCol="0">
            <a:spAutoFit/>
          </a:bodyPr>
          <a:lstStyle/>
          <a:p>
            <a:pPr algn="ctr"/>
            <a:r>
              <a:rPr lang="zh-CN" sz="1000">
                <a:solidFill>
                  <a:srgbClr val="4D4D4D"/>
                </a:solidFill>
              </a:rPr>
              <a:t>T2N1b</a:t>
            </a:r>
          </a:p>
        </p:txBody>
      </p:sp>
      <p:sp>
        <p:nvSpPr>
          <p:cNvPr id="24" name="TextBox 23">
            <a:extLst>
              <a:ext uri="{FF2B5EF4-FFF2-40B4-BE49-F238E27FC236}">
                <a16:creationId xmlns:a16="http://schemas.microsoft.com/office/drawing/2014/main" id="{57915ED2-66D0-489D-BF65-6D369B632434}"/>
              </a:ext>
            </a:extLst>
          </p:cNvPr>
          <p:cNvSpPr txBox="1"/>
          <p:nvPr/>
        </p:nvSpPr>
        <p:spPr>
          <a:xfrm>
            <a:off x="6598390" y="4997060"/>
            <a:ext cx="567784" cy="246221"/>
          </a:xfrm>
          <a:prstGeom prst="rect">
            <a:avLst/>
          </a:prstGeom>
          <a:noFill/>
        </p:spPr>
        <p:txBody>
          <a:bodyPr wrap="none" rtlCol="0">
            <a:spAutoFit/>
          </a:bodyPr>
          <a:lstStyle/>
          <a:p>
            <a:pPr algn="ctr"/>
            <a:r>
              <a:rPr lang="zh-CN" sz="1000">
                <a:solidFill>
                  <a:srgbClr val="4D4D4D"/>
                </a:solidFill>
              </a:rPr>
              <a:t>T4N1b</a:t>
            </a:r>
          </a:p>
        </p:txBody>
      </p:sp>
      <p:sp>
        <p:nvSpPr>
          <p:cNvPr id="25" name="TextBox 24">
            <a:extLst>
              <a:ext uri="{FF2B5EF4-FFF2-40B4-BE49-F238E27FC236}">
                <a16:creationId xmlns:a16="http://schemas.microsoft.com/office/drawing/2014/main" id="{50AB46E9-831C-40C8-B4DD-393906A6BFD0}"/>
              </a:ext>
            </a:extLst>
          </p:cNvPr>
          <p:cNvSpPr txBox="1"/>
          <p:nvPr/>
        </p:nvSpPr>
        <p:spPr>
          <a:xfrm>
            <a:off x="7062515" y="4997060"/>
            <a:ext cx="567784" cy="246221"/>
          </a:xfrm>
          <a:prstGeom prst="rect">
            <a:avLst/>
          </a:prstGeom>
          <a:noFill/>
        </p:spPr>
        <p:txBody>
          <a:bodyPr wrap="none" rtlCol="0">
            <a:spAutoFit/>
          </a:bodyPr>
          <a:lstStyle/>
          <a:p>
            <a:pPr algn="ctr"/>
            <a:r>
              <a:rPr lang="zh-CN" sz="1000">
                <a:solidFill>
                  <a:srgbClr val="4D4D4D"/>
                </a:solidFill>
              </a:rPr>
              <a:t>T3N2b</a:t>
            </a:r>
          </a:p>
        </p:txBody>
      </p:sp>
      <p:sp>
        <p:nvSpPr>
          <p:cNvPr id="26" name="TextBox 25">
            <a:extLst>
              <a:ext uri="{FF2B5EF4-FFF2-40B4-BE49-F238E27FC236}">
                <a16:creationId xmlns:a16="http://schemas.microsoft.com/office/drawing/2014/main" id="{FF64F1CA-51EC-46BE-9DDA-6AA0AEBDC4EE}"/>
              </a:ext>
            </a:extLst>
          </p:cNvPr>
          <p:cNvSpPr txBox="1"/>
          <p:nvPr/>
        </p:nvSpPr>
        <p:spPr>
          <a:xfrm>
            <a:off x="7526640" y="4997060"/>
            <a:ext cx="567784" cy="246221"/>
          </a:xfrm>
          <a:prstGeom prst="rect">
            <a:avLst/>
          </a:prstGeom>
          <a:noFill/>
        </p:spPr>
        <p:txBody>
          <a:bodyPr wrap="none" rtlCol="0">
            <a:spAutoFit/>
          </a:bodyPr>
          <a:lstStyle/>
          <a:p>
            <a:pPr algn="ctr"/>
            <a:r>
              <a:rPr lang="zh-CN" sz="1000">
                <a:solidFill>
                  <a:srgbClr val="4D4D4D"/>
                </a:solidFill>
              </a:rPr>
              <a:t>T4N2a</a:t>
            </a:r>
          </a:p>
        </p:txBody>
      </p:sp>
      <p:sp>
        <p:nvSpPr>
          <p:cNvPr id="27" name="TextBox 26">
            <a:extLst>
              <a:ext uri="{FF2B5EF4-FFF2-40B4-BE49-F238E27FC236}">
                <a16:creationId xmlns:a16="http://schemas.microsoft.com/office/drawing/2014/main" id="{029EE16A-1CC7-4975-89AA-0935EA612E2F}"/>
              </a:ext>
            </a:extLst>
          </p:cNvPr>
          <p:cNvSpPr txBox="1"/>
          <p:nvPr/>
        </p:nvSpPr>
        <p:spPr>
          <a:xfrm>
            <a:off x="7990765" y="4997060"/>
            <a:ext cx="567784" cy="246221"/>
          </a:xfrm>
          <a:prstGeom prst="rect">
            <a:avLst/>
          </a:prstGeom>
          <a:noFill/>
        </p:spPr>
        <p:txBody>
          <a:bodyPr wrap="none" rtlCol="0">
            <a:spAutoFit/>
          </a:bodyPr>
          <a:lstStyle/>
          <a:p>
            <a:pPr algn="ctr"/>
            <a:r>
              <a:rPr lang="zh-CN" sz="1000">
                <a:solidFill>
                  <a:srgbClr val="4D4D4D"/>
                </a:solidFill>
              </a:rPr>
              <a:t>T4N2b</a:t>
            </a:r>
          </a:p>
        </p:txBody>
      </p:sp>
      <p:sp>
        <p:nvSpPr>
          <p:cNvPr id="7" name="Rectangle 6">
            <a:extLst>
              <a:ext uri="{FF2B5EF4-FFF2-40B4-BE49-F238E27FC236}">
                <a16:creationId xmlns:a16="http://schemas.microsoft.com/office/drawing/2014/main" id="{AEB73E08-C6FB-49BB-B74D-667905E479EF}"/>
              </a:ext>
            </a:extLst>
          </p:cNvPr>
          <p:cNvSpPr>
            <a:spLocks noChangeAspect="1"/>
          </p:cNvSpPr>
          <p:nvPr/>
        </p:nvSpPr>
        <p:spPr>
          <a:xfrm>
            <a:off x="7144029" y="2290688"/>
            <a:ext cx="144000" cy="144000"/>
          </a:xfrm>
          <a:prstGeom prst="rect">
            <a:avLst/>
          </a:prstGeom>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28" name="Rectangle 27">
            <a:extLst>
              <a:ext uri="{FF2B5EF4-FFF2-40B4-BE49-F238E27FC236}">
                <a16:creationId xmlns:a16="http://schemas.microsoft.com/office/drawing/2014/main" id="{1313143B-CFDB-4B00-BA41-6C22ADA93199}"/>
              </a:ext>
            </a:extLst>
          </p:cNvPr>
          <p:cNvSpPr>
            <a:spLocks noChangeAspect="1"/>
          </p:cNvSpPr>
          <p:nvPr/>
        </p:nvSpPr>
        <p:spPr>
          <a:xfrm>
            <a:off x="7144029" y="2558253"/>
            <a:ext cx="144000" cy="144000"/>
          </a:xfrm>
          <a:prstGeom prst="rect">
            <a:avLst/>
          </a:prstGeom>
          <a:solidFill>
            <a:srgbClr val="B2C0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29" name="Rectangle 28">
            <a:extLst>
              <a:ext uri="{FF2B5EF4-FFF2-40B4-BE49-F238E27FC236}">
                <a16:creationId xmlns:a16="http://schemas.microsoft.com/office/drawing/2014/main" id="{352CD7E9-7727-45EA-9F52-B38396771584}"/>
              </a:ext>
            </a:extLst>
          </p:cNvPr>
          <p:cNvSpPr>
            <a:spLocks noChangeAspect="1"/>
          </p:cNvSpPr>
          <p:nvPr/>
        </p:nvSpPr>
        <p:spPr>
          <a:xfrm>
            <a:off x="7144029" y="2854458"/>
            <a:ext cx="144000" cy="14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30" name="Rectangle 29">
            <a:extLst>
              <a:ext uri="{FF2B5EF4-FFF2-40B4-BE49-F238E27FC236}">
                <a16:creationId xmlns:a16="http://schemas.microsoft.com/office/drawing/2014/main" id="{CAA3D4EC-EC83-40A8-9753-4505ECFA4478}"/>
              </a:ext>
            </a:extLst>
          </p:cNvPr>
          <p:cNvSpPr>
            <a:spLocks noChangeAspect="1"/>
          </p:cNvSpPr>
          <p:nvPr/>
        </p:nvSpPr>
        <p:spPr>
          <a:xfrm>
            <a:off x="7144029" y="3114322"/>
            <a:ext cx="144000" cy="144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10" name="TextBox 9">
            <a:extLst>
              <a:ext uri="{FF2B5EF4-FFF2-40B4-BE49-F238E27FC236}">
                <a16:creationId xmlns:a16="http://schemas.microsoft.com/office/drawing/2014/main" id="{5321DF7B-6510-4D49-AD8B-A3F6B20C1FC8}"/>
              </a:ext>
            </a:extLst>
          </p:cNvPr>
          <p:cNvSpPr txBox="1"/>
          <p:nvPr/>
        </p:nvSpPr>
        <p:spPr>
          <a:xfrm>
            <a:off x="7340522" y="2156660"/>
            <a:ext cx="1298753" cy="1492716"/>
          </a:xfrm>
          <a:prstGeom prst="rect">
            <a:avLst/>
          </a:prstGeom>
          <a:noFill/>
        </p:spPr>
        <p:txBody>
          <a:bodyPr wrap="none" rtlCol="0">
            <a:spAutoFit/>
          </a:bodyPr>
          <a:lstStyle/>
          <a:p>
            <a:pPr>
              <a:lnSpc>
                <a:spcPct val="130000"/>
              </a:lnSpc>
            </a:pPr>
            <a:r>
              <a:rPr lang="zh-CN" sz="1400">
                <a:solidFill>
                  <a:srgbClr val="4D4D4D"/>
                </a:solidFill>
                <a:latin typeface="Arial"/>
                <a:ea typeface="SimSun"/>
              </a:rPr>
              <a:t>单纯手术</a:t>
            </a:r>
          </a:p>
          <a:p>
            <a:pPr>
              <a:lnSpc>
                <a:spcPct val="130000"/>
              </a:lnSpc>
            </a:pPr>
            <a:r>
              <a:rPr lang="zh-CN" sz="1400">
                <a:solidFill>
                  <a:srgbClr val="4D4D4D"/>
                </a:solidFill>
                <a:latin typeface="Arial"/>
                <a:ea typeface="SimSun"/>
              </a:rPr>
              <a:t>单独使用 FP</a:t>
            </a:r>
          </a:p>
          <a:p>
            <a:pPr>
              <a:lnSpc>
                <a:spcPct val="130000"/>
              </a:lnSpc>
            </a:pPr>
            <a:r>
              <a:rPr lang="zh-CN" sz="1400">
                <a:solidFill>
                  <a:srgbClr val="4D4D4D"/>
                </a:solidFill>
                <a:latin typeface="Arial"/>
                <a:ea typeface="SimSun"/>
              </a:rPr>
              <a:t>FU + Oxa 3 m</a:t>
            </a:r>
          </a:p>
          <a:p>
            <a:pPr>
              <a:lnSpc>
                <a:spcPct val="130000"/>
              </a:lnSpc>
            </a:pPr>
            <a:r>
              <a:rPr lang="zh-CN" sz="1400">
                <a:solidFill>
                  <a:srgbClr val="4D4D4D"/>
                </a:solidFill>
                <a:latin typeface="Arial"/>
                <a:ea typeface="SimSun"/>
              </a:rPr>
              <a:t>FU + Oxa 6 m</a:t>
            </a:r>
          </a:p>
          <a:p>
            <a:pPr>
              <a:lnSpc>
                <a:spcPct val="130000"/>
              </a:lnSpc>
            </a:pPr>
            <a:endParaRPr lang="en-US" sz="1400" dirty="0">
              <a:solidFill>
                <a:srgbClr val="4D4D4D"/>
              </a:solidFill>
              <a:latin typeface="Arial"/>
            </a:endParaRPr>
          </a:p>
        </p:txBody>
      </p:sp>
      <p:cxnSp>
        <p:nvCxnSpPr>
          <p:cNvPr id="32" name="Straight Connector 31">
            <a:extLst>
              <a:ext uri="{FF2B5EF4-FFF2-40B4-BE49-F238E27FC236}">
                <a16:creationId xmlns:a16="http://schemas.microsoft.com/office/drawing/2014/main" id="{6C153899-1733-4D09-B52A-AA86687C55FE}"/>
              </a:ext>
            </a:extLst>
          </p:cNvPr>
          <p:cNvCxnSpPr/>
          <p:nvPr/>
        </p:nvCxnSpPr>
        <p:spPr>
          <a:xfrm>
            <a:off x="979402" y="237029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CF4755B-0EF8-47D1-A6DB-ADF1AC49DF1D}"/>
              </a:ext>
            </a:extLst>
          </p:cNvPr>
          <p:cNvCxnSpPr/>
          <p:nvPr/>
        </p:nvCxnSpPr>
        <p:spPr>
          <a:xfrm>
            <a:off x="980037" y="2895324"/>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46583D4-DC2F-4466-8BEB-177D343B8A18}"/>
              </a:ext>
            </a:extLst>
          </p:cNvPr>
          <p:cNvCxnSpPr/>
          <p:nvPr/>
        </p:nvCxnSpPr>
        <p:spPr>
          <a:xfrm>
            <a:off x="980672" y="3420351"/>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AFFF089-EEBB-4CC3-AF11-8E2D1CBFA7AE}"/>
              </a:ext>
            </a:extLst>
          </p:cNvPr>
          <p:cNvCxnSpPr/>
          <p:nvPr/>
        </p:nvCxnSpPr>
        <p:spPr>
          <a:xfrm>
            <a:off x="981307" y="3945378"/>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C75CC50-C2B6-4398-B2B2-8003DDC703BD}"/>
              </a:ext>
            </a:extLst>
          </p:cNvPr>
          <p:cNvCxnSpPr/>
          <p:nvPr/>
        </p:nvCxnSpPr>
        <p:spPr>
          <a:xfrm>
            <a:off x="981942" y="4470405"/>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ECA1F63-7BC3-42E5-AE1A-CAC412E10826}"/>
              </a:ext>
            </a:extLst>
          </p:cNvPr>
          <p:cNvCxnSpPr/>
          <p:nvPr/>
        </p:nvCxnSpPr>
        <p:spPr>
          <a:xfrm>
            <a:off x="982577" y="500274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63022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4010：用于增强 III 期结肠癌中的共同决策的一种新型预后和预测工具 </a:t>
            </a:r>
            <a:r>
              <a:rPr lang="en-GB" altLang="zh-CN" dirty="0" smtClean="0"/>
              <a:t/>
            </a:r>
            <a:br>
              <a:rPr lang="en-GB" altLang="zh-CN" dirty="0" smtClean="0"/>
            </a:br>
            <a:r>
              <a:rPr lang="zh-CN" dirty="0" smtClean="0"/>
              <a:t>– </a:t>
            </a:r>
            <a:r>
              <a:rPr lang="zh-CN" dirty="0"/>
              <a:t>Sobrero AF 等人</a:t>
            </a:r>
          </a:p>
        </p:txBody>
      </p:sp>
      <p:sp>
        <p:nvSpPr>
          <p:cNvPr id="3" name="Content Placeholder 2"/>
          <p:cNvSpPr>
            <a:spLocks noGrp="1"/>
          </p:cNvSpPr>
          <p:nvPr>
            <p:ph idx="1"/>
          </p:nvPr>
        </p:nvSpPr>
        <p:spPr/>
        <p:txBody>
          <a:bodyPr/>
          <a:lstStyle/>
          <a:p>
            <a:pPr marL="0" indent="0">
              <a:buNone/>
            </a:pPr>
            <a:r>
              <a:rPr lang="zh-CN" b="1"/>
              <a:t>结论</a:t>
            </a:r>
          </a:p>
          <a:p>
            <a:r>
              <a:rPr lang="zh-CN" b="1"/>
              <a:t>根据这个模型，手术后辅助治疗的额外益处会根据预后亚组而有很大差异</a:t>
            </a:r>
          </a:p>
          <a:p>
            <a:r>
              <a:rPr lang="zh-CN" b="1"/>
              <a:t>这种模式可以帮助医生解释不同的治疗方法对患者的益处，有助于决策</a:t>
            </a:r>
          </a:p>
        </p:txBody>
      </p:sp>
      <p:sp>
        <p:nvSpPr>
          <p:cNvPr id="5" name="Text Placeholder 4"/>
          <p:cNvSpPr>
            <a:spLocks noGrp="1"/>
          </p:cNvSpPr>
          <p:nvPr>
            <p:ph type="body" sz="quarter" idx="11"/>
          </p:nvPr>
        </p:nvSpPr>
        <p:spPr/>
        <p:txBody>
          <a:bodyPr/>
          <a:lstStyle/>
          <a:p>
            <a:r>
              <a:rPr lang="zh-CN"/>
              <a:t>Sobrero AF, et al.J Clin Oncol 2020;38(suppl);abstr 4010</a:t>
            </a:r>
          </a:p>
        </p:txBody>
      </p:sp>
    </p:spTree>
    <p:extLst>
      <p:ext uri="{BB962C8B-B14F-4D97-AF65-F5344CB8AC3E}">
        <p14:creationId xmlns:p14="http://schemas.microsoft.com/office/powerpoint/2010/main" val="169292675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4013：FOxTROT：新辅助 FOLFOX 化疗联合或不联合帕尼单抗 (Pan) 用于局部晚期结肠癌 (CC) 患者 – Seligmann JF 等人</a:t>
            </a:r>
          </a:p>
        </p:txBody>
      </p:sp>
      <p:sp>
        <p:nvSpPr>
          <p:cNvPr id="3" name="Content Placeholder 2"/>
          <p:cNvSpPr>
            <a:spLocks noGrp="1"/>
          </p:cNvSpPr>
          <p:nvPr>
            <p:ph idx="1"/>
          </p:nvPr>
        </p:nvSpPr>
        <p:spPr/>
        <p:txBody>
          <a:bodyPr/>
          <a:lstStyle/>
          <a:p>
            <a:pPr marL="0" indent="0">
              <a:buNone/>
            </a:pPr>
            <a:r>
              <a:rPr lang="zh-CN" b="1"/>
              <a:t>研究目的</a:t>
            </a:r>
          </a:p>
          <a:p>
            <a:r>
              <a:rPr lang="zh-CN"/>
              <a:t>评价新辅助化疗（相比手术后化疗）用于结肠癌患者的疗效和安全性*</a:t>
            </a:r>
          </a:p>
        </p:txBody>
      </p:sp>
      <p:sp>
        <p:nvSpPr>
          <p:cNvPr id="13" name="Text Placeholder 12"/>
          <p:cNvSpPr>
            <a:spLocks noGrp="1"/>
          </p:cNvSpPr>
          <p:nvPr>
            <p:ph type="body" sz="quarter" idx="10"/>
          </p:nvPr>
        </p:nvSpPr>
        <p:spPr/>
        <p:txBody>
          <a:bodyPr/>
          <a:lstStyle/>
          <a:p>
            <a:r>
              <a:rPr lang="zh-CN"/>
              <a:t>*请注意，并没有介绍 KRAS-WT (c12-13，61) 患者的可选性帕尼单抗亚研究的结果</a:t>
            </a:r>
          </a:p>
        </p:txBody>
      </p:sp>
      <p:sp>
        <p:nvSpPr>
          <p:cNvPr id="5" name="Text Placeholder 4"/>
          <p:cNvSpPr>
            <a:spLocks noGrp="1"/>
          </p:cNvSpPr>
          <p:nvPr>
            <p:ph type="body" sz="quarter" idx="11"/>
          </p:nvPr>
        </p:nvSpPr>
        <p:spPr/>
        <p:txBody>
          <a:bodyPr/>
          <a:lstStyle/>
          <a:p>
            <a:r>
              <a:rPr lang="zh-CN"/>
              <a:t>Seligmann JF, et al.J Clin Oncol 2020;38(suppl);abstr 4013</a:t>
            </a:r>
          </a:p>
        </p:txBody>
      </p:sp>
      <p:sp>
        <p:nvSpPr>
          <p:cNvPr id="7" name="Rectangle 9"/>
          <p:cNvSpPr txBox="1">
            <a:spLocks noChangeArrowheads="1"/>
          </p:cNvSpPr>
          <p:nvPr/>
        </p:nvSpPr>
        <p:spPr bwMode="auto">
          <a:xfrm>
            <a:off x="390519" y="4720233"/>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主要终点</a:t>
            </a:r>
          </a:p>
          <a:p>
            <a:pPr>
              <a:buClr>
                <a:srgbClr val="043882"/>
              </a:buClr>
            </a:pPr>
            <a:r>
              <a:rPr lang="zh-CN"/>
              <a:t>2 年 DFS </a:t>
            </a:r>
          </a:p>
          <a:p>
            <a:pPr marL="0" indent="0">
              <a:buClr>
                <a:srgbClr val="043882"/>
              </a:buClr>
              <a:buFontTx/>
              <a:buNone/>
            </a:pPr>
            <a:endParaRPr lang="en-US" dirty="0"/>
          </a:p>
        </p:txBody>
      </p:sp>
      <p:sp>
        <p:nvSpPr>
          <p:cNvPr id="8" name="Content Placeholder 26"/>
          <p:cNvSpPr txBox="1">
            <a:spLocks/>
          </p:cNvSpPr>
          <p:nvPr/>
        </p:nvSpPr>
        <p:spPr>
          <a:xfrm>
            <a:off x="4180878" y="4720233"/>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dirty="0">
                <a:solidFill>
                  <a:srgbClr val="A0A0A0"/>
                </a:solidFill>
              </a:rPr>
              <a:t>次要终点</a:t>
            </a:r>
          </a:p>
          <a:p>
            <a:pPr>
              <a:buClr>
                <a:srgbClr val="043882"/>
              </a:buClr>
            </a:pPr>
            <a:r>
              <a:rPr lang="zh-CN" dirty="0"/>
              <a:t>切除率、围手术期安全性、分期下降、肿瘤衰退</a:t>
            </a:r>
          </a:p>
        </p:txBody>
      </p:sp>
      <p:sp>
        <p:nvSpPr>
          <p:cNvPr id="10" name="Oval 14"/>
          <p:cNvSpPr>
            <a:spLocks noChangeArrowheads="1"/>
          </p:cNvSpPr>
          <p:nvPr/>
        </p:nvSpPr>
        <p:spPr bwMode="auto">
          <a:xfrm>
            <a:off x="3027258" y="324625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zh-CN" sz="1600" b="1">
                <a:solidFill>
                  <a:srgbClr val="043882"/>
                </a:solidFill>
                <a:latin typeface="Arial"/>
                <a:ea typeface="SimSun" pitchFamily="2" charset="-122"/>
                <a:cs typeface="Arial"/>
              </a:rPr>
              <a:t>R</a:t>
            </a:r>
          </a:p>
          <a:p>
            <a:pPr algn="ctr">
              <a:defRPr/>
            </a:pPr>
            <a:r>
              <a:rPr lang="zh-CN" sz="1600" b="1">
                <a:solidFill>
                  <a:srgbClr val="043882"/>
                </a:solidFill>
                <a:latin typeface="Arial"/>
                <a:ea typeface="SimSun" pitchFamily="2" charset="-122"/>
                <a:cs typeface="Arial"/>
              </a:rPr>
              <a:t>2:1</a:t>
            </a:r>
          </a:p>
        </p:txBody>
      </p:sp>
      <p:cxnSp>
        <p:nvCxnSpPr>
          <p:cNvPr id="11" name="AutoShape 15"/>
          <p:cNvCxnSpPr>
            <a:cxnSpLocks noChangeShapeType="1"/>
            <a:stCxn id="10" idx="0"/>
            <a:endCxn id="16" idx="1"/>
          </p:cNvCxnSpPr>
          <p:nvPr/>
        </p:nvCxnSpPr>
        <p:spPr bwMode="auto">
          <a:xfrm rot="5400000" flipH="1" flipV="1">
            <a:off x="3408093" y="2934315"/>
            <a:ext cx="222906" cy="400981"/>
          </a:xfrm>
          <a:prstGeom prst="bentConnector2">
            <a:avLst/>
          </a:prstGeom>
          <a:noFill/>
          <a:ln w="57150">
            <a:solidFill>
              <a:schemeClr val="bg2">
                <a:lumMod val="60000"/>
                <a:lumOff val="40000"/>
              </a:schemeClr>
            </a:solidFill>
            <a:round/>
            <a:headEnd/>
            <a:tailEnd type="triangle" w="med" len="med"/>
          </a:ln>
        </p:spPr>
      </p:cxnSp>
      <p:cxnSp>
        <p:nvCxnSpPr>
          <p:cNvPr id="14" name="AutoShape 19"/>
          <p:cNvCxnSpPr>
            <a:cxnSpLocks noChangeShapeType="1"/>
            <a:stCxn id="17" idx="3"/>
            <a:endCxn id="10" idx="2"/>
          </p:cNvCxnSpPr>
          <p:nvPr/>
        </p:nvCxnSpPr>
        <p:spPr bwMode="auto">
          <a:xfrm>
            <a:off x="2898140" y="3538358"/>
            <a:ext cx="129118" cy="0"/>
          </a:xfrm>
          <a:prstGeom prst="straightConnector1">
            <a:avLst/>
          </a:prstGeom>
          <a:noFill/>
          <a:ln w="57150">
            <a:solidFill>
              <a:schemeClr val="bg2">
                <a:lumMod val="60000"/>
                <a:lumOff val="40000"/>
              </a:schemeClr>
            </a:solidFill>
            <a:round/>
            <a:headEnd type="none" w="med" len="med"/>
            <a:tailEnd type="none" w="med" len="med"/>
          </a:ln>
        </p:spPr>
      </p:cxnSp>
      <p:sp>
        <p:nvSpPr>
          <p:cNvPr id="16" name="AutoShape 8"/>
          <p:cNvSpPr>
            <a:spLocks noChangeArrowheads="1"/>
          </p:cNvSpPr>
          <p:nvPr/>
        </p:nvSpPr>
        <p:spPr bwMode="auto">
          <a:xfrm>
            <a:off x="3720037" y="2597648"/>
            <a:ext cx="5282220" cy="85140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zh-CN" dirty="0">
                <a:solidFill>
                  <a:srgbClr val="FFFFFF"/>
                </a:solidFill>
                <a:latin typeface="Arial"/>
                <a:ea typeface="SimSun" pitchFamily="2" charset="-122"/>
                <a:cs typeface="Arial"/>
              </a:rPr>
              <a:t>新辅助化疗 FOLFOX 持续 6 周，接着手术，然后 FOLFOX 持续 18 </a:t>
            </a:r>
            <a:r>
              <a:rPr lang="zh-CN" dirty="0" smtClean="0">
                <a:solidFill>
                  <a:srgbClr val="FFFFFF"/>
                </a:solidFill>
                <a:latin typeface="Arial"/>
                <a:ea typeface="SimSun" pitchFamily="2" charset="-122"/>
                <a:cs typeface="Arial"/>
              </a:rPr>
              <a:t>周</a:t>
            </a:r>
            <a:r>
              <a:rPr lang="zh-CN" dirty="0">
                <a:solidFill>
                  <a:srgbClr val="FFFFFF"/>
                </a:solidFill>
                <a:latin typeface="Arial"/>
                <a:ea typeface="SimSun" pitchFamily="2" charset="-122"/>
                <a:cs typeface="Arial"/>
              </a:rPr>
              <a:t/>
            </a:r>
            <a:br>
              <a:rPr lang="zh-CN" dirty="0">
                <a:solidFill>
                  <a:srgbClr val="FFFFFF"/>
                </a:solidFill>
                <a:latin typeface="Arial"/>
                <a:ea typeface="SimSun" pitchFamily="2" charset="-122"/>
                <a:cs typeface="Arial"/>
              </a:rPr>
            </a:br>
            <a:r>
              <a:rPr lang="zh-CN" dirty="0">
                <a:solidFill>
                  <a:srgbClr val="FFFFFF"/>
                </a:solidFill>
                <a:latin typeface="Arial"/>
                <a:ea typeface="SimSun" pitchFamily="2" charset="-122"/>
                <a:cs typeface="Arial"/>
              </a:rPr>
              <a:t> (n=698)</a:t>
            </a:r>
          </a:p>
        </p:txBody>
      </p:sp>
      <p:sp>
        <p:nvSpPr>
          <p:cNvPr id="17" name="AutoShape 9"/>
          <p:cNvSpPr>
            <a:spLocks noChangeArrowheads="1"/>
          </p:cNvSpPr>
          <p:nvPr/>
        </p:nvSpPr>
        <p:spPr bwMode="auto">
          <a:xfrm>
            <a:off x="155814" y="2767121"/>
            <a:ext cx="2742326"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600">
                <a:solidFill>
                  <a:srgbClr val="FFFFFF"/>
                </a:solidFill>
                <a:latin typeface="Arial"/>
                <a:ea typeface="SimSun" pitchFamily="2" charset="-122"/>
                <a:cs typeface="Arial"/>
              </a:rPr>
              <a:t>患者关键纳入标准</a:t>
            </a:r>
          </a:p>
          <a:p>
            <a:pPr marL="228600" indent="-228600" defTabSz="892175" eaLnBrk="0" hangingPunct="0">
              <a:spcAft>
                <a:spcPct val="30000"/>
              </a:spcAft>
              <a:buFont typeface="Arial" pitchFamily="34" charset="0"/>
              <a:buChar char="•"/>
              <a:defRPr/>
            </a:pPr>
            <a:r>
              <a:rPr lang="zh-CN" sz="1600">
                <a:solidFill>
                  <a:srgbClr val="FFFFFF"/>
                </a:solidFill>
                <a:latin typeface="Arial"/>
                <a:ea typeface="SimSun" pitchFamily="2" charset="-122"/>
                <a:cs typeface="Arial"/>
              </a:rPr>
              <a:t>可进行手术的、非梗阻性结肠癌</a:t>
            </a:r>
          </a:p>
          <a:p>
            <a:pPr marL="228600" indent="-228600" defTabSz="892175" eaLnBrk="0" hangingPunct="0">
              <a:spcAft>
                <a:spcPct val="30000"/>
              </a:spcAft>
              <a:buFont typeface="Arial" pitchFamily="34" charset="0"/>
              <a:buChar char="•"/>
              <a:defRPr/>
            </a:pPr>
            <a:r>
              <a:rPr lang="zh-CN" sz="1600">
                <a:solidFill>
                  <a:srgbClr val="FFFFFF"/>
                </a:solidFill>
                <a:latin typeface="Arial"/>
                <a:ea typeface="SimSun" pitchFamily="2" charset="-122"/>
                <a:cs typeface="Arial"/>
              </a:rPr>
              <a:t>T3-4, N0-2, M0</a:t>
            </a:r>
          </a:p>
          <a:p>
            <a:pPr defTabSz="892175" eaLnBrk="0" hangingPunct="0">
              <a:spcAft>
                <a:spcPct val="30000"/>
              </a:spcAft>
              <a:defRPr/>
            </a:pPr>
            <a:r>
              <a:rPr lang="zh-CN" sz="1600">
                <a:solidFill>
                  <a:srgbClr val="FFFFFF"/>
                </a:solidFill>
                <a:latin typeface="Arial"/>
                <a:ea typeface="SimSun" pitchFamily="2" charset="-122"/>
                <a:cs typeface="Arial"/>
              </a:rPr>
              <a:t>(n=1053)</a:t>
            </a:r>
          </a:p>
        </p:txBody>
      </p:sp>
      <p:cxnSp>
        <p:nvCxnSpPr>
          <p:cNvPr id="18" name="AutoShape 16"/>
          <p:cNvCxnSpPr>
            <a:cxnSpLocks noChangeShapeType="1"/>
            <a:stCxn id="10" idx="4"/>
            <a:endCxn id="21" idx="1"/>
          </p:cNvCxnSpPr>
          <p:nvPr/>
        </p:nvCxnSpPr>
        <p:spPr bwMode="auto">
          <a:xfrm rot="16200000" flipH="1">
            <a:off x="3428176" y="3721338"/>
            <a:ext cx="182740" cy="400980"/>
          </a:xfrm>
          <a:prstGeom prst="bentConnector2">
            <a:avLst/>
          </a:prstGeom>
          <a:noFill/>
          <a:ln w="57150">
            <a:solidFill>
              <a:schemeClr val="bg2">
                <a:lumMod val="60000"/>
                <a:lumOff val="40000"/>
              </a:schemeClr>
            </a:solidFill>
            <a:round/>
            <a:headEnd/>
            <a:tailEnd type="triangle" w="med" len="med"/>
          </a:ln>
        </p:spPr>
      </p:cxnSp>
      <p:sp>
        <p:nvSpPr>
          <p:cNvPr id="21" name="AutoShape 12"/>
          <p:cNvSpPr>
            <a:spLocks noChangeArrowheads="1"/>
          </p:cNvSpPr>
          <p:nvPr/>
        </p:nvSpPr>
        <p:spPr bwMode="auto">
          <a:xfrm>
            <a:off x="3720036" y="3615566"/>
            <a:ext cx="5279105" cy="795263"/>
          </a:xfrm>
          <a:prstGeom prst="rect">
            <a:avLst/>
          </a:prstGeom>
          <a:solidFill>
            <a:schemeClr val="accent2"/>
          </a:solidFill>
          <a:ln w="9525" algn="ctr">
            <a:solidFill>
              <a:schemeClr val="accent2"/>
            </a:solidFill>
            <a:round/>
            <a:headEnd/>
            <a:tailEnd/>
          </a:ln>
        </p:spPr>
        <p:txBody>
          <a:bodyPr lIns="90488" tIns="0" rIns="90488" bIns="0" anchor="ctr"/>
          <a:lstStyle/>
          <a:p>
            <a:pPr algn="ctr" defTabSz="892175" eaLnBrk="0" hangingPunct="0">
              <a:defRPr/>
            </a:pPr>
            <a:r>
              <a:rPr lang="zh-CN" dirty="0">
                <a:solidFill>
                  <a:srgbClr val="4D4D4D"/>
                </a:solidFill>
                <a:latin typeface="Arial"/>
                <a:ea typeface="SimSun" pitchFamily="2" charset="-122"/>
                <a:cs typeface="Arial"/>
              </a:rPr>
              <a:t>手术，然后 FOLFOX 持续 24 周 </a:t>
            </a:r>
            <a:br>
              <a:rPr lang="zh-CN" dirty="0">
                <a:solidFill>
                  <a:srgbClr val="4D4D4D"/>
                </a:solidFill>
                <a:latin typeface="Arial"/>
                <a:ea typeface="SimSun" pitchFamily="2" charset="-122"/>
                <a:cs typeface="Arial"/>
              </a:rPr>
            </a:br>
            <a:r>
              <a:rPr lang="zh-CN" dirty="0">
                <a:solidFill>
                  <a:srgbClr val="4D4D4D"/>
                </a:solidFill>
                <a:latin typeface="Arial"/>
                <a:ea typeface="SimSun" pitchFamily="2" charset="-122"/>
                <a:cs typeface="Arial"/>
              </a:rPr>
              <a:t>(n=354)</a:t>
            </a:r>
          </a:p>
        </p:txBody>
      </p:sp>
    </p:spTree>
    <p:extLst>
      <p:ext uri="{BB962C8B-B14F-4D97-AF65-F5344CB8AC3E}">
        <p14:creationId xmlns:p14="http://schemas.microsoft.com/office/powerpoint/2010/main" val="298972502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4013：FOxTROT：新辅助 FOLFOX 化疗联合或不联合帕尼单抗 (Pan) 用于局部晚期结肠癌 (CC) 患者 – Seligmann JF 等人</a:t>
            </a:r>
          </a:p>
        </p:txBody>
      </p:sp>
      <p:sp>
        <p:nvSpPr>
          <p:cNvPr id="3" name="Content Placeholder 2"/>
          <p:cNvSpPr>
            <a:spLocks noGrp="1"/>
          </p:cNvSpPr>
          <p:nvPr>
            <p:ph idx="1"/>
          </p:nvPr>
        </p:nvSpPr>
        <p:spPr/>
        <p:txBody>
          <a:bodyPr/>
          <a:lstStyle/>
          <a:p>
            <a:pPr marL="0" indent="0">
              <a:buNone/>
            </a:pPr>
            <a:r>
              <a:rPr lang="zh-CN" b="1"/>
              <a:t>关键结果</a:t>
            </a:r>
          </a:p>
        </p:txBody>
      </p:sp>
      <p:sp>
        <p:nvSpPr>
          <p:cNvPr id="5" name="Text Placeholder 4"/>
          <p:cNvSpPr>
            <a:spLocks noGrp="1"/>
          </p:cNvSpPr>
          <p:nvPr>
            <p:ph type="body" sz="quarter" idx="11"/>
          </p:nvPr>
        </p:nvSpPr>
        <p:spPr/>
        <p:txBody>
          <a:bodyPr/>
          <a:lstStyle/>
          <a:p>
            <a:r>
              <a:rPr lang="zh-CN"/>
              <a:t>Seligmann JF, et al.J Clin Oncol 2020;38(suppl);abstr 4013</a:t>
            </a:r>
          </a:p>
        </p:txBody>
      </p:sp>
      <p:sp>
        <p:nvSpPr>
          <p:cNvPr id="8" name="TextBox 10">
            <a:extLst>
              <a:ext uri="{FF2B5EF4-FFF2-40B4-BE49-F238E27FC236}">
                <a16:creationId xmlns:a16="http://schemas.microsoft.com/office/drawing/2014/main" id="{C9ECED6D-CBAD-420C-ABDA-0E1CF2D6F319}"/>
              </a:ext>
            </a:extLst>
          </p:cNvPr>
          <p:cNvSpPr txBox="1"/>
          <p:nvPr/>
        </p:nvSpPr>
        <p:spPr>
          <a:xfrm>
            <a:off x="1671985" y="5120700"/>
            <a:ext cx="1838883"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至复发的时间（天）</a:t>
            </a:r>
          </a:p>
        </p:txBody>
      </p:sp>
      <p:sp>
        <p:nvSpPr>
          <p:cNvPr id="11" name="Line 6">
            <a:extLst>
              <a:ext uri="{FF2B5EF4-FFF2-40B4-BE49-F238E27FC236}">
                <a16:creationId xmlns:a16="http://schemas.microsoft.com/office/drawing/2014/main" id="{9B11D31F-5BFF-46B8-BBF0-E73BD3BDB1E8}"/>
              </a:ext>
            </a:extLst>
          </p:cNvPr>
          <p:cNvSpPr>
            <a:spLocks noChangeShapeType="1"/>
          </p:cNvSpPr>
          <p:nvPr/>
        </p:nvSpPr>
        <p:spPr bwMode="auto">
          <a:xfrm>
            <a:off x="806205" y="346157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13" name="Line 8">
            <a:extLst>
              <a:ext uri="{FF2B5EF4-FFF2-40B4-BE49-F238E27FC236}">
                <a16:creationId xmlns:a16="http://schemas.microsoft.com/office/drawing/2014/main" id="{BE47BF96-6317-4096-A3EC-A95152BFC6B9}"/>
              </a:ext>
            </a:extLst>
          </p:cNvPr>
          <p:cNvSpPr>
            <a:spLocks noChangeShapeType="1"/>
          </p:cNvSpPr>
          <p:nvPr/>
        </p:nvSpPr>
        <p:spPr bwMode="auto">
          <a:xfrm>
            <a:off x="806205" y="4195557"/>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grpSp>
        <p:nvGrpSpPr>
          <p:cNvPr id="247" name="Group 246">
            <a:extLst>
              <a:ext uri="{FF2B5EF4-FFF2-40B4-BE49-F238E27FC236}">
                <a16:creationId xmlns:a16="http://schemas.microsoft.com/office/drawing/2014/main" id="{666BD6CF-E93E-47EE-96BC-243BF5E05D23}"/>
              </a:ext>
            </a:extLst>
          </p:cNvPr>
          <p:cNvGrpSpPr/>
          <p:nvPr/>
        </p:nvGrpSpPr>
        <p:grpSpPr>
          <a:xfrm>
            <a:off x="217982" y="3347342"/>
            <a:ext cx="4423750" cy="1859719"/>
            <a:chOff x="339908" y="2872644"/>
            <a:chExt cx="4423750" cy="1859719"/>
          </a:xfrm>
        </p:grpSpPr>
        <p:sp>
          <p:nvSpPr>
            <p:cNvPr id="10" name="Freeform 21">
              <a:extLst>
                <a:ext uri="{FF2B5EF4-FFF2-40B4-BE49-F238E27FC236}">
                  <a16:creationId xmlns:a16="http://schemas.microsoft.com/office/drawing/2014/main" id="{FA7F0D48-3A3F-4228-AEBB-60F3DFD1905F}"/>
                </a:ext>
              </a:extLst>
            </p:cNvPr>
            <p:cNvSpPr>
              <a:spLocks/>
            </p:cNvSpPr>
            <p:nvPr/>
          </p:nvSpPr>
          <p:spPr bwMode="auto">
            <a:xfrm>
              <a:off x="985576" y="2994853"/>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16" name="Line 11">
              <a:extLst>
                <a:ext uri="{FF2B5EF4-FFF2-40B4-BE49-F238E27FC236}">
                  <a16:creationId xmlns:a16="http://schemas.microsoft.com/office/drawing/2014/main" id="{7CA1507A-6BC4-47FA-8117-8631FB5AC504}"/>
                </a:ext>
              </a:extLst>
            </p:cNvPr>
            <p:cNvSpPr>
              <a:spLocks noChangeShapeType="1"/>
            </p:cNvSpPr>
            <p:nvPr/>
          </p:nvSpPr>
          <p:spPr bwMode="auto">
            <a:xfrm>
              <a:off x="928131" y="444516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17" name="TextBox 18">
              <a:extLst>
                <a:ext uri="{FF2B5EF4-FFF2-40B4-BE49-F238E27FC236}">
                  <a16:creationId xmlns:a16="http://schemas.microsoft.com/office/drawing/2014/main" id="{0982175F-D6DB-4209-97DC-3CD14FFC26D4}"/>
                </a:ext>
              </a:extLst>
            </p:cNvPr>
            <p:cNvSpPr txBox="1"/>
            <p:nvPr/>
          </p:nvSpPr>
          <p:spPr>
            <a:xfrm rot="16200000">
              <a:off x="-283499" y="3564845"/>
              <a:ext cx="1504184"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363636"/>
                  </a:solidFill>
                </a:rPr>
                <a:t>复发百分比</a:t>
              </a:r>
            </a:p>
          </p:txBody>
        </p:sp>
        <p:sp>
          <p:nvSpPr>
            <p:cNvPr id="20" name="TextBox 21">
              <a:extLst>
                <a:ext uri="{FF2B5EF4-FFF2-40B4-BE49-F238E27FC236}">
                  <a16:creationId xmlns:a16="http://schemas.microsoft.com/office/drawing/2014/main" id="{557393B4-26AB-4B5E-B67D-15AF648C14CE}"/>
                </a:ext>
              </a:extLst>
            </p:cNvPr>
            <p:cNvSpPr txBox="1"/>
            <p:nvPr/>
          </p:nvSpPr>
          <p:spPr>
            <a:xfrm>
              <a:off x="677175" y="2872644"/>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sz="1200">
                  <a:solidFill>
                    <a:srgbClr val="363636"/>
                  </a:solidFill>
                </a:rPr>
                <a:t>50</a:t>
              </a:r>
            </a:p>
          </p:txBody>
        </p:sp>
        <p:sp>
          <p:nvSpPr>
            <p:cNvPr id="21" name="TextBox 22">
              <a:extLst>
                <a:ext uri="{FF2B5EF4-FFF2-40B4-BE49-F238E27FC236}">
                  <a16:creationId xmlns:a16="http://schemas.microsoft.com/office/drawing/2014/main" id="{CD33BD31-79BD-4E16-8D4C-7553B667AAFD}"/>
                </a:ext>
              </a:extLst>
            </p:cNvPr>
            <p:cNvSpPr txBox="1"/>
            <p:nvPr/>
          </p:nvSpPr>
          <p:spPr>
            <a:xfrm>
              <a:off x="677175" y="3564321"/>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sz="1200">
                  <a:solidFill>
                    <a:srgbClr val="363636"/>
                  </a:solidFill>
                </a:rPr>
                <a:t>25</a:t>
              </a:r>
            </a:p>
          </p:txBody>
        </p:sp>
        <p:sp>
          <p:nvSpPr>
            <p:cNvPr id="23" name="TextBox 24">
              <a:extLst>
                <a:ext uri="{FF2B5EF4-FFF2-40B4-BE49-F238E27FC236}">
                  <a16:creationId xmlns:a16="http://schemas.microsoft.com/office/drawing/2014/main" id="{5744614F-2D21-4B5B-82C7-30946EEF5ABA}"/>
                </a:ext>
              </a:extLst>
            </p:cNvPr>
            <p:cNvSpPr txBox="1"/>
            <p:nvPr/>
          </p:nvSpPr>
          <p:spPr>
            <a:xfrm>
              <a:off x="762151" y="4315496"/>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sz="1200">
                  <a:solidFill>
                    <a:srgbClr val="4D4D4D"/>
                  </a:solidFill>
                </a:rPr>
                <a:t>0</a:t>
              </a:r>
            </a:p>
          </p:txBody>
        </p:sp>
        <p:sp>
          <p:nvSpPr>
            <p:cNvPr id="24" name="Line 21">
              <a:extLst>
                <a:ext uri="{FF2B5EF4-FFF2-40B4-BE49-F238E27FC236}">
                  <a16:creationId xmlns:a16="http://schemas.microsoft.com/office/drawing/2014/main" id="{7305CF3C-6AFF-489E-ABE0-572D41706DCE}"/>
                </a:ext>
              </a:extLst>
            </p:cNvPr>
            <p:cNvSpPr>
              <a:spLocks noChangeShapeType="1"/>
            </p:cNvSpPr>
            <p:nvPr/>
          </p:nvSpPr>
          <p:spPr bwMode="auto">
            <a:xfrm>
              <a:off x="982632"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 name="Line 19">
              <a:extLst>
                <a:ext uri="{FF2B5EF4-FFF2-40B4-BE49-F238E27FC236}">
                  <a16:creationId xmlns:a16="http://schemas.microsoft.com/office/drawing/2014/main" id="{924BBEE2-14AF-4E05-AC33-E769CE3376FB}"/>
                </a:ext>
              </a:extLst>
            </p:cNvPr>
            <p:cNvSpPr>
              <a:spLocks noChangeShapeType="1"/>
            </p:cNvSpPr>
            <p:nvPr/>
          </p:nvSpPr>
          <p:spPr bwMode="auto">
            <a:xfrm>
              <a:off x="170042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7" name="Line 19">
              <a:extLst>
                <a:ext uri="{FF2B5EF4-FFF2-40B4-BE49-F238E27FC236}">
                  <a16:creationId xmlns:a16="http://schemas.microsoft.com/office/drawing/2014/main" id="{3E61F44A-00C2-415C-A8BB-F579C9449279}"/>
                </a:ext>
              </a:extLst>
            </p:cNvPr>
            <p:cNvSpPr>
              <a:spLocks noChangeShapeType="1"/>
            </p:cNvSpPr>
            <p:nvPr/>
          </p:nvSpPr>
          <p:spPr bwMode="auto">
            <a:xfrm>
              <a:off x="240781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8" name="Line 21">
              <a:extLst>
                <a:ext uri="{FF2B5EF4-FFF2-40B4-BE49-F238E27FC236}">
                  <a16:creationId xmlns:a16="http://schemas.microsoft.com/office/drawing/2014/main" id="{BA1F6FE1-6A29-40E3-AA9D-5EE632BA25D6}"/>
                </a:ext>
              </a:extLst>
            </p:cNvPr>
            <p:cNvSpPr>
              <a:spLocks noChangeShapeType="1"/>
            </p:cNvSpPr>
            <p:nvPr/>
          </p:nvSpPr>
          <p:spPr bwMode="auto">
            <a:xfrm>
              <a:off x="315810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9" name="Line 19">
              <a:extLst>
                <a:ext uri="{FF2B5EF4-FFF2-40B4-BE49-F238E27FC236}">
                  <a16:creationId xmlns:a16="http://schemas.microsoft.com/office/drawing/2014/main" id="{1345B1FB-B05B-4EBA-99BC-5F5BD79C422A}"/>
                </a:ext>
              </a:extLst>
            </p:cNvPr>
            <p:cNvSpPr>
              <a:spLocks noChangeShapeType="1"/>
            </p:cNvSpPr>
            <p:nvPr/>
          </p:nvSpPr>
          <p:spPr bwMode="auto">
            <a:xfrm>
              <a:off x="3860887"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31" name="Line 19">
              <a:extLst>
                <a:ext uri="{FF2B5EF4-FFF2-40B4-BE49-F238E27FC236}">
                  <a16:creationId xmlns:a16="http://schemas.microsoft.com/office/drawing/2014/main" id="{8728946E-6C53-4F26-958C-7B40BDE126F6}"/>
                </a:ext>
              </a:extLst>
            </p:cNvPr>
            <p:cNvSpPr>
              <a:spLocks noChangeShapeType="1"/>
            </p:cNvSpPr>
            <p:nvPr/>
          </p:nvSpPr>
          <p:spPr bwMode="auto">
            <a:xfrm>
              <a:off x="455738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grpSp>
          <p:nvGrpSpPr>
            <p:cNvPr id="41" name="Group 40">
              <a:extLst>
                <a:ext uri="{FF2B5EF4-FFF2-40B4-BE49-F238E27FC236}">
                  <a16:creationId xmlns:a16="http://schemas.microsoft.com/office/drawing/2014/main" id="{FE96986C-F576-432D-8407-EA14FE32B3A3}"/>
                </a:ext>
              </a:extLst>
            </p:cNvPr>
            <p:cNvGrpSpPr/>
            <p:nvPr/>
          </p:nvGrpSpPr>
          <p:grpSpPr>
            <a:xfrm>
              <a:off x="919330" y="4474994"/>
              <a:ext cx="3844328" cy="257369"/>
              <a:chOff x="700255" y="4474994"/>
              <a:chExt cx="3844328" cy="257369"/>
            </a:xfrm>
          </p:grpSpPr>
          <p:sp>
            <p:nvSpPr>
              <p:cNvPr id="33" name="TextBox 26">
                <a:extLst>
                  <a:ext uri="{FF2B5EF4-FFF2-40B4-BE49-F238E27FC236}">
                    <a16:creationId xmlns:a16="http://schemas.microsoft.com/office/drawing/2014/main" id="{274825E5-49D8-4316-B4C0-E9249B79B0F3}"/>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0</a:t>
                </a:r>
              </a:p>
            </p:txBody>
          </p:sp>
          <p:sp>
            <p:nvSpPr>
              <p:cNvPr id="34" name="TextBox 28">
                <a:extLst>
                  <a:ext uri="{FF2B5EF4-FFF2-40B4-BE49-F238E27FC236}">
                    <a16:creationId xmlns:a16="http://schemas.microsoft.com/office/drawing/2014/main" id="{AC7E4308-9D11-4F22-AE15-4A126EA58D7E}"/>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365</a:t>
                </a:r>
              </a:p>
            </p:txBody>
          </p:sp>
          <p:sp>
            <p:nvSpPr>
              <p:cNvPr id="36" name="TextBox 32">
                <a:extLst>
                  <a:ext uri="{FF2B5EF4-FFF2-40B4-BE49-F238E27FC236}">
                    <a16:creationId xmlns:a16="http://schemas.microsoft.com/office/drawing/2014/main" id="{4DD6A9BE-5B23-47F7-9CAC-BC2CF75B3AF7}"/>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730</a:t>
                </a:r>
              </a:p>
            </p:txBody>
          </p:sp>
          <p:sp>
            <p:nvSpPr>
              <p:cNvPr id="37" name="TextBox 34">
                <a:extLst>
                  <a:ext uri="{FF2B5EF4-FFF2-40B4-BE49-F238E27FC236}">
                    <a16:creationId xmlns:a16="http://schemas.microsoft.com/office/drawing/2014/main" id="{0C930EC5-C357-43DA-A455-A33EA089EFD2}"/>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1095</a:t>
                </a:r>
              </a:p>
            </p:txBody>
          </p:sp>
          <p:sp>
            <p:nvSpPr>
              <p:cNvPr id="38" name="TextBox 36">
                <a:extLst>
                  <a:ext uri="{FF2B5EF4-FFF2-40B4-BE49-F238E27FC236}">
                    <a16:creationId xmlns:a16="http://schemas.microsoft.com/office/drawing/2014/main" id="{F168EC71-033C-4933-9C0B-19A2FA84B72D}"/>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1460</a:t>
                </a:r>
              </a:p>
            </p:txBody>
          </p:sp>
          <p:sp>
            <p:nvSpPr>
              <p:cNvPr id="40" name="TextBox 40">
                <a:extLst>
                  <a:ext uri="{FF2B5EF4-FFF2-40B4-BE49-F238E27FC236}">
                    <a16:creationId xmlns:a16="http://schemas.microsoft.com/office/drawing/2014/main" id="{E864C27F-D16E-4B2A-A530-964BA0C603CD}"/>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1825</a:t>
                </a:r>
              </a:p>
            </p:txBody>
          </p:sp>
        </p:grpSp>
      </p:grpSp>
      <p:graphicFrame>
        <p:nvGraphicFramePr>
          <p:cNvPr id="42" name="Table 42">
            <a:extLst>
              <a:ext uri="{FF2B5EF4-FFF2-40B4-BE49-F238E27FC236}">
                <a16:creationId xmlns:a16="http://schemas.microsoft.com/office/drawing/2014/main" id="{8C538EAE-0DC4-47EA-84A4-B6EAC3220A27}"/>
              </a:ext>
            </a:extLst>
          </p:cNvPr>
          <p:cNvGraphicFramePr>
            <a:graphicFrameLocks noGrp="1"/>
          </p:cNvGraphicFramePr>
          <p:nvPr>
            <p:extLst>
              <p:ext uri="{D42A27DB-BD31-4B8C-83A1-F6EECF244321}">
                <p14:modId xmlns:p14="http://schemas.microsoft.com/office/powerpoint/2010/main" val="2449692155"/>
              </p:ext>
            </p:extLst>
          </p:nvPr>
        </p:nvGraphicFramePr>
        <p:xfrm>
          <a:off x="934513" y="2659231"/>
          <a:ext cx="3681552" cy="673200"/>
        </p:xfrm>
        <a:graphic>
          <a:graphicData uri="http://schemas.openxmlformats.org/drawingml/2006/table">
            <a:tbl>
              <a:tblPr firstRow="1" bandRow="1">
                <a:tableStyleId>{69012ECD-51FC-41F1-AA8D-1B2483CD663E}</a:tableStyleId>
              </a:tblPr>
              <a:tblGrid>
                <a:gridCol w="2257538">
                  <a:extLst>
                    <a:ext uri="{9D8B030D-6E8A-4147-A177-3AD203B41FA5}">
                      <a16:colId xmlns:a16="http://schemas.microsoft.com/office/drawing/2014/main" val="3595182559"/>
                    </a:ext>
                  </a:extLst>
                </a:gridCol>
                <a:gridCol w="710999">
                  <a:extLst>
                    <a:ext uri="{9D8B030D-6E8A-4147-A177-3AD203B41FA5}">
                      <a16:colId xmlns:a16="http://schemas.microsoft.com/office/drawing/2014/main" val="2554001907"/>
                    </a:ext>
                  </a:extLst>
                </a:gridCol>
                <a:gridCol w="713015">
                  <a:extLst>
                    <a:ext uri="{9D8B030D-6E8A-4147-A177-3AD203B41FA5}">
                      <a16:colId xmlns:a16="http://schemas.microsoft.com/office/drawing/2014/main" val="1461508985"/>
                    </a:ext>
                  </a:extLst>
                </a:gridCol>
              </a:tblGrid>
              <a:tr h="209459">
                <a:tc>
                  <a:txBody>
                    <a:bodyPr/>
                    <a:lstStyle/>
                    <a:p>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患者</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事件</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82313862"/>
                  </a:ext>
                </a:extLst>
              </a:tr>
              <a:tr h="121130">
                <a:tc>
                  <a:txBody>
                    <a:bodyPr/>
                    <a:lstStyle/>
                    <a:p>
                      <a:r>
                        <a:rPr lang="zh-CN" sz="1000">
                          <a:solidFill>
                            <a:srgbClr val="4D4D4D"/>
                          </a:solidFill>
                        </a:rPr>
                        <a:t>手术后化疗</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354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59525934"/>
                  </a:ext>
                </a:extLst>
              </a:tr>
              <a:tr h="0">
                <a:tc>
                  <a:txBody>
                    <a:bodyPr/>
                    <a:lstStyle/>
                    <a:p>
                      <a:r>
                        <a:rPr lang="zh-CN" sz="1000">
                          <a:solidFill>
                            <a:srgbClr val="4D4D4D"/>
                          </a:solidFill>
                        </a:rPr>
                        <a:t>术前和术后化疗</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698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109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29822638"/>
                  </a:ext>
                </a:extLst>
              </a:tr>
            </a:tbl>
          </a:graphicData>
        </a:graphic>
      </p:graphicFrame>
      <p:sp>
        <p:nvSpPr>
          <p:cNvPr id="44" name="TextBox 43">
            <a:extLst>
              <a:ext uri="{FF2B5EF4-FFF2-40B4-BE49-F238E27FC236}">
                <a16:creationId xmlns:a16="http://schemas.microsoft.com/office/drawing/2014/main" id="{430AF5E4-DA97-4643-9CCE-6DCA32731E3D}"/>
              </a:ext>
            </a:extLst>
          </p:cNvPr>
          <p:cNvSpPr txBox="1"/>
          <p:nvPr/>
        </p:nvSpPr>
        <p:spPr>
          <a:xfrm>
            <a:off x="1248238" y="1717742"/>
            <a:ext cx="2590774" cy="338554"/>
          </a:xfrm>
          <a:prstGeom prst="rect">
            <a:avLst/>
          </a:prstGeom>
          <a:noFill/>
        </p:spPr>
        <p:txBody>
          <a:bodyPr wrap="none" rtlCol="0">
            <a:spAutoFit/>
          </a:bodyPr>
          <a:lstStyle/>
          <a:p>
            <a:pPr algn="ctr"/>
            <a:r>
              <a:rPr lang="zh-CN" sz="1600" b="1">
                <a:solidFill>
                  <a:srgbClr val="4D4D4D"/>
                </a:solidFill>
              </a:rPr>
              <a:t>无复发的生存情况</a:t>
            </a:r>
          </a:p>
        </p:txBody>
      </p:sp>
      <p:cxnSp>
        <p:nvCxnSpPr>
          <p:cNvPr id="46" name="Straight Connector 45">
            <a:extLst>
              <a:ext uri="{FF2B5EF4-FFF2-40B4-BE49-F238E27FC236}">
                <a16:creationId xmlns:a16="http://schemas.microsoft.com/office/drawing/2014/main" id="{75F2EA5B-F512-4439-BF4D-13B80396C88A}"/>
              </a:ext>
            </a:extLst>
          </p:cNvPr>
          <p:cNvCxnSpPr/>
          <p:nvPr/>
        </p:nvCxnSpPr>
        <p:spPr>
          <a:xfrm>
            <a:off x="636288" y="3212245"/>
            <a:ext cx="252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8D23E3B-44B1-4621-9683-30218ABF56FF}"/>
              </a:ext>
            </a:extLst>
          </p:cNvPr>
          <p:cNvCxnSpPr/>
          <p:nvPr/>
        </p:nvCxnSpPr>
        <p:spPr>
          <a:xfrm>
            <a:off x="636288" y="2995831"/>
            <a:ext cx="252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BEE1DBE9-534F-4820-8F6F-8236683FAD27}"/>
              </a:ext>
            </a:extLst>
          </p:cNvPr>
          <p:cNvSpPr txBox="1"/>
          <p:nvPr/>
        </p:nvSpPr>
        <p:spPr>
          <a:xfrm>
            <a:off x="1179023" y="3406952"/>
            <a:ext cx="2682145" cy="276999"/>
          </a:xfrm>
          <a:prstGeom prst="rect">
            <a:avLst/>
          </a:prstGeom>
          <a:noFill/>
        </p:spPr>
        <p:txBody>
          <a:bodyPr wrap="none" rtlCol="0">
            <a:spAutoFit/>
          </a:bodyPr>
          <a:lstStyle/>
          <a:p>
            <a:r>
              <a:rPr lang="zh-CN" sz="1200">
                <a:solidFill>
                  <a:srgbClr val="4D4D4D"/>
                </a:solidFill>
              </a:rPr>
              <a:t>RR 0.76（95% CI 为 0.56, 1.02）；p=0.07</a:t>
            </a:r>
          </a:p>
        </p:txBody>
      </p:sp>
      <p:sp>
        <p:nvSpPr>
          <p:cNvPr id="63" name="TextBox 62">
            <a:extLst>
              <a:ext uri="{FF2B5EF4-FFF2-40B4-BE49-F238E27FC236}">
                <a16:creationId xmlns:a16="http://schemas.microsoft.com/office/drawing/2014/main" id="{C40D8F8A-FF63-4604-8B18-EB01E662EB7A}"/>
              </a:ext>
            </a:extLst>
          </p:cNvPr>
          <p:cNvSpPr txBox="1"/>
          <p:nvPr/>
        </p:nvSpPr>
        <p:spPr>
          <a:xfrm>
            <a:off x="-129654" y="5213775"/>
            <a:ext cx="1398963" cy="276999"/>
          </a:xfrm>
          <a:prstGeom prst="rect">
            <a:avLst/>
          </a:prstGeom>
          <a:noFill/>
        </p:spPr>
        <p:txBody>
          <a:bodyPr wrap="square" rtlCol="0">
            <a:spAutoFit/>
          </a:bodyPr>
          <a:lstStyle/>
          <a:p>
            <a:pPr algn="r"/>
            <a:r>
              <a:rPr lang="zh-CN" sz="1200" dirty="0">
                <a:solidFill>
                  <a:srgbClr val="4D4D4D"/>
                </a:solidFill>
              </a:rPr>
              <a:t>面临风险的人数</a:t>
            </a:r>
          </a:p>
        </p:txBody>
      </p:sp>
      <p:grpSp>
        <p:nvGrpSpPr>
          <p:cNvPr id="67" name="Group 66">
            <a:extLst>
              <a:ext uri="{FF2B5EF4-FFF2-40B4-BE49-F238E27FC236}">
                <a16:creationId xmlns:a16="http://schemas.microsoft.com/office/drawing/2014/main" id="{90FBBC5D-6906-4460-A334-A22F8D77F231}"/>
              </a:ext>
            </a:extLst>
          </p:cNvPr>
          <p:cNvGrpSpPr/>
          <p:nvPr/>
        </p:nvGrpSpPr>
        <p:grpSpPr>
          <a:xfrm>
            <a:off x="66292" y="5409698"/>
            <a:ext cx="4523687" cy="261610"/>
            <a:chOff x="-30857" y="4935000"/>
            <a:chExt cx="4523687" cy="261610"/>
          </a:xfrm>
        </p:grpSpPr>
        <p:grpSp>
          <p:nvGrpSpPr>
            <p:cNvPr id="48" name="Group 47">
              <a:extLst>
                <a:ext uri="{FF2B5EF4-FFF2-40B4-BE49-F238E27FC236}">
                  <a16:creationId xmlns:a16="http://schemas.microsoft.com/office/drawing/2014/main" id="{71F4C2D2-AB41-4EAE-B21D-DB164C029479}"/>
                </a:ext>
              </a:extLst>
            </p:cNvPr>
            <p:cNvGrpSpPr/>
            <p:nvPr/>
          </p:nvGrpSpPr>
          <p:grpSpPr>
            <a:xfrm>
              <a:off x="664533" y="4944815"/>
              <a:ext cx="3828297" cy="241980"/>
              <a:chOff x="624914" y="4474994"/>
              <a:chExt cx="3828297" cy="241980"/>
            </a:xfrm>
          </p:grpSpPr>
          <p:sp>
            <p:nvSpPr>
              <p:cNvPr id="49" name="TextBox 26">
                <a:extLst>
                  <a:ext uri="{FF2B5EF4-FFF2-40B4-BE49-F238E27FC236}">
                    <a16:creationId xmlns:a16="http://schemas.microsoft.com/office/drawing/2014/main" id="{52738C28-EB45-4603-9B81-9CD35B6B192B}"/>
                  </a:ext>
                </a:extLst>
              </p:cNvPr>
              <p:cNvSpPr txBox="1"/>
              <p:nvPr/>
            </p:nvSpPr>
            <p:spPr>
              <a:xfrm>
                <a:off x="624914"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2C0D8"/>
                    </a:solidFill>
                  </a:rPr>
                  <a:t>354</a:t>
                </a:r>
              </a:p>
            </p:txBody>
          </p:sp>
          <p:sp>
            <p:nvSpPr>
              <p:cNvPr id="50" name="TextBox 28">
                <a:extLst>
                  <a:ext uri="{FF2B5EF4-FFF2-40B4-BE49-F238E27FC236}">
                    <a16:creationId xmlns:a16="http://schemas.microsoft.com/office/drawing/2014/main" id="{C7AA301B-2D66-4FC3-8AEC-861EBB4EBFA1}"/>
                  </a:ext>
                </a:extLst>
              </p:cNvPr>
              <p:cNvSpPr txBox="1"/>
              <p:nvPr/>
            </p:nvSpPr>
            <p:spPr>
              <a:xfrm>
                <a:off x="1327179"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2C0D8"/>
                    </a:solidFill>
                  </a:rPr>
                  <a:t>303</a:t>
                </a:r>
              </a:p>
            </p:txBody>
          </p:sp>
          <p:sp>
            <p:nvSpPr>
              <p:cNvPr id="51" name="TextBox 32">
                <a:extLst>
                  <a:ext uri="{FF2B5EF4-FFF2-40B4-BE49-F238E27FC236}">
                    <a16:creationId xmlns:a16="http://schemas.microsoft.com/office/drawing/2014/main" id="{7EAAB778-A7A4-436A-8AEC-4EFDE35F916E}"/>
                  </a:ext>
                </a:extLst>
              </p:cNvPr>
              <p:cNvSpPr txBox="1"/>
              <p:nvPr/>
            </p:nvSpPr>
            <p:spPr>
              <a:xfrm>
                <a:off x="204143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2C0D8"/>
                    </a:solidFill>
                  </a:rPr>
                  <a:t>237</a:t>
                </a:r>
              </a:p>
            </p:txBody>
          </p:sp>
          <p:sp>
            <p:nvSpPr>
              <p:cNvPr id="52" name="TextBox 34">
                <a:extLst>
                  <a:ext uri="{FF2B5EF4-FFF2-40B4-BE49-F238E27FC236}">
                    <a16:creationId xmlns:a16="http://schemas.microsoft.com/office/drawing/2014/main" id="{B66B948F-2124-41EE-BA5C-95676117965F}"/>
                  </a:ext>
                </a:extLst>
              </p:cNvPr>
              <p:cNvSpPr txBox="1"/>
              <p:nvPr/>
            </p:nvSpPr>
            <p:spPr>
              <a:xfrm>
                <a:off x="2800388"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2C0D8"/>
                    </a:solidFill>
                  </a:rPr>
                  <a:t>180</a:t>
                </a:r>
              </a:p>
            </p:txBody>
          </p:sp>
          <p:sp>
            <p:nvSpPr>
              <p:cNvPr id="53" name="TextBox 36">
                <a:extLst>
                  <a:ext uri="{FF2B5EF4-FFF2-40B4-BE49-F238E27FC236}">
                    <a16:creationId xmlns:a16="http://schemas.microsoft.com/office/drawing/2014/main" id="{6659F292-65F8-4F6C-AE54-5BAE16FDE1D3}"/>
                  </a:ext>
                </a:extLst>
              </p:cNvPr>
              <p:cNvSpPr txBox="1"/>
              <p:nvPr/>
            </p:nvSpPr>
            <p:spPr>
              <a:xfrm>
                <a:off x="350940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2C0D8"/>
                    </a:solidFill>
                  </a:rPr>
                  <a:t>107</a:t>
                </a:r>
              </a:p>
            </p:txBody>
          </p:sp>
          <p:sp>
            <p:nvSpPr>
              <p:cNvPr id="54" name="TextBox 40">
                <a:extLst>
                  <a:ext uri="{FF2B5EF4-FFF2-40B4-BE49-F238E27FC236}">
                    <a16:creationId xmlns:a16="http://schemas.microsoft.com/office/drawing/2014/main" id="{E6B23445-9E86-4CC7-9C55-9260F69070A6}"/>
                  </a:ext>
                </a:extLst>
              </p:cNvPr>
              <p:cNvSpPr txBox="1"/>
              <p:nvPr/>
            </p:nvSpPr>
            <p:spPr>
              <a:xfrm>
                <a:off x="4223414" y="4474994"/>
                <a:ext cx="229797"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2C0D8"/>
                    </a:solidFill>
                  </a:rPr>
                  <a:t>64</a:t>
                </a:r>
              </a:p>
            </p:txBody>
          </p:sp>
        </p:grpSp>
        <p:sp>
          <p:nvSpPr>
            <p:cNvPr id="64" name="TextBox 63">
              <a:extLst>
                <a:ext uri="{FF2B5EF4-FFF2-40B4-BE49-F238E27FC236}">
                  <a16:creationId xmlns:a16="http://schemas.microsoft.com/office/drawing/2014/main" id="{033B834C-6ECC-4665-8773-EB7945E43F05}"/>
                </a:ext>
              </a:extLst>
            </p:cNvPr>
            <p:cNvSpPr txBox="1"/>
            <p:nvPr/>
          </p:nvSpPr>
          <p:spPr>
            <a:xfrm>
              <a:off x="-30857" y="4935000"/>
              <a:ext cx="764953" cy="261610"/>
            </a:xfrm>
            <a:prstGeom prst="rect">
              <a:avLst/>
            </a:prstGeom>
            <a:noFill/>
          </p:spPr>
          <p:txBody>
            <a:bodyPr wrap="none" rtlCol="0">
              <a:spAutoFit/>
            </a:bodyPr>
            <a:lstStyle/>
            <a:p>
              <a:pPr algn="r"/>
              <a:r>
                <a:rPr lang="zh-CN" sz="1100">
                  <a:solidFill>
                    <a:srgbClr val="B2C0D8"/>
                  </a:solidFill>
                </a:rPr>
                <a:t>仅术后</a:t>
              </a:r>
            </a:p>
          </p:txBody>
        </p:sp>
      </p:grpSp>
      <p:grpSp>
        <p:nvGrpSpPr>
          <p:cNvPr id="68" name="Group 67">
            <a:extLst>
              <a:ext uri="{FF2B5EF4-FFF2-40B4-BE49-F238E27FC236}">
                <a16:creationId xmlns:a16="http://schemas.microsoft.com/office/drawing/2014/main" id="{C06E2DAA-6B6F-4A31-A226-6E1E13DC1747}"/>
              </a:ext>
            </a:extLst>
          </p:cNvPr>
          <p:cNvGrpSpPr/>
          <p:nvPr/>
        </p:nvGrpSpPr>
        <p:grpSpPr>
          <a:xfrm>
            <a:off x="103347" y="5609397"/>
            <a:ext cx="4515565" cy="261610"/>
            <a:chOff x="25248" y="5326292"/>
            <a:chExt cx="4515565" cy="261610"/>
          </a:xfrm>
        </p:grpSpPr>
        <p:grpSp>
          <p:nvGrpSpPr>
            <p:cNvPr id="55" name="Group 54">
              <a:extLst>
                <a:ext uri="{FF2B5EF4-FFF2-40B4-BE49-F238E27FC236}">
                  <a16:creationId xmlns:a16="http://schemas.microsoft.com/office/drawing/2014/main" id="{F2124169-F94E-4C58-8B55-B40269BCEC11}"/>
                </a:ext>
              </a:extLst>
            </p:cNvPr>
            <p:cNvGrpSpPr/>
            <p:nvPr/>
          </p:nvGrpSpPr>
          <p:grpSpPr>
            <a:xfrm>
              <a:off x="673242" y="5335562"/>
              <a:ext cx="3867571" cy="241980"/>
              <a:chOff x="633623" y="4379199"/>
              <a:chExt cx="3867571" cy="241980"/>
            </a:xfrm>
          </p:grpSpPr>
          <p:sp>
            <p:nvSpPr>
              <p:cNvPr id="56" name="TextBox 26">
                <a:extLst>
                  <a:ext uri="{FF2B5EF4-FFF2-40B4-BE49-F238E27FC236}">
                    <a16:creationId xmlns:a16="http://schemas.microsoft.com/office/drawing/2014/main" id="{7A8D9879-4DEB-4D6B-A738-B93739C8A411}"/>
                  </a:ext>
                </a:extLst>
              </p:cNvPr>
              <p:cNvSpPr txBox="1"/>
              <p:nvPr/>
            </p:nvSpPr>
            <p:spPr>
              <a:xfrm>
                <a:off x="633623"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60D27"/>
                    </a:solidFill>
                  </a:rPr>
                  <a:t>698</a:t>
                </a:r>
              </a:p>
            </p:txBody>
          </p:sp>
          <p:sp>
            <p:nvSpPr>
              <p:cNvPr id="57" name="TextBox 28">
                <a:extLst>
                  <a:ext uri="{FF2B5EF4-FFF2-40B4-BE49-F238E27FC236}">
                    <a16:creationId xmlns:a16="http://schemas.microsoft.com/office/drawing/2014/main" id="{F7FA5E9D-ACF3-448B-A15C-1C9C08387B77}"/>
                  </a:ext>
                </a:extLst>
              </p:cNvPr>
              <p:cNvSpPr txBox="1"/>
              <p:nvPr/>
            </p:nvSpPr>
            <p:spPr>
              <a:xfrm>
                <a:off x="1335888"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60D27"/>
                    </a:solidFill>
                  </a:rPr>
                  <a:t>618</a:t>
                </a:r>
              </a:p>
            </p:txBody>
          </p:sp>
          <p:sp>
            <p:nvSpPr>
              <p:cNvPr id="58" name="TextBox 32">
                <a:extLst>
                  <a:ext uri="{FF2B5EF4-FFF2-40B4-BE49-F238E27FC236}">
                    <a16:creationId xmlns:a16="http://schemas.microsoft.com/office/drawing/2014/main" id="{684AF432-1D06-4713-B04D-65BE0304BB79}"/>
                  </a:ext>
                </a:extLst>
              </p:cNvPr>
              <p:cNvSpPr txBox="1"/>
              <p:nvPr/>
            </p:nvSpPr>
            <p:spPr>
              <a:xfrm>
                <a:off x="205014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60D27"/>
                    </a:solidFill>
                  </a:rPr>
                  <a:t>527</a:t>
                </a:r>
              </a:p>
            </p:txBody>
          </p:sp>
          <p:sp>
            <p:nvSpPr>
              <p:cNvPr id="59" name="TextBox 34">
                <a:extLst>
                  <a:ext uri="{FF2B5EF4-FFF2-40B4-BE49-F238E27FC236}">
                    <a16:creationId xmlns:a16="http://schemas.microsoft.com/office/drawing/2014/main" id="{1AAA4638-C816-41D2-B380-BC0C2CB0A6BD}"/>
                  </a:ext>
                </a:extLst>
              </p:cNvPr>
              <p:cNvSpPr txBox="1"/>
              <p:nvPr/>
            </p:nvSpPr>
            <p:spPr>
              <a:xfrm>
                <a:off x="2809097"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60D27"/>
                    </a:solidFill>
                  </a:rPr>
                  <a:t>375</a:t>
                </a:r>
              </a:p>
            </p:txBody>
          </p:sp>
          <p:sp>
            <p:nvSpPr>
              <p:cNvPr id="60" name="TextBox 36">
                <a:extLst>
                  <a:ext uri="{FF2B5EF4-FFF2-40B4-BE49-F238E27FC236}">
                    <a16:creationId xmlns:a16="http://schemas.microsoft.com/office/drawing/2014/main" id="{55D902ED-0C18-4E1C-B4DC-A17A73837C5A}"/>
                  </a:ext>
                </a:extLst>
              </p:cNvPr>
              <p:cNvSpPr txBox="1"/>
              <p:nvPr/>
            </p:nvSpPr>
            <p:spPr>
              <a:xfrm>
                <a:off x="351811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60D27"/>
                    </a:solidFill>
                  </a:rPr>
                  <a:t>224</a:t>
                </a:r>
              </a:p>
            </p:txBody>
          </p:sp>
          <p:sp>
            <p:nvSpPr>
              <p:cNvPr id="61" name="TextBox 40">
                <a:extLst>
                  <a:ext uri="{FF2B5EF4-FFF2-40B4-BE49-F238E27FC236}">
                    <a16:creationId xmlns:a16="http://schemas.microsoft.com/office/drawing/2014/main" id="{125CC7E5-661D-4D8C-BA3C-9248EF246979}"/>
                  </a:ext>
                </a:extLst>
              </p:cNvPr>
              <p:cNvSpPr txBox="1"/>
              <p:nvPr/>
            </p:nvSpPr>
            <p:spPr>
              <a:xfrm>
                <a:off x="4192849"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100">
                    <a:solidFill>
                      <a:srgbClr val="B60D27"/>
                    </a:solidFill>
                  </a:rPr>
                  <a:t>144</a:t>
                </a:r>
              </a:p>
            </p:txBody>
          </p:sp>
        </p:grpSp>
        <p:sp>
          <p:nvSpPr>
            <p:cNvPr id="66" name="TextBox 65">
              <a:extLst>
                <a:ext uri="{FF2B5EF4-FFF2-40B4-BE49-F238E27FC236}">
                  <a16:creationId xmlns:a16="http://schemas.microsoft.com/office/drawing/2014/main" id="{11DBAAE4-B636-4B44-94FE-BC0A9E6FE6AB}"/>
                </a:ext>
              </a:extLst>
            </p:cNvPr>
            <p:cNvSpPr txBox="1"/>
            <p:nvPr/>
          </p:nvSpPr>
          <p:spPr>
            <a:xfrm>
              <a:off x="25248" y="5326292"/>
              <a:ext cx="708848" cy="261610"/>
            </a:xfrm>
            <a:prstGeom prst="rect">
              <a:avLst/>
            </a:prstGeom>
            <a:noFill/>
          </p:spPr>
          <p:txBody>
            <a:bodyPr wrap="none" rtlCol="0">
              <a:spAutoFit/>
            </a:bodyPr>
            <a:lstStyle/>
            <a:p>
              <a:pPr algn="r"/>
              <a:r>
                <a:rPr lang="zh-CN" sz="1100">
                  <a:solidFill>
                    <a:srgbClr val="B60D27"/>
                  </a:solidFill>
                  <a:latin typeface="Arial"/>
                  <a:ea typeface="SimSun"/>
                </a:rPr>
                <a:t>术前/术后</a:t>
              </a:r>
            </a:p>
          </p:txBody>
        </p:sp>
      </p:grpSp>
      <p:grpSp>
        <p:nvGrpSpPr>
          <p:cNvPr id="161" name="Group 160">
            <a:extLst>
              <a:ext uri="{FF2B5EF4-FFF2-40B4-BE49-F238E27FC236}">
                <a16:creationId xmlns:a16="http://schemas.microsoft.com/office/drawing/2014/main" id="{3C7C669B-5177-43EA-BA82-7A89CDD0442D}"/>
              </a:ext>
            </a:extLst>
          </p:cNvPr>
          <p:cNvGrpSpPr/>
          <p:nvPr/>
        </p:nvGrpSpPr>
        <p:grpSpPr>
          <a:xfrm>
            <a:off x="840827" y="4272608"/>
            <a:ext cx="3633390" cy="666063"/>
            <a:chOff x="1762125" y="2928937"/>
            <a:chExt cx="5620855" cy="1000131"/>
          </a:xfrm>
        </p:grpSpPr>
        <p:sp>
          <p:nvSpPr>
            <p:cNvPr id="71" name="Freeform: Shape 70">
              <a:extLst>
                <a:ext uri="{FF2B5EF4-FFF2-40B4-BE49-F238E27FC236}">
                  <a16:creationId xmlns:a16="http://schemas.microsoft.com/office/drawing/2014/main" id="{D893D887-5270-4EB3-9F32-F46274391622}"/>
                </a:ext>
              </a:extLst>
            </p:cNvPr>
            <p:cNvSpPr/>
            <p:nvPr/>
          </p:nvSpPr>
          <p:spPr>
            <a:xfrm>
              <a:off x="1762125" y="2982390"/>
              <a:ext cx="5619750" cy="923925"/>
            </a:xfrm>
            <a:custGeom>
              <a:avLst/>
              <a:gdLst>
                <a:gd name="connsiteX0" fmla="*/ 5622998 w 5619750"/>
                <a:gd name="connsiteY0" fmla="*/ 0 h 923925"/>
                <a:gd name="connsiteX1" fmla="*/ 4954619 w 5619750"/>
                <a:gd name="connsiteY1" fmla="*/ 0 h 923925"/>
                <a:gd name="connsiteX2" fmla="*/ 4954619 w 5619750"/>
                <a:gd name="connsiteY2" fmla="*/ 29766 h 923925"/>
                <a:gd name="connsiteX3" fmla="*/ 4716495 w 5619750"/>
                <a:gd name="connsiteY3" fmla="*/ 29766 h 923925"/>
                <a:gd name="connsiteX4" fmla="*/ 4716495 w 5619750"/>
                <a:gd name="connsiteY4" fmla="*/ 43296 h 923925"/>
                <a:gd name="connsiteX5" fmla="*/ 4602852 w 5619750"/>
                <a:gd name="connsiteY5" fmla="*/ 43296 h 923925"/>
                <a:gd name="connsiteX6" fmla="*/ 4602852 w 5619750"/>
                <a:gd name="connsiteY6" fmla="*/ 59532 h 923925"/>
                <a:gd name="connsiteX7" fmla="*/ 4150948 w 5619750"/>
                <a:gd name="connsiteY7" fmla="*/ 59532 h 923925"/>
                <a:gd name="connsiteX8" fmla="*/ 4150948 w 5619750"/>
                <a:gd name="connsiteY8" fmla="*/ 75767 h 923925"/>
                <a:gd name="connsiteX9" fmla="*/ 3615166 w 5619750"/>
                <a:gd name="connsiteY9" fmla="*/ 75767 h 923925"/>
                <a:gd name="connsiteX10" fmla="*/ 3615166 w 5619750"/>
                <a:gd name="connsiteY10" fmla="*/ 105533 h 923925"/>
                <a:gd name="connsiteX11" fmla="*/ 3498818 w 5619750"/>
                <a:gd name="connsiteY11" fmla="*/ 105533 h 923925"/>
                <a:gd name="connsiteX12" fmla="*/ 3498818 w 5619750"/>
                <a:gd name="connsiteY12" fmla="*/ 124475 h 923925"/>
                <a:gd name="connsiteX13" fmla="*/ 3114570 w 5619750"/>
                <a:gd name="connsiteY13" fmla="*/ 124475 h 923925"/>
                <a:gd name="connsiteX14" fmla="*/ 3114570 w 5619750"/>
                <a:gd name="connsiteY14" fmla="*/ 156946 h 923925"/>
                <a:gd name="connsiteX15" fmla="*/ 2973858 w 5619750"/>
                <a:gd name="connsiteY15" fmla="*/ 156946 h 923925"/>
                <a:gd name="connsiteX16" fmla="*/ 2973858 w 5619750"/>
                <a:gd name="connsiteY16" fmla="*/ 170476 h 923925"/>
                <a:gd name="connsiteX17" fmla="*/ 2584199 w 5619750"/>
                <a:gd name="connsiteY17" fmla="*/ 170476 h 923925"/>
                <a:gd name="connsiteX18" fmla="*/ 2584199 w 5619750"/>
                <a:gd name="connsiteY18" fmla="*/ 192124 h 923925"/>
                <a:gd name="connsiteX19" fmla="*/ 2505723 w 5619750"/>
                <a:gd name="connsiteY19" fmla="*/ 192124 h 923925"/>
                <a:gd name="connsiteX20" fmla="*/ 2505723 w 5619750"/>
                <a:gd name="connsiteY20" fmla="*/ 213771 h 923925"/>
                <a:gd name="connsiteX21" fmla="*/ 2270303 w 5619750"/>
                <a:gd name="connsiteY21" fmla="*/ 213771 h 923925"/>
                <a:gd name="connsiteX22" fmla="*/ 2270303 w 5619750"/>
                <a:gd name="connsiteY22" fmla="*/ 335540 h 923925"/>
                <a:gd name="connsiteX23" fmla="*/ 2221602 w 5619750"/>
                <a:gd name="connsiteY23" fmla="*/ 335540 h 923925"/>
                <a:gd name="connsiteX24" fmla="*/ 2221602 w 5619750"/>
                <a:gd name="connsiteY24" fmla="*/ 359893 h 923925"/>
                <a:gd name="connsiteX25" fmla="*/ 2043008 w 5619750"/>
                <a:gd name="connsiteY25" fmla="*/ 359893 h 923925"/>
                <a:gd name="connsiteX26" fmla="*/ 2043008 w 5619750"/>
                <a:gd name="connsiteY26" fmla="*/ 370717 h 923925"/>
                <a:gd name="connsiteX27" fmla="*/ 1975352 w 5619750"/>
                <a:gd name="connsiteY27" fmla="*/ 370717 h 923925"/>
                <a:gd name="connsiteX28" fmla="*/ 1975352 w 5619750"/>
                <a:gd name="connsiteY28" fmla="*/ 389660 h 923925"/>
                <a:gd name="connsiteX29" fmla="*/ 1886055 w 5619750"/>
                <a:gd name="connsiteY29" fmla="*/ 389660 h 923925"/>
                <a:gd name="connsiteX30" fmla="*/ 1886055 w 5619750"/>
                <a:gd name="connsiteY30" fmla="*/ 422131 h 923925"/>
                <a:gd name="connsiteX31" fmla="*/ 1823819 w 5619750"/>
                <a:gd name="connsiteY31" fmla="*/ 422131 h 923925"/>
                <a:gd name="connsiteX32" fmla="*/ 1823819 w 5619750"/>
                <a:gd name="connsiteY32" fmla="*/ 438367 h 923925"/>
                <a:gd name="connsiteX33" fmla="*/ 1737227 w 5619750"/>
                <a:gd name="connsiteY33" fmla="*/ 438367 h 923925"/>
                <a:gd name="connsiteX34" fmla="*/ 1737227 w 5619750"/>
                <a:gd name="connsiteY34" fmla="*/ 468132 h 923925"/>
                <a:gd name="connsiteX35" fmla="*/ 1550518 w 5619750"/>
                <a:gd name="connsiteY35" fmla="*/ 468132 h 923925"/>
                <a:gd name="connsiteX36" fmla="*/ 1550518 w 5619750"/>
                <a:gd name="connsiteY36" fmla="*/ 487074 h 923925"/>
                <a:gd name="connsiteX37" fmla="*/ 1477461 w 5619750"/>
                <a:gd name="connsiteY37" fmla="*/ 487074 h 923925"/>
                <a:gd name="connsiteX38" fmla="*/ 1477461 w 5619750"/>
                <a:gd name="connsiteY38" fmla="*/ 492486 h 923925"/>
                <a:gd name="connsiteX39" fmla="*/ 1412510 w 5619750"/>
                <a:gd name="connsiteY39" fmla="*/ 492486 h 923925"/>
                <a:gd name="connsiteX40" fmla="*/ 1412510 w 5619750"/>
                <a:gd name="connsiteY40" fmla="*/ 511427 h 923925"/>
                <a:gd name="connsiteX41" fmla="*/ 1363809 w 5619750"/>
                <a:gd name="connsiteY41" fmla="*/ 511427 h 923925"/>
                <a:gd name="connsiteX42" fmla="*/ 1363809 w 5619750"/>
                <a:gd name="connsiteY42" fmla="*/ 541193 h 923925"/>
                <a:gd name="connsiteX43" fmla="*/ 1336748 w 5619750"/>
                <a:gd name="connsiteY43" fmla="*/ 541193 h 923925"/>
                <a:gd name="connsiteX44" fmla="*/ 1336748 w 5619750"/>
                <a:gd name="connsiteY44" fmla="*/ 560135 h 923925"/>
                <a:gd name="connsiteX45" fmla="*/ 1290742 w 5619750"/>
                <a:gd name="connsiteY45" fmla="*/ 560135 h 923925"/>
                <a:gd name="connsiteX46" fmla="*/ 1290742 w 5619750"/>
                <a:gd name="connsiteY46" fmla="*/ 573665 h 923925"/>
                <a:gd name="connsiteX47" fmla="*/ 1179805 w 5619750"/>
                <a:gd name="connsiteY47" fmla="*/ 573665 h 923925"/>
                <a:gd name="connsiteX48" fmla="*/ 1179805 w 5619750"/>
                <a:gd name="connsiteY48" fmla="*/ 598019 h 923925"/>
                <a:gd name="connsiteX49" fmla="*/ 1122979 w 5619750"/>
                <a:gd name="connsiteY49" fmla="*/ 598019 h 923925"/>
                <a:gd name="connsiteX50" fmla="*/ 1122979 w 5619750"/>
                <a:gd name="connsiteY50" fmla="*/ 644020 h 923925"/>
                <a:gd name="connsiteX51" fmla="*/ 1041797 w 5619750"/>
                <a:gd name="connsiteY51" fmla="*/ 644020 h 923925"/>
                <a:gd name="connsiteX52" fmla="*/ 1041797 w 5619750"/>
                <a:gd name="connsiteY52" fmla="*/ 671080 h 923925"/>
                <a:gd name="connsiteX53" fmla="*/ 1036387 w 5619750"/>
                <a:gd name="connsiteY53" fmla="*/ 671080 h 923925"/>
                <a:gd name="connsiteX54" fmla="*/ 1036387 w 5619750"/>
                <a:gd name="connsiteY54" fmla="*/ 698139 h 923925"/>
                <a:gd name="connsiteX55" fmla="*/ 952500 w 5619750"/>
                <a:gd name="connsiteY55" fmla="*/ 698139 h 923925"/>
                <a:gd name="connsiteX56" fmla="*/ 952500 w 5619750"/>
                <a:gd name="connsiteY56" fmla="*/ 719787 h 923925"/>
                <a:gd name="connsiteX57" fmla="*/ 876733 w 5619750"/>
                <a:gd name="connsiteY57" fmla="*/ 719787 h 923925"/>
                <a:gd name="connsiteX58" fmla="*/ 876733 w 5619750"/>
                <a:gd name="connsiteY58" fmla="*/ 754964 h 923925"/>
                <a:gd name="connsiteX59" fmla="*/ 765788 w 5619750"/>
                <a:gd name="connsiteY59" fmla="*/ 754964 h 923925"/>
                <a:gd name="connsiteX60" fmla="*/ 765788 w 5619750"/>
                <a:gd name="connsiteY60" fmla="*/ 787436 h 923925"/>
                <a:gd name="connsiteX61" fmla="*/ 657550 w 5619750"/>
                <a:gd name="connsiteY61" fmla="*/ 787436 h 923925"/>
                <a:gd name="connsiteX62" fmla="*/ 657550 w 5619750"/>
                <a:gd name="connsiteY62" fmla="*/ 811790 h 923925"/>
                <a:gd name="connsiteX63" fmla="*/ 535781 w 5619750"/>
                <a:gd name="connsiteY63" fmla="*/ 811790 h 923925"/>
                <a:gd name="connsiteX64" fmla="*/ 535781 w 5619750"/>
                <a:gd name="connsiteY64" fmla="*/ 833437 h 923925"/>
                <a:gd name="connsiteX65" fmla="*/ 470838 w 5619750"/>
                <a:gd name="connsiteY65" fmla="*/ 833437 h 923925"/>
                <a:gd name="connsiteX66" fmla="*/ 470838 w 5619750"/>
                <a:gd name="connsiteY66" fmla="*/ 852380 h 923925"/>
                <a:gd name="connsiteX67" fmla="*/ 424837 w 5619750"/>
                <a:gd name="connsiteY67" fmla="*/ 852380 h 923925"/>
                <a:gd name="connsiteX68" fmla="*/ 424837 w 5619750"/>
                <a:gd name="connsiteY68" fmla="*/ 876733 h 923925"/>
                <a:gd name="connsiteX69" fmla="*/ 221890 w 5619750"/>
                <a:gd name="connsiteY69" fmla="*/ 876733 h 923925"/>
                <a:gd name="connsiteX70" fmla="*/ 221890 w 5619750"/>
                <a:gd name="connsiteY70" fmla="*/ 895675 h 923925"/>
                <a:gd name="connsiteX71" fmla="*/ 48707 w 5619750"/>
                <a:gd name="connsiteY71" fmla="*/ 895675 h 923925"/>
                <a:gd name="connsiteX72" fmla="*/ 48707 w 5619750"/>
                <a:gd name="connsiteY72" fmla="*/ 930851 h 923925"/>
                <a:gd name="connsiteX73" fmla="*/ 0 w 5619750"/>
                <a:gd name="connsiteY73" fmla="*/ 930851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619750" h="923925">
                  <a:moveTo>
                    <a:pt x="5622998" y="0"/>
                  </a:moveTo>
                  <a:lnTo>
                    <a:pt x="4954619" y="0"/>
                  </a:lnTo>
                  <a:lnTo>
                    <a:pt x="4954619" y="29766"/>
                  </a:lnTo>
                  <a:lnTo>
                    <a:pt x="4716495" y="29766"/>
                  </a:lnTo>
                  <a:lnTo>
                    <a:pt x="4716495" y="43296"/>
                  </a:lnTo>
                  <a:lnTo>
                    <a:pt x="4602852" y="43296"/>
                  </a:lnTo>
                  <a:lnTo>
                    <a:pt x="4602852" y="59532"/>
                  </a:lnTo>
                  <a:lnTo>
                    <a:pt x="4150948" y="59532"/>
                  </a:lnTo>
                  <a:lnTo>
                    <a:pt x="4150948" y="75767"/>
                  </a:lnTo>
                  <a:lnTo>
                    <a:pt x="3615166" y="75767"/>
                  </a:lnTo>
                  <a:lnTo>
                    <a:pt x="3615166" y="105533"/>
                  </a:lnTo>
                  <a:lnTo>
                    <a:pt x="3498818" y="105533"/>
                  </a:lnTo>
                  <a:lnTo>
                    <a:pt x="3498818" y="124475"/>
                  </a:lnTo>
                  <a:lnTo>
                    <a:pt x="3114570" y="124475"/>
                  </a:lnTo>
                  <a:lnTo>
                    <a:pt x="3114570" y="156946"/>
                  </a:lnTo>
                  <a:lnTo>
                    <a:pt x="2973858" y="156946"/>
                  </a:lnTo>
                  <a:lnTo>
                    <a:pt x="2973858" y="170476"/>
                  </a:lnTo>
                  <a:lnTo>
                    <a:pt x="2584199" y="170476"/>
                  </a:lnTo>
                  <a:lnTo>
                    <a:pt x="2584199" y="192124"/>
                  </a:lnTo>
                  <a:lnTo>
                    <a:pt x="2505723" y="192124"/>
                  </a:lnTo>
                  <a:lnTo>
                    <a:pt x="2505723" y="213771"/>
                  </a:lnTo>
                  <a:lnTo>
                    <a:pt x="2270303" y="213771"/>
                  </a:lnTo>
                  <a:lnTo>
                    <a:pt x="2270303" y="335540"/>
                  </a:lnTo>
                  <a:lnTo>
                    <a:pt x="2221602" y="335540"/>
                  </a:lnTo>
                  <a:lnTo>
                    <a:pt x="2221602" y="359893"/>
                  </a:lnTo>
                  <a:lnTo>
                    <a:pt x="2043008" y="359893"/>
                  </a:lnTo>
                  <a:lnTo>
                    <a:pt x="2043008" y="370717"/>
                  </a:lnTo>
                  <a:lnTo>
                    <a:pt x="1975352" y="370717"/>
                  </a:lnTo>
                  <a:lnTo>
                    <a:pt x="1975352" y="389660"/>
                  </a:lnTo>
                  <a:lnTo>
                    <a:pt x="1886055" y="389660"/>
                  </a:lnTo>
                  <a:lnTo>
                    <a:pt x="1886055" y="422131"/>
                  </a:lnTo>
                  <a:lnTo>
                    <a:pt x="1823819" y="422131"/>
                  </a:lnTo>
                  <a:lnTo>
                    <a:pt x="1823819" y="438367"/>
                  </a:lnTo>
                  <a:lnTo>
                    <a:pt x="1737227" y="438367"/>
                  </a:lnTo>
                  <a:lnTo>
                    <a:pt x="1737227" y="468132"/>
                  </a:lnTo>
                  <a:lnTo>
                    <a:pt x="1550518" y="468132"/>
                  </a:lnTo>
                  <a:lnTo>
                    <a:pt x="1550518" y="487074"/>
                  </a:lnTo>
                  <a:lnTo>
                    <a:pt x="1477461" y="487074"/>
                  </a:lnTo>
                  <a:lnTo>
                    <a:pt x="1477461" y="492486"/>
                  </a:lnTo>
                  <a:lnTo>
                    <a:pt x="1412510" y="492486"/>
                  </a:lnTo>
                  <a:lnTo>
                    <a:pt x="1412510" y="511427"/>
                  </a:lnTo>
                  <a:lnTo>
                    <a:pt x="1363809" y="511427"/>
                  </a:lnTo>
                  <a:lnTo>
                    <a:pt x="1363809" y="541193"/>
                  </a:lnTo>
                  <a:lnTo>
                    <a:pt x="1336748" y="541193"/>
                  </a:lnTo>
                  <a:lnTo>
                    <a:pt x="1336748" y="560135"/>
                  </a:lnTo>
                  <a:lnTo>
                    <a:pt x="1290742" y="560135"/>
                  </a:lnTo>
                  <a:lnTo>
                    <a:pt x="1290742" y="573665"/>
                  </a:lnTo>
                  <a:lnTo>
                    <a:pt x="1179805" y="573665"/>
                  </a:lnTo>
                  <a:lnTo>
                    <a:pt x="1179805" y="598019"/>
                  </a:lnTo>
                  <a:lnTo>
                    <a:pt x="1122979" y="598019"/>
                  </a:lnTo>
                  <a:lnTo>
                    <a:pt x="1122979" y="644020"/>
                  </a:lnTo>
                  <a:lnTo>
                    <a:pt x="1041797" y="644020"/>
                  </a:lnTo>
                  <a:lnTo>
                    <a:pt x="1041797" y="671080"/>
                  </a:lnTo>
                  <a:lnTo>
                    <a:pt x="1036387" y="671080"/>
                  </a:lnTo>
                  <a:lnTo>
                    <a:pt x="1036387" y="698139"/>
                  </a:lnTo>
                  <a:lnTo>
                    <a:pt x="952500" y="698139"/>
                  </a:lnTo>
                  <a:lnTo>
                    <a:pt x="952500" y="719787"/>
                  </a:lnTo>
                  <a:lnTo>
                    <a:pt x="876733" y="719787"/>
                  </a:lnTo>
                  <a:lnTo>
                    <a:pt x="876733" y="754964"/>
                  </a:lnTo>
                  <a:lnTo>
                    <a:pt x="765788" y="754964"/>
                  </a:lnTo>
                  <a:lnTo>
                    <a:pt x="765788" y="787436"/>
                  </a:lnTo>
                  <a:lnTo>
                    <a:pt x="657550" y="787436"/>
                  </a:lnTo>
                  <a:lnTo>
                    <a:pt x="657550" y="811790"/>
                  </a:lnTo>
                  <a:lnTo>
                    <a:pt x="535781" y="811790"/>
                  </a:lnTo>
                  <a:lnTo>
                    <a:pt x="535781" y="833437"/>
                  </a:lnTo>
                  <a:lnTo>
                    <a:pt x="470838" y="833437"/>
                  </a:lnTo>
                  <a:lnTo>
                    <a:pt x="470838" y="852380"/>
                  </a:lnTo>
                  <a:lnTo>
                    <a:pt x="424837" y="852380"/>
                  </a:lnTo>
                  <a:lnTo>
                    <a:pt x="424837" y="876733"/>
                  </a:lnTo>
                  <a:lnTo>
                    <a:pt x="221890" y="876733"/>
                  </a:lnTo>
                  <a:lnTo>
                    <a:pt x="221890" y="895675"/>
                  </a:lnTo>
                  <a:lnTo>
                    <a:pt x="48707" y="895675"/>
                  </a:lnTo>
                  <a:lnTo>
                    <a:pt x="48707" y="930851"/>
                  </a:lnTo>
                  <a:lnTo>
                    <a:pt x="0" y="930851"/>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2" name="Freeform: Shape 71">
              <a:extLst>
                <a:ext uri="{FF2B5EF4-FFF2-40B4-BE49-F238E27FC236}">
                  <a16:creationId xmlns:a16="http://schemas.microsoft.com/office/drawing/2014/main" id="{B32493BB-A6BC-46FE-8DE6-1AB959A499E0}"/>
                </a:ext>
              </a:extLst>
            </p:cNvPr>
            <p:cNvSpPr/>
            <p:nvPr/>
          </p:nvSpPr>
          <p:spPr>
            <a:xfrm>
              <a:off x="181083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3" name="Freeform: Shape 72">
              <a:extLst>
                <a:ext uri="{FF2B5EF4-FFF2-40B4-BE49-F238E27FC236}">
                  <a16:creationId xmlns:a16="http://schemas.microsoft.com/office/drawing/2014/main" id="{B7CE2D1C-093D-4C76-BD19-3F6A6AF452EB}"/>
                </a:ext>
              </a:extLst>
            </p:cNvPr>
            <p:cNvSpPr/>
            <p:nvPr/>
          </p:nvSpPr>
          <p:spPr>
            <a:xfrm>
              <a:off x="18298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4" name="Freeform: Shape 73">
              <a:extLst>
                <a:ext uri="{FF2B5EF4-FFF2-40B4-BE49-F238E27FC236}">
                  <a16:creationId xmlns:a16="http://schemas.microsoft.com/office/drawing/2014/main" id="{675D1796-C3C9-4A0D-B96B-C0700817BD09}"/>
                </a:ext>
              </a:extLst>
            </p:cNvPr>
            <p:cNvSpPr/>
            <p:nvPr/>
          </p:nvSpPr>
          <p:spPr>
            <a:xfrm>
              <a:off x="19060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5" name="Freeform: Shape 74">
              <a:extLst>
                <a:ext uri="{FF2B5EF4-FFF2-40B4-BE49-F238E27FC236}">
                  <a16:creationId xmlns:a16="http://schemas.microsoft.com/office/drawing/2014/main" id="{3C3845D2-7416-41C4-8062-CA857660FDB1}"/>
                </a:ext>
              </a:extLst>
            </p:cNvPr>
            <p:cNvSpPr/>
            <p:nvPr/>
          </p:nvSpPr>
          <p:spPr>
            <a:xfrm>
              <a:off x="2001332"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6" name="Freeform: Shape 75">
              <a:extLst>
                <a:ext uri="{FF2B5EF4-FFF2-40B4-BE49-F238E27FC236}">
                  <a16:creationId xmlns:a16="http://schemas.microsoft.com/office/drawing/2014/main" id="{5AD810B8-225A-4BC8-B8A0-AFDFFA89800E}"/>
                </a:ext>
              </a:extLst>
            </p:cNvPr>
            <p:cNvSpPr/>
            <p:nvPr/>
          </p:nvSpPr>
          <p:spPr>
            <a:xfrm>
              <a:off x="20394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7" name="Freeform: Shape 76">
              <a:extLst>
                <a:ext uri="{FF2B5EF4-FFF2-40B4-BE49-F238E27FC236}">
                  <a16:creationId xmlns:a16="http://schemas.microsoft.com/office/drawing/2014/main" id="{2236A5A8-AB7D-4AFF-BCAF-DDD265C32745}"/>
                </a:ext>
              </a:extLst>
            </p:cNvPr>
            <p:cNvSpPr/>
            <p:nvPr/>
          </p:nvSpPr>
          <p:spPr>
            <a:xfrm>
              <a:off x="20775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8" name="Freeform: Shape 77">
              <a:extLst>
                <a:ext uri="{FF2B5EF4-FFF2-40B4-BE49-F238E27FC236}">
                  <a16:creationId xmlns:a16="http://schemas.microsoft.com/office/drawing/2014/main" id="{E333B386-C164-470A-BC54-8B889D1FAC85}"/>
                </a:ext>
              </a:extLst>
            </p:cNvPr>
            <p:cNvSpPr/>
            <p:nvPr/>
          </p:nvSpPr>
          <p:spPr>
            <a:xfrm>
              <a:off x="21156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9" name="Freeform: Shape 78">
              <a:extLst>
                <a:ext uri="{FF2B5EF4-FFF2-40B4-BE49-F238E27FC236}">
                  <a16:creationId xmlns:a16="http://schemas.microsoft.com/office/drawing/2014/main" id="{D5E4BFE4-194C-4EF6-A305-E091A0A7DF3F}"/>
                </a:ext>
              </a:extLst>
            </p:cNvPr>
            <p:cNvSpPr/>
            <p:nvPr/>
          </p:nvSpPr>
          <p:spPr>
            <a:xfrm>
              <a:off x="24013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0" name="Freeform: Shape 79">
              <a:extLst>
                <a:ext uri="{FF2B5EF4-FFF2-40B4-BE49-F238E27FC236}">
                  <a16:creationId xmlns:a16="http://schemas.microsoft.com/office/drawing/2014/main" id="{9359B568-9AC6-4389-83FD-D9630D3475C1}"/>
                </a:ext>
              </a:extLst>
            </p:cNvPr>
            <p:cNvSpPr/>
            <p:nvPr/>
          </p:nvSpPr>
          <p:spPr>
            <a:xfrm>
              <a:off x="245853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1" name="Freeform: Shape 80">
              <a:extLst>
                <a:ext uri="{FF2B5EF4-FFF2-40B4-BE49-F238E27FC236}">
                  <a16:creationId xmlns:a16="http://schemas.microsoft.com/office/drawing/2014/main" id="{A6FD2828-EA1D-4BA9-B3F1-B40A115BBE73}"/>
                </a:ext>
              </a:extLst>
            </p:cNvPr>
            <p:cNvSpPr/>
            <p:nvPr/>
          </p:nvSpPr>
          <p:spPr>
            <a:xfrm>
              <a:off x="25156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2" name="Freeform: Shape 81">
              <a:extLst>
                <a:ext uri="{FF2B5EF4-FFF2-40B4-BE49-F238E27FC236}">
                  <a16:creationId xmlns:a16="http://schemas.microsoft.com/office/drawing/2014/main" id="{C80E118C-6029-4E05-9AA3-3AF5D2061517}"/>
                </a:ext>
              </a:extLst>
            </p:cNvPr>
            <p:cNvSpPr/>
            <p:nvPr/>
          </p:nvSpPr>
          <p:spPr>
            <a:xfrm>
              <a:off x="2687133"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3" name="Freeform: Shape 82">
              <a:extLst>
                <a:ext uri="{FF2B5EF4-FFF2-40B4-BE49-F238E27FC236}">
                  <a16:creationId xmlns:a16="http://schemas.microsoft.com/office/drawing/2014/main" id="{986D2254-D7F7-48FC-90BC-475C021DCB7C}"/>
                </a:ext>
              </a:extLst>
            </p:cNvPr>
            <p:cNvSpPr/>
            <p:nvPr/>
          </p:nvSpPr>
          <p:spPr>
            <a:xfrm>
              <a:off x="2763336"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4" name="Freeform: Shape 83">
              <a:extLst>
                <a:ext uri="{FF2B5EF4-FFF2-40B4-BE49-F238E27FC236}">
                  <a16:creationId xmlns:a16="http://schemas.microsoft.com/office/drawing/2014/main" id="{12BB8A8A-23AE-456E-A690-ADFBFDC9AE91}"/>
                </a:ext>
              </a:extLst>
            </p:cNvPr>
            <p:cNvSpPr/>
            <p:nvPr/>
          </p:nvSpPr>
          <p:spPr>
            <a:xfrm>
              <a:off x="29728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5" name="Freeform: Shape 84">
              <a:extLst>
                <a:ext uri="{FF2B5EF4-FFF2-40B4-BE49-F238E27FC236}">
                  <a16:creationId xmlns:a16="http://schemas.microsoft.com/office/drawing/2014/main" id="{11D66919-9ECB-4503-BE7F-BFF71E60941A}"/>
                </a:ext>
              </a:extLst>
            </p:cNvPr>
            <p:cNvSpPr/>
            <p:nvPr/>
          </p:nvSpPr>
          <p:spPr>
            <a:xfrm>
              <a:off x="30109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6" name="Freeform: Shape 85">
              <a:extLst>
                <a:ext uri="{FF2B5EF4-FFF2-40B4-BE49-F238E27FC236}">
                  <a16:creationId xmlns:a16="http://schemas.microsoft.com/office/drawing/2014/main" id="{AE24B672-3129-4119-83C3-F009A6263ADF}"/>
                </a:ext>
              </a:extLst>
            </p:cNvPr>
            <p:cNvSpPr/>
            <p:nvPr/>
          </p:nvSpPr>
          <p:spPr>
            <a:xfrm>
              <a:off x="33538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7" name="Freeform: Shape 86">
              <a:extLst>
                <a:ext uri="{FF2B5EF4-FFF2-40B4-BE49-F238E27FC236}">
                  <a16:creationId xmlns:a16="http://schemas.microsoft.com/office/drawing/2014/main" id="{A4C3E586-42AE-4E0C-8EE5-9EC69B1E9F3A}"/>
                </a:ext>
              </a:extLst>
            </p:cNvPr>
            <p:cNvSpPr/>
            <p:nvPr/>
          </p:nvSpPr>
          <p:spPr>
            <a:xfrm>
              <a:off x="33919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8" name="Freeform: Shape 87">
              <a:extLst>
                <a:ext uri="{FF2B5EF4-FFF2-40B4-BE49-F238E27FC236}">
                  <a16:creationId xmlns:a16="http://schemas.microsoft.com/office/drawing/2014/main" id="{89C45229-9074-4055-801F-27EEBE7CE7C4}"/>
                </a:ext>
              </a:extLst>
            </p:cNvPr>
            <p:cNvSpPr/>
            <p:nvPr/>
          </p:nvSpPr>
          <p:spPr>
            <a:xfrm>
              <a:off x="3620586" y="33480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9" name="Freeform: Shape 88">
              <a:extLst>
                <a:ext uri="{FF2B5EF4-FFF2-40B4-BE49-F238E27FC236}">
                  <a16:creationId xmlns:a16="http://schemas.microsoft.com/office/drawing/2014/main" id="{5F909866-A572-41BC-8246-34898D672560}"/>
                </a:ext>
              </a:extLst>
            </p:cNvPr>
            <p:cNvSpPr/>
            <p:nvPr/>
          </p:nvSpPr>
          <p:spPr>
            <a:xfrm>
              <a:off x="36967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0" name="Freeform: Shape 89">
              <a:extLst>
                <a:ext uri="{FF2B5EF4-FFF2-40B4-BE49-F238E27FC236}">
                  <a16:creationId xmlns:a16="http://schemas.microsoft.com/office/drawing/2014/main" id="{370CBA8A-F079-4351-815D-9C2539256C96}"/>
                </a:ext>
              </a:extLst>
            </p:cNvPr>
            <p:cNvSpPr/>
            <p:nvPr/>
          </p:nvSpPr>
          <p:spPr>
            <a:xfrm>
              <a:off x="37729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1" name="Freeform: Shape 90">
              <a:extLst>
                <a:ext uri="{FF2B5EF4-FFF2-40B4-BE49-F238E27FC236}">
                  <a16:creationId xmlns:a16="http://schemas.microsoft.com/office/drawing/2014/main" id="{B0CA19F0-A95A-45A9-90EF-DD4D36C22AFF}"/>
                </a:ext>
              </a:extLst>
            </p:cNvPr>
            <p:cNvSpPr/>
            <p:nvPr/>
          </p:nvSpPr>
          <p:spPr>
            <a:xfrm>
              <a:off x="38301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2" name="Freeform: Shape 91">
              <a:extLst>
                <a:ext uri="{FF2B5EF4-FFF2-40B4-BE49-F238E27FC236}">
                  <a16:creationId xmlns:a16="http://schemas.microsoft.com/office/drawing/2014/main" id="{2D30D797-7B6E-42A8-8CD4-E95BD062D5BF}"/>
                </a:ext>
              </a:extLst>
            </p:cNvPr>
            <p:cNvSpPr/>
            <p:nvPr/>
          </p:nvSpPr>
          <p:spPr>
            <a:xfrm>
              <a:off x="38682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3" name="Freeform: Shape 92">
              <a:extLst>
                <a:ext uri="{FF2B5EF4-FFF2-40B4-BE49-F238E27FC236}">
                  <a16:creationId xmlns:a16="http://schemas.microsoft.com/office/drawing/2014/main" id="{F672B877-4C5B-4C44-8F3A-81902E0320DE}"/>
                </a:ext>
              </a:extLst>
            </p:cNvPr>
            <p:cNvSpPr/>
            <p:nvPr/>
          </p:nvSpPr>
          <p:spPr>
            <a:xfrm>
              <a:off x="39063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4" name="Freeform: Shape 93">
              <a:extLst>
                <a:ext uri="{FF2B5EF4-FFF2-40B4-BE49-F238E27FC236}">
                  <a16:creationId xmlns:a16="http://schemas.microsoft.com/office/drawing/2014/main" id="{10257A4B-E325-4C3B-ACA6-6EC73A706D44}"/>
                </a:ext>
              </a:extLst>
            </p:cNvPr>
            <p:cNvSpPr/>
            <p:nvPr/>
          </p:nvSpPr>
          <p:spPr>
            <a:xfrm>
              <a:off x="39444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5" name="Freeform: Shape 94">
              <a:extLst>
                <a:ext uri="{FF2B5EF4-FFF2-40B4-BE49-F238E27FC236}">
                  <a16:creationId xmlns:a16="http://schemas.microsoft.com/office/drawing/2014/main" id="{A0F78E67-A57A-4527-8AA9-270FE3977864}"/>
                </a:ext>
              </a:extLst>
            </p:cNvPr>
            <p:cNvSpPr/>
            <p:nvPr/>
          </p:nvSpPr>
          <p:spPr>
            <a:xfrm>
              <a:off x="396348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6" name="Freeform: Shape 95">
              <a:extLst>
                <a:ext uri="{FF2B5EF4-FFF2-40B4-BE49-F238E27FC236}">
                  <a16:creationId xmlns:a16="http://schemas.microsoft.com/office/drawing/2014/main" id="{F9843B6F-E0AC-4C3A-83EF-C636AE9251BE}"/>
                </a:ext>
              </a:extLst>
            </p:cNvPr>
            <p:cNvSpPr/>
            <p:nvPr/>
          </p:nvSpPr>
          <p:spPr>
            <a:xfrm>
              <a:off x="4001586" y="32718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7" name="Freeform: Shape 96">
              <a:extLst>
                <a:ext uri="{FF2B5EF4-FFF2-40B4-BE49-F238E27FC236}">
                  <a16:creationId xmlns:a16="http://schemas.microsoft.com/office/drawing/2014/main" id="{995BF4C7-9706-4287-BE47-CC2B603D1FB1}"/>
                </a:ext>
              </a:extLst>
            </p:cNvPr>
            <p:cNvSpPr/>
            <p:nvPr/>
          </p:nvSpPr>
          <p:spPr>
            <a:xfrm>
              <a:off x="40587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8" name="Freeform: Shape 97">
              <a:extLst>
                <a:ext uri="{FF2B5EF4-FFF2-40B4-BE49-F238E27FC236}">
                  <a16:creationId xmlns:a16="http://schemas.microsoft.com/office/drawing/2014/main" id="{505B08ED-A431-4A33-8A09-950AE2242A7C}"/>
                </a:ext>
              </a:extLst>
            </p:cNvPr>
            <p:cNvSpPr/>
            <p:nvPr/>
          </p:nvSpPr>
          <p:spPr>
            <a:xfrm>
              <a:off x="40968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9" name="Freeform: Shape 98">
              <a:extLst>
                <a:ext uri="{FF2B5EF4-FFF2-40B4-BE49-F238E27FC236}">
                  <a16:creationId xmlns:a16="http://schemas.microsoft.com/office/drawing/2014/main" id="{541C56D1-00BC-4C4C-95EB-5C2CC9AD3B9A}"/>
                </a:ext>
              </a:extLst>
            </p:cNvPr>
            <p:cNvSpPr/>
            <p:nvPr/>
          </p:nvSpPr>
          <p:spPr>
            <a:xfrm>
              <a:off x="41349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0" name="Freeform: Shape 99">
              <a:extLst>
                <a:ext uri="{FF2B5EF4-FFF2-40B4-BE49-F238E27FC236}">
                  <a16:creationId xmlns:a16="http://schemas.microsoft.com/office/drawing/2014/main" id="{8B2941A6-0FB2-4C1C-81C2-1F5359AC127C}"/>
                </a:ext>
              </a:extLst>
            </p:cNvPr>
            <p:cNvSpPr/>
            <p:nvPr/>
          </p:nvSpPr>
          <p:spPr>
            <a:xfrm>
              <a:off x="41730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1" name="Freeform: Shape 100">
              <a:extLst>
                <a:ext uri="{FF2B5EF4-FFF2-40B4-BE49-F238E27FC236}">
                  <a16:creationId xmlns:a16="http://schemas.microsoft.com/office/drawing/2014/main" id="{935FA7AE-0BE4-4F1D-807D-07A6282E8C58}"/>
                </a:ext>
              </a:extLst>
            </p:cNvPr>
            <p:cNvSpPr/>
            <p:nvPr/>
          </p:nvSpPr>
          <p:spPr>
            <a:xfrm>
              <a:off x="42111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2" name="Freeform: Shape 101">
              <a:extLst>
                <a:ext uri="{FF2B5EF4-FFF2-40B4-BE49-F238E27FC236}">
                  <a16:creationId xmlns:a16="http://schemas.microsoft.com/office/drawing/2014/main" id="{02638717-0068-4F7C-83E1-FBD8B3A33DDF}"/>
                </a:ext>
              </a:extLst>
            </p:cNvPr>
            <p:cNvSpPr/>
            <p:nvPr/>
          </p:nvSpPr>
          <p:spPr>
            <a:xfrm>
              <a:off x="42492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3" name="Freeform: Shape 102">
              <a:extLst>
                <a:ext uri="{FF2B5EF4-FFF2-40B4-BE49-F238E27FC236}">
                  <a16:creationId xmlns:a16="http://schemas.microsoft.com/office/drawing/2014/main" id="{41DB605D-ECEE-4B22-BC31-3B3EA706F2C7}"/>
                </a:ext>
              </a:extLst>
            </p:cNvPr>
            <p:cNvSpPr/>
            <p:nvPr/>
          </p:nvSpPr>
          <p:spPr>
            <a:xfrm>
              <a:off x="43063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4" name="Freeform: Shape 103">
              <a:extLst>
                <a:ext uri="{FF2B5EF4-FFF2-40B4-BE49-F238E27FC236}">
                  <a16:creationId xmlns:a16="http://schemas.microsoft.com/office/drawing/2014/main" id="{0D1F942D-C1AE-49C6-BF91-27A9FD97202F}"/>
                </a:ext>
              </a:extLst>
            </p:cNvPr>
            <p:cNvSpPr/>
            <p:nvPr/>
          </p:nvSpPr>
          <p:spPr>
            <a:xfrm>
              <a:off x="43444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5" name="Freeform: Shape 104">
              <a:extLst>
                <a:ext uri="{FF2B5EF4-FFF2-40B4-BE49-F238E27FC236}">
                  <a16:creationId xmlns:a16="http://schemas.microsoft.com/office/drawing/2014/main" id="{7F01C612-1B42-43E5-9B5E-B0273AE001E5}"/>
                </a:ext>
              </a:extLst>
            </p:cNvPr>
            <p:cNvSpPr/>
            <p:nvPr/>
          </p:nvSpPr>
          <p:spPr>
            <a:xfrm>
              <a:off x="43825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6" name="Freeform: Shape 105">
              <a:extLst>
                <a:ext uri="{FF2B5EF4-FFF2-40B4-BE49-F238E27FC236}">
                  <a16:creationId xmlns:a16="http://schemas.microsoft.com/office/drawing/2014/main" id="{EF288C5E-3566-4527-812A-D81B7A5040A0}"/>
                </a:ext>
              </a:extLst>
            </p:cNvPr>
            <p:cNvSpPr/>
            <p:nvPr/>
          </p:nvSpPr>
          <p:spPr>
            <a:xfrm>
              <a:off x="44206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7" name="Freeform: Shape 106">
              <a:extLst>
                <a:ext uri="{FF2B5EF4-FFF2-40B4-BE49-F238E27FC236}">
                  <a16:creationId xmlns:a16="http://schemas.microsoft.com/office/drawing/2014/main" id="{529A58D3-E459-4B97-8341-09C6FC9E6160}"/>
                </a:ext>
              </a:extLst>
            </p:cNvPr>
            <p:cNvSpPr/>
            <p:nvPr/>
          </p:nvSpPr>
          <p:spPr>
            <a:xfrm>
              <a:off x="44587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8" name="Freeform: Shape 107">
              <a:extLst>
                <a:ext uri="{FF2B5EF4-FFF2-40B4-BE49-F238E27FC236}">
                  <a16:creationId xmlns:a16="http://schemas.microsoft.com/office/drawing/2014/main" id="{23CE7479-8A6A-4027-9F70-F7F9C35BC1FD}"/>
                </a:ext>
              </a:extLst>
            </p:cNvPr>
            <p:cNvSpPr/>
            <p:nvPr/>
          </p:nvSpPr>
          <p:spPr>
            <a:xfrm>
              <a:off x="45159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9" name="Freeform: Shape 108">
              <a:extLst>
                <a:ext uri="{FF2B5EF4-FFF2-40B4-BE49-F238E27FC236}">
                  <a16:creationId xmlns:a16="http://schemas.microsoft.com/office/drawing/2014/main" id="{345D7F08-9E11-485C-BDF2-9538C920B8D4}"/>
                </a:ext>
              </a:extLst>
            </p:cNvPr>
            <p:cNvSpPr/>
            <p:nvPr/>
          </p:nvSpPr>
          <p:spPr>
            <a:xfrm>
              <a:off x="45540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0" name="Freeform: Shape 109">
              <a:extLst>
                <a:ext uri="{FF2B5EF4-FFF2-40B4-BE49-F238E27FC236}">
                  <a16:creationId xmlns:a16="http://schemas.microsoft.com/office/drawing/2014/main" id="{E28FE860-6B11-42C9-A150-2B45C996181F}"/>
                </a:ext>
              </a:extLst>
            </p:cNvPr>
            <p:cNvSpPr/>
            <p:nvPr/>
          </p:nvSpPr>
          <p:spPr>
            <a:xfrm>
              <a:off x="45921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1" name="Freeform: Shape 110">
              <a:extLst>
                <a:ext uri="{FF2B5EF4-FFF2-40B4-BE49-F238E27FC236}">
                  <a16:creationId xmlns:a16="http://schemas.microsoft.com/office/drawing/2014/main" id="{22FED679-2557-4117-A6A4-F849D01F3B7F}"/>
                </a:ext>
              </a:extLst>
            </p:cNvPr>
            <p:cNvSpPr/>
            <p:nvPr/>
          </p:nvSpPr>
          <p:spPr>
            <a:xfrm>
              <a:off x="46302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2" name="Freeform: Shape 111">
              <a:extLst>
                <a:ext uri="{FF2B5EF4-FFF2-40B4-BE49-F238E27FC236}">
                  <a16:creationId xmlns:a16="http://schemas.microsoft.com/office/drawing/2014/main" id="{FD9E30F1-8356-4164-91BB-B6FA884B9067}"/>
                </a:ext>
              </a:extLst>
            </p:cNvPr>
            <p:cNvSpPr/>
            <p:nvPr/>
          </p:nvSpPr>
          <p:spPr>
            <a:xfrm>
              <a:off x="46873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3" name="Freeform: Shape 112">
              <a:extLst>
                <a:ext uri="{FF2B5EF4-FFF2-40B4-BE49-F238E27FC236}">
                  <a16:creationId xmlns:a16="http://schemas.microsoft.com/office/drawing/2014/main" id="{1C5263C0-BB39-4B1B-9D97-B1E161B03B32}"/>
                </a:ext>
              </a:extLst>
            </p:cNvPr>
            <p:cNvSpPr/>
            <p:nvPr/>
          </p:nvSpPr>
          <p:spPr>
            <a:xfrm>
              <a:off x="47445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4" name="Freeform: Shape 113">
              <a:extLst>
                <a:ext uri="{FF2B5EF4-FFF2-40B4-BE49-F238E27FC236}">
                  <a16:creationId xmlns:a16="http://schemas.microsoft.com/office/drawing/2014/main" id="{D7D6CC0E-2E7C-44DE-A4DD-A70FFD177DF6}"/>
                </a:ext>
              </a:extLst>
            </p:cNvPr>
            <p:cNvSpPr/>
            <p:nvPr/>
          </p:nvSpPr>
          <p:spPr>
            <a:xfrm>
              <a:off x="48016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5" name="Freeform: Shape 114">
              <a:extLst>
                <a:ext uri="{FF2B5EF4-FFF2-40B4-BE49-F238E27FC236}">
                  <a16:creationId xmlns:a16="http://schemas.microsoft.com/office/drawing/2014/main" id="{256A1AEC-650E-4856-9CA2-42366741B7A8}"/>
                </a:ext>
              </a:extLst>
            </p:cNvPr>
            <p:cNvSpPr/>
            <p:nvPr/>
          </p:nvSpPr>
          <p:spPr>
            <a:xfrm>
              <a:off x="48397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6" name="Freeform: Shape 115">
              <a:extLst>
                <a:ext uri="{FF2B5EF4-FFF2-40B4-BE49-F238E27FC236}">
                  <a16:creationId xmlns:a16="http://schemas.microsoft.com/office/drawing/2014/main" id="{478803FA-3266-4B04-901C-5537D0EE6C1C}"/>
                </a:ext>
              </a:extLst>
            </p:cNvPr>
            <p:cNvSpPr/>
            <p:nvPr/>
          </p:nvSpPr>
          <p:spPr>
            <a:xfrm>
              <a:off x="48969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7" name="Freeform: Shape 116">
              <a:extLst>
                <a:ext uri="{FF2B5EF4-FFF2-40B4-BE49-F238E27FC236}">
                  <a16:creationId xmlns:a16="http://schemas.microsoft.com/office/drawing/2014/main" id="{75D522D0-8857-4E9B-B961-17CDDCCD0743}"/>
                </a:ext>
              </a:extLst>
            </p:cNvPr>
            <p:cNvSpPr/>
            <p:nvPr/>
          </p:nvSpPr>
          <p:spPr>
            <a:xfrm>
              <a:off x="49350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8" name="Freeform: Shape 117">
              <a:extLst>
                <a:ext uri="{FF2B5EF4-FFF2-40B4-BE49-F238E27FC236}">
                  <a16:creationId xmlns:a16="http://schemas.microsoft.com/office/drawing/2014/main" id="{ABD0259B-EF24-462C-82E3-7A0425F68CC0}"/>
                </a:ext>
              </a:extLst>
            </p:cNvPr>
            <p:cNvSpPr/>
            <p:nvPr/>
          </p:nvSpPr>
          <p:spPr>
            <a:xfrm>
              <a:off x="49731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9" name="Freeform: Shape 118">
              <a:extLst>
                <a:ext uri="{FF2B5EF4-FFF2-40B4-BE49-F238E27FC236}">
                  <a16:creationId xmlns:a16="http://schemas.microsoft.com/office/drawing/2014/main" id="{3CE79483-4C89-4EC9-A5F8-1848D886ABA1}"/>
                </a:ext>
              </a:extLst>
            </p:cNvPr>
            <p:cNvSpPr/>
            <p:nvPr/>
          </p:nvSpPr>
          <p:spPr>
            <a:xfrm>
              <a:off x="50112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0" name="Freeform: Shape 119">
              <a:extLst>
                <a:ext uri="{FF2B5EF4-FFF2-40B4-BE49-F238E27FC236}">
                  <a16:creationId xmlns:a16="http://schemas.microsoft.com/office/drawing/2014/main" id="{FD48F5AA-0D88-42B3-9C5D-6662D1777CB6}"/>
                </a:ext>
              </a:extLst>
            </p:cNvPr>
            <p:cNvSpPr/>
            <p:nvPr/>
          </p:nvSpPr>
          <p:spPr>
            <a:xfrm>
              <a:off x="50493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1" name="Freeform: Shape 120">
              <a:extLst>
                <a:ext uri="{FF2B5EF4-FFF2-40B4-BE49-F238E27FC236}">
                  <a16:creationId xmlns:a16="http://schemas.microsoft.com/office/drawing/2014/main" id="{679C5C2F-1857-492D-ADA8-CD9FB7DB39F0}"/>
                </a:ext>
              </a:extLst>
            </p:cNvPr>
            <p:cNvSpPr/>
            <p:nvPr/>
          </p:nvSpPr>
          <p:spPr>
            <a:xfrm>
              <a:off x="50874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2" name="Freeform: Shape 121">
              <a:extLst>
                <a:ext uri="{FF2B5EF4-FFF2-40B4-BE49-F238E27FC236}">
                  <a16:creationId xmlns:a16="http://schemas.microsoft.com/office/drawing/2014/main" id="{2C134EDE-DF49-49BC-9EF8-D8EA5246BBF8}"/>
                </a:ext>
              </a:extLst>
            </p:cNvPr>
            <p:cNvSpPr/>
            <p:nvPr/>
          </p:nvSpPr>
          <p:spPr>
            <a:xfrm>
              <a:off x="51445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3" name="Freeform: Shape 122">
              <a:extLst>
                <a:ext uri="{FF2B5EF4-FFF2-40B4-BE49-F238E27FC236}">
                  <a16:creationId xmlns:a16="http://schemas.microsoft.com/office/drawing/2014/main" id="{EA7EFA4B-34D8-4C92-ACCE-3A9B086FE62C}"/>
                </a:ext>
              </a:extLst>
            </p:cNvPr>
            <p:cNvSpPr/>
            <p:nvPr/>
          </p:nvSpPr>
          <p:spPr>
            <a:xfrm>
              <a:off x="51826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4" name="Freeform: Shape 123">
              <a:extLst>
                <a:ext uri="{FF2B5EF4-FFF2-40B4-BE49-F238E27FC236}">
                  <a16:creationId xmlns:a16="http://schemas.microsoft.com/office/drawing/2014/main" id="{CB7B551C-EAB9-4FA0-9270-06C42D8E4E3D}"/>
                </a:ext>
              </a:extLst>
            </p:cNvPr>
            <p:cNvSpPr/>
            <p:nvPr/>
          </p:nvSpPr>
          <p:spPr>
            <a:xfrm>
              <a:off x="52207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5" name="Freeform: Shape 124">
              <a:extLst>
                <a:ext uri="{FF2B5EF4-FFF2-40B4-BE49-F238E27FC236}">
                  <a16:creationId xmlns:a16="http://schemas.microsoft.com/office/drawing/2014/main" id="{F86C96FA-6EA7-48C1-BE40-F277DBF062E9}"/>
                </a:ext>
              </a:extLst>
            </p:cNvPr>
            <p:cNvSpPr/>
            <p:nvPr/>
          </p:nvSpPr>
          <p:spPr>
            <a:xfrm>
              <a:off x="52588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6" name="Freeform: Shape 125">
              <a:extLst>
                <a:ext uri="{FF2B5EF4-FFF2-40B4-BE49-F238E27FC236}">
                  <a16:creationId xmlns:a16="http://schemas.microsoft.com/office/drawing/2014/main" id="{FA0C99DC-220C-4E4D-90D4-7E39A84CAF40}"/>
                </a:ext>
              </a:extLst>
            </p:cNvPr>
            <p:cNvSpPr/>
            <p:nvPr/>
          </p:nvSpPr>
          <p:spPr>
            <a:xfrm>
              <a:off x="5316045" y="302418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7" name="Freeform: Shape 126">
              <a:extLst>
                <a:ext uri="{FF2B5EF4-FFF2-40B4-BE49-F238E27FC236}">
                  <a16:creationId xmlns:a16="http://schemas.microsoft.com/office/drawing/2014/main" id="{8CACEB4E-8C19-4495-9D5A-87F420ADFD67}"/>
                </a:ext>
              </a:extLst>
            </p:cNvPr>
            <p:cNvSpPr/>
            <p:nvPr/>
          </p:nvSpPr>
          <p:spPr>
            <a:xfrm>
              <a:off x="54112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8" name="Freeform: Shape 127">
              <a:extLst>
                <a:ext uri="{FF2B5EF4-FFF2-40B4-BE49-F238E27FC236}">
                  <a16:creationId xmlns:a16="http://schemas.microsoft.com/office/drawing/2014/main" id="{60900CD2-47E7-409A-9B63-BEF5B00B2465}"/>
                </a:ext>
              </a:extLst>
            </p:cNvPr>
            <p:cNvSpPr/>
            <p:nvPr/>
          </p:nvSpPr>
          <p:spPr>
            <a:xfrm>
              <a:off x="54684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9" name="Freeform: Shape 128">
              <a:extLst>
                <a:ext uri="{FF2B5EF4-FFF2-40B4-BE49-F238E27FC236}">
                  <a16:creationId xmlns:a16="http://schemas.microsoft.com/office/drawing/2014/main" id="{1DAFBFB6-B119-4F88-A052-D36B50CA1B7F}"/>
                </a:ext>
              </a:extLst>
            </p:cNvPr>
            <p:cNvSpPr/>
            <p:nvPr/>
          </p:nvSpPr>
          <p:spPr>
            <a:xfrm>
              <a:off x="55255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0" name="Freeform: Shape 129">
              <a:extLst>
                <a:ext uri="{FF2B5EF4-FFF2-40B4-BE49-F238E27FC236}">
                  <a16:creationId xmlns:a16="http://schemas.microsoft.com/office/drawing/2014/main" id="{80F520EA-77FA-4126-AD1B-20E691370ED1}"/>
                </a:ext>
              </a:extLst>
            </p:cNvPr>
            <p:cNvSpPr/>
            <p:nvPr/>
          </p:nvSpPr>
          <p:spPr>
            <a:xfrm>
              <a:off x="55827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1" name="Freeform: Shape 130">
              <a:extLst>
                <a:ext uri="{FF2B5EF4-FFF2-40B4-BE49-F238E27FC236}">
                  <a16:creationId xmlns:a16="http://schemas.microsoft.com/office/drawing/2014/main" id="{B0CBC864-333F-4883-97A3-DBCD346F935A}"/>
                </a:ext>
              </a:extLst>
            </p:cNvPr>
            <p:cNvSpPr/>
            <p:nvPr/>
          </p:nvSpPr>
          <p:spPr>
            <a:xfrm>
              <a:off x="56398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2" name="Freeform: Shape 131">
              <a:extLst>
                <a:ext uri="{FF2B5EF4-FFF2-40B4-BE49-F238E27FC236}">
                  <a16:creationId xmlns:a16="http://schemas.microsoft.com/office/drawing/2014/main" id="{E7A788B2-EE51-458A-9B2A-B0CF23023AE5}"/>
                </a:ext>
              </a:extLst>
            </p:cNvPr>
            <p:cNvSpPr/>
            <p:nvPr/>
          </p:nvSpPr>
          <p:spPr>
            <a:xfrm>
              <a:off x="56970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3" name="Freeform: Shape 132">
              <a:extLst>
                <a:ext uri="{FF2B5EF4-FFF2-40B4-BE49-F238E27FC236}">
                  <a16:creationId xmlns:a16="http://schemas.microsoft.com/office/drawing/2014/main" id="{F4CD3D50-F895-4C44-98BE-E3BA5F0961C8}"/>
                </a:ext>
              </a:extLst>
            </p:cNvPr>
            <p:cNvSpPr/>
            <p:nvPr/>
          </p:nvSpPr>
          <p:spPr>
            <a:xfrm>
              <a:off x="57541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4" name="Freeform: Shape 133">
              <a:extLst>
                <a:ext uri="{FF2B5EF4-FFF2-40B4-BE49-F238E27FC236}">
                  <a16:creationId xmlns:a16="http://schemas.microsoft.com/office/drawing/2014/main" id="{2635078F-D865-4D34-A80F-D232D82A97B4}"/>
                </a:ext>
              </a:extLst>
            </p:cNvPr>
            <p:cNvSpPr/>
            <p:nvPr/>
          </p:nvSpPr>
          <p:spPr>
            <a:xfrm>
              <a:off x="58113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5" name="Freeform: Shape 134">
              <a:extLst>
                <a:ext uri="{FF2B5EF4-FFF2-40B4-BE49-F238E27FC236}">
                  <a16:creationId xmlns:a16="http://schemas.microsoft.com/office/drawing/2014/main" id="{7C9DA517-C110-46D0-8CA4-CE99DB743602}"/>
                </a:ext>
              </a:extLst>
            </p:cNvPr>
            <p:cNvSpPr/>
            <p:nvPr/>
          </p:nvSpPr>
          <p:spPr>
            <a:xfrm>
              <a:off x="58684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6" name="Freeform: Shape 135">
              <a:extLst>
                <a:ext uri="{FF2B5EF4-FFF2-40B4-BE49-F238E27FC236}">
                  <a16:creationId xmlns:a16="http://schemas.microsoft.com/office/drawing/2014/main" id="{46ED4A46-C5EC-445E-83FD-3CA6608B4624}"/>
                </a:ext>
              </a:extLst>
            </p:cNvPr>
            <p:cNvSpPr/>
            <p:nvPr/>
          </p:nvSpPr>
          <p:spPr>
            <a:xfrm>
              <a:off x="59256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7" name="Freeform: Shape 136">
              <a:extLst>
                <a:ext uri="{FF2B5EF4-FFF2-40B4-BE49-F238E27FC236}">
                  <a16:creationId xmlns:a16="http://schemas.microsoft.com/office/drawing/2014/main" id="{A8FA6B7B-F1DB-4B81-BFD7-1D249ED3B5C8}"/>
                </a:ext>
              </a:extLst>
            </p:cNvPr>
            <p:cNvSpPr/>
            <p:nvPr/>
          </p:nvSpPr>
          <p:spPr>
            <a:xfrm>
              <a:off x="60018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8" name="Freeform: Shape 137">
              <a:extLst>
                <a:ext uri="{FF2B5EF4-FFF2-40B4-BE49-F238E27FC236}">
                  <a16:creationId xmlns:a16="http://schemas.microsoft.com/office/drawing/2014/main" id="{F56B7EBF-AE57-4B5E-A5A9-4D96B422078D}"/>
                </a:ext>
              </a:extLst>
            </p:cNvPr>
            <p:cNvSpPr/>
            <p:nvPr/>
          </p:nvSpPr>
          <p:spPr>
            <a:xfrm>
              <a:off x="60589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9" name="Freeform: Shape 138">
              <a:extLst>
                <a:ext uri="{FF2B5EF4-FFF2-40B4-BE49-F238E27FC236}">
                  <a16:creationId xmlns:a16="http://schemas.microsoft.com/office/drawing/2014/main" id="{9BAB417C-C618-479E-852C-B5C2F50321F4}"/>
                </a:ext>
              </a:extLst>
            </p:cNvPr>
            <p:cNvSpPr/>
            <p:nvPr/>
          </p:nvSpPr>
          <p:spPr>
            <a:xfrm>
              <a:off x="61161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0" name="Freeform: Shape 139">
              <a:extLst>
                <a:ext uri="{FF2B5EF4-FFF2-40B4-BE49-F238E27FC236}">
                  <a16:creationId xmlns:a16="http://schemas.microsoft.com/office/drawing/2014/main" id="{5D2934F8-FE9D-40E3-8137-BA3E3CBC44EB}"/>
                </a:ext>
              </a:extLst>
            </p:cNvPr>
            <p:cNvSpPr/>
            <p:nvPr/>
          </p:nvSpPr>
          <p:spPr>
            <a:xfrm>
              <a:off x="61732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1" name="Freeform: Shape 140">
              <a:extLst>
                <a:ext uri="{FF2B5EF4-FFF2-40B4-BE49-F238E27FC236}">
                  <a16:creationId xmlns:a16="http://schemas.microsoft.com/office/drawing/2014/main" id="{E9901253-B5F4-4E0B-A05E-F6BBD98861A9}"/>
                </a:ext>
              </a:extLst>
            </p:cNvPr>
            <p:cNvSpPr/>
            <p:nvPr/>
          </p:nvSpPr>
          <p:spPr>
            <a:xfrm>
              <a:off x="62304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2" name="Freeform: Shape 141">
              <a:extLst>
                <a:ext uri="{FF2B5EF4-FFF2-40B4-BE49-F238E27FC236}">
                  <a16:creationId xmlns:a16="http://schemas.microsoft.com/office/drawing/2014/main" id="{1422DA0B-10EA-491F-9CCE-B7AD5AD31DDE}"/>
                </a:ext>
              </a:extLst>
            </p:cNvPr>
            <p:cNvSpPr/>
            <p:nvPr/>
          </p:nvSpPr>
          <p:spPr>
            <a:xfrm>
              <a:off x="62875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3" name="Freeform: Shape 142">
              <a:extLst>
                <a:ext uri="{FF2B5EF4-FFF2-40B4-BE49-F238E27FC236}">
                  <a16:creationId xmlns:a16="http://schemas.microsoft.com/office/drawing/2014/main" id="{B461C922-D5F2-4D8D-BC64-2BCB5424615B}"/>
                </a:ext>
              </a:extLst>
            </p:cNvPr>
            <p:cNvSpPr/>
            <p:nvPr/>
          </p:nvSpPr>
          <p:spPr>
            <a:xfrm>
              <a:off x="63447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4" name="Freeform: Shape 143">
              <a:extLst>
                <a:ext uri="{FF2B5EF4-FFF2-40B4-BE49-F238E27FC236}">
                  <a16:creationId xmlns:a16="http://schemas.microsoft.com/office/drawing/2014/main" id="{8AA9E3EC-493C-4123-882B-C40F94516621}"/>
                </a:ext>
              </a:extLst>
            </p:cNvPr>
            <p:cNvSpPr/>
            <p:nvPr/>
          </p:nvSpPr>
          <p:spPr>
            <a:xfrm>
              <a:off x="64018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5" name="Freeform: Shape 144">
              <a:extLst>
                <a:ext uri="{FF2B5EF4-FFF2-40B4-BE49-F238E27FC236}">
                  <a16:creationId xmlns:a16="http://schemas.microsoft.com/office/drawing/2014/main" id="{DC3D4EE9-78B0-4787-B48F-D1D29C663C17}"/>
                </a:ext>
              </a:extLst>
            </p:cNvPr>
            <p:cNvSpPr/>
            <p:nvPr/>
          </p:nvSpPr>
          <p:spPr>
            <a:xfrm>
              <a:off x="64399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6" name="Freeform: Shape 145">
              <a:extLst>
                <a:ext uri="{FF2B5EF4-FFF2-40B4-BE49-F238E27FC236}">
                  <a16:creationId xmlns:a16="http://schemas.microsoft.com/office/drawing/2014/main" id="{714091ED-1BD0-4540-A968-6579BD041BE1}"/>
                </a:ext>
              </a:extLst>
            </p:cNvPr>
            <p:cNvSpPr/>
            <p:nvPr/>
          </p:nvSpPr>
          <p:spPr>
            <a:xfrm>
              <a:off x="64780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7" name="Freeform: Shape 146">
              <a:extLst>
                <a:ext uri="{FF2B5EF4-FFF2-40B4-BE49-F238E27FC236}">
                  <a16:creationId xmlns:a16="http://schemas.microsoft.com/office/drawing/2014/main" id="{6B5FA4AC-4F3A-410B-AF3D-C68E53332008}"/>
                </a:ext>
              </a:extLst>
            </p:cNvPr>
            <p:cNvSpPr/>
            <p:nvPr/>
          </p:nvSpPr>
          <p:spPr>
            <a:xfrm>
              <a:off x="65352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8" name="Freeform: Shape 147">
              <a:extLst>
                <a:ext uri="{FF2B5EF4-FFF2-40B4-BE49-F238E27FC236}">
                  <a16:creationId xmlns:a16="http://schemas.microsoft.com/office/drawing/2014/main" id="{582B414C-BA4A-4D7B-859C-EC0BD8879D19}"/>
                </a:ext>
              </a:extLst>
            </p:cNvPr>
            <p:cNvSpPr/>
            <p:nvPr/>
          </p:nvSpPr>
          <p:spPr>
            <a:xfrm>
              <a:off x="65733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9" name="Freeform: Shape 148">
              <a:extLst>
                <a:ext uri="{FF2B5EF4-FFF2-40B4-BE49-F238E27FC236}">
                  <a16:creationId xmlns:a16="http://schemas.microsoft.com/office/drawing/2014/main" id="{925C96D0-4DBA-4EB4-A0D3-702C31340C82}"/>
                </a:ext>
              </a:extLst>
            </p:cNvPr>
            <p:cNvSpPr/>
            <p:nvPr/>
          </p:nvSpPr>
          <p:spPr>
            <a:xfrm>
              <a:off x="66304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0" name="Freeform: Shape 149">
              <a:extLst>
                <a:ext uri="{FF2B5EF4-FFF2-40B4-BE49-F238E27FC236}">
                  <a16:creationId xmlns:a16="http://schemas.microsoft.com/office/drawing/2014/main" id="{D9018D7F-0FFF-4038-94E6-8FEBC3E857C4}"/>
                </a:ext>
              </a:extLst>
            </p:cNvPr>
            <p:cNvSpPr/>
            <p:nvPr/>
          </p:nvSpPr>
          <p:spPr>
            <a:xfrm>
              <a:off x="672574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1" name="Freeform: Shape 150">
              <a:extLst>
                <a:ext uri="{FF2B5EF4-FFF2-40B4-BE49-F238E27FC236}">
                  <a16:creationId xmlns:a16="http://schemas.microsoft.com/office/drawing/2014/main" id="{7878EFEA-355D-441A-8DBA-2CC51780F8F0}"/>
                </a:ext>
              </a:extLst>
            </p:cNvPr>
            <p:cNvSpPr/>
            <p:nvPr/>
          </p:nvSpPr>
          <p:spPr>
            <a:xfrm>
              <a:off x="678289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2" name="Freeform: Shape 151">
              <a:extLst>
                <a:ext uri="{FF2B5EF4-FFF2-40B4-BE49-F238E27FC236}">
                  <a16:creationId xmlns:a16="http://schemas.microsoft.com/office/drawing/2014/main" id="{4EBA0DFA-C47A-4383-8D14-FFB3C597CF6E}"/>
                </a:ext>
              </a:extLst>
            </p:cNvPr>
            <p:cNvSpPr/>
            <p:nvPr/>
          </p:nvSpPr>
          <p:spPr>
            <a:xfrm>
              <a:off x="68400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3" name="Freeform: Shape 152">
              <a:extLst>
                <a:ext uri="{FF2B5EF4-FFF2-40B4-BE49-F238E27FC236}">
                  <a16:creationId xmlns:a16="http://schemas.microsoft.com/office/drawing/2014/main" id="{5CE75014-D177-42AB-A2C6-FFCC7974EBFF}"/>
                </a:ext>
              </a:extLst>
            </p:cNvPr>
            <p:cNvSpPr/>
            <p:nvPr/>
          </p:nvSpPr>
          <p:spPr>
            <a:xfrm>
              <a:off x="68972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4" name="Freeform: Shape 153">
              <a:extLst>
                <a:ext uri="{FF2B5EF4-FFF2-40B4-BE49-F238E27FC236}">
                  <a16:creationId xmlns:a16="http://schemas.microsoft.com/office/drawing/2014/main" id="{57BB22FD-04E6-4823-918D-704A03C2B489}"/>
                </a:ext>
              </a:extLst>
            </p:cNvPr>
            <p:cNvSpPr/>
            <p:nvPr/>
          </p:nvSpPr>
          <p:spPr>
            <a:xfrm>
              <a:off x="69543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5" name="Freeform: Shape 154">
              <a:extLst>
                <a:ext uri="{FF2B5EF4-FFF2-40B4-BE49-F238E27FC236}">
                  <a16:creationId xmlns:a16="http://schemas.microsoft.com/office/drawing/2014/main" id="{6F45ED8A-314E-4829-9DDB-9E1A80501859}"/>
                </a:ext>
              </a:extLst>
            </p:cNvPr>
            <p:cNvSpPr/>
            <p:nvPr/>
          </p:nvSpPr>
          <p:spPr>
            <a:xfrm>
              <a:off x="71067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6" name="Freeform: Shape 155">
              <a:extLst>
                <a:ext uri="{FF2B5EF4-FFF2-40B4-BE49-F238E27FC236}">
                  <a16:creationId xmlns:a16="http://schemas.microsoft.com/office/drawing/2014/main" id="{194EC969-A106-4B56-A9B7-3B0D49785B1B}"/>
                </a:ext>
              </a:extLst>
            </p:cNvPr>
            <p:cNvSpPr/>
            <p:nvPr/>
          </p:nvSpPr>
          <p:spPr>
            <a:xfrm>
              <a:off x="71639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7" name="Freeform: Shape 156">
              <a:extLst>
                <a:ext uri="{FF2B5EF4-FFF2-40B4-BE49-F238E27FC236}">
                  <a16:creationId xmlns:a16="http://schemas.microsoft.com/office/drawing/2014/main" id="{293D070B-4235-4FBC-9AAA-47D3A2DF44AD}"/>
                </a:ext>
              </a:extLst>
            </p:cNvPr>
            <p:cNvSpPr/>
            <p:nvPr/>
          </p:nvSpPr>
          <p:spPr>
            <a:xfrm>
              <a:off x="72020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8" name="Freeform: Shape 157">
              <a:extLst>
                <a:ext uri="{FF2B5EF4-FFF2-40B4-BE49-F238E27FC236}">
                  <a16:creationId xmlns:a16="http://schemas.microsoft.com/office/drawing/2014/main" id="{70823B6A-7411-4A1C-A62A-203DCFDDC3A6}"/>
                </a:ext>
              </a:extLst>
            </p:cNvPr>
            <p:cNvSpPr/>
            <p:nvPr/>
          </p:nvSpPr>
          <p:spPr>
            <a:xfrm>
              <a:off x="72591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9" name="Freeform: Shape 158">
              <a:extLst>
                <a:ext uri="{FF2B5EF4-FFF2-40B4-BE49-F238E27FC236}">
                  <a16:creationId xmlns:a16="http://schemas.microsoft.com/office/drawing/2014/main" id="{00070E2A-57E0-4FEE-8D99-CC3723B750D1}"/>
                </a:ext>
              </a:extLst>
            </p:cNvPr>
            <p:cNvSpPr/>
            <p:nvPr/>
          </p:nvSpPr>
          <p:spPr>
            <a:xfrm>
              <a:off x="73163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60" name="Freeform: Shape 159">
              <a:extLst>
                <a:ext uri="{FF2B5EF4-FFF2-40B4-BE49-F238E27FC236}">
                  <a16:creationId xmlns:a16="http://schemas.microsoft.com/office/drawing/2014/main" id="{E66E6CF6-1138-4C65-99DC-8D2DA2C73DC6}"/>
                </a:ext>
              </a:extLst>
            </p:cNvPr>
            <p:cNvSpPr/>
            <p:nvPr/>
          </p:nvSpPr>
          <p:spPr>
            <a:xfrm>
              <a:off x="73734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grpSp>
      <p:grpSp>
        <p:nvGrpSpPr>
          <p:cNvPr id="246" name="Group 245">
            <a:extLst>
              <a:ext uri="{FF2B5EF4-FFF2-40B4-BE49-F238E27FC236}">
                <a16:creationId xmlns:a16="http://schemas.microsoft.com/office/drawing/2014/main" id="{992B4CC8-05CB-4D8E-9A8E-629C41FD3C4C}"/>
              </a:ext>
            </a:extLst>
          </p:cNvPr>
          <p:cNvGrpSpPr/>
          <p:nvPr/>
        </p:nvGrpSpPr>
        <p:grpSpPr>
          <a:xfrm>
            <a:off x="840827" y="4122551"/>
            <a:ext cx="3627233" cy="816120"/>
            <a:chOff x="5627209" y="4500412"/>
            <a:chExt cx="5572145" cy="1212820"/>
          </a:xfrm>
        </p:grpSpPr>
        <p:sp>
          <p:nvSpPr>
            <p:cNvPr id="164" name="Freeform: Shape 163">
              <a:extLst>
                <a:ext uri="{FF2B5EF4-FFF2-40B4-BE49-F238E27FC236}">
                  <a16:creationId xmlns:a16="http://schemas.microsoft.com/office/drawing/2014/main" id="{3CAB1D70-2CA2-4BFE-8B6C-ACD4ABA8CF92}"/>
                </a:ext>
              </a:extLst>
            </p:cNvPr>
            <p:cNvSpPr/>
            <p:nvPr/>
          </p:nvSpPr>
          <p:spPr>
            <a:xfrm>
              <a:off x="5627209"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5" name="Freeform: Shape 164">
              <a:extLst>
                <a:ext uri="{FF2B5EF4-FFF2-40B4-BE49-F238E27FC236}">
                  <a16:creationId xmlns:a16="http://schemas.microsoft.com/office/drawing/2014/main" id="{0DD6211C-C4A9-48AE-9AB0-7D493E7D8ECF}"/>
                </a:ext>
              </a:extLst>
            </p:cNvPr>
            <p:cNvSpPr/>
            <p:nvPr/>
          </p:nvSpPr>
          <p:spPr>
            <a:xfrm>
              <a:off x="5646260"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6" name="Freeform: Shape 165">
              <a:extLst>
                <a:ext uri="{FF2B5EF4-FFF2-40B4-BE49-F238E27FC236}">
                  <a16:creationId xmlns:a16="http://schemas.microsoft.com/office/drawing/2014/main" id="{370E1DFF-3960-4D5B-8757-8383E122455B}"/>
                </a:ext>
              </a:extLst>
            </p:cNvPr>
            <p:cNvSpPr/>
            <p:nvPr/>
          </p:nvSpPr>
          <p:spPr>
            <a:xfrm>
              <a:off x="5722460" y="55672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7" name="Freeform: Shape 166">
              <a:extLst>
                <a:ext uri="{FF2B5EF4-FFF2-40B4-BE49-F238E27FC236}">
                  <a16:creationId xmlns:a16="http://schemas.microsoft.com/office/drawing/2014/main" id="{8F4E33A7-3343-4045-8807-9C3CE1450A6E}"/>
                </a:ext>
              </a:extLst>
            </p:cNvPr>
            <p:cNvSpPr/>
            <p:nvPr/>
          </p:nvSpPr>
          <p:spPr>
            <a:xfrm>
              <a:off x="5817710" y="554817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8" name="Freeform: Shape 167">
              <a:extLst>
                <a:ext uri="{FF2B5EF4-FFF2-40B4-BE49-F238E27FC236}">
                  <a16:creationId xmlns:a16="http://schemas.microsoft.com/office/drawing/2014/main" id="{BC40994D-D98A-4061-8822-A19382E09A78}"/>
                </a:ext>
              </a:extLst>
            </p:cNvPr>
            <p:cNvSpPr/>
            <p:nvPr/>
          </p:nvSpPr>
          <p:spPr>
            <a:xfrm>
              <a:off x="6222295" y="543318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9" name="Freeform: Shape 168">
              <a:extLst>
                <a:ext uri="{FF2B5EF4-FFF2-40B4-BE49-F238E27FC236}">
                  <a16:creationId xmlns:a16="http://schemas.microsoft.com/office/drawing/2014/main" id="{802EB0C1-C411-4DCC-A8A6-BE2849A8398B}"/>
                </a:ext>
              </a:extLst>
            </p:cNvPr>
            <p:cNvSpPr/>
            <p:nvPr/>
          </p:nvSpPr>
          <p:spPr>
            <a:xfrm>
              <a:off x="7152077" y="5022179"/>
              <a:ext cx="9524"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0" name="Freeform: Shape 169">
              <a:extLst>
                <a:ext uri="{FF2B5EF4-FFF2-40B4-BE49-F238E27FC236}">
                  <a16:creationId xmlns:a16="http://schemas.microsoft.com/office/drawing/2014/main" id="{5A793740-19F0-4926-AEA1-FA469A6065E7}"/>
                </a:ext>
              </a:extLst>
            </p:cNvPr>
            <p:cNvSpPr/>
            <p:nvPr/>
          </p:nvSpPr>
          <p:spPr>
            <a:xfrm>
              <a:off x="7373485" y="499342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1" name="Freeform: Shape 170">
              <a:extLst>
                <a:ext uri="{FF2B5EF4-FFF2-40B4-BE49-F238E27FC236}">
                  <a16:creationId xmlns:a16="http://schemas.microsoft.com/office/drawing/2014/main" id="{98120721-E8C6-4F7F-B454-B96F4E066267}"/>
                </a:ext>
              </a:extLst>
            </p:cNvPr>
            <p:cNvSpPr/>
            <p:nvPr/>
          </p:nvSpPr>
          <p:spPr>
            <a:xfrm>
              <a:off x="7436960" y="49576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2" name="Freeform: Shape 171">
              <a:extLst>
                <a:ext uri="{FF2B5EF4-FFF2-40B4-BE49-F238E27FC236}">
                  <a16:creationId xmlns:a16="http://schemas.microsoft.com/office/drawing/2014/main" id="{8F937E13-5DEF-42B5-ADCD-98DC85C365CF}"/>
                </a:ext>
              </a:extLst>
            </p:cNvPr>
            <p:cNvSpPr/>
            <p:nvPr/>
          </p:nvSpPr>
          <p:spPr>
            <a:xfrm>
              <a:off x="75131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3" name="Freeform: Shape 172">
              <a:extLst>
                <a:ext uri="{FF2B5EF4-FFF2-40B4-BE49-F238E27FC236}">
                  <a16:creationId xmlns:a16="http://schemas.microsoft.com/office/drawing/2014/main" id="{2F59FD86-C63F-4253-B6B1-B344255636C1}"/>
                </a:ext>
              </a:extLst>
            </p:cNvPr>
            <p:cNvSpPr/>
            <p:nvPr/>
          </p:nvSpPr>
          <p:spPr>
            <a:xfrm>
              <a:off x="75893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4" name="Freeform: Shape 173">
              <a:extLst>
                <a:ext uri="{FF2B5EF4-FFF2-40B4-BE49-F238E27FC236}">
                  <a16:creationId xmlns:a16="http://schemas.microsoft.com/office/drawing/2014/main" id="{4483EDB2-B567-4346-B962-497BECE35362}"/>
                </a:ext>
              </a:extLst>
            </p:cNvPr>
            <p:cNvSpPr/>
            <p:nvPr/>
          </p:nvSpPr>
          <p:spPr>
            <a:xfrm>
              <a:off x="76465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5" name="Freeform: Shape 174">
              <a:extLst>
                <a:ext uri="{FF2B5EF4-FFF2-40B4-BE49-F238E27FC236}">
                  <a16:creationId xmlns:a16="http://schemas.microsoft.com/office/drawing/2014/main" id="{3C0D1E7A-11DE-479C-97D9-C9DDA276A7BD}"/>
                </a:ext>
              </a:extLst>
            </p:cNvPr>
            <p:cNvSpPr/>
            <p:nvPr/>
          </p:nvSpPr>
          <p:spPr>
            <a:xfrm>
              <a:off x="76846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6" name="Freeform: Shape 175">
              <a:extLst>
                <a:ext uri="{FF2B5EF4-FFF2-40B4-BE49-F238E27FC236}">
                  <a16:creationId xmlns:a16="http://schemas.microsoft.com/office/drawing/2014/main" id="{CDED4418-2053-4BBD-AF59-47FA3DFB011E}"/>
                </a:ext>
              </a:extLst>
            </p:cNvPr>
            <p:cNvSpPr/>
            <p:nvPr/>
          </p:nvSpPr>
          <p:spPr>
            <a:xfrm>
              <a:off x="77227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7" name="Freeform: Shape 176">
              <a:extLst>
                <a:ext uri="{FF2B5EF4-FFF2-40B4-BE49-F238E27FC236}">
                  <a16:creationId xmlns:a16="http://schemas.microsoft.com/office/drawing/2014/main" id="{5CEF3873-0224-449F-859F-EEF5EA13CFB2}"/>
                </a:ext>
              </a:extLst>
            </p:cNvPr>
            <p:cNvSpPr/>
            <p:nvPr/>
          </p:nvSpPr>
          <p:spPr>
            <a:xfrm>
              <a:off x="776081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8" name="Freeform: Shape 177">
              <a:extLst>
                <a:ext uri="{FF2B5EF4-FFF2-40B4-BE49-F238E27FC236}">
                  <a16:creationId xmlns:a16="http://schemas.microsoft.com/office/drawing/2014/main" id="{6DF5C1DA-D672-4FD6-A91C-128E9740F75A}"/>
                </a:ext>
              </a:extLst>
            </p:cNvPr>
            <p:cNvSpPr/>
            <p:nvPr/>
          </p:nvSpPr>
          <p:spPr>
            <a:xfrm>
              <a:off x="777986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9" name="Freeform: Shape 178">
              <a:extLst>
                <a:ext uri="{FF2B5EF4-FFF2-40B4-BE49-F238E27FC236}">
                  <a16:creationId xmlns:a16="http://schemas.microsoft.com/office/drawing/2014/main" id="{ECDF4B5A-0BDC-41DF-AD1D-064755B5265C}"/>
                </a:ext>
              </a:extLst>
            </p:cNvPr>
            <p:cNvSpPr/>
            <p:nvPr/>
          </p:nvSpPr>
          <p:spPr>
            <a:xfrm>
              <a:off x="7817960" y="48814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0" name="Freeform: Shape 179">
              <a:extLst>
                <a:ext uri="{FF2B5EF4-FFF2-40B4-BE49-F238E27FC236}">
                  <a16:creationId xmlns:a16="http://schemas.microsoft.com/office/drawing/2014/main" id="{A7E696F1-19FA-4303-8C45-56C0F4BB0A35}"/>
                </a:ext>
              </a:extLst>
            </p:cNvPr>
            <p:cNvSpPr/>
            <p:nvPr/>
          </p:nvSpPr>
          <p:spPr>
            <a:xfrm>
              <a:off x="78751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1" name="Freeform: Shape 180">
              <a:extLst>
                <a:ext uri="{FF2B5EF4-FFF2-40B4-BE49-F238E27FC236}">
                  <a16:creationId xmlns:a16="http://schemas.microsoft.com/office/drawing/2014/main" id="{ED262F26-1074-464C-A2D9-ED7CFA2C1ED3}"/>
                </a:ext>
              </a:extLst>
            </p:cNvPr>
            <p:cNvSpPr/>
            <p:nvPr/>
          </p:nvSpPr>
          <p:spPr>
            <a:xfrm>
              <a:off x="79132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2" name="Freeform: Shape 181">
              <a:extLst>
                <a:ext uri="{FF2B5EF4-FFF2-40B4-BE49-F238E27FC236}">
                  <a16:creationId xmlns:a16="http://schemas.microsoft.com/office/drawing/2014/main" id="{3DEE1642-AFE8-4A83-A58C-B925EA15D2C2}"/>
                </a:ext>
              </a:extLst>
            </p:cNvPr>
            <p:cNvSpPr/>
            <p:nvPr/>
          </p:nvSpPr>
          <p:spPr>
            <a:xfrm>
              <a:off x="79513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3" name="Freeform: Shape 182">
              <a:extLst>
                <a:ext uri="{FF2B5EF4-FFF2-40B4-BE49-F238E27FC236}">
                  <a16:creationId xmlns:a16="http://schemas.microsoft.com/office/drawing/2014/main" id="{DDADC97E-2BEC-4434-B0CD-879F62707571}"/>
                </a:ext>
              </a:extLst>
            </p:cNvPr>
            <p:cNvSpPr/>
            <p:nvPr/>
          </p:nvSpPr>
          <p:spPr>
            <a:xfrm>
              <a:off x="79894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4" name="Freeform: Shape 183">
              <a:extLst>
                <a:ext uri="{FF2B5EF4-FFF2-40B4-BE49-F238E27FC236}">
                  <a16:creationId xmlns:a16="http://schemas.microsoft.com/office/drawing/2014/main" id="{9B45EE26-0248-417C-94FD-23FFA0C739F1}"/>
                </a:ext>
              </a:extLst>
            </p:cNvPr>
            <p:cNvSpPr/>
            <p:nvPr/>
          </p:nvSpPr>
          <p:spPr>
            <a:xfrm>
              <a:off x="80275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5" name="Freeform: Shape 184">
              <a:extLst>
                <a:ext uri="{FF2B5EF4-FFF2-40B4-BE49-F238E27FC236}">
                  <a16:creationId xmlns:a16="http://schemas.microsoft.com/office/drawing/2014/main" id="{0EBA0E6E-5904-4571-8517-A16EC82189DA}"/>
                </a:ext>
              </a:extLst>
            </p:cNvPr>
            <p:cNvSpPr/>
            <p:nvPr/>
          </p:nvSpPr>
          <p:spPr>
            <a:xfrm>
              <a:off x="80656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6" name="Freeform: Shape 185">
              <a:extLst>
                <a:ext uri="{FF2B5EF4-FFF2-40B4-BE49-F238E27FC236}">
                  <a16:creationId xmlns:a16="http://schemas.microsoft.com/office/drawing/2014/main" id="{907A7F94-3696-4ECF-989B-34E380EFF194}"/>
                </a:ext>
              </a:extLst>
            </p:cNvPr>
            <p:cNvSpPr/>
            <p:nvPr/>
          </p:nvSpPr>
          <p:spPr>
            <a:xfrm>
              <a:off x="81227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7" name="Freeform: Shape 186">
              <a:extLst>
                <a:ext uri="{FF2B5EF4-FFF2-40B4-BE49-F238E27FC236}">
                  <a16:creationId xmlns:a16="http://schemas.microsoft.com/office/drawing/2014/main" id="{8506B9DC-12C3-4743-AA3F-81440048F7AB}"/>
                </a:ext>
              </a:extLst>
            </p:cNvPr>
            <p:cNvSpPr/>
            <p:nvPr/>
          </p:nvSpPr>
          <p:spPr>
            <a:xfrm>
              <a:off x="81608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8" name="Freeform: Shape 187">
              <a:extLst>
                <a:ext uri="{FF2B5EF4-FFF2-40B4-BE49-F238E27FC236}">
                  <a16:creationId xmlns:a16="http://schemas.microsoft.com/office/drawing/2014/main" id="{258813DC-6F4D-43ED-BF0B-AEABABA69F01}"/>
                </a:ext>
              </a:extLst>
            </p:cNvPr>
            <p:cNvSpPr/>
            <p:nvPr/>
          </p:nvSpPr>
          <p:spPr>
            <a:xfrm>
              <a:off x="81989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9" name="Freeform: Shape 188">
              <a:extLst>
                <a:ext uri="{FF2B5EF4-FFF2-40B4-BE49-F238E27FC236}">
                  <a16:creationId xmlns:a16="http://schemas.microsoft.com/office/drawing/2014/main" id="{EBD5C904-274C-4017-BFBF-A4728B279329}"/>
                </a:ext>
              </a:extLst>
            </p:cNvPr>
            <p:cNvSpPr/>
            <p:nvPr/>
          </p:nvSpPr>
          <p:spPr>
            <a:xfrm>
              <a:off x="82370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0" name="Freeform: Shape 189">
              <a:extLst>
                <a:ext uri="{FF2B5EF4-FFF2-40B4-BE49-F238E27FC236}">
                  <a16:creationId xmlns:a16="http://schemas.microsoft.com/office/drawing/2014/main" id="{30A16AF3-4938-4914-A012-2AF1ABF4C583}"/>
                </a:ext>
              </a:extLst>
            </p:cNvPr>
            <p:cNvSpPr/>
            <p:nvPr/>
          </p:nvSpPr>
          <p:spPr>
            <a:xfrm>
              <a:off x="82751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1" name="Freeform: Shape 190">
              <a:extLst>
                <a:ext uri="{FF2B5EF4-FFF2-40B4-BE49-F238E27FC236}">
                  <a16:creationId xmlns:a16="http://schemas.microsoft.com/office/drawing/2014/main" id="{C4B535B6-6D00-4814-AA64-6F49EC420EC7}"/>
                </a:ext>
              </a:extLst>
            </p:cNvPr>
            <p:cNvSpPr/>
            <p:nvPr/>
          </p:nvSpPr>
          <p:spPr>
            <a:xfrm>
              <a:off x="83323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2" name="Freeform: Shape 191">
              <a:extLst>
                <a:ext uri="{FF2B5EF4-FFF2-40B4-BE49-F238E27FC236}">
                  <a16:creationId xmlns:a16="http://schemas.microsoft.com/office/drawing/2014/main" id="{2EB630A8-578C-44A7-8419-948E34ECB29E}"/>
                </a:ext>
              </a:extLst>
            </p:cNvPr>
            <p:cNvSpPr/>
            <p:nvPr/>
          </p:nvSpPr>
          <p:spPr>
            <a:xfrm>
              <a:off x="83704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3" name="Freeform: Shape 192">
              <a:extLst>
                <a:ext uri="{FF2B5EF4-FFF2-40B4-BE49-F238E27FC236}">
                  <a16:creationId xmlns:a16="http://schemas.microsoft.com/office/drawing/2014/main" id="{6D4B943A-CA08-4D24-B000-953C98E44334}"/>
                </a:ext>
              </a:extLst>
            </p:cNvPr>
            <p:cNvSpPr/>
            <p:nvPr/>
          </p:nvSpPr>
          <p:spPr>
            <a:xfrm>
              <a:off x="84085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4" name="Freeform: Shape 193">
              <a:extLst>
                <a:ext uri="{FF2B5EF4-FFF2-40B4-BE49-F238E27FC236}">
                  <a16:creationId xmlns:a16="http://schemas.microsoft.com/office/drawing/2014/main" id="{3D9BAC7F-B53E-4181-A2F3-E8DA844370BF}"/>
                </a:ext>
              </a:extLst>
            </p:cNvPr>
            <p:cNvSpPr/>
            <p:nvPr/>
          </p:nvSpPr>
          <p:spPr>
            <a:xfrm>
              <a:off x="84466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5" name="Freeform: Shape 194">
              <a:extLst>
                <a:ext uri="{FF2B5EF4-FFF2-40B4-BE49-F238E27FC236}">
                  <a16:creationId xmlns:a16="http://schemas.microsoft.com/office/drawing/2014/main" id="{64279DFA-E5E8-4614-AE7E-BD8E26E83D39}"/>
                </a:ext>
              </a:extLst>
            </p:cNvPr>
            <p:cNvSpPr/>
            <p:nvPr/>
          </p:nvSpPr>
          <p:spPr>
            <a:xfrm>
              <a:off x="85037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6" name="Freeform: Shape 195">
              <a:extLst>
                <a:ext uri="{FF2B5EF4-FFF2-40B4-BE49-F238E27FC236}">
                  <a16:creationId xmlns:a16="http://schemas.microsoft.com/office/drawing/2014/main" id="{B42A2862-6CD0-4FD8-A8B8-82429C62AAD7}"/>
                </a:ext>
              </a:extLst>
            </p:cNvPr>
            <p:cNvSpPr/>
            <p:nvPr/>
          </p:nvSpPr>
          <p:spPr>
            <a:xfrm>
              <a:off x="8560910" y="4729014"/>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7" name="Freeform: Shape 196">
              <a:extLst>
                <a:ext uri="{FF2B5EF4-FFF2-40B4-BE49-F238E27FC236}">
                  <a16:creationId xmlns:a16="http://schemas.microsoft.com/office/drawing/2014/main" id="{9B43A9BF-6E18-4E50-9338-10B04353AE86}"/>
                </a:ext>
              </a:extLst>
            </p:cNvPr>
            <p:cNvSpPr/>
            <p:nvPr/>
          </p:nvSpPr>
          <p:spPr>
            <a:xfrm>
              <a:off x="86180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8" name="Freeform: Shape 197">
              <a:extLst>
                <a:ext uri="{FF2B5EF4-FFF2-40B4-BE49-F238E27FC236}">
                  <a16:creationId xmlns:a16="http://schemas.microsoft.com/office/drawing/2014/main" id="{CD3C8B8C-68D4-42CE-9FF8-BA20B4CB1BCA}"/>
                </a:ext>
              </a:extLst>
            </p:cNvPr>
            <p:cNvSpPr/>
            <p:nvPr/>
          </p:nvSpPr>
          <p:spPr>
            <a:xfrm>
              <a:off x="86561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9" name="Freeform: Shape 198">
              <a:extLst>
                <a:ext uri="{FF2B5EF4-FFF2-40B4-BE49-F238E27FC236}">
                  <a16:creationId xmlns:a16="http://schemas.microsoft.com/office/drawing/2014/main" id="{331D7907-D24F-41B7-84D9-4D9526529C2F}"/>
                </a:ext>
              </a:extLst>
            </p:cNvPr>
            <p:cNvSpPr/>
            <p:nvPr/>
          </p:nvSpPr>
          <p:spPr>
            <a:xfrm>
              <a:off x="87133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0" name="Freeform: Shape 199">
              <a:extLst>
                <a:ext uri="{FF2B5EF4-FFF2-40B4-BE49-F238E27FC236}">
                  <a16:creationId xmlns:a16="http://schemas.microsoft.com/office/drawing/2014/main" id="{D13AA950-9212-43B6-93F5-493D1ACDA5A0}"/>
                </a:ext>
              </a:extLst>
            </p:cNvPr>
            <p:cNvSpPr/>
            <p:nvPr/>
          </p:nvSpPr>
          <p:spPr>
            <a:xfrm>
              <a:off x="87514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1" name="Freeform: Shape 200">
              <a:extLst>
                <a:ext uri="{FF2B5EF4-FFF2-40B4-BE49-F238E27FC236}">
                  <a16:creationId xmlns:a16="http://schemas.microsoft.com/office/drawing/2014/main" id="{9671868B-4AEC-4135-9531-13DF07999F74}"/>
                </a:ext>
              </a:extLst>
            </p:cNvPr>
            <p:cNvSpPr/>
            <p:nvPr/>
          </p:nvSpPr>
          <p:spPr>
            <a:xfrm>
              <a:off x="87895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2" name="Freeform: Shape 201">
              <a:extLst>
                <a:ext uri="{FF2B5EF4-FFF2-40B4-BE49-F238E27FC236}">
                  <a16:creationId xmlns:a16="http://schemas.microsoft.com/office/drawing/2014/main" id="{D8667E35-2AFE-4647-AF80-0710195EF9E9}"/>
                </a:ext>
              </a:extLst>
            </p:cNvPr>
            <p:cNvSpPr/>
            <p:nvPr/>
          </p:nvSpPr>
          <p:spPr>
            <a:xfrm>
              <a:off x="88276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3" name="Freeform: Shape 202">
              <a:extLst>
                <a:ext uri="{FF2B5EF4-FFF2-40B4-BE49-F238E27FC236}">
                  <a16:creationId xmlns:a16="http://schemas.microsoft.com/office/drawing/2014/main" id="{B5C46915-5206-47EB-8E5C-ECCE8804F50B}"/>
                </a:ext>
              </a:extLst>
            </p:cNvPr>
            <p:cNvSpPr/>
            <p:nvPr/>
          </p:nvSpPr>
          <p:spPr>
            <a:xfrm>
              <a:off x="88657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4" name="Freeform: Shape 203">
              <a:extLst>
                <a:ext uri="{FF2B5EF4-FFF2-40B4-BE49-F238E27FC236}">
                  <a16:creationId xmlns:a16="http://schemas.microsoft.com/office/drawing/2014/main" id="{DF0810CE-0752-46EC-88C7-CF0A3AA6B384}"/>
                </a:ext>
              </a:extLst>
            </p:cNvPr>
            <p:cNvSpPr/>
            <p:nvPr/>
          </p:nvSpPr>
          <p:spPr>
            <a:xfrm>
              <a:off x="89038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5" name="Freeform: Shape 204">
              <a:extLst>
                <a:ext uri="{FF2B5EF4-FFF2-40B4-BE49-F238E27FC236}">
                  <a16:creationId xmlns:a16="http://schemas.microsoft.com/office/drawing/2014/main" id="{45D509E7-EB57-44A5-A818-DB7513E194D1}"/>
                </a:ext>
              </a:extLst>
            </p:cNvPr>
            <p:cNvSpPr/>
            <p:nvPr/>
          </p:nvSpPr>
          <p:spPr>
            <a:xfrm>
              <a:off x="89609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6" name="Freeform: Shape 205">
              <a:extLst>
                <a:ext uri="{FF2B5EF4-FFF2-40B4-BE49-F238E27FC236}">
                  <a16:creationId xmlns:a16="http://schemas.microsoft.com/office/drawing/2014/main" id="{D48B1FCB-E9C9-477A-A1A5-2ECA72E1BBD5}"/>
                </a:ext>
              </a:extLst>
            </p:cNvPr>
            <p:cNvSpPr/>
            <p:nvPr/>
          </p:nvSpPr>
          <p:spPr>
            <a:xfrm>
              <a:off x="89990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7" name="Freeform: Shape 206">
              <a:extLst>
                <a:ext uri="{FF2B5EF4-FFF2-40B4-BE49-F238E27FC236}">
                  <a16:creationId xmlns:a16="http://schemas.microsoft.com/office/drawing/2014/main" id="{6D624EF2-7582-4390-A20F-A9A4D7C16345}"/>
                </a:ext>
              </a:extLst>
            </p:cNvPr>
            <p:cNvSpPr/>
            <p:nvPr/>
          </p:nvSpPr>
          <p:spPr>
            <a:xfrm>
              <a:off x="90371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8" name="Freeform: Shape 207">
              <a:extLst>
                <a:ext uri="{FF2B5EF4-FFF2-40B4-BE49-F238E27FC236}">
                  <a16:creationId xmlns:a16="http://schemas.microsoft.com/office/drawing/2014/main" id="{E2FADF62-AD85-4289-8A4E-4C1ACE543A1A}"/>
                </a:ext>
              </a:extLst>
            </p:cNvPr>
            <p:cNvSpPr/>
            <p:nvPr/>
          </p:nvSpPr>
          <p:spPr>
            <a:xfrm>
              <a:off x="90752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9" name="Freeform: Shape 208">
              <a:extLst>
                <a:ext uri="{FF2B5EF4-FFF2-40B4-BE49-F238E27FC236}">
                  <a16:creationId xmlns:a16="http://schemas.microsoft.com/office/drawing/2014/main" id="{BE8E477C-D297-4A7E-8939-D3C9661E676A}"/>
                </a:ext>
              </a:extLst>
            </p:cNvPr>
            <p:cNvSpPr/>
            <p:nvPr/>
          </p:nvSpPr>
          <p:spPr>
            <a:xfrm>
              <a:off x="9132419" y="46528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0" name="Freeform: Shape 209">
              <a:extLst>
                <a:ext uri="{FF2B5EF4-FFF2-40B4-BE49-F238E27FC236}">
                  <a16:creationId xmlns:a16="http://schemas.microsoft.com/office/drawing/2014/main" id="{D9D95BC4-5BE8-4430-947C-B473B8921AFC}"/>
                </a:ext>
              </a:extLst>
            </p:cNvPr>
            <p:cNvSpPr/>
            <p:nvPr/>
          </p:nvSpPr>
          <p:spPr>
            <a:xfrm>
              <a:off x="9227670"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1" name="Freeform: Shape 210">
              <a:extLst>
                <a:ext uri="{FF2B5EF4-FFF2-40B4-BE49-F238E27FC236}">
                  <a16:creationId xmlns:a16="http://schemas.microsoft.com/office/drawing/2014/main" id="{127AF547-BA2D-4DDD-BA17-42BA62666FFD}"/>
                </a:ext>
              </a:extLst>
            </p:cNvPr>
            <p:cNvSpPr/>
            <p:nvPr/>
          </p:nvSpPr>
          <p:spPr>
            <a:xfrm>
              <a:off x="92848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2" name="Freeform: Shape 211">
              <a:extLst>
                <a:ext uri="{FF2B5EF4-FFF2-40B4-BE49-F238E27FC236}">
                  <a16:creationId xmlns:a16="http://schemas.microsoft.com/office/drawing/2014/main" id="{5C225692-089C-4808-A1C2-FBE3561B2E9C}"/>
                </a:ext>
              </a:extLst>
            </p:cNvPr>
            <p:cNvSpPr/>
            <p:nvPr/>
          </p:nvSpPr>
          <p:spPr>
            <a:xfrm>
              <a:off x="93419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3" name="Freeform: Shape 212">
              <a:extLst>
                <a:ext uri="{FF2B5EF4-FFF2-40B4-BE49-F238E27FC236}">
                  <a16:creationId xmlns:a16="http://schemas.microsoft.com/office/drawing/2014/main" id="{A805819C-800D-413C-A8D7-15A5294703FA}"/>
                </a:ext>
              </a:extLst>
            </p:cNvPr>
            <p:cNvSpPr/>
            <p:nvPr/>
          </p:nvSpPr>
          <p:spPr>
            <a:xfrm>
              <a:off x="93991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4" name="Freeform: Shape 213">
              <a:extLst>
                <a:ext uri="{FF2B5EF4-FFF2-40B4-BE49-F238E27FC236}">
                  <a16:creationId xmlns:a16="http://schemas.microsoft.com/office/drawing/2014/main" id="{5A0950F0-822D-40E5-BC33-27D59541CCC1}"/>
                </a:ext>
              </a:extLst>
            </p:cNvPr>
            <p:cNvSpPr/>
            <p:nvPr/>
          </p:nvSpPr>
          <p:spPr>
            <a:xfrm>
              <a:off x="94562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5" name="Freeform: Shape 214">
              <a:extLst>
                <a:ext uri="{FF2B5EF4-FFF2-40B4-BE49-F238E27FC236}">
                  <a16:creationId xmlns:a16="http://schemas.microsoft.com/office/drawing/2014/main" id="{404BD913-7428-4CF9-91D4-72705351F1B6}"/>
                </a:ext>
              </a:extLst>
            </p:cNvPr>
            <p:cNvSpPr/>
            <p:nvPr/>
          </p:nvSpPr>
          <p:spPr>
            <a:xfrm>
              <a:off x="95134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6" name="Freeform: Shape 215">
              <a:extLst>
                <a:ext uri="{FF2B5EF4-FFF2-40B4-BE49-F238E27FC236}">
                  <a16:creationId xmlns:a16="http://schemas.microsoft.com/office/drawing/2014/main" id="{23CE4808-56BC-4C16-AAFB-A502A5D7B61F}"/>
                </a:ext>
              </a:extLst>
            </p:cNvPr>
            <p:cNvSpPr/>
            <p:nvPr/>
          </p:nvSpPr>
          <p:spPr>
            <a:xfrm>
              <a:off x="95705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7" name="Freeform: Shape 216">
              <a:extLst>
                <a:ext uri="{FF2B5EF4-FFF2-40B4-BE49-F238E27FC236}">
                  <a16:creationId xmlns:a16="http://schemas.microsoft.com/office/drawing/2014/main" id="{31FC2EB5-F1E3-4E7F-8916-45515AA0D56D}"/>
                </a:ext>
              </a:extLst>
            </p:cNvPr>
            <p:cNvSpPr/>
            <p:nvPr/>
          </p:nvSpPr>
          <p:spPr>
            <a:xfrm>
              <a:off x="96277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8" name="Freeform: Shape 217">
              <a:extLst>
                <a:ext uri="{FF2B5EF4-FFF2-40B4-BE49-F238E27FC236}">
                  <a16:creationId xmlns:a16="http://schemas.microsoft.com/office/drawing/2014/main" id="{DEF6F1BF-12A8-48A3-BAE1-66DFBA1791A9}"/>
                </a:ext>
              </a:extLst>
            </p:cNvPr>
            <p:cNvSpPr/>
            <p:nvPr/>
          </p:nvSpPr>
          <p:spPr>
            <a:xfrm>
              <a:off x="96848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9" name="Freeform: Shape 218">
              <a:extLst>
                <a:ext uri="{FF2B5EF4-FFF2-40B4-BE49-F238E27FC236}">
                  <a16:creationId xmlns:a16="http://schemas.microsoft.com/office/drawing/2014/main" id="{DF4C91A7-E398-4F71-BFB5-ED33AA951BE2}"/>
                </a:ext>
              </a:extLst>
            </p:cNvPr>
            <p:cNvSpPr/>
            <p:nvPr/>
          </p:nvSpPr>
          <p:spPr>
            <a:xfrm>
              <a:off x="97420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0" name="Freeform: Shape 219">
              <a:extLst>
                <a:ext uri="{FF2B5EF4-FFF2-40B4-BE49-F238E27FC236}">
                  <a16:creationId xmlns:a16="http://schemas.microsoft.com/office/drawing/2014/main" id="{7238B15E-84B0-4178-8008-7190CE8956EB}"/>
                </a:ext>
              </a:extLst>
            </p:cNvPr>
            <p:cNvSpPr/>
            <p:nvPr/>
          </p:nvSpPr>
          <p:spPr>
            <a:xfrm>
              <a:off x="981821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1" name="Freeform: Shape 220">
              <a:extLst>
                <a:ext uri="{FF2B5EF4-FFF2-40B4-BE49-F238E27FC236}">
                  <a16:creationId xmlns:a16="http://schemas.microsoft.com/office/drawing/2014/main" id="{64F54CC9-BF0E-4B30-B571-1BD886E95207}"/>
                </a:ext>
              </a:extLst>
            </p:cNvPr>
            <p:cNvSpPr/>
            <p:nvPr/>
          </p:nvSpPr>
          <p:spPr>
            <a:xfrm>
              <a:off x="987536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2" name="Freeform: Shape 221">
              <a:extLst>
                <a:ext uri="{FF2B5EF4-FFF2-40B4-BE49-F238E27FC236}">
                  <a16:creationId xmlns:a16="http://schemas.microsoft.com/office/drawing/2014/main" id="{6FBA7DE2-D69B-4685-BBBC-7791D9048AFF}"/>
                </a:ext>
              </a:extLst>
            </p:cNvPr>
            <p:cNvSpPr/>
            <p:nvPr/>
          </p:nvSpPr>
          <p:spPr>
            <a:xfrm>
              <a:off x="9932518"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3" name="Freeform: Shape 222">
              <a:extLst>
                <a:ext uri="{FF2B5EF4-FFF2-40B4-BE49-F238E27FC236}">
                  <a16:creationId xmlns:a16="http://schemas.microsoft.com/office/drawing/2014/main" id="{241FD0AF-ACD1-4AC6-B108-1F0E8A2F42CD}"/>
                </a:ext>
              </a:extLst>
            </p:cNvPr>
            <p:cNvSpPr/>
            <p:nvPr/>
          </p:nvSpPr>
          <p:spPr>
            <a:xfrm>
              <a:off x="998966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4" name="Freeform: Shape 223">
              <a:extLst>
                <a:ext uri="{FF2B5EF4-FFF2-40B4-BE49-F238E27FC236}">
                  <a16:creationId xmlns:a16="http://schemas.microsoft.com/office/drawing/2014/main" id="{819F8081-07BD-4443-80D7-2141F9304B2B}"/>
                </a:ext>
              </a:extLst>
            </p:cNvPr>
            <p:cNvSpPr/>
            <p:nvPr/>
          </p:nvSpPr>
          <p:spPr>
            <a:xfrm>
              <a:off x="1004681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5" name="Freeform: Shape 224">
              <a:extLst>
                <a:ext uri="{FF2B5EF4-FFF2-40B4-BE49-F238E27FC236}">
                  <a16:creationId xmlns:a16="http://schemas.microsoft.com/office/drawing/2014/main" id="{D01A1FAB-F692-44CD-86B7-7DCA85B9B53A}"/>
                </a:ext>
              </a:extLst>
            </p:cNvPr>
            <p:cNvSpPr/>
            <p:nvPr/>
          </p:nvSpPr>
          <p:spPr>
            <a:xfrm>
              <a:off x="1010397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6" name="Freeform: Shape 225">
              <a:extLst>
                <a:ext uri="{FF2B5EF4-FFF2-40B4-BE49-F238E27FC236}">
                  <a16:creationId xmlns:a16="http://schemas.microsoft.com/office/drawing/2014/main" id="{821CFE7E-ECFC-4AA3-BCDF-E48E2ACA4683}"/>
                </a:ext>
              </a:extLst>
            </p:cNvPr>
            <p:cNvSpPr/>
            <p:nvPr/>
          </p:nvSpPr>
          <p:spPr>
            <a:xfrm>
              <a:off x="1016112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7" name="Freeform: Shape 226">
              <a:extLst>
                <a:ext uri="{FF2B5EF4-FFF2-40B4-BE49-F238E27FC236}">
                  <a16:creationId xmlns:a16="http://schemas.microsoft.com/office/drawing/2014/main" id="{96923558-CE9A-45BB-A57F-E548C1FC5CCC}"/>
                </a:ext>
              </a:extLst>
            </p:cNvPr>
            <p:cNvSpPr/>
            <p:nvPr/>
          </p:nvSpPr>
          <p:spPr>
            <a:xfrm>
              <a:off x="102182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8" name="Freeform: Shape 227">
              <a:extLst>
                <a:ext uri="{FF2B5EF4-FFF2-40B4-BE49-F238E27FC236}">
                  <a16:creationId xmlns:a16="http://schemas.microsoft.com/office/drawing/2014/main" id="{4E1A8064-8BB8-4D7B-BEAF-0F0273D8366F}"/>
                </a:ext>
              </a:extLst>
            </p:cNvPr>
            <p:cNvSpPr/>
            <p:nvPr/>
          </p:nvSpPr>
          <p:spPr>
            <a:xfrm>
              <a:off x="102563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9" name="Freeform: Shape 228">
              <a:extLst>
                <a:ext uri="{FF2B5EF4-FFF2-40B4-BE49-F238E27FC236}">
                  <a16:creationId xmlns:a16="http://schemas.microsoft.com/office/drawing/2014/main" id="{C756EF98-89EB-4275-84DD-443EB9930D20}"/>
                </a:ext>
              </a:extLst>
            </p:cNvPr>
            <p:cNvSpPr/>
            <p:nvPr/>
          </p:nvSpPr>
          <p:spPr>
            <a:xfrm>
              <a:off x="102944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0" name="Freeform: Shape 229">
              <a:extLst>
                <a:ext uri="{FF2B5EF4-FFF2-40B4-BE49-F238E27FC236}">
                  <a16:creationId xmlns:a16="http://schemas.microsoft.com/office/drawing/2014/main" id="{CB2FE390-4A01-4480-9CA2-4913ECECC8D8}"/>
                </a:ext>
              </a:extLst>
            </p:cNvPr>
            <p:cNvSpPr/>
            <p:nvPr/>
          </p:nvSpPr>
          <p:spPr>
            <a:xfrm>
              <a:off x="10351630"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1" name="Freeform: Shape 230">
              <a:extLst>
                <a:ext uri="{FF2B5EF4-FFF2-40B4-BE49-F238E27FC236}">
                  <a16:creationId xmlns:a16="http://schemas.microsoft.com/office/drawing/2014/main" id="{A4DEBD9A-7DD9-48E2-BE7F-5063B2EBA25F}"/>
                </a:ext>
              </a:extLst>
            </p:cNvPr>
            <p:cNvSpPr/>
            <p:nvPr/>
          </p:nvSpPr>
          <p:spPr>
            <a:xfrm>
              <a:off x="1038972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2" name="Freeform: Shape 231">
              <a:extLst>
                <a:ext uri="{FF2B5EF4-FFF2-40B4-BE49-F238E27FC236}">
                  <a16:creationId xmlns:a16="http://schemas.microsoft.com/office/drawing/2014/main" id="{8E8C0AFE-6FF8-415D-91DF-DD92076B2C0C}"/>
                </a:ext>
              </a:extLst>
            </p:cNvPr>
            <p:cNvSpPr/>
            <p:nvPr/>
          </p:nvSpPr>
          <p:spPr>
            <a:xfrm>
              <a:off x="104468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3" name="Freeform: Shape 232">
              <a:extLst>
                <a:ext uri="{FF2B5EF4-FFF2-40B4-BE49-F238E27FC236}">
                  <a16:creationId xmlns:a16="http://schemas.microsoft.com/office/drawing/2014/main" id="{0C49DD8C-A21B-46AC-871D-948807283FF1}"/>
                </a:ext>
              </a:extLst>
            </p:cNvPr>
            <p:cNvSpPr/>
            <p:nvPr/>
          </p:nvSpPr>
          <p:spPr>
            <a:xfrm>
              <a:off x="105421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4" name="Freeform: Shape 233">
              <a:extLst>
                <a:ext uri="{FF2B5EF4-FFF2-40B4-BE49-F238E27FC236}">
                  <a16:creationId xmlns:a16="http://schemas.microsoft.com/office/drawing/2014/main" id="{B44AE224-1E44-4C4D-B277-98EDDB8F39AF}"/>
                </a:ext>
              </a:extLst>
            </p:cNvPr>
            <p:cNvSpPr/>
            <p:nvPr/>
          </p:nvSpPr>
          <p:spPr>
            <a:xfrm>
              <a:off x="105992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5" name="Freeform: Shape 234">
              <a:extLst>
                <a:ext uri="{FF2B5EF4-FFF2-40B4-BE49-F238E27FC236}">
                  <a16:creationId xmlns:a16="http://schemas.microsoft.com/office/drawing/2014/main" id="{5529D02D-2958-4DA1-9272-E47C10B7FA04}"/>
                </a:ext>
              </a:extLst>
            </p:cNvPr>
            <p:cNvSpPr/>
            <p:nvPr/>
          </p:nvSpPr>
          <p:spPr>
            <a:xfrm>
              <a:off x="106564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6" name="Freeform: Shape 235">
              <a:extLst>
                <a:ext uri="{FF2B5EF4-FFF2-40B4-BE49-F238E27FC236}">
                  <a16:creationId xmlns:a16="http://schemas.microsoft.com/office/drawing/2014/main" id="{0DF3E3D6-E3EC-45C0-B776-B077921CD33A}"/>
                </a:ext>
              </a:extLst>
            </p:cNvPr>
            <p:cNvSpPr/>
            <p:nvPr/>
          </p:nvSpPr>
          <p:spPr>
            <a:xfrm>
              <a:off x="107135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7" name="Freeform: Shape 236">
              <a:extLst>
                <a:ext uri="{FF2B5EF4-FFF2-40B4-BE49-F238E27FC236}">
                  <a16:creationId xmlns:a16="http://schemas.microsoft.com/office/drawing/2014/main" id="{264D9F16-AE3A-4F5B-B6E4-3C7C823E4EAB}"/>
                </a:ext>
              </a:extLst>
            </p:cNvPr>
            <p:cNvSpPr/>
            <p:nvPr/>
          </p:nvSpPr>
          <p:spPr>
            <a:xfrm>
              <a:off x="107707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8" name="Freeform: Shape 237">
              <a:extLst>
                <a:ext uri="{FF2B5EF4-FFF2-40B4-BE49-F238E27FC236}">
                  <a16:creationId xmlns:a16="http://schemas.microsoft.com/office/drawing/2014/main" id="{D9FEFC2B-02DE-4AFA-B294-9AEFED9D2AC9}"/>
                </a:ext>
              </a:extLst>
            </p:cNvPr>
            <p:cNvSpPr/>
            <p:nvPr/>
          </p:nvSpPr>
          <p:spPr>
            <a:xfrm>
              <a:off x="109231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9" name="Freeform: Shape 238">
              <a:extLst>
                <a:ext uri="{FF2B5EF4-FFF2-40B4-BE49-F238E27FC236}">
                  <a16:creationId xmlns:a16="http://schemas.microsoft.com/office/drawing/2014/main" id="{59F103E3-B4B4-4C33-99BA-C097509F5194}"/>
                </a:ext>
              </a:extLst>
            </p:cNvPr>
            <p:cNvSpPr/>
            <p:nvPr/>
          </p:nvSpPr>
          <p:spPr>
            <a:xfrm>
              <a:off x="109802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0" name="Freeform: Shape 239">
              <a:extLst>
                <a:ext uri="{FF2B5EF4-FFF2-40B4-BE49-F238E27FC236}">
                  <a16:creationId xmlns:a16="http://schemas.microsoft.com/office/drawing/2014/main" id="{9D606A05-8ADB-49C4-B79C-022AD8CC9A64}"/>
                </a:ext>
              </a:extLst>
            </p:cNvPr>
            <p:cNvSpPr/>
            <p:nvPr/>
          </p:nvSpPr>
          <p:spPr>
            <a:xfrm>
              <a:off x="110183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1" name="Freeform: Shape 240">
              <a:extLst>
                <a:ext uri="{FF2B5EF4-FFF2-40B4-BE49-F238E27FC236}">
                  <a16:creationId xmlns:a16="http://schemas.microsoft.com/office/drawing/2014/main" id="{3E4DDB0D-E9A5-4913-84DE-024E2ACDEDE4}"/>
                </a:ext>
              </a:extLst>
            </p:cNvPr>
            <p:cNvSpPr/>
            <p:nvPr/>
          </p:nvSpPr>
          <p:spPr>
            <a:xfrm>
              <a:off x="110755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2" name="Freeform: Shape 241">
              <a:extLst>
                <a:ext uri="{FF2B5EF4-FFF2-40B4-BE49-F238E27FC236}">
                  <a16:creationId xmlns:a16="http://schemas.microsoft.com/office/drawing/2014/main" id="{5F77666A-B1F6-4E0F-BB1B-DF566EEEA59C}"/>
                </a:ext>
              </a:extLst>
            </p:cNvPr>
            <p:cNvSpPr/>
            <p:nvPr/>
          </p:nvSpPr>
          <p:spPr>
            <a:xfrm>
              <a:off x="111326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3" name="Freeform: Shape 242">
              <a:extLst>
                <a:ext uri="{FF2B5EF4-FFF2-40B4-BE49-F238E27FC236}">
                  <a16:creationId xmlns:a16="http://schemas.microsoft.com/office/drawing/2014/main" id="{D25A9305-6DE6-4B91-BF11-8A24B01247BC}"/>
                </a:ext>
              </a:extLst>
            </p:cNvPr>
            <p:cNvSpPr/>
            <p:nvPr/>
          </p:nvSpPr>
          <p:spPr>
            <a:xfrm>
              <a:off x="111898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4" name="Freeform: Shape 243">
              <a:extLst>
                <a:ext uri="{FF2B5EF4-FFF2-40B4-BE49-F238E27FC236}">
                  <a16:creationId xmlns:a16="http://schemas.microsoft.com/office/drawing/2014/main" id="{EACA30CF-44FD-4ED7-810D-D3487C4787D3}"/>
                </a:ext>
              </a:extLst>
            </p:cNvPr>
            <p:cNvSpPr/>
            <p:nvPr/>
          </p:nvSpPr>
          <p:spPr>
            <a:xfrm>
              <a:off x="5627210" y="4503557"/>
              <a:ext cx="5534025" cy="1209675"/>
            </a:xfrm>
            <a:custGeom>
              <a:avLst/>
              <a:gdLst>
                <a:gd name="connsiteX0" fmla="*/ 0 w 5534025"/>
                <a:gd name="connsiteY0" fmla="*/ 1209759 h 1209675"/>
                <a:gd name="connsiteX1" fmla="*/ 0 w 5534025"/>
                <a:gd name="connsiteY1" fmla="*/ 1101765 h 1209675"/>
                <a:gd name="connsiteX2" fmla="*/ 95250 w 5534025"/>
                <a:gd name="connsiteY2" fmla="*/ 1101765 h 1209675"/>
                <a:gd name="connsiteX3" fmla="*/ 95250 w 5534025"/>
                <a:gd name="connsiteY3" fmla="*/ 1101765 h 1209675"/>
                <a:gd name="connsiteX4" fmla="*/ 200850 w 5534025"/>
                <a:gd name="connsiteY4" fmla="*/ 1101765 h 1209675"/>
                <a:gd name="connsiteX5" fmla="*/ 200850 w 5534025"/>
                <a:gd name="connsiteY5" fmla="*/ 1048130 h 1209675"/>
                <a:gd name="connsiteX6" fmla="*/ 430368 w 5534025"/>
                <a:gd name="connsiteY6" fmla="*/ 1048130 h 1209675"/>
                <a:gd name="connsiteX7" fmla="*/ 430368 w 5534025"/>
                <a:gd name="connsiteY7" fmla="*/ 1025184 h 1209675"/>
                <a:gd name="connsiteX8" fmla="*/ 556603 w 5534025"/>
                <a:gd name="connsiteY8" fmla="*/ 1025184 h 1209675"/>
                <a:gd name="connsiteX9" fmla="*/ 556603 w 5534025"/>
                <a:gd name="connsiteY9" fmla="*/ 986932 h 1209675"/>
                <a:gd name="connsiteX10" fmla="*/ 652236 w 5534025"/>
                <a:gd name="connsiteY10" fmla="*/ 986932 h 1209675"/>
                <a:gd name="connsiteX11" fmla="*/ 652236 w 5534025"/>
                <a:gd name="connsiteY11" fmla="*/ 948674 h 1209675"/>
                <a:gd name="connsiteX12" fmla="*/ 724916 w 5534025"/>
                <a:gd name="connsiteY12" fmla="*/ 948674 h 1209675"/>
                <a:gd name="connsiteX13" fmla="*/ 724916 w 5534025"/>
                <a:gd name="connsiteY13" fmla="*/ 906597 h 1209675"/>
                <a:gd name="connsiteX14" fmla="*/ 812898 w 5534025"/>
                <a:gd name="connsiteY14" fmla="*/ 906597 h 1209675"/>
                <a:gd name="connsiteX15" fmla="*/ 812898 w 5534025"/>
                <a:gd name="connsiteY15" fmla="*/ 856868 h 1209675"/>
                <a:gd name="connsiteX16" fmla="*/ 854976 w 5534025"/>
                <a:gd name="connsiteY16" fmla="*/ 856868 h 1209675"/>
                <a:gd name="connsiteX17" fmla="*/ 854976 w 5534025"/>
                <a:gd name="connsiteY17" fmla="*/ 822440 h 1209675"/>
                <a:gd name="connsiteX18" fmla="*/ 920006 w 5534025"/>
                <a:gd name="connsiteY18" fmla="*/ 822440 h 1209675"/>
                <a:gd name="connsiteX19" fmla="*/ 920006 w 5534025"/>
                <a:gd name="connsiteY19" fmla="*/ 780362 h 1209675"/>
                <a:gd name="connsiteX20" fmla="*/ 1073020 w 5534025"/>
                <a:gd name="connsiteY20" fmla="*/ 780362 h 1209675"/>
                <a:gd name="connsiteX21" fmla="*/ 1073020 w 5534025"/>
                <a:gd name="connsiteY21" fmla="*/ 776537 h 1209675"/>
                <a:gd name="connsiteX22" fmla="*/ 1095975 w 5534025"/>
                <a:gd name="connsiteY22" fmla="*/ 776537 h 1209675"/>
                <a:gd name="connsiteX23" fmla="*/ 1095975 w 5534025"/>
                <a:gd name="connsiteY23" fmla="*/ 696205 h 1209675"/>
                <a:gd name="connsiteX24" fmla="*/ 1199255 w 5534025"/>
                <a:gd name="connsiteY24" fmla="*/ 696205 h 1209675"/>
                <a:gd name="connsiteX25" fmla="*/ 1199255 w 5534025"/>
                <a:gd name="connsiteY25" fmla="*/ 665602 h 1209675"/>
                <a:gd name="connsiteX26" fmla="*/ 1329319 w 5534025"/>
                <a:gd name="connsiteY26" fmla="*/ 665602 h 1209675"/>
                <a:gd name="connsiteX27" fmla="*/ 1329319 w 5534025"/>
                <a:gd name="connsiteY27" fmla="*/ 619699 h 1209675"/>
                <a:gd name="connsiteX28" fmla="*/ 1432598 w 5534025"/>
                <a:gd name="connsiteY28" fmla="*/ 619699 h 1209675"/>
                <a:gd name="connsiteX29" fmla="*/ 1432598 w 5534025"/>
                <a:gd name="connsiteY29" fmla="*/ 577620 h 1209675"/>
                <a:gd name="connsiteX30" fmla="*/ 1639167 w 5534025"/>
                <a:gd name="connsiteY30" fmla="*/ 577620 h 1209675"/>
                <a:gd name="connsiteX31" fmla="*/ 1639167 w 5534025"/>
                <a:gd name="connsiteY31" fmla="*/ 547018 h 1209675"/>
                <a:gd name="connsiteX32" fmla="*/ 1746275 w 5534025"/>
                <a:gd name="connsiteY32" fmla="*/ 547018 h 1209675"/>
                <a:gd name="connsiteX33" fmla="*/ 1746275 w 5534025"/>
                <a:gd name="connsiteY33" fmla="*/ 558494 h 1209675"/>
                <a:gd name="connsiteX34" fmla="*/ 1799825 w 5534025"/>
                <a:gd name="connsiteY34" fmla="*/ 558494 h 1209675"/>
                <a:gd name="connsiteX35" fmla="*/ 1799825 w 5534025"/>
                <a:gd name="connsiteY35" fmla="*/ 512590 h 1209675"/>
                <a:gd name="connsiteX36" fmla="*/ 1849555 w 5534025"/>
                <a:gd name="connsiteY36" fmla="*/ 512590 h 1209675"/>
                <a:gd name="connsiteX37" fmla="*/ 1849555 w 5534025"/>
                <a:gd name="connsiteY37" fmla="*/ 501115 h 1209675"/>
                <a:gd name="connsiteX38" fmla="*/ 2036998 w 5534025"/>
                <a:gd name="connsiteY38" fmla="*/ 501115 h 1209675"/>
                <a:gd name="connsiteX39" fmla="*/ 2036998 w 5534025"/>
                <a:gd name="connsiteY39" fmla="*/ 447560 h 1209675"/>
                <a:gd name="connsiteX40" fmla="*/ 2117322 w 5534025"/>
                <a:gd name="connsiteY40" fmla="*/ 447560 h 1209675"/>
                <a:gd name="connsiteX41" fmla="*/ 2117322 w 5534025"/>
                <a:gd name="connsiteY41" fmla="*/ 416957 h 1209675"/>
                <a:gd name="connsiteX42" fmla="*/ 2224430 w 5534025"/>
                <a:gd name="connsiteY42" fmla="*/ 416957 h 1209675"/>
                <a:gd name="connsiteX43" fmla="*/ 2224430 w 5534025"/>
                <a:gd name="connsiteY43" fmla="*/ 325151 h 1209675"/>
                <a:gd name="connsiteX44" fmla="*/ 2928290 w 5534025"/>
                <a:gd name="connsiteY44" fmla="*/ 325151 h 1209675"/>
                <a:gd name="connsiteX45" fmla="*/ 2928290 w 5534025"/>
                <a:gd name="connsiteY45" fmla="*/ 252470 h 1209675"/>
                <a:gd name="connsiteX46" fmla="*/ 3131030 w 5534025"/>
                <a:gd name="connsiteY46" fmla="*/ 252470 h 1209675"/>
                <a:gd name="connsiteX47" fmla="*/ 3131030 w 5534025"/>
                <a:gd name="connsiteY47" fmla="*/ 229518 h 1209675"/>
                <a:gd name="connsiteX48" fmla="*/ 3368202 w 5534025"/>
                <a:gd name="connsiteY48" fmla="*/ 229518 h 1209675"/>
                <a:gd name="connsiteX49" fmla="*/ 3368202 w 5534025"/>
                <a:gd name="connsiteY49" fmla="*/ 198916 h 1209675"/>
                <a:gd name="connsiteX50" fmla="*/ 4232720 w 5534025"/>
                <a:gd name="connsiteY50" fmla="*/ 198916 h 1209675"/>
                <a:gd name="connsiteX51" fmla="*/ 4232720 w 5534025"/>
                <a:gd name="connsiteY51" fmla="*/ 198916 h 1209675"/>
                <a:gd name="connsiteX52" fmla="*/ 4282450 w 5534025"/>
                <a:gd name="connsiteY52" fmla="*/ 198916 h 1209675"/>
                <a:gd name="connsiteX53" fmla="*/ 4282450 w 5534025"/>
                <a:gd name="connsiteY53" fmla="*/ 126235 h 1209675"/>
                <a:gd name="connsiteX54" fmla="*/ 4852416 w 5534025"/>
                <a:gd name="connsiteY54" fmla="*/ 126235 h 1209675"/>
                <a:gd name="connsiteX55" fmla="*/ 4852416 w 5534025"/>
                <a:gd name="connsiteY55" fmla="*/ 80331 h 1209675"/>
                <a:gd name="connsiteX56" fmla="*/ 5169913 w 5534025"/>
                <a:gd name="connsiteY56" fmla="*/ 80331 h 1209675"/>
                <a:gd name="connsiteX57" fmla="*/ 5169913 w 5534025"/>
                <a:gd name="connsiteY57" fmla="*/ 45904 h 1209675"/>
                <a:gd name="connsiteX58" fmla="*/ 5498887 w 5534025"/>
                <a:gd name="connsiteY58" fmla="*/ 45904 h 1209675"/>
                <a:gd name="connsiteX59" fmla="*/ 5498887 w 5534025"/>
                <a:gd name="connsiteY59" fmla="*/ 61205 h 1209675"/>
                <a:gd name="connsiteX60" fmla="*/ 5540969 w 5534025"/>
                <a:gd name="connsiteY60" fmla="*/ 61205 h 1209675"/>
                <a:gd name="connsiteX61" fmla="*/ 5540969 w 5534025"/>
                <a:gd name="connsiteY61" fmla="*/ 0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534025" h="1209675">
                  <a:moveTo>
                    <a:pt x="0" y="1209759"/>
                  </a:moveTo>
                  <a:lnTo>
                    <a:pt x="0" y="1101765"/>
                  </a:lnTo>
                  <a:lnTo>
                    <a:pt x="95250" y="1101765"/>
                  </a:lnTo>
                  <a:lnTo>
                    <a:pt x="95250" y="1101765"/>
                  </a:lnTo>
                  <a:lnTo>
                    <a:pt x="200850" y="1101765"/>
                  </a:lnTo>
                  <a:lnTo>
                    <a:pt x="200850" y="1048130"/>
                  </a:lnTo>
                  <a:lnTo>
                    <a:pt x="430368" y="1048130"/>
                  </a:lnTo>
                  <a:lnTo>
                    <a:pt x="430368" y="1025184"/>
                  </a:lnTo>
                  <a:lnTo>
                    <a:pt x="556603" y="1025184"/>
                  </a:lnTo>
                  <a:lnTo>
                    <a:pt x="556603" y="986932"/>
                  </a:lnTo>
                  <a:lnTo>
                    <a:pt x="652236" y="986932"/>
                  </a:lnTo>
                  <a:lnTo>
                    <a:pt x="652236" y="948674"/>
                  </a:lnTo>
                  <a:lnTo>
                    <a:pt x="724916" y="948674"/>
                  </a:lnTo>
                  <a:lnTo>
                    <a:pt x="724916" y="906597"/>
                  </a:lnTo>
                  <a:lnTo>
                    <a:pt x="812898" y="906597"/>
                  </a:lnTo>
                  <a:lnTo>
                    <a:pt x="812898" y="856868"/>
                  </a:lnTo>
                  <a:lnTo>
                    <a:pt x="854976" y="856868"/>
                  </a:lnTo>
                  <a:lnTo>
                    <a:pt x="854976" y="822440"/>
                  </a:lnTo>
                  <a:lnTo>
                    <a:pt x="920006" y="822440"/>
                  </a:lnTo>
                  <a:lnTo>
                    <a:pt x="920006" y="780362"/>
                  </a:lnTo>
                  <a:lnTo>
                    <a:pt x="1073020" y="780362"/>
                  </a:lnTo>
                  <a:lnTo>
                    <a:pt x="1073020" y="776537"/>
                  </a:lnTo>
                  <a:lnTo>
                    <a:pt x="1095975" y="776537"/>
                  </a:lnTo>
                  <a:lnTo>
                    <a:pt x="1095975" y="696205"/>
                  </a:lnTo>
                  <a:lnTo>
                    <a:pt x="1199255" y="696205"/>
                  </a:lnTo>
                  <a:lnTo>
                    <a:pt x="1199255" y="665602"/>
                  </a:lnTo>
                  <a:lnTo>
                    <a:pt x="1329319" y="665602"/>
                  </a:lnTo>
                  <a:lnTo>
                    <a:pt x="1329319" y="619699"/>
                  </a:lnTo>
                  <a:lnTo>
                    <a:pt x="1432598" y="619699"/>
                  </a:lnTo>
                  <a:lnTo>
                    <a:pt x="1432598" y="577620"/>
                  </a:lnTo>
                  <a:lnTo>
                    <a:pt x="1639167" y="577620"/>
                  </a:lnTo>
                  <a:lnTo>
                    <a:pt x="1639167" y="547018"/>
                  </a:lnTo>
                  <a:lnTo>
                    <a:pt x="1746275" y="547018"/>
                  </a:lnTo>
                  <a:lnTo>
                    <a:pt x="1746275" y="558494"/>
                  </a:lnTo>
                  <a:lnTo>
                    <a:pt x="1799825" y="558494"/>
                  </a:lnTo>
                  <a:lnTo>
                    <a:pt x="1799825" y="512590"/>
                  </a:lnTo>
                  <a:lnTo>
                    <a:pt x="1849555" y="512590"/>
                  </a:lnTo>
                  <a:lnTo>
                    <a:pt x="1849555" y="501115"/>
                  </a:lnTo>
                  <a:lnTo>
                    <a:pt x="2036998" y="501115"/>
                  </a:lnTo>
                  <a:lnTo>
                    <a:pt x="2036998" y="447560"/>
                  </a:lnTo>
                  <a:lnTo>
                    <a:pt x="2117322" y="447560"/>
                  </a:lnTo>
                  <a:lnTo>
                    <a:pt x="2117322" y="416957"/>
                  </a:lnTo>
                  <a:lnTo>
                    <a:pt x="2224430" y="416957"/>
                  </a:lnTo>
                  <a:lnTo>
                    <a:pt x="2224430" y="325151"/>
                  </a:lnTo>
                  <a:lnTo>
                    <a:pt x="2928290" y="325151"/>
                  </a:lnTo>
                  <a:lnTo>
                    <a:pt x="2928290" y="252470"/>
                  </a:lnTo>
                  <a:lnTo>
                    <a:pt x="3131030" y="252470"/>
                  </a:lnTo>
                  <a:lnTo>
                    <a:pt x="3131030" y="229518"/>
                  </a:lnTo>
                  <a:lnTo>
                    <a:pt x="3368202" y="229518"/>
                  </a:lnTo>
                  <a:lnTo>
                    <a:pt x="3368202" y="198916"/>
                  </a:lnTo>
                  <a:lnTo>
                    <a:pt x="4232720" y="198916"/>
                  </a:lnTo>
                  <a:lnTo>
                    <a:pt x="4232720" y="198916"/>
                  </a:lnTo>
                  <a:lnTo>
                    <a:pt x="4282450" y="198916"/>
                  </a:lnTo>
                  <a:lnTo>
                    <a:pt x="4282450" y="126235"/>
                  </a:lnTo>
                  <a:lnTo>
                    <a:pt x="4852416" y="126235"/>
                  </a:lnTo>
                  <a:lnTo>
                    <a:pt x="4852416" y="80331"/>
                  </a:lnTo>
                  <a:lnTo>
                    <a:pt x="5169913" y="80331"/>
                  </a:lnTo>
                  <a:lnTo>
                    <a:pt x="5169913" y="45904"/>
                  </a:lnTo>
                  <a:lnTo>
                    <a:pt x="5498887" y="45904"/>
                  </a:lnTo>
                  <a:lnTo>
                    <a:pt x="5498887" y="61205"/>
                  </a:lnTo>
                  <a:lnTo>
                    <a:pt x="5540969" y="61205"/>
                  </a:lnTo>
                  <a:lnTo>
                    <a:pt x="5540969"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sp>
        <p:nvSpPr>
          <p:cNvPr id="268" name="TextBox 267">
            <a:extLst>
              <a:ext uri="{FF2B5EF4-FFF2-40B4-BE49-F238E27FC236}">
                <a16:creationId xmlns:a16="http://schemas.microsoft.com/office/drawing/2014/main" id="{7F72CFFF-3055-42A8-8B4A-44D9A3F6D363}"/>
              </a:ext>
            </a:extLst>
          </p:cNvPr>
          <p:cNvSpPr txBox="1"/>
          <p:nvPr/>
        </p:nvSpPr>
        <p:spPr>
          <a:xfrm>
            <a:off x="5315254" y="1717742"/>
            <a:ext cx="3001142" cy="584775"/>
          </a:xfrm>
          <a:prstGeom prst="rect">
            <a:avLst/>
          </a:prstGeom>
          <a:noFill/>
        </p:spPr>
        <p:txBody>
          <a:bodyPr wrap="none" rtlCol="0">
            <a:spAutoFit/>
          </a:bodyPr>
          <a:lstStyle/>
          <a:p>
            <a:pPr algn="ctr"/>
            <a:r>
              <a:rPr lang="zh-CN" sz="1600" b="1">
                <a:solidFill>
                  <a:srgbClr val="4D4D4D"/>
                </a:solidFill>
              </a:rPr>
              <a:t>新辅助组中患者的
</a:t>
            </a:r>
            <a:br>
              <a:rPr lang="zh-CN" sz="1600" b="1">
                <a:solidFill>
                  <a:srgbClr val="4D4D4D"/>
                </a:solidFill>
              </a:rPr>
            </a:br>
            <a:r>
              <a:rPr lang="zh-CN" sz="1600" b="1">
                <a:solidFill>
                  <a:srgbClr val="4D4D4D"/>
                </a:solidFill>
              </a:rPr>
              <a:t>肿瘤衰退级别</a:t>
            </a:r>
          </a:p>
        </p:txBody>
      </p:sp>
      <p:graphicFrame>
        <p:nvGraphicFramePr>
          <p:cNvPr id="270" name="Table 270">
            <a:extLst>
              <a:ext uri="{FF2B5EF4-FFF2-40B4-BE49-F238E27FC236}">
                <a16:creationId xmlns:a16="http://schemas.microsoft.com/office/drawing/2014/main" id="{120AF521-D6D2-4E5C-8586-7B79554DCDA2}"/>
              </a:ext>
            </a:extLst>
          </p:cNvPr>
          <p:cNvGraphicFramePr>
            <a:graphicFrameLocks noGrp="1"/>
          </p:cNvGraphicFramePr>
          <p:nvPr>
            <p:extLst>
              <p:ext uri="{D42A27DB-BD31-4B8C-83A1-F6EECF244321}">
                <p14:modId xmlns:p14="http://schemas.microsoft.com/office/powerpoint/2010/main" val="2732308011"/>
              </p:ext>
            </p:extLst>
          </p:nvPr>
        </p:nvGraphicFramePr>
        <p:xfrm>
          <a:off x="5786237" y="2501863"/>
          <a:ext cx="3254372" cy="1529280"/>
        </p:xfrm>
        <a:graphic>
          <a:graphicData uri="http://schemas.openxmlformats.org/drawingml/2006/table">
            <a:tbl>
              <a:tblPr firstRow="1" bandRow="1">
                <a:tableStyleId>{69012ECD-51FC-41F1-AA8D-1B2483CD663E}</a:tableStyleId>
              </a:tblPr>
              <a:tblGrid>
                <a:gridCol w="1621515">
                  <a:extLst>
                    <a:ext uri="{9D8B030D-6E8A-4147-A177-3AD203B41FA5}">
                      <a16:colId xmlns:a16="http://schemas.microsoft.com/office/drawing/2014/main" val="1630471172"/>
                    </a:ext>
                  </a:extLst>
                </a:gridCol>
                <a:gridCol w="858417">
                  <a:extLst>
                    <a:ext uri="{9D8B030D-6E8A-4147-A177-3AD203B41FA5}">
                      <a16:colId xmlns:a16="http://schemas.microsoft.com/office/drawing/2014/main" val="899684467"/>
                    </a:ext>
                  </a:extLst>
                </a:gridCol>
                <a:gridCol w="774440">
                  <a:extLst>
                    <a:ext uri="{9D8B030D-6E8A-4147-A177-3AD203B41FA5}">
                      <a16:colId xmlns:a16="http://schemas.microsoft.com/office/drawing/2014/main" val="4021605612"/>
                    </a:ext>
                  </a:extLst>
                </a:gridCol>
              </a:tblGrid>
              <a:tr h="196977">
                <a:tc>
                  <a:txBody>
                    <a:bodyPr/>
                    <a:lstStyle/>
                    <a:p>
                      <a:r>
                        <a:rPr lang="zh-CN" sz="1200">
                          <a:solidFill>
                            <a:srgbClr val="4D4D4D"/>
                          </a:solidFill>
                        </a:rPr>
                        <a:t>Dworak</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rgbClr val="4D4D4D"/>
                          </a:solidFill>
                        </a:rPr>
                        <a:t>患者</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rgbClr val="4D4D4D"/>
                          </a:solidFill>
                        </a:rPr>
                        <a:t>事件</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137763"/>
                  </a:ext>
                </a:extLst>
              </a:tr>
              <a:tr h="196977">
                <a:tc>
                  <a:txBody>
                    <a:bodyPr/>
                    <a:lstStyle/>
                    <a:p>
                      <a:r>
                        <a:rPr lang="zh-CN" sz="1200"/>
                        <a:t>无衰退</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232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125264747"/>
                  </a:ext>
                </a:extLst>
              </a:tr>
              <a:tr h="196977">
                <a:tc>
                  <a:txBody>
                    <a:bodyPr/>
                    <a:lstStyle/>
                    <a:p>
                      <a:r>
                        <a:rPr lang="zh-CN" sz="1200"/>
                        <a:t>轻度衰退</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300</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64001967"/>
                  </a:ext>
                </a:extLst>
              </a:tr>
              <a:tr h="196977">
                <a:tc>
                  <a:txBody>
                    <a:bodyPr/>
                    <a:lstStyle/>
                    <a:p>
                      <a:r>
                        <a:rPr lang="zh-CN" sz="1200"/>
                        <a:t>中度衰退</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84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12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3511450"/>
                  </a:ext>
                </a:extLst>
              </a:tr>
              <a:tr h="196977">
                <a:tc>
                  <a:txBody>
                    <a:bodyPr/>
                    <a:lstStyle/>
                    <a:p>
                      <a:r>
                        <a:rPr lang="zh-CN" sz="1200"/>
                        <a:t>显著衰退</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28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66934404"/>
                  </a:ext>
                </a:extLst>
              </a:tr>
              <a:tr h="196977">
                <a:tc>
                  <a:txBody>
                    <a:bodyPr/>
                    <a:lstStyle/>
                    <a:p>
                      <a:r>
                        <a:rPr lang="zh-CN" sz="1200"/>
                        <a:t>完全缓解</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24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t>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40314005"/>
                  </a:ext>
                </a:extLst>
              </a:tr>
            </a:tbl>
          </a:graphicData>
        </a:graphic>
      </p:graphicFrame>
      <p:cxnSp>
        <p:nvCxnSpPr>
          <p:cNvPr id="273" name="Straight Connector 272">
            <a:extLst>
              <a:ext uri="{FF2B5EF4-FFF2-40B4-BE49-F238E27FC236}">
                <a16:creationId xmlns:a16="http://schemas.microsoft.com/office/drawing/2014/main" id="{FEE8F1F4-5AA9-4F90-9F7E-922CA278B511}"/>
              </a:ext>
            </a:extLst>
          </p:cNvPr>
          <p:cNvCxnSpPr/>
          <p:nvPr/>
        </p:nvCxnSpPr>
        <p:spPr>
          <a:xfrm>
            <a:off x="5452044" y="2889189"/>
            <a:ext cx="252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820E75CF-C0A8-4AAA-86CE-6BE94E7C5924}"/>
              </a:ext>
            </a:extLst>
          </p:cNvPr>
          <p:cNvCxnSpPr/>
          <p:nvPr/>
        </p:nvCxnSpPr>
        <p:spPr>
          <a:xfrm>
            <a:off x="5452044" y="3165414"/>
            <a:ext cx="252000" cy="0"/>
          </a:xfrm>
          <a:prstGeom prst="line">
            <a:avLst/>
          </a:prstGeom>
          <a:ln w="15875">
            <a:solidFill>
              <a:srgbClr val="F7899A"/>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474C3DD0-D59F-476B-B87A-55916C3888C7}"/>
              </a:ext>
            </a:extLst>
          </p:cNvPr>
          <p:cNvCxnSpPr/>
          <p:nvPr/>
        </p:nvCxnSpPr>
        <p:spPr>
          <a:xfrm>
            <a:off x="5452044" y="3413064"/>
            <a:ext cx="252000" cy="0"/>
          </a:xfrm>
          <a:prstGeom prst="line">
            <a:avLst/>
          </a:prstGeom>
          <a:ln w="15875">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F8F46556-3589-440A-87C7-59119AFE3970}"/>
              </a:ext>
            </a:extLst>
          </p:cNvPr>
          <p:cNvCxnSpPr/>
          <p:nvPr/>
        </p:nvCxnSpPr>
        <p:spPr>
          <a:xfrm>
            <a:off x="5452044" y="3660714"/>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7FFDDB43-1D89-4F66-8019-F66B99129F9C}"/>
              </a:ext>
            </a:extLst>
          </p:cNvPr>
          <p:cNvCxnSpPr/>
          <p:nvPr/>
        </p:nvCxnSpPr>
        <p:spPr>
          <a:xfrm>
            <a:off x="5452044" y="3908364"/>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grpSp>
        <p:nvGrpSpPr>
          <p:cNvPr id="427" name="Group 426">
            <a:extLst>
              <a:ext uri="{FF2B5EF4-FFF2-40B4-BE49-F238E27FC236}">
                <a16:creationId xmlns:a16="http://schemas.microsoft.com/office/drawing/2014/main" id="{E9AAE3BF-D4AB-47FB-8E10-5BA9A43E6956}"/>
              </a:ext>
            </a:extLst>
          </p:cNvPr>
          <p:cNvGrpSpPr/>
          <p:nvPr/>
        </p:nvGrpSpPr>
        <p:grpSpPr>
          <a:xfrm>
            <a:off x="4815976" y="3385442"/>
            <a:ext cx="4267877" cy="2133557"/>
            <a:chOff x="4943881" y="3385442"/>
            <a:chExt cx="4267877" cy="2133557"/>
          </a:xfrm>
        </p:grpSpPr>
        <p:sp>
          <p:nvSpPr>
            <p:cNvPr id="249" name="Freeform 21">
              <a:extLst>
                <a:ext uri="{FF2B5EF4-FFF2-40B4-BE49-F238E27FC236}">
                  <a16:creationId xmlns:a16="http://schemas.microsoft.com/office/drawing/2014/main" id="{CD78314E-80B5-407A-AEAA-C1FC7D2934FF}"/>
                </a:ext>
              </a:extLst>
            </p:cNvPr>
            <p:cNvSpPr>
              <a:spLocks/>
            </p:cNvSpPr>
            <p:nvPr/>
          </p:nvSpPr>
          <p:spPr bwMode="auto">
            <a:xfrm>
              <a:off x="5259932" y="3507651"/>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250" name="Line 11">
              <a:extLst>
                <a:ext uri="{FF2B5EF4-FFF2-40B4-BE49-F238E27FC236}">
                  <a16:creationId xmlns:a16="http://schemas.microsoft.com/office/drawing/2014/main" id="{BEA77219-F3BB-488A-B7CD-14AA39F268EA}"/>
                </a:ext>
              </a:extLst>
            </p:cNvPr>
            <p:cNvSpPr>
              <a:spLocks noChangeShapeType="1"/>
            </p:cNvSpPr>
            <p:nvPr/>
          </p:nvSpPr>
          <p:spPr bwMode="auto">
            <a:xfrm>
              <a:off x="5202487" y="4957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2" name="TextBox 21">
              <a:extLst>
                <a:ext uri="{FF2B5EF4-FFF2-40B4-BE49-F238E27FC236}">
                  <a16:creationId xmlns:a16="http://schemas.microsoft.com/office/drawing/2014/main" id="{2893E8BD-E868-4730-9EDE-0E237F039E7D}"/>
                </a:ext>
              </a:extLst>
            </p:cNvPr>
            <p:cNvSpPr txBox="1"/>
            <p:nvPr/>
          </p:nvSpPr>
          <p:spPr>
            <a:xfrm>
              <a:off x="4943881" y="3385442"/>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sz="1200">
                  <a:solidFill>
                    <a:srgbClr val="363636"/>
                  </a:solidFill>
                </a:rPr>
                <a:t>50</a:t>
              </a:r>
            </a:p>
          </p:txBody>
        </p:sp>
        <p:sp>
          <p:nvSpPr>
            <p:cNvPr id="253" name="TextBox 22">
              <a:extLst>
                <a:ext uri="{FF2B5EF4-FFF2-40B4-BE49-F238E27FC236}">
                  <a16:creationId xmlns:a16="http://schemas.microsoft.com/office/drawing/2014/main" id="{7E91F0E7-9BBE-4E4E-AD59-C904B902A7AE}"/>
                </a:ext>
              </a:extLst>
            </p:cNvPr>
            <p:cNvSpPr txBox="1"/>
            <p:nvPr/>
          </p:nvSpPr>
          <p:spPr>
            <a:xfrm>
              <a:off x="4943881" y="4077119"/>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sz="1200">
                  <a:solidFill>
                    <a:srgbClr val="363636"/>
                  </a:solidFill>
                </a:rPr>
                <a:t>25</a:t>
              </a:r>
            </a:p>
          </p:txBody>
        </p:sp>
        <p:sp>
          <p:nvSpPr>
            <p:cNvPr id="254" name="TextBox 24">
              <a:extLst>
                <a:ext uri="{FF2B5EF4-FFF2-40B4-BE49-F238E27FC236}">
                  <a16:creationId xmlns:a16="http://schemas.microsoft.com/office/drawing/2014/main" id="{ED303BA0-8F74-48EE-91D3-5107EC5E6FFB}"/>
                </a:ext>
              </a:extLst>
            </p:cNvPr>
            <p:cNvSpPr txBox="1"/>
            <p:nvPr/>
          </p:nvSpPr>
          <p:spPr>
            <a:xfrm>
              <a:off x="5028856" y="4828294"/>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zh-CN" sz="1200">
                  <a:solidFill>
                    <a:srgbClr val="4D4D4D"/>
                  </a:solidFill>
                </a:rPr>
                <a:t>0</a:t>
              </a:r>
            </a:p>
          </p:txBody>
        </p:sp>
        <p:sp>
          <p:nvSpPr>
            <p:cNvPr id="255" name="Line 21">
              <a:extLst>
                <a:ext uri="{FF2B5EF4-FFF2-40B4-BE49-F238E27FC236}">
                  <a16:creationId xmlns:a16="http://schemas.microsoft.com/office/drawing/2014/main" id="{49BA4FC3-F05C-4090-987D-9CED3E7D9790}"/>
                </a:ext>
              </a:extLst>
            </p:cNvPr>
            <p:cNvSpPr>
              <a:spLocks noChangeShapeType="1"/>
            </p:cNvSpPr>
            <p:nvPr/>
          </p:nvSpPr>
          <p:spPr bwMode="auto">
            <a:xfrm>
              <a:off x="5256988"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6" name="Line 19">
              <a:extLst>
                <a:ext uri="{FF2B5EF4-FFF2-40B4-BE49-F238E27FC236}">
                  <a16:creationId xmlns:a16="http://schemas.microsoft.com/office/drawing/2014/main" id="{445C68DA-2DFC-4993-A8BE-CF36D5E81FA0}"/>
                </a:ext>
              </a:extLst>
            </p:cNvPr>
            <p:cNvSpPr>
              <a:spLocks noChangeShapeType="1"/>
            </p:cNvSpPr>
            <p:nvPr/>
          </p:nvSpPr>
          <p:spPr bwMode="auto">
            <a:xfrm>
              <a:off x="597478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7" name="Line 19">
              <a:extLst>
                <a:ext uri="{FF2B5EF4-FFF2-40B4-BE49-F238E27FC236}">
                  <a16:creationId xmlns:a16="http://schemas.microsoft.com/office/drawing/2014/main" id="{45E86538-2629-4794-AC68-6FB0B7D0FCC2}"/>
                </a:ext>
              </a:extLst>
            </p:cNvPr>
            <p:cNvSpPr>
              <a:spLocks noChangeShapeType="1"/>
            </p:cNvSpPr>
            <p:nvPr/>
          </p:nvSpPr>
          <p:spPr bwMode="auto">
            <a:xfrm>
              <a:off x="668217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8" name="Line 21">
              <a:extLst>
                <a:ext uri="{FF2B5EF4-FFF2-40B4-BE49-F238E27FC236}">
                  <a16:creationId xmlns:a16="http://schemas.microsoft.com/office/drawing/2014/main" id="{142BA696-B785-47AB-9C52-4894DCACB7DF}"/>
                </a:ext>
              </a:extLst>
            </p:cNvPr>
            <p:cNvSpPr>
              <a:spLocks noChangeShapeType="1"/>
            </p:cNvSpPr>
            <p:nvPr/>
          </p:nvSpPr>
          <p:spPr bwMode="auto">
            <a:xfrm>
              <a:off x="743246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9" name="Line 19">
              <a:extLst>
                <a:ext uri="{FF2B5EF4-FFF2-40B4-BE49-F238E27FC236}">
                  <a16:creationId xmlns:a16="http://schemas.microsoft.com/office/drawing/2014/main" id="{80433471-ABB8-41C6-A778-55964E91B396}"/>
                </a:ext>
              </a:extLst>
            </p:cNvPr>
            <p:cNvSpPr>
              <a:spLocks noChangeShapeType="1"/>
            </p:cNvSpPr>
            <p:nvPr/>
          </p:nvSpPr>
          <p:spPr bwMode="auto">
            <a:xfrm>
              <a:off x="8135243"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60" name="Line 19">
              <a:extLst>
                <a:ext uri="{FF2B5EF4-FFF2-40B4-BE49-F238E27FC236}">
                  <a16:creationId xmlns:a16="http://schemas.microsoft.com/office/drawing/2014/main" id="{0E8089D6-C521-4909-9B45-3694CEE2861B}"/>
                </a:ext>
              </a:extLst>
            </p:cNvPr>
            <p:cNvSpPr>
              <a:spLocks noChangeShapeType="1"/>
            </p:cNvSpPr>
            <p:nvPr/>
          </p:nvSpPr>
          <p:spPr bwMode="auto">
            <a:xfrm>
              <a:off x="883174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grpSp>
          <p:nvGrpSpPr>
            <p:cNvPr id="261" name="Group 260">
              <a:extLst>
                <a:ext uri="{FF2B5EF4-FFF2-40B4-BE49-F238E27FC236}">
                  <a16:creationId xmlns:a16="http://schemas.microsoft.com/office/drawing/2014/main" id="{8E5F559B-15D9-499A-8FC8-81C5A7C705EA}"/>
                </a:ext>
              </a:extLst>
            </p:cNvPr>
            <p:cNvGrpSpPr/>
            <p:nvPr/>
          </p:nvGrpSpPr>
          <p:grpSpPr>
            <a:xfrm>
              <a:off x="5193686" y="4987792"/>
              <a:ext cx="3844328" cy="257369"/>
              <a:chOff x="700255" y="4474994"/>
              <a:chExt cx="3844328" cy="257369"/>
            </a:xfrm>
          </p:grpSpPr>
          <p:sp>
            <p:nvSpPr>
              <p:cNvPr id="262" name="TextBox 26">
                <a:extLst>
                  <a:ext uri="{FF2B5EF4-FFF2-40B4-BE49-F238E27FC236}">
                    <a16:creationId xmlns:a16="http://schemas.microsoft.com/office/drawing/2014/main" id="{0EAD731D-E92D-4F6E-8E1E-A0085CC8E6DC}"/>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0</a:t>
                </a:r>
              </a:p>
            </p:txBody>
          </p:sp>
          <p:sp>
            <p:nvSpPr>
              <p:cNvPr id="263" name="TextBox 28">
                <a:extLst>
                  <a:ext uri="{FF2B5EF4-FFF2-40B4-BE49-F238E27FC236}">
                    <a16:creationId xmlns:a16="http://schemas.microsoft.com/office/drawing/2014/main" id="{2512EE81-EED3-430C-B6B8-E0FBC52B7211}"/>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365</a:t>
                </a:r>
              </a:p>
            </p:txBody>
          </p:sp>
          <p:sp>
            <p:nvSpPr>
              <p:cNvPr id="264" name="TextBox 32">
                <a:extLst>
                  <a:ext uri="{FF2B5EF4-FFF2-40B4-BE49-F238E27FC236}">
                    <a16:creationId xmlns:a16="http://schemas.microsoft.com/office/drawing/2014/main" id="{99CA3C56-DF1B-41B6-B555-AA870048DEB9}"/>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730</a:t>
                </a:r>
              </a:p>
            </p:txBody>
          </p:sp>
          <p:sp>
            <p:nvSpPr>
              <p:cNvPr id="265" name="TextBox 34">
                <a:extLst>
                  <a:ext uri="{FF2B5EF4-FFF2-40B4-BE49-F238E27FC236}">
                    <a16:creationId xmlns:a16="http://schemas.microsoft.com/office/drawing/2014/main" id="{C88C6F77-2236-4648-8322-BE6B6B6230FE}"/>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1095</a:t>
                </a:r>
              </a:p>
            </p:txBody>
          </p:sp>
          <p:sp>
            <p:nvSpPr>
              <p:cNvPr id="266" name="TextBox 36">
                <a:extLst>
                  <a:ext uri="{FF2B5EF4-FFF2-40B4-BE49-F238E27FC236}">
                    <a16:creationId xmlns:a16="http://schemas.microsoft.com/office/drawing/2014/main" id="{D8C33E69-7DB1-4BC5-AE47-34CAA3D880F0}"/>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1460</a:t>
                </a:r>
              </a:p>
            </p:txBody>
          </p:sp>
          <p:sp>
            <p:nvSpPr>
              <p:cNvPr id="267" name="TextBox 40">
                <a:extLst>
                  <a:ext uri="{FF2B5EF4-FFF2-40B4-BE49-F238E27FC236}">
                    <a16:creationId xmlns:a16="http://schemas.microsoft.com/office/drawing/2014/main" id="{8232818E-BF30-4622-874C-D164F8853BA4}"/>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1825</a:t>
                </a:r>
              </a:p>
            </p:txBody>
          </p:sp>
        </p:grpSp>
        <p:sp>
          <p:nvSpPr>
            <p:cNvPr id="269" name="TextBox 10">
              <a:extLst>
                <a:ext uri="{FF2B5EF4-FFF2-40B4-BE49-F238E27FC236}">
                  <a16:creationId xmlns:a16="http://schemas.microsoft.com/office/drawing/2014/main" id="{CEFF2B8F-D933-40D3-BA60-C94B0F4BBE3F}"/>
                </a:ext>
              </a:extLst>
            </p:cNvPr>
            <p:cNvSpPr txBox="1"/>
            <p:nvPr/>
          </p:nvSpPr>
          <p:spPr>
            <a:xfrm>
              <a:off x="6053993" y="5188927"/>
              <a:ext cx="1890179"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zh-CN" sz="1200">
                  <a:solidFill>
                    <a:srgbClr val="4D4D4D"/>
                  </a:solidFill>
                </a:rPr>
                <a:t>至复发的时间（天）</a:t>
              </a:r>
            </a:p>
          </p:txBody>
        </p:sp>
        <p:grpSp>
          <p:nvGrpSpPr>
            <p:cNvPr id="426" name="Group 425">
              <a:extLst>
                <a:ext uri="{FF2B5EF4-FFF2-40B4-BE49-F238E27FC236}">
                  <a16:creationId xmlns:a16="http://schemas.microsoft.com/office/drawing/2014/main" id="{805FB97A-6684-4F1D-A5A2-0C02A67F7B63}"/>
                </a:ext>
              </a:extLst>
            </p:cNvPr>
            <p:cNvGrpSpPr/>
            <p:nvPr/>
          </p:nvGrpSpPr>
          <p:grpSpPr>
            <a:xfrm>
              <a:off x="5258350" y="4174630"/>
              <a:ext cx="3503463" cy="829787"/>
              <a:chOff x="5258350" y="4174630"/>
              <a:chExt cx="3503463" cy="829787"/>
            </a:xfrm>
          </p:grpSpPr>
          <p:grpSp>
            <p:nvGrpSpPr>
              <p:cNvPr id="304" name="Group 303">
                <a:extLst>
                  <a:ext uri="{FF2B5EF4-FFF2-40B4-BE49-F238E27FC236}">
                    <a16:creationId xmlns:a16="http://schemas.microsoft.com/office/drawing/2014/main" id="{4BCE7D24-52F5-453E-9EB4-CB351E77661F}"/>
                  </a:ext>
                </a:extLst>
              </p:cNvPr>
              <p:cNvGrpSpPr/>
              <p:nvPr/>
            </p:nvGrpSpPr>
            <p:grpSpPr>
              <a:xfrm>
                <a:off x="5258350" y="4174630"/>
                <a:ext cx="3486516" cy="740099"/>
                <a:chOff x="8547783" y="4949918"/>
                <a:chExt cx="5467350" cy="1183367"/>
              </a:xfrm>
            </p:grpSpPr>
            <p:sp>
              <p:nvSpPr>
                <p:cNvPr id="280" name="Freeform: Shape 279">
                  <a:extLst>
                    <a:ext uri="{FF2B5EF4-FFF2-40B4-BE49-F238E27FC236}">
                      <a16:creationId xmlns:a16="http://schemas.microsoft.com/office/drawing/2014/main" id="{50AC612D-1224-4E7E-8182-F84AE2753145}"/>
                    </a:ext>
                  </a:extLst>
                </p:cNvPr>
                <p:cNvSpPr/>
                <p:nvPr/>
              </p:nvSpPr>
              <p:spPr>
                <a:xfrm>
                  <a:off x="8547783" y="4992817"/>
                  <a:ext cx="5467350" cy="1123950"/>
                </a:xfrm>
                <a:custGeom>
                  <a:avLst/>
                  <a:gdLst>
                    <a:gd name="connsiteX0" fmla="*/ 0 w 5467350"/>
                    <a:gd name="connsiteY0" fmla="*/ 1127953 h 1123950"/>
                    <a:gd name="connsiteX1" fmla="*/ 178473 w 5467350"/>
                    <a:gd name="connsiteY1" fmla="*/ 1127953 h 1123950"/>
                    <a:gd name="connsiteX2" fmla="*/ 178473 w 5467350"/>
                    <a:gd name="connsiteY2" fmla="*/ 1110103 h 1123950"/>
                    <a:gd name="connsiteX3" fmla="*/ 410487 w 5467350"/>
                    <a:gd name="connsiteY3" fmla="*/ 1110103 h 1123950"/>
                    <a:gd name="connsiteX4" fmla="*/ 410487 w 5467350"/>
                    <a:gd name="connsiteY4" fmla="*/ 1031569 h 1123950"/>
                    <a:gd name="connsiteX5" fmla="*/ 439043 w 5467350"/>
                    <a:gd name="connsiteY5" fmla="*/ 1031569 h 1123950"/>
                    <a:gd name="connsiteX6" fmla="*/ 439043 w 5467350"/>
                    <a:gd name="connsiteY6" fmla="*/ 992307 h 1123950"/>
                    <a:gd name="connsiteX7" fmla="*/ 521140 w 5467350"/>
                    <a:gd name="connsiteY7" fmla="*/ 992307 h 1123950"/>
                    <a:gd name="connsiteX8" fmla="*/ 521140 w 5467350"/>
                    <a:gd name="connsiteY8" fmla="*/ 960179 h 1123950"/>
                    <a:gd name="connsiteX9" fmla="*/ 588960 w 5467350"/>
                    <a:gd name="connsiteY9" fmla="*/ 960179 h 1123950"/>
                    <a:gd name="connsiteX10" fmla="*/ 588960 w 5467350"/>
                    <a:gd name="connsiteY10" fmla="*/ 903072 h 1123950"/>
                    <a:gd name="connsiteX11" fmla="*/ 717460 w 5467350"/>
                    <a:gd name="connsiteY11" fmla="*/ 903072 h 1123950"/>
                    <a:gd name="connsiteX12" fmla="*/ 717460 w 5467350"/>
                    <a:gd name="connsiteY12" fmla="*/ 863808 h 1123950"/>
                    <a:gd name="connsiteX13" fmla="*/ 795988 w 5467350"/>
                    <a:gd name="connsiteY13" fmla="*/ 863808 h 1123950"/>
                    <a:gd name="connsiteX14" fmla="*/ 795988 w 5467350"/>
                    <a:gd name="connsiteY14" fmla="*/ 824544 h 1123950"/>
                    <a:gd name="connsiteX15" fmla="*/ 974465 w 5467350"/>
                    <a:gd name="connsiteY15" fmla="*/ 824544 h 1123950"/>
                    <a:gd name="connsiteX16" fmla="*/ 974465 w 5467350"/>
                    <a:gd name="connsiteY16" fmla="*/ 778141 h 1123950"/>
                    <a:gd name="connsiteX17" fmla="*/ 1045855 w 5467350"/>
                    <a:gd name="connsiteY17" fmla="*/ 778141 h 1123950"/>
                    <a:gd name="connsiteX18" fmla="*/ 1045855 w 5467350"/>
                    <a:gd name="connsiteY18" fmla="*/ 685335 h 1123950"/>
                    <a:gd name="connsiteX19" fmla="*/ 1102957 w 5467350"/>
                    <a:gd name="connsiteY19" fmla="*/ 685335 h 1123950"/>
                    <a:gd name="connsiteX20" fmla="*/ 1102957 w 5467350"/>
                    <a:gd name="connsiteY20" fmla="*/ 624655 h 1123950"/>
                    <a:gd name="connsiteX21" fmla="*/ 1217181 w 5467350"/>
                    <a:gd name="connsiteY21" fmla="*/ 624655 h 1123950"/>
                    <a:gd name="connsiteX22" fmla="*/ 1217181 w 5467350"/>
                    <a:gd name="connsiteY22" fmla="*/ 585390 h 1123950"/>
                    <a:gd name="connsiteX23" fmla="*/ 1388516 w 5467350"/>
                    <a:gd name="connsiteY23" fmla="*/ 585390 h 1123950"/>
                    <a:gd name="connsiteX24" fmla="*/ 1388516 w 5467350"/>
                    <a:gd name="connsiteY24" fmla="*/ 560404 h 1123950"/>
                    <a:gd name="connsiteX25" fmla="*/ 1513446 w 5467350"/>
                    <a:gd name="connsiteY25" fmla="*/ 560404 h 1123950"/>
                    <a:gd name="connsiteX26" fmla="*/ 1513446 w 5467350"/>
                    <a:gd name="connsiteY26" fmla="*/ 535418 h 1123950"/>
                    <a:gd name="connsiteX27" fmla="*/ 1663370 w 5467350"/>
                    <a:gd name="connsiteY27" fmla="*/ 535418 h 1123950"/>
                    <a:gd name="connsiteX28" fmla="*/ 1663370 w 5467350"/>
                    <a:gd name="connsiteY28" fmla="*/ 499723 h 1123950"/>
                    <a:gd name="connsiteX29" fmla="*/ 1727616 w 5467350"/>
                    <a:gd name="connsiteY29" fmla="*/ 499723 h 1123950"/>
                    <a:gd name="connsiteX30" fmla="*/ 1727616 w 5467350"/>
                    <a:gd name="connsiteY30" fmla="*/ 435474 h 1123950"/>
                    <a:gd name="connsiteX31" fmla="*/ 1870396 w 5467350"/>
                    <a:gd name="connsiteY31" fmla="*/ 435474 h 1123950"/>
                    <a:gd name="connsiteX32" fmla="*/ 1870396 w 5467350"/>
                    <a:gd name="connsiteY32" fmla="*/ 417626 h 1123950"/>
                    <a:gd name="connsiteX33" fmla="*/ 2120256 w 5467350"/>
                    <a:gd name="connsiteY33" fmla="*/ 417626 h 1123950"/>
                    <a:gd name="connsiteX34" fmla="*/ 2120256 w 5467350"/>
                    <a:gd name="connsiteY34" fmla="*/ 396210 h 1123950"/>
                    <a:gd name="connsiteX35" fmla="*/ 2173796 w 5467350"/>
                    <a:gd name="connsiteY35" fmla="*/ 396210 h 1123950"/>
                    <a:gd name="connsiteX36" fmla="*/ 2173796 w 5467350"/>
                    <a:gd name="connsiteY36" fmla="*/ 239154 h 1123950"/>
                    <a:gd name="connsiteX37" fmla="*/ 2834145 w 5467350"/>
                    <a:gd name="connsiteY37" fmla="*/ 239154 h 1123950"/>
                    <a:gd name="connsiteX38" fmla="*/ 2834145 w 5467350"/>
                    <a:gd name="connsiteY38" fmla="*/ 199889 h 1123950"/>
                    <a:gd name="connsiteX39" fmla="*/ 2984068 w 5467350"/>
                    <a:gd name="connsiteY39" fmla="*/ 199889 h 1123950"/>
                    <a:gd name="connsiteX40" fmla="*/ 2984068 w 5467350"/>
                    <a:gd name="connsiteY40" fmla="*/ 178473 h 1123950"/>
                    <a:gd name="connsiteX41" fmla="*/ 3034036 w 5467350"/>
                    <a:gd name="connsiteY41" fmla="*/ 178473 h 1123950"/>
                    <a:gd name="connsiteX42" fmla="*/ 3034036 w 5467350"/>
                    <a:gd name="connsiteY42" fmla="*/ 128500 h 1123950"/>
                    <a:gd name="connsiteX43" fmla="*/ 3405264 w 5467350"/>
                    <a:gd name="connsiteY43" fmla="*/ 128500 h 1123950"/>
                    <a:gd name="connsiteX44" fmla="*/ 3405264 w 5467350"/>
                    <a:gd name="connsiteY44" fmla="*/ 114223 h 1123950"/>
                    <a:gd name="connsiteX45" fmla="*/ 3498066 w 5467350"/>
                    <a:gd name="connsiteY45" fmla="*/ 114223 h 1123950"/>
                    <a:gd name="connsiteX46" fmla="*/ 3498066 w 5467350"/>
                    <a:gd name="connsiteY46" fmla="*/ 82097 h 1123950"/>
                    <a:gd name="connsiteX47" fmla="*/ 4533205 w 5467350"/>
                    <a:gd name="connsiteY47" fmla="*/ 82097 h 1123950"/>
                    <a:gd name="connsiteX48" fmla="*/ 4533205 w 5467350"/>
                    <a:gd name="connsiteY48" fmla="*/ 0 h 1123950"/>
                    <a:gd name="connsiteX49" fmla="*/ 5471980 w 5467350"/>
                    <a:gd name="connsiteY49" fmla="*/ 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7350" h="1123950">
                      <a:moveTo>
                        <a:pt x="0" y="1127953"/>
                      </a:moveTo>
                      <a:lnTo>
                        <a:pt x="178473" y="1127953"/>
                      </a:lnTo>
                      <a:lnTo>
                        <a:pt x="178473" y="1110103"/>
                      </a:lnTo>
                      <a:lnTo>
                        <a:pt x="410487" y="1110103"/>
                      </a:lnTo>
                      <a:lnTo>
                        <a:pt x="410487" y="1031569"/>
                      </a:lnTo>
                      <a:lnTo>
                        <a:pt x="439043" y="1031569"/>
                      </a:lnTo>
                      <a:lnTo>
                        <a:pt x="439043" y="992307"/>
                      </a:lnTo>
                      <a:lnTo>
                        <a:pt x="521140" y="992307"/>
                      </a:lnTo>
                      <a:lnTo>
                        <a:pt x="521140" y="960179"/>
                      </a:lnTo>
                      <a:lnTo>
                        <a:pt x="588960" y="960179"/>
                      </a:lnTo>
                      <a:lnTo>
                        <a:pt x="588960" y="903072"/>
                      </a:lnTo>
                      <a:lnTo>
                        <a:pt x="717460" y="903072"/>
                      </a:lnTo>
                      <a:lnTo>
                        <a:pt x="717460" y="863808"/>
                      </a:lnTo>
                      <a:lnTo>
                        <a:pt x="795988" y="863808"/>
                      </a:lnTo>
                      <a:lnTo>
                        <a:pt x="795988" y="824544"/>
                      </a:lnTo>
                      <a:lnTo>
                        <a:pt x="974465" y="824544"/>
                      </a:lnTo>
                      <a:lnTo>
                        <a:pt x="974465" y="778141"/>
                      </a:lnTo>
                      <a:lnTo>
                        <a:pt x="1045855" y="778141"/>
                      </a:lnTo>
                      <a:lnTo>
                        <a:pt x="1045855" y="685335"/>
                      </a:lnTo>
                      <a:lnTo>
                        <a:pt x="1102957" y="685335"/>
                      </a:lnTo>
                      <a:lnTo>
                        <a:pt x="1102957" y="624655"/>
                      </a:lnTo>
                      <a:lnTo>
                        <a:pt x="1217181" y="624655"/>
                      </a:lnTo>
                      <a:lnTo>
                        <a:pt x="1217181" y="585390"/>
                      </a:lnTo>
                      <a:lnTo>
                        <a:pt x="1388516" y="585390"/>
                      </a:lnTo>
                      <a:lnTo>
                        <a:pt x="1388516" y="560404"/>
                      </a:lnTo>
                      <a:lnTo>
                        <a:pt x="1513446" y="560404"/>
                      </a:lnTo>
                      <a:lnTo>
                        <a:pt x="1513446" y="535418"/>
                      </a:lnTo>
                      <a:lnTo>
                        <a:pt x="1663370" y="535418"/>
                      </a:lnTo>
                      <a:lnTo>
                        <a:pt x="1663370" y="499723"/>
                      </a:lnTo>
                      <a:lnTo>
                        <a:pt x="1727616" y="499723"/>
                      </a:lnTo>
                      <a:lnTo>
                        <a:pt x="1727616" y="435474"/>
                      </a:lnTo>
                      <a:lnTo>
                        <a:pt x="1870396" y="435474"/>
                      </a:lnTo>
                      <a:lnTo>
                        <a:pt x="1870396" y="417626"/>
                      </a:lnTo>
                      <a:lnTo>
                        <a:pt x="2120256" y="417626"/>
                      </a:lnTo>
                      <a:lnTo>
                        <a:pt x="2120256" y="396210"/>
                      </a:lnTo>
                      <a:lnTo>
                        <a:pt x="2173796" y="396210"/>
                      </a:lnTo>
                      <a:lnTo>
                        <a:pt x="2173796" y="239154"/>
                      </a:lnTo>
                      <a:lnTo>
                        <a:pt x="2834145" y="239154"/>
                      </a:lnTo>
                      <a:lnTo>
                        <a:pt x="2834145" y="199889"/>
                      </a:lnTo>
                      <a:lnTo>
                        <a:pt x="2984068" y="199889"/>
                      </a:lnTo>
                      <a:lnTo>
                        <a:pt x="2984068" y="178473"/>
                      </a:lnTo>
                      <a:lnTo>
                        <a:pt x="3034036" y="178473"/>
                      </a:lnTo>
                      <a:lnTo>
                        <a:pt x="3034036" y="128500"/>
                      </a:lnTo>
                      <a:lnTo>
                        <a:pt x="3405264" y="128500"/>
                      </a:lnTo>
                      <a:lnTo>
                        <a:pt x="3405264" y="114223"/>
                      </a:lnTo>
                      <a:lnTo>
                        <a:pt x="3498066" y="114223"/>
                      </a:lnTo>
                      <a:lnTo>
                        <a:pt x="3498066" y="82097"/>
                      </a:lnTo>
                      <a:lnTo>
                        <a:pt x="4533205" y="82097"/>
                      </a:lnTo>
                      <a:lnTo>
                        <a:pt x="4533205" y="0"/>
                      </a:lnTo>
                      <a:lnTo>
                        <a:pt x="5471980" y="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1" name="Freeform: Shape 280">
                  <a:extLst>
                    <a:ext uri="{FF2B5EF4-FFF2-40B4-BE49-F238E27FC236}">
                      <a16:creationId xmlns:a16="http://schemas.microsoft.com/office/drawing/2014/main" id="{0F2B68F5-6E2E-428E-A89D-31C72EB66E1C}"/>
                    </a:ext>
                  </a:extLst>
                </p:cNvPr>
                <p:cNvSpPr/>
                <p:nvPr/>
              </p:nvSpPr>
              <p:spPr>
                <a:xfrm>
                  <a:off x="8826201" y="6066610"/>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2" name="Freeform: Shape 281">
                  <a:extLst>
                    <a:ext uri="{FF2B5EF4-FFF2-40B4-BE49-F238E27FC236}">
                      <a16:creationId xmlns:a16="http://schemas.microsoft.com/office/drawing/2014/main" id="{560E9102-8691-4F4D-9C95-657037CA83D8}"/>
                    </a:ext>
                  </a:extLst>
                </p:cNvPr>
                <p:cNvSpPr/>
                <p:nvPr/>
              </p:nvSpPr>
              <p:spPr>
                <a:xfrm>
                  <a:off x="10061229" y="548332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3" name="Freeform: Shape 282">
                  <a:extLst>
                    <a:ext uri="{FF2B5EF4-FFF2-40B4-BE49-F238E27FC236}">
                      <a16:creationId xmlns:a16="http://schemas.microsoft.com/office/drawing/2014/main" id="{EB159272-D32E-4DE1-8BB5-0DE803CE32F7}"/>
                    </a:ext>
                  </a:extLst>
                </p:cNvPr>
                <p:cNvSpPr/>
                <p:nvPr/>
              </p:nvSpPr>
              <p:spPr>
                <a:xfrm>
                  <a:off x="104803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4" name="Freeform: Shape 283">
                  <a:extLst>
                    <a:ext uri="{FF2B5EF4-FFF2-40B4-BE49-F238E27FC236}">
                      <a16:creationId xmlns:a16="http://schemas.microsoft.com/office/drawing/2014/main" id="{6972A942-D1FF-489D-A706-56C025AA44C8}"/>
                    </a:ext>
                  </a:extLst>
                </p:cNvPr>
                <p:cNvSpPr/>
                <p:nvPr/>
              </p:nvSpPr>
              <p:spPr>
                <a:xfrm>
                  <a:off x="105184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5" name="Freeform: Shape 284">
                  <a:extLst>
                    <a:ext uri="{FF2B5EF4-FFF2-40B4-BE49-F238E27FC236}">
                      <a16:creationId xmlns:a16="http://schemas.microsoft.com/office/drawing/2014/main" id="{744D80E1-D11E-402F-A859-FA684C94BF60}"/>
                    </a:ext>
                  </a:extLst>
                </p:cNvPr>
                <p:cNvSpPr/>
                <p:nvPr/>
              </p:nvSpPr>
              <p:spPr>
                <a:xfrm>
                  <a:off x="1105183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6" name="Freeform: Shape 285">
                  <a:extLst>
                    <a:ext uri="{FF2B5EF4-FFF2-40B4-BE49-F238E27FC236}">
                      <a16:creationId xmlns:a16="http://schemas.microsoft.com/office/drawing/2014/main" id="{5BD29A6E-3CC9-475C-8CB9-312D8F8CB4E7}"/>
                    </a:ext>
                  </a:extLst>
                </p:cNvPr>
                <p:cNvSpPr/>
                <p:nvPr/>
              </p:nvSpPr>
              <p:spPr>
                <a:xfrm>
                  <a:off x="1110898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7" name="Freeform: Shape 286">
                  <a:extLst>
                    <a:ext uri="{FF2B5EF4-FFF2-40B4-BE49-F238E27FC236}">
                      <a16:creationId xmlns:a16="http://schemas.microsoft.com/office/drawing/2014/main" id="{3A72E83E-4DEC-442D-A090-0941306F0A35}"/>
                    </a:ext>
                  </a:extLst>
                </p:cNvPr>
                <p:cNvSpPr/>
                <p:nvPr/>
              </p:nvSpPr>
              <p:spPr>
                <a:xfrm>
                  <a:off x="121948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8" name="Freeform: Shape 287">
                  <a:extLst>
                    <a:ext uri="{FF2B5EF4-FFF2-40B4-BE49-F238E27FC236}">
                      <a16:creationId xmlns:a16="http://schemas.microsoft.com/office/drawing/2014/main" id="{1BF3E824-9A03-4925-9967-FA5E05B37888}"/>
                    </a:ext>
                  </a:extLst>
                </p:cNvPr>
                <p:cNvSpPr/>
                <p:nvPr/>
              </p:nvSpPr>
              <p:spPr>
                <a:xfrm>
                  <a:off x="123662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9" name="Freeform: Shape 288">
                  <a:extLst>
                    <a:ext uri="{FF2B5EF4-FFF2-40B4-BE49-F238E27FC236}">
                      <a16:creationId xmlns:a16="http://schemas.microsoft.com/office/drawing/2014/main" id="{9B15117C-46AD-4C06-868A-4F82D9FE5D0B}"/>
                    </a:ext>
                  </a:extLst>
                </p:cNvPr>
                <p:cNvSpPr/>
                <p:nvPr/>
              </p:nvSpPr>
              <p:spPr>
                <a:xfrm>
                  <a:off x="127853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0" name="Freeform: Shape 289">
                  <a:extLst>
                    <a:ext uri="{FF2B5EF4-FFF2-40B4-BE49-F238E27FC236}">
                      <a16:creationId xmlns:a16="http://schemas.microsoft.com/office/drawing/2014/main" id="{F7629665-D841-4E50-A7C5-534854597A99}"/>
                    </a:ext>
                  </a:extLst>
                </p:cNvPr>
                <p:cNvSpPr/>
                <p:nvPr/>
              </p:nvSpPr>
              <p:spPr>
                <a:xfrm>
                  <a:off x="128806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1" name="Freeform: Shape 290">
                  <a:extLst>
                    <a:ext uri="{FF2B5EF4-FFF2-40B4-BE49-F238E27FC236}">
                      <a16:creationId xmlns:a16="http://schemas.microsoft.com/office/drawing/2014/main" id="{9491077A-F16D-4C83-9A84-514F43CD0C29}"/>
                    </a:ext>
                  </a:extLst>
                </p:cNvPr>
                <p:cNvSpPr/>
                <p:nvPr/>
              </p:nvSpPr>
              <p:spPr>
                <a:xfrm>
                  <a:off x="129377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2" name="Freeform: Shape 291">
                  <a:extLst>
                    <a:ext uri="{FF2B5EF4-FFF2-40B4-BE49-F238E27FC236}">
                      <a16:creationId xmlns:a16="http://schemas.microsoft.com/office/drawing/2014/main" id="{B4C3EBB2-92A3-4B85-9108-6FA2058C23F0}"/>
                    </a:ext>
                  </a:extLst>
                </p:cNvPr>
                <p:cNvSpPr/>
                <p:nvPr/>
              </p:nvSpPr>
              <p:spPr>
                <a:xfrm>
                  <a:off x="130139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3" name="Freeform: Shape 292">
                  <a:extLst>
                    <a:ext uri="{FF2B5EF4-FFF2-40B4-BE49-F238E27FC236}">
                      <a16:creationId xmlns:a16="http://schemas.microsoft.com/office/drawing/2014/main" id="{32727F48-CBA3-4D5A-8906-B8DCD68C7441}"/>
                    </a:ext>
                  </a:extLst>
                </p:cNvPr>
                <p:cNvSpPr/>
                <p:nvPr/>
              </p:nvSpPr>
              <p:spPr>
                <a:xfrm>
                  <a:off x="130520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4" name="Freeform: Shape 293">
                  <a:extLst>
                    <a:ext uri="{FF2B5EF4-FFF2-40B4-BE49-F238E27FC236}">
                      <a16:creationId xmlns:a16="http://schemas.microsoft.com/office/drawing/2014/main" id="{D574FB0A-85AE-4D35-82ED-DC2469A11C68}"/>
                    </a:ext>
                  </a:extLst>
                </p:cNvPr>
                <p:cNvSpPr/>
                <p:nvPr/>
              </p:nvSpPr>
              <p:spPr>
                <a:xfrm>
                  <a:off x="1312829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5" name="Freeform: Shape 294">
                  <a:extLst>
                    <a:ext uri="{FF2B5EF4-FFF2-40B4-BE49-F238E27FC236}">
                      <a16:creationId xmlns:a16="http://schemas.microsoft.com/office/drawing/2014/main" id="{D8793542-48B5-4ADB-A1FA-07921121E5D0}"/>
                    </a:ext>
                  </a:extLst>
                </p:cNvPr>
                <p:cNvSpPr/>
                <p:nvPr/>
              </p:nvSpPr>
              <p:spPr>
                <a:xfrm>
                  <a:off x="131854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6" name="Freeform: Shape 295">
                  <a:extLst>
                    <a:ext uri="{FF2B5EF4-FFF2-40B4-BE49-F238E27FC236}">
                      <a16:creationId xmlns:a16="http://schemas.microsoft.com/office/drawing/2014/main" id="{64BF28C5-F9B6-4D88-815E-454874040983}"/>
                    </a:ext>
                  </a:extLst>
                </p:cNvPr>
                <p:cNvSpPr/>
                <p:nvPr/>
              </p:nvSpPr>
              <p:spPr>
                <a:xfrm>
                  <a:off x="132997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7" name="Freeform: Shape 296">
                  <a:extLst>
                    <a:ext uri="{FF2B5EF4-FFF2-40B4-BE49-F238E27FC236}">
                      <a16:creationId xmlns:a16="http://schemas.microsoft.com/office/drawing/2014/main" id="{3C8FEDC9-8BD6-4E0F-B9C1-40CEF9036D7E}"/>
                    </a:ext>
                  </a:extLst>
                </p:cNvPr>
                <p:cNvSpPr/>
                <p:nvPr/>
              </p:nvSpPr>
              <p:spPr>
                <a:xfrm>
                  <a:off x="133378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8" name="Freeform: Shape 297">
                  <a:extLst>
                    <a:ext uri="{FF2B5EF4-FFF2-40B4-BE49-F238E27FC236}">
                      <a16:creationId xmlns:a16="http://schemas.microsoft.com/office/drawing/2014/main" id="{92D40D43-9266-41D5-A55A-DF06BFA81037}"/>
                    </a:ext>
                  </a:extLst>
                </p:cNvPr>
                <p:cNvSpPr/>
                <p:nvPr/>
              </p:nvSpPr>
              <p:spPr>
                <a:xfrm>
                  <a:off x="134902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9" name="Freeform: Shape 298">
                  <a:extLst>
                    <a:ext uri="{FF2B5EF4-FFF2-40B4-BE49-F238E27FC236}">
                      <a16:creationId xmlns:a16="http://schemas.microsoft.com/office/drawing/2014/main" id="{4223C474-2793-4534-BB22-CEBDF0FF99CB}"/>
                    </a:ext>
                  </a:extLst>
                </p:cNvPr>
                <p:cNvSpPr/>
                <p:nvPr/>
              </p:nvSpPr>
              <p:spPr>
                <a:xfrm>
                  <a:off x="137569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0" name="Freeform: Shape 299">
                  <a:extLst>
                    <a:ext uri="{FF2B5EF4-FFF2-40B4-BE49-F238E27FC236}">
                      <a16:creationId xmlns:a16="http://schemas.microsoft.com/office/drawing/2014/main" id="{671E16EF-3EA9-4682-A6C8-D3B20D26C872}"/>
                    </a:ext>
                  </a:extLst>
                </p:cNvPr>
                <p:cNvSpPr/>
                <p:nvPr/>
              </p:nvSpPr>
              <p:spPr>
                <a:xfrm>
                  <a:off x="137950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1" name="Freeform: Shape 300">
                  <a:extLst>
                    <a:ext uri="{FF2B5EF4-FFF2-40B4-BE49-F238E27FC236}">
                      <a16:creationId xmlns:a16="http://schemas.microsoft.com/office/drawing/2014/main" id="{6B49A42F-C51B-484B-93D4-3090C9F14DDB}"/>
                    </a:ext>
                  </a:extLst>
                </p:cNvPr>
                <p:cNvSpPr/>
                <p:nvPr/>
              </p:nvSpPr>
              <p:spPr>
                <a:xfrm>
                  <a:off x="138522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2" name="Freeform: Shape 301">
                  <a:extLst>
                    <a:ext uri="{FF2B5EF4-FFF2-40B4-BE49-F238E27FC236}">
                      <a16:creationId xmlns:a16="http://schemas.microsoft.com/office/drawing/2014/main" id="{6DF88598-3EA6-48AE-9FF6-03A086B22AB9}"/>
                    </a:ext>
                  </a:extLst>
                </p:cNvPr>
                <p:cNvSpPr/>
                <p:nvPr/>
              </p:nvSpPr>
              <p:spPr>
                <a:xfrm>
                  <a:off x="139093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3" name="Freeform: Shape 302">
                  <a:extLst>
                    <a:ext uri="{FF2B5EF4-FFF2-40B4-BE49-F238E27FC236}">
                      <a16:creationId xmlns:a16="http://schemas.microsoft.com/office/drawing/2014/main" id="{556A1E49-ACF1-4932-A917-0B875DE295C7}"/>
                    </a:ext>
                  </a:extLst>
                </p:cNvPr>
                <p:cNvSpPr/>
                <p:nvPr/>
              </p:nvSpPr>
              <p:spPr>
                <a:xfrm>
                  <a:off x="140046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55" name="Group 354">
                <a:extLst>
                  <a:ext uri="{FF2B5EF4-FFF2-40B4-BE49-F238E27FC236}">
                    <a16:creationId xmlns:a16="http://schemas.microsoft.com/office/drawing/2014/main" id="{3D63216A-A394-4C59-8F16-6C6C05106008}"/>
                  </a:ext>
                </a:extLst>
              </p:cNvPr>
              <p:cNvGrpSpPr/>
              <p:nvPr/>
            </p:nvGrpSpPr>
            <p:grpSpPr>
              <a:xfrm>
                <a:off x="5258350" y="4317603"/>
                <a:ext cx="3486516" cy="597126"/>
                <a:chOff x="9934783" y="4918240"/>
                <a:chExt cx="5471255" cy="934760"/>
              </a:xfrm>
            </p:grpSpPr>
            <p:sp>
              <p:nvSpPr>
                <p:cNvPr id="307" name="Freeform: Shape 306">
                  <a:extLst>
                    <a:ext uri="{FF2B5EF4-FFF2-40B4-BE49-F238E27FC236}">
                      <a16:creationId xmlns:a16="http://schemas.microsoft.com/office/drawing/2014/main" id="{0AB47E5A-395F-4AC8-A2DC-CE44850D4637}"/>
                    </a:ext>
                  </a:extLst>
                </p:cNvPr>
                <p:cNvSpPr/>
                <p:nvPr/>
              </p:nvSpPr>
              <p:spPr>
                <a:xfrm>
                  <a:off x="9934783" y="4976700"/>
                  <a:ext cx="5457825" cy="876300"/>
                </a:xfrm>
                <a:custGeom>
                  <a:avLst/>
                  <a:gdLst>
                    <a:gd name="connsiteX0" fmla="*/ 0 w 5457825"/>
                    <a:gd name="connsiteY0" fmla="*/ 880066 h 876300"/>
                    <a:gd name="connsiteX1" fmla="*/ 220922 w 5457825"/>
                    <a:gd name="connsiteY1" fmla="*/ 880066 h 876300"/>
                    <a:gd name="connsiteX2" fmla="*/ 220922 w 5457825"/>
                    <a:gd name="connsiteY2" fmla="*/ 843849 h 876300"/>
                    <a:gd name="connsiteX3" fmla="*/ 666388 w 5457825"/>
                    <a:gd name="connsiteY3" fmla="*/ 843849 h 876300"/>
                    <a:gd name="connsiteX4" fmla="*/ 666388 w 5457825"/>
                    <a:gd name="connsiteY4" fmla="*/ 811255 h 876300"/>
                    <a:gd name="connsiteX5" fmla="*/ 760551 w 5457825"/>
                    <a:gd name="connsiteY5" fmla="*/ 811255 h 876300"/>
                    <a:gd name="connsiteX6" fmla="*/ 760551 w 5457825"/>
                    <a:gd name="connsiteY6" fmla="*/ 771416 h 876300"/>
                    <a:gd name="connsiteX7" fmla="*/ 840228 w 5457825"/>
                    <a:gd name="connsiteY7" fmla="*/ 771416 h 876300"/>
                    <a:gd name="connsiteX8" fmla="*/ 840228 w 5457825"/>
                    <a:gd name="connsiteY8" fmla="*/ 738821 h 876300"/>
                    <a:gd name="connsiteX9" fmla="*/ 959739 w 5457825"/>
                    <a:gd name="connsiteY9" fmla="*/ 738821 h 876300"/>
                    <a:gd name="connsiteX10" fmla="*/ 959739 w 5457825"/>
                    <a:gd name="connsiteY10" fmla="*/ 698983 h 876300"/>
                    <a:gd name="connsiteX11" fmla="*/ 992343 w 5457825"/>
                    <a:gd name="connsiteY11" fmla="*/ 698983 h 876300"/>
                    <a:gd name="connsiteX12" fmla="*/ 992343 w 5457825"/>
                    <a:gd name="connsiteY12" fmla="*/ 659144 h 876300"/>
                    <a:gd name="connsiteX13" fmla="*/ 1061152 w 5457825"/>
                    <a:gd name="connsiteY13" fmla="*/ 659144 h 876300"/>
                    <a:gd name="connsiteX14" fmla="*/ 1061152 w 5457825"/>
                    <a:gd name="connsiteY14" fmla="*/ 597576 h 876300"/>
                    <a:gd name="connsiteX15" fmla="*/ 1260339 w 5457825"/>
                    <a:gd name="connsiteY15" fmla="*/ 597576 h 876300"/>
                    <a:gd name="connsiteX16" fmla="*/ 1260339 w 5457825"/>
                    <a:gd name="connsiteY16" fmla="*/ 575846 h 876300"/>
                    <a:gd name="connsiteX17" fmla="*/ 1329157 w 5457825"/>
                    <a:gd name="connsiteY17" fmla="*/ 575846 h 876300"/>
                    <a:gd name="connsiteX18" fmla="*/ 1329157 w 5457825"/>
                    <a:gd name="connsiteY18" fmla="*/ 536008 h 876300"/>
                    <a:gd name="connsiteX19" fmla="*/ 1430560 w 5457825"/>
                    <a:gd name="connsiteY19" fmla="*/ 536008 h 876300"/>
                    <a:gd name="connsiteX20" fmla="*/ 1430560 w 5457825"/>
                    <a:gd name="connsiteY20" fmla="*/ 517899 h 876300"/>
                    <a:gd name="connsiteX21" fmla="*/ 1655102 w 5457825"/>
                    <a:gd name="connsiteY21" fmla="*/ 517899 h 876300"/>
                    <a:gd name="connsiteX22" fmla="*/ 1655102 w 5457825"/>
                    <a:gd name="connsiteY22" fmla="*/ 481682 h 876300"/>
                    <a:gd name="connsiteX23" fmla="*/ 1876025 w 5457825"/>
                    <a:gd name="connsiteY23" fmla="*/ 481682 h 876300"/>
                    <a:gd name="connsiteX24" fmla="*/ 1876025 w 5457825"/>
                    <a:gd name="connsiteY24" fmla="*/ 449088 h 876300"/>
                    <a:gd name="connsiteX25" fmla="*/ 2078841 w 5457825"/>
                    <a:gd name="connsiteY25" fmla="*/ 449088 h 876300"/>
                    <a:gd name="connsiteX26" fmla="*/ 2078841 w 5457825"/>
                    <a:gd name="connsiteY26" fmla="*/ 412871 h 876300"/>
                    <a:gd name="connsiteX27" fmla="*/ 2176625 w 5457825"/>
                    <a:gd name="connsiteY27" fmla="*/ 412871 h 876300"/>
                    <a:gd name="connsiteX28" fmla="*/ 2176625 w 5457825"/>
                    <a:gd name="connsiteY28" fmla="*/ 275247 h 876300"/>
                    <a:gd name="connsiteX29" fmla="*/ 2415654 w 5457825"/>
                    <a:gd name="connsiteY29" fmla="*/ 275247 h 876300"/>
                    <a:gd name="connsiteX30" fmla="*/ 2415654 w 5457825"/>
                    <a:gd name="connsiteY30" fmla="*/ 253517 h 876300"/>
                    <a:gd name="connsiteX31" fmla="*/ 2451868 w 5457825"/>
                    <a:gd name="connsiteY31" fmla="*/ 253517 h 876300"/>
                    <a:gd name="connsiteX32" fmla="*/ 2451868 w 5457825"/>
                    <a:gd name="connsiteY32" fmla="*/ 213679 h 876300"/>
                    <a:gd name="connsiteX33" fmla="*/ 2886475 w 5457825"/>
                    <a:gd name="connsiteY33" fmla="*/ 213679 h 876300"/>
                    <a:gd name="connsiteX34" fmla="*/ 2886475 w 5457825"/>
                    <a:gd name="connsiteY34" fmla="*/ 195570 h 876300"/>
                    <a:gd name="connsiteX35" fmla="*/ 2966152 w 5457825"/>
                    <a:gd name="connsiteY35" fmla="*/ 195570 h 876300"/>
                    <a:gd name="connsiteX36" fmla="*/ 2966152 w 5457825"/>
                    <a:gd name="connsiteY36" fmla="*/ 191949 h 876300"/>
                    <a:gd name="connsiteX37" fmla="*/ 3013234 w 5457825"/>
                    <a:gd name="connsiteY37" fmla="*/ 191949 h 876300"/>
                    <a:gd name="connsiteX38" fmla="*/ 3013234 w 5457825"/>
                    <a:gd name="connsiteY38" fmla="*/ 184705 h 876300"/>
                    <a:gd name="connsiteX39" fmla="*/ 3375403 w 5457825"/>
                    <a:gd name="connsiteY39" fmla="*/ 184705 h 876300"/>
                    <a:gd name="connsiteX40" fmla="*/ 3375403 w 5457825"/>
                    <a:gd name="connsiteY40" fmla="*/ 144867 h 876300"/>
                    <a:gd name="connsiteX41" fmla="*/ 3491294 w 5457825"/>
                    <a:gd name="connsiteY41" fmla="*/ 144867 h 876300"/>
                    <a:gd name="connsiteX42" fmla="*/ 3491294 w 5457825"/>
                    <a:gd name="connsiteY42" fmla="*/ 130380 h 876300"/>
                    <a:gd name="connsiteX43" fmla="*/ 3972973 w 5457825"/>
                    <a:gd name="connsiteY43" fmla="*/ 130380 h 876300"/>
                    <a:gd name="connsiteX44" fmla="*/ 3972973 w 5457825"/>
                    <a:gd name="connsiteY44" fmla="*/ 86919 h 876300"/>
                    <a:gd name="connsiteX45" fmla="*/ 4440174 w 5457825"/>
                    <a:gd name="connsiteY45" fmla="*/ 86919 h 876300"/>
                    <a:gd name="connsiteX46" fmla="*/ 4440174 w 5457825"/>
                    <a:gd name="connsiteY46" fmla="*/ 72434 h 876300"/>
                    <a:gd name="connsiteX47" fmla="*/ 4780607 w 5457825"/>
                    <a:gd name="connsiteY47" fmla="*/ 72434 h 876300"/>
                    <a:gd name="connsiteX48" fmla="*/ 4780607 w 5457825"/>
                    <a:gd name="connsiteY48" fmla="*/ 0 h 876300"/>
                    <a:gd name="connsiteX49" fmla="*/ 5465102 w 5457825"/>
                    <a:gd name="connsiteY49" fmla="*/ 0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57825" h="876300">
                      <a:moveTo>
                        <a:pt x="0" y="880066"/>
                      </a:moveTo>
                      <a:lnTo>
                        <a:pt x="220922" y="880066"/>
                      </a:lnTo>
                      <a:lnTo>
                        <a:pt x="220922" y="843849"/>
                      </a:lnTo>
                      <a:lnTo>
                        <a:pt x="666388" y="843849"/>
                      </a:lnTo>
                      <a:lnTo>
                        <a:pt x="666388" y="811255"/>
                      </a:lnTo>
                      <a:lnTo>
                        <a:pt x="760551" y="811255"/>
                      </a:lnTo>
                      <a:lnTo>
                        <a:pt x="760551" y="771416"/>
                      </a:lnTo>
                      <a:lnTo>
                        <a:pt x="840228" y="771416"/>
                      </a:lnTo>
                      <a:lnTo>
                        <a:pt x="840228" y="738821"/>
                      </a:lnTo>
                      <a:lnTo>
                        <a:pt x="959739" y="738821"/>
                      </a:lnTo>
                      <a:lnTo>
                        <a:pt x="959739" y="698983"/>
                      </a:lnTo>
                      <a:lnTo>
                        <a:pt x="992343" y="698983"/>
                      </a:lnTo>
                      <a:lnTo>
                        <a:pt x="992343" y="659144"/>
                      </a:lnTo>
                      <a:lnTo>
                        <a:pt x="1061152" y="659144"/>
                      </a:lnTo>
                      <a:lnTo>
                        <a:pt x="1061152" y="597576"/>
                      </a:lnTo>
                      <a:lnTo>
                        <a:pt x="1260339" y="597576"/>
                      </a:lnTo>
                      <a:lnTo>
                        <a:pt x="1260339" y="575846"/>
                      </a:lnTo>
                      <a:lnTo>
                        <a:pt x="1329157" y="575846"/>
                      </a:lnTo>
                      <a:lnTo>
                        <a:pt x="1329157" y="536008"/>
                      </a:lnTo>
                      <a:lnTo>
                        <a:pt x="1430560" y="536008"/>
                      </a:lnTo>
                      <a:lnTo>
                        <a:pt x="1430560" y="517899"/>
                      </a:lnTo>
                      <a:lnTo>
                        <a:pt x="1655102" y="517899"/>
                      </a:lnTo>
                      <a:lnTo>
                        <a:pt x="1655102" y="481682"/>
                      </a:lnTo>
                      <a:lnTo>
                        <a:pt x="1876025" y="481682"/>
                      </a:lnTo>
                      <a:lnTo>
                        <a:pt x="1876025" y="449088"/>
                      </a:lnTo>
                      <a:lnTo>
                        <a:pt x="2078841" y="449088"/>
                      </a:lnTo>
                      <a:lnTo>
                        <a:pt x="2078841" y="412871"/>
                      </a:lnTo>
                      <a:lnTo>
                        <a:pt x="2176625" y="412871"/>
                      </a:lnTo>
                      <a:lnTo>
                        <a:pt x="2176625" y="275247"/>
                      </a:lnTo>
                      <a:lnTo>
                        <a:pt x="2415654" y="275247"/>
                      </a:lnTo>
                      <a:lnTo>
                        <a:pt x="2415654" y="253517"/>
                      </a:lnTo>
                      <a:lnTo>
                        <a:pt x="2451868" y="253517"/>
                      </a:lnTo>
                      <a:lnTo>
                        <a:pt x="2451868" y="213679"/>
                      </a:lnTo>
                      <a:lnTo>
                        <a:pt x="2886475" y="213679"/>
                      </a:lnTo>
                      <a:lnTo>
                        <a:pt x="2886475" y="195570"/>
                      </a:lnTo>
                      <a:lnTo>
                        <a:pt x="2966152" y="195570"/>
                      </a:lnTo>
                      <a:lnTo>
                        <a:pt x="2966152" y="191949"/>
                      </a:lnTo>
                      <a:lnTo>
                        <a:pt x="3013234" y="191949"/>
                      </a:lnTo>
                      <a:lnTo>
                        <a:pt x="3013234" y="184705"/>
                      </a:lnTo>
                      <a:lnTo>
                        <a:pt x="3375403" y="184705"/>
                      </a:lnTo>
                      <a:lnTo>
                        <a:pt x="3375403" y="144867"/>
                      </a:lnTo>
                      <a:lnTo>
                        <a:pt x="3491294" y="144867"/>
                      </a:lnTo>
                      <a:lnTo>
                        <a:pt x="3491294" y="130380"/>
                      </a:lnTo>
                      <a:lnTo>
                        <a:pt x="3972973" y="130380"/>
                      </a:lnTo>
                      <a:lnTo>
                        <a:pt x="3972973" y="86919"/>
                      </a:lnTo>
                      <a:lnTo>
                        <a:pt x="4440174" y="86919"/>
                      </a:lnTo>
                      <a:lnTo>
                        <a:pt x="4440174" y="72434"/>
                      </a:lnTo>
                      <a:lnTo>
                        <a:pt x="4780607" y="72434"/>
                      </a:lnTo>
                      <a:lnTo>
                        <a:pt x="4780607" y="0"/>
                      </a:lnTo>
                      <a:lnTo>
                        <a:pt x="5465102" y="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8" name="Freeform: Shape 307">
                  <a:extLst>
                    <a:ext uri="{FF2B5EF4-FFF2-40B4-BE49-F238E27FC236}">
                      <a16:creationId xmlns:a16="http://schemas.microsoft.com/office/drawing/2014/main" id="{19FE4A72-82B2-42AC-A56F-A445BB79EAC1}"/>
                    </a:ext>
                  </a:extLst>
                </p:cNvPr>
                <p:cNvSpPr/>
                <p:nvPr/>
              </p:nvSpPr>
              <p:spPr>
                <a:xfrm>
                  <a:off x="11053085" y="552784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9" name="Freeform: Shape 308">
                  <a:extLst>
                    <a:ext uri="{FF2B5EF4-FFF2-40B4-BE49-F238E27FC236}">
                      <a16:creationId xmlns:a16="http://schemas.microsoft.com/office/drawing/2014/main" id="{BECE05CD-F649-40CA-B97A-5CC3FA0BB9F8}"/>
                    </a:ext>
                  </a:extLst>
                </p:cNvPr>
                <p:cNvSpPr/>
                <p:nvPr/>
              </p:nvSpPr>
              <p:spPr>
                <a:xfrm>
                  <a:off x="11510285" y="54325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0" name="Freeform: Shape 309">
                  <a:extLst>
                    <a:ext uri="{FF2B5EF4-FFF2-40B4-BE49-F238E27FC236}">
                      <a16:creationId xmlns:a16="http://schemas.microsoft.com/office/drawing/2014/main" id="{C2FFE401-AA57-459A-8209-DA4BE5355011}"/>
                    </a:ext>
                  </a:extLst>
                </p:cNvPr>
                <p:cNvSpPr/>
                <p:nvPr/>
              </p:nvSpPr>
              <p:spPr>
                <a:xfrm>
                  <a:off x="1192938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1" name="Freeform: Shape 310">
                  <a:extLst>
                    <a:ext uri="{FF2B5EF4-FFF2-40B4-BE49-F238E27FC236}">
                      <a16:creationId xmlns:a16="http://schemas.microsoft.com/office/drawing/2014/main" id="{EB9B3B50-FC75-41C4-A347-959ED8F30F18}"/>
                    </a:ext>
                  </a:extLst>
                </p:cNvPr>
                <p:cNvSpPr/>
                <p:nvPr/>
              </p:nvSpPr>
              <p:spPr>
                <a:xfrm>
                  <a:off x="1198653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2" name="Freeform: Shape 311">
                  <a:extLst>
                    <a:ext uri="{FF2B5EF4-FFF2-40B4-BE49-F238E27FC236}">
                      <a16:creationId xmlns:a16="http://schemas.microsoft.com/office/drawing/2014/main" id="{DFDA4EFC-2047-48FC-A2B5-284EF758E185}"/>
                    </a:ext>
                  </a:extLst>
                </p:cNvPr>
                <p:cNvSpPr/>
                <p:nvPr/>
              </p:nvSpPr>
              <p:spPr>
                <a:xfrm>
                  <a:off x="121960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3" name="Freeform: Shape 312">
                  <a:extLst>
                    <a:ext uri="{FF2B5EF4-FFF2-40B4-BE49-F238E27FC236}">
                      <a16:creationId xmlns:a16="http://schemas.microsoft.com/office/drawing/2014/main" id="{337849DD-C988-4150-AC4A-E543B75E25A9}"/>
                    </a:ext>
                  </a:extLst>
                </p:cNvPr>
                <p:cNvSpPr/>
                <p:nvPr/>
              </p:nvSpPr>
              <p:spPr>
                <a:xfrm>
                  <a:off x="122722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4" name="Freeform: Shape 313">
                  <a:extLst>
                    <a:ext uri="{FF2B5EF4-FFF2-40B4-BE49-F238E27FC236}">
                      <a16:creationId xmlns:a16="http://schemas.microsoft.com/office/drawing/2014/main" id="{D3504006-A3F6-4F18-BA44-494D5FCDCEA7}"/>
                    </a:ext>
                  </a:extLst>
                </p:cNvPr>
                <p:cNvSpPr/>
                <p:nvPr/>
              </p:nvSpPr>
              <p:spPr>
                <a:xfrm>
                  <a:off x="1232944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5" name="Freeform: Shape 314">
                  <a:extLst>
                    <a:ext uri="{FF2B5EF4-FFF2-40B4-BE49-F238E27FC236}">
                      <a16:creationId xmlns:a16="http://schemas.microsoft.com/office/drawing/2014/main" id="{B5B5C461-442E-4989-B909-46F84BDA17C2}"/>
                    </a:ext>
                  </a:extLst>
                </p:cNvPr>
                <p:cNvSpPr/>
                <p:nvPr/>
              </p:nvSpPr>
              <p:spPr>
                <a:xfrm>
                  <a:off x="12424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6" name="Freeform: Shape 315">
                  <a:extLst>
                    <a:ext uri="{FF2B5EF4-FFF2-40B4-BE49-F238E27FC236}">
                      <a16:creationId xmlns:a16="http://schemas.microsoft.com/office/drawing/2014/main" id="{6EB2432A-A648-4FEB-B3BD-56A74E1FC93D}"/>
                    </a:ext>
                  </a:extLst>
                </p:cNvPr>
                <p:cNvSpPr/>
                <p:nvPr/>
              </p:nvSpPr>
              <p:spPr>
                <a:xfrm>
                  <a:off x="125008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7" name="Freeform: Shape 316">
                  <a:extLst>
                    <a:ext uri="{FF2B5EF4-FFF2-40B4-BE49-F238E27FC236}">
                      <a16:creationId xmlns:a16="http://schemas.microsoft.com/office/drawing/2014/main" id="{8AEB207C-C047-4F42-A5A3-437D80C2EAFB}"/>
                    </a:ext>
                  </a:extLst>
                </p:cNvPr>
                <p:cNvSpPr/>
                <p:nvPr/>
              </p:nvSpPr>
              <p:spPr>
                <a:xfrm>
                  <a:off x="125961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8" name="Freeform: Shape 317">
                  <a:extLst>
                    <a:ext uri="{FF2B5EF4-FFF2-40B4-BE49-F238E27FC236}">
                      <a16:creationId xmlns:a16="http://schemas.microsoft.com/office/drawing/2014/main" id="{C1A69FDC-4253-4290-95D4-45BC7E235600}"/>
                    </a:ext>
                  </a:extLst>
                </p:cNvPr>
                <p:cNvSpPr/>
                <p:nvPr/>
              </p:nvSpPr>
              <p:spPr>
                <a:xfrm>
                  <a:off x="127104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9" name="Freeform: Shape 318">
                  <a:extLst>
                    <a:ext uri="{FF2B5EF4-FFF2-40B4-BE49-F238E27FC236}">
                      <a16:creationId xmlns:a16="http://schemas.microsoft.com/office/drawing/2014/main" id="{00D5ED44-8E82-4CCD-B783-695BC27D8B2A}"/>
                    </a:ext>
                  </a:extLst>
                </p:cNvPr>
                <p:cNvSpPr/>
                <p:nvPr/>
              </p:nvSpPr>
              <p:spPr>
                <a:xfrm>
                  <a:off x="12805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0" name="Freeform: Shape 319">
                  <a:extLst>
                    <a:ext uri="{FF2B5EF4-FFF2-40B4-BE49-F238E27FC236}">
                      <a16:creationId xmlns:a16="http://schemas.microsoft.com/office/drawing/2014/main" id="{FB719E2B-7546-4D51-B8FC-993D8A39FB45}"/>
                    </a:ext>
                  </a:extLst>
                </p:cNvPr>
                <p:cNvSpPr/>
                <p:nvPr/>
              </p:nvSpPr>
              <p:spPr>
                <a:xfrm>
                  <a:off x="128818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1" name="Freeform: Shape 320">
                  <a:extLst>
                    <a:ext uri="{FF2B5EF4-FFF2-40B4-BE49-F238E27FC236}">
                      <a16:creationId xmlns:a16="http://schemas.microsoft.com/office/drawing/2014/main" id="{B672D6F6-BEC2-45BE-B729-643C8ECE7220}"/>
                    </a:ext>
                  </a:extLst>
                </p:cNvPr>
                <p:cNvSpPr/>
                <p:nvPr/>
              </p:nvSpPr>
              <p:spPr>
                <a:xfrm>
                  <a:off x="129771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2" name="Freeform: Shape 321">
                  <a:extLst>
                    <a:ext uri="{FF2B5EF4-FFF2-40B4-BE49-F238E27FC236}">
                      <a16:creationId xmlns:a16="http://schemas.microsoft.com/office/drawing/2014/main" id="{55DF1AFD-F3F3-4D33-8E0E-BB36C0EADF1C}"/>
                    </a:ext>
                  </a:extLst>
                </p:cNvPr>
                <p:cNvSpPr/>
                <p:nvPr/>
              </p:nvSpPr>
              <p:spPr>
                <a:xfrm>
                  <a:off x="130152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3" name="Freeform: Shape 322">
                  <a:extLst>
                    <a:ext uri="{FF2B5EF4-FFF2-40B4-BE49-F238E27FC236}">
                      <a16:creationId xmlns:a16="http://schemas.microsoft.com/office/drawing/2014/main" id="{006F61E3-CA0E-4280-A22C-D973E2164F48}"/>
                    </a:ext>
                  </a:extLst>
                </p:cNvPr>
                <p:cNvSpPr/>
                <p:nvPr/>
              </p:nvSpPr>
              <p:spPr>
                <a:xfrm>
                  <a:off x="130723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4" name="Freeform: Shape 323">
                  <a:extLst>
                    <a:ext uri="{FF2B5EF4-FFF2-40B4-BE49-F238E27FC236}">
                      <a16:creationId xmlns:a16="http://schemas.microsoft.com/office/drawing/2014/main" id="{2A4F1C4B-966D-4CBB-B7AA-04C06D53AC94}"/>
                    </a:ext>
                  </a:extLst>
                </p:cNvPr>
                <p:cNvSpPr/>
                <p:nvPr/>
              </p:nvSpPr>
              <p:spPr>
                <a:xfrm>
                  <a:off x="131295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5" name="Freeform: Shape 324">
                  <a:extLst>
                    <a:ext uri="{FF2B5EF4-FFF2-40B4-BE49-F238E27FC236}">
                      <a16:creationId xmlns:a16="http://schemas.microsoft.com/office/drawing/2014/main" id="{8EA8AAF8-F676-406D-ADBB-CA0ECB972CDE}"/>
                    </a:ext>
                  </a:extLst>
                </p:cNvPr>
                <p:cNvSpPr/>
                <p:nvPr/>
              </p:nvSpPr>
              <p:spPr>
                <a:xfrm>
                  <a:off x="132057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6" name="Freeform: Shape 325">
                  <a:extLst>
                    <a:ext uri="{FF2B5EF4-FFF2-40B4-BE49-F238E27FC236}">
                      <a16:creationId xmlns:a16="http://schemas.microsoft.com/office/drawing/2014/main" id="{31A34824-00CA-4BBF-8FEC-CFDEB33EE3EB}"/>
                    </a:ext>
                  </a:extLst>
                </p:cNvPr>
                <p:cNvSpPr/>
                <p:nvPr/>
              </p:nvSpPr>
              <p:spPr>
                <a:xfrm>
                  <a:off x="132819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7" name="Freeform: Shape 326">
                  <a:extLst>
                    <a:ext uri="{FF2B5EF4-FFF2-40B4-BE49-F238E27FC236}">
                      <a16:creationId xmlns:a16="http://schemas.microsoft.com/office/drawing/2014/main" id="{B00EDD03-EC8D-433F-A45E-84B694CEC3EF}"/>
                    </a:ext>
                  </a:extLst>
                </p:cNvPr>
                <p:cNvSpPr/>
                <p:nvPr/>
              </p:nvSpPr>
              <p:spPr>
                <a:xfrm>
                  <a:off x="1335814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8" name="Freeform: Shape 327">
                  <a:extLst>
                    <a:ext uri="{FF2B5EF4-FFF2-40B4-BE49-F238E27FC236}">
                      <a16:creationId xmlns:a16="http://schemas.microsoft.com/office/drawing/2014/main" id="{BE9D596C-89E9-4DCB-B97B-7F420DAC09F1}"/>
                    </a:ext>
                  </a:extLst>
                </p:cNvPr>
                <p:cNvSpPr/>
                <p:nvPr/>
              </p:nvSpPr>
              <p:spPr>
                <a:xfrm>
                  <a:off x="1341529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9" name="Freeform: Shape 328">
                  <a:extLst>
                    <a:ext uri="{FF2B5EF4-FFF2-40B4-BE49-F238E27FC236}">
                      <a16:creationId xmlns:a16="http://schemas.microsoft.com/office/drawing/2014/main" id="{809AFB68-6835-40EC-B3BC-B9A970106F2E}"/>
                    </a:ext>
                  </a:extLst>
                </p:cNvPr>
                <p:cNvSpPr/>
                <p:nvPr/>
              </p:nvSpPr>
              <p:spPr>
                <a:xfrm>
                  <a:off x="1347244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0" name="Freeform: Shape 329">
                  <a:extLst>
                    <a:ext uri="{FF2B5EF4-FFF2-40B4-BE49-F238E27FC236}">
                      <a16:creationId xmlns:a16="http://schemas.microsoft.com/office/drawing/2014/main" id="{8233E241-9C1D-44F3-86A9-381CA536C56D}"/>
                    </a:ext>
                  </a:extLst>
                </p:cNvPr>
                <p:cNvSpPr/>
                <p:nvPr/>
              </p:nvSpPr>
              <p:spPr>
                <a:xfrm>
                  <a:off x="135296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1" name="Freeform: Shape 330">
                  <a:extLst>
                    <a:ext uri="{FF2B5EF4-FFF2-40B4-BE49-F238E27FC236}">
                      <a16:creationId xmlns:a16="http://schemas.microsoft.com/office/drawing/2014/main" id="{9451845A-952C-4E3C-AFB2-93FDF4BA3A6B}"/>
                    </a:ext>
                  </a:extLst>
                </p:cNvPr>
                <p:cNvSpPr/>
                <p:nvPr/>
              </p:nvSpPr>
              <p:spPr>
                <a:xfrm>
                  <a:off x="136058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2" name="Freeform: Shape 331">
                  <a:extLst>
                    <a:ext uri="{FF2B5EF4-FFF2-40B4-BE49-F238E27FC236}">
                      <a16:creationId xmlns:a16="http://schemas.microsoft.com/office/drawing/2014/main" id="{724D9D4D-AB0A-43ED-B110-6834AA5BAC55}"/>
                    </a:ext>
                  </a:extLst>
                </p:cNvPr>
                <p:cNvSpPr/>
                <p:nvPr/>
              </p:nvSpPr>
              <p:spPr>
                <a:xfrm>
                  <a:off x="140249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3" name="Freeform: Shape 332">
                  <a:extLst>
                    <a:ext uri="{FF2B5EF4-FFF2-40B4-BE49-F238E27FC236}">
                      <a16:creationId xmlns:a16="http://schemas.microsoft.com/office/drawing/2014/main" id="{7D53C339-3319-4177-BE7E-B2CDDE3D669C}"/>
                    </a:ext>
                  </a:extLst>
                </p:cNvPr>
                <p:cNvSpPr/>
                <p:nvPr/>
              </p:nvSpPr>
              <p:spPr>
                <a:xfrm>
                  <a:off x="140630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4" name="Freeform: Shape 333">
                  <a:extLst>
                    <a:ext uri="{FF2B5EF4-FFF2-40B4-BE49-F238E27FC236}">
                      <a16:creationId xmlns:a16="http://schemas.microsoft.com/office/drawing/2014/main" id="{240BEDC6-4BF1-4677-91BA-0AAFDE50B120}"/>
                    </a:ext>
                  </a:extLst>
                </p:cNvPr>
                <p:cNvSpPr/>
                <p:nvPr/>
              </p:nvSpPr>
              <p:spPr>
                <a:xfrm>
                  <a:off x="141201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5" name="Freeform: Shape 334">
                  <a:extLst>
                    <a:ext uri="{FF2B5EF4-FFF2-40B4-BE49-F238E27FC236}">
                      <a16:creationId xmlns:a16="http://schemas.microsoft.com/office/drawing/2014/main" id="{D6C43A66-9EE7-4C42-A10B-4AD4BABC8CCD}"/>
                    </a:ext>
                  </a:extLst>
                </p:cNvPr>
                <p:cNvSpPr/>
                <p:nvPr/>
              </p:nvSpPr>
              <p:spPr>
                <a:xfrm>
                  <a:off x="141963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6" name="Freeform: Shape 335">
                  <a:extLst>
                    <a:ext uri="{FF2B5EF4-FFF2-40B4-BE49-F238E27FC236}">
                      <a16:creationId xmlns:a16="http://schemas.microsoft.com/office/drawing/2014/main" id="{5AAC3275-1CE7-4005-874D-DCCFDB4FC1A1}"/>
                    </a:ext>
                  </a:extLst>
                </p:cNvPr>
                <p:cNvSpPr/>
                <p:nvPr/>
              </p:nvSpPr>
              <p:spPr>
                <a:xfrm>
                  <a:off x="142344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7" name="Freeform: Shape 336">
                  <a:extLst>
                    <a:ext uri="{FF2B5EF4-FFF2-40B4-BE49-F238E27FC236}">
                      <a16:creationId xmlns:a16="http://schemas.microsoft.com/office/drawing/2014/main" id="{74808B16-86C2-4392-AFC3-242564DD2014}"/>
                    </a:ext>
                  </a:extLst>
                </p:cNvPr>
                <p:cNvSpPr/>
                <p:nvPr/>
              </p:nvSpPr>
              <p:spPr>
                <a:xfrm>
                  <a:off x="143106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8" name="Freeform: Shape 337">
                  <a:extLst>
                    <a:ext uri="{FF2B5EF4-FFF2-40B4-BE49-F238E27FC236}">
                      <a16:creationId xmlns:a16="http://schemas.microsoft.com/office/drawing/2014/main" id="{088E3D2A-B7ED-4C51-8E44-A282F367E23D}"/>
                    </a:ext>
                  </a:extLst>
                </p:cNvPr>
                <p:cNvSpPr/>
                <p:nvPr/>
              </p:nvSpPr>
              <p:spPr>
                <a:xfrm>
                  <a:off x="143487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9" name="Freeform: Shape 338">
                  <a:extLst>
                    <a:ext uri="{FF2B5EF4-FFF2-40B4-BE49-F238E27FC236}">
                      <a16:creationId xmlns:a16="http://schemas.microsoft.com/office/drawing/2014/main" id="{D7883A42-7316-4161-9740-2AD033C2DD15}"/>
                    </a:ext>
                  </a:extLst>
                </p:cNvPr>
                <p:cNvSpPr/>
                <p:nvPr/>
              </p:nvSpPr>
              <p:spPr>
                <a:xfrm>
                  <a:off x="144059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0" name="Freeform: Shape 339">
                  <a:extLst>
                    <a:ext uri="{FF2B5EF4-FFF2-40B4-BE49-F238E27FC236}">
                      <a16:creationId xmlns:a16="http://schemas.microsoft.com/office/drawing/2014/main" id="{E79C180C-CDC3-475C-AD3E-682D2A7E14E7}"/>
                    </a:ext>
                  </a:extLst>
                </p:cNvPr>
                <p:cNvSpPr/>
                <p:nvPr/>
              </p:nvSpPr>
              <p:spPr>
                <a:xfrm>
                  <a:off x="144630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1" name="Freeform: Shape 340">
                  <a:extLst>
                    <a:ext uri="{FF2B5EF4-FFF2-40B4-BE49-F238E27FC236}">
                      <a16:creationId xmlns:a16="http://schemas.microsoft.com/office/drawing/2014/main" id="{A748E2FC-2040-4B04-84A5-6CB95711DA04}"/>
                    </a:ext>
                  </a:extLst>
                </p:cNvPr>
                <p:cNvSpPr/>
                <p:nvPr/>
              </p:nvSpPr>
              <p:spPr>
                <a:xfrm>
                  <a:off x="145011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2" name="Freeform: Shape 341">
                  <a:extLst>
                    <a:ext uri="{FF2B5EF4-FFF2-40B4-BE49-F238E27FC236}">
                      <a16:creationId xmlns:a16="http://schemas.microsoft.com/office/drawing/2014/main" id="{D9996DEF-221E-4BA2-B94C-93A613897662}"/>
                    </a:ext>
                  </a:extLst>
                </p:cNvPr>
                <p:cNvSpPr/>
                <p:nvPr/>
              </p:nvSpPr>
              <p:spPr>
                <a:xfrm>
                  <a:off x="145583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3" name="Freeform: Shape 342">
                  <a:extLst>
                    <a:ext uri="{FF2B5EF4-FFF2-40B4-BE49-F238E27FC236}">
                      <a16:creationId xmlns:a16="http://schemas.microsoft.com/office/drawing/2014/main" id="{C3C8DD31-4005-4F81-B6A4-45446A22AD17}"/>
                    </a:ext>
                  </a:extLst>
                </p:cNvPr>
                <p:cNvSpPr/>
                <p:nvPr/>
              </p:nvSpPr>
              <p:spPr>
                <a:xfrm>
                  <a:off x="146154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4" name="Freeform: Shape 343">
                  <a:extLst>
                    <a:ext uri="{FF2B5EF4-FFF2-40B4-BE49-F238E27FC236}">
                      <a16:creationId xmlns:a16="http://schemas.microsoft.com/office/drawing/2014/main" id="{AEE9DDE0-9657-4942-B08F-BAF5FD543D22}"/>
                    </a:ext>
                  </a:extLst>
                </p:cNvPr>
                <p:cNvSpPr/>
                <p:nvPr/>
              </p:nvSpPr>
              <p:spPr>
                <a:xfrm>
                  <a:off x="146726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5" name="Freeform: Shape 344">
                  <a:extLst>
                    <a:ext uri="{FF2B5EF4-FFF2-40B4-BE49-F238E27FC236}">
                      <a16:creationId xmlns:a16="http://schemas.microsoft.com/office/drawing/2014/main" id="{D566DC20-A7AF-45CE-A947-E3B307026EB6}"/>
                    </a:ext>
                  </a:extLst>
                </p:cNvPr>
                <p:cNvSpPr/>
                <p:nvPr/>
              </p:nvSpPr>
              <p:spPr>
                <a:xfrm>
                  <a:off x="147488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6" name="Freeform: Shape 345">
                  <a:extLst>
                    <a:ext uri="{FF2B5EF4-FFF2-40B4-BE49-F238E27FC236}">
                      <a16:creationId xmlns:a16="http://schemas.microsoft.com/office/drawing/2014/main" id="{5A6D2300-F8B3-4CD5-B08B-A49DB322472A}"/>
                    </a:ext>
                  </a:extLst>
                </p:cNvPr>
                <p:cNvSpPr/>
                <p:nvPr/>
              </p:nvSpPr>
              <p:spPr>
                <a:xfrm>
                  <a:off x="148059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7" name="Freeform: Shape 346">
                  <a:extLst>
                    <a:ext uri="{FF2B5EF4-FFF2-40B4-BE49-F238E27FC236}">
                      <a16:creationId xmlns:a16="http://schemas.microsoft.com/office/drawing/2014/main" id="{4A5F093E-2F4A-4C73-9ECC-7771D64DD9E9}"/>
                    </a:ext>
                  </a:extLst>
                </p:cNvPr>
                <p:cNvSpPr/>
                <p:nvPr/>
              </p:nvSpPr>
              <p:spPr>
                <a:xfrm>
                  <a:off x="148631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8" name="Freeform: Shape 347">
                  <a:extLst>
                    <a:ext uri="{FF2B5EF4-FFF2-40B4-BE49-F238E27FC236}">
                      <a16:creationId xmlns:a16="http://schemas.microsoft.com/office/drawing/2014/main" id="{10FFD535-F604-4EAD-971A-807209C47A13}"/>
                    </a:ext>
                  </a:extLst>
                </p:cNvPr>
                <p:cNvSpPr/>
                <p:nvPr/>
              </p:nvSpPr>
              <p:spPr>
                <a:xfrm>
                  <a:off x="149202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9" name="Freeform: Shape 348">
                  <a:extLst>
                    <a:ext uri="{FF2B5EF4-FFF2-40B4-BE49-F238E27FC236}">
                      <a16:creationId xmlns:a16="http://schemas.microsoft.com/office/drawing/2014/main" id="{7A1618E8-5503-47D2-B0BE-0C25214CF68B}"/>
                    </a:ext>
                  </a:extLst>
                </p:cNvPr>
                <p:cNvSpPr/>
                <p:nvPr/>
              </p:nvSpPr>
              <p:spPr>
                <a:xfrm>
                  <a:off x="150726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0" name="Freeform: Shape 349">
                  <a:extLst>
                    <a:ext uri="{FF2B5EF4-FFF2-40B4-BE49-F238E27FC236}">
                      <a16:creationId xmlns:a16="http://schemas.microsoft.com/office/drawing/2014/main" id="{2A7E9881-2864-424D-98BD-C07478C6D5B3}"/>
                    </a:ext>
                  </a:extLst>
                </p:cNvPr>
                <p:cNvSpPr/>
                <p:nvPr/>
              </p:nvSpPr>
              <p:spPr>
                <a:xfrm>
                  <a:off x="151298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1" name="Freeform: Shape 350">
                  <a:extLst>
                    <a:ext uri="{FF2B5EF4-FFF2-40B4-BE49-F238E27FC236}">
                      <a16:creationId xmlns:a16="http://schemas.microsoft.com/office/drawing/2014/main" id="{554E0BDA-8B95-48E1-B7EF-DEDD577BD747}"/>
                    </a:ext>
                  </a:extLst>
                </p:cNvPr>
                <p:cNvSpPr/>
                <p:nvPr/>
              </p:nvSpPr>
              <p:spPr>
                <a:xfrm>
                  <a:off x="151869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2" name="Freeform: Shape 351">
                  <a:extLst>
                    <a:ext uri="{FF2B5EF4-FFF2-40B4-BE49-F238E27FC236}">
                      <a16:creationId xmlns:a16="http://schemas.microsoft.com/office/drawing/2014/main" id="{5B5F21F1-2789-4F7D-8BA1-F5C68995021D}"/>
                    </a:ext>
                  </a:extLst>
                </p:cNvPr>
                <p:cNvSpPr/>
                <p:nvPr/>
              </p:nvSpPr>
              <p:spPr>
                <a:xfrm>
                  <a:off x="152441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3" name="Freeform: Shape 352">
                  <a:extLst>
                    <a:ext uri="{FF2B5EF4-FFF2-40B4-BE49-F238E27FC236}">
                      <a16:creationId xmlns:a16="http://schemas.microsoft.com/office/drawing/2014/main" id="{EFA4D35D-D303-41C7-997B-E5E657CE0DF1}"/>
                    </a:ext>
                  </a:extLst>
                </p:cNvPr>
                <p:cNvSpPr/>
                <p:nvPr/>
              </p:nvSpPr>
              <p:spPr>
                <a:xfrm>
                  <a:off x="153012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4" name="Freeform: Shape 353">
                  <a:extLst>
                    <a:ext uri="{FF2B5EF4-FFF2-40B4-BE49-F238E27FC236}">
                      <a16:creationId xmlns:a16="http://schemas.microsoft.com/office/drawing/2014/main" id="{1929747A-082B-4986-A1C4-EE828D1C4CD5}"/>
                    </a:ext>
                  </a:extLst>
                </p:cNvPr>
                <p:cNvSpPr/>
                <p:nvPr/>
              </p:nvSpPr>
              <p:spPr>
                <a:xfrm>
                  <a:off x="153965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86" name="Group 385">
                <a:extLst>
                  <a:ext uri="{FF2B5EF4-FFF2-40B4-BE49-F238E27FC236}">
                    <a16:creationId xmlns:a16="http://schemas.microsoft.com/office/drawing/2014/main" id="{A6702108-7F91-47FC-A542-C05EC3305A3D}"/>
                  </a:ext>
                </a:extLst>
              </p:cNvPr>
              <p:cNvGrpSpPr/>
              <p:nvPr/>
            </p:nvGrpSpPr>
            <p:grpSpPr>
              <a:xfrm>
                <a:off x="5258350" y="4533430"/>
                <a:ext cx="3492000" cy="444421"/>
                <a:chOff x="9319983" y="4892827"/>
                <a:chExt cx="5457825" cy="695329"/>
              </a:xfrm>
            </p:grpSpPr>
            <p:sp>
              <p:nvSpPr>
                <p:cNvPr id="358" name="Freeform: Shape 357">
                  <a:extLst>
                    <a:ext uri="{FF2B5EF4-FFF2-40B4-BE49-F238E27FC236}">
                      <a16:creationId xmlns:a16="http://schemas.microsoft.com/office/drawing/2014/main" id="{6BBA4516-E019-45F1-8692-57B074E56374}"/>
                    </a:ext>
                  </a:extLst>
                </p:cNvPr>
                <p:cNvSpPr/>
                <p:nvPr/>
              </p:nvSpPr>
              <p:spPr>
                <a:xfrm>
                  <a:off x="9319983" y="4950368"/>
                  <a:ext cx="5457825" cy="600075"/>
                </a:xfrm>
                <a:custGeom>
                  <a:avLst/>
                  <a:gdLst>
                    <a:gd name="connsiteX0" fmla="*/ 0 w 5457825"/>
                    <a:gd name="connsiteY0" fmla="*/ 602913 h 600075"/>
                    <a:gd name="connsiteX1" fmla="*/ 435718 w 5457825"/>
                    <a:gd name="connsiteY1" fmla="*/ 602913 h 600075"/>
                    <a:gd name="connsiteX2" fmla="*/ 435718 w 5457825"/>
                    <a:gd name="connsiteY2" fmla="*/ 542115 h 600075"/>
                    <a:gd name="connsiteX3" fmla="*/ 1058894 w 5457825"/>
                    <a:gd name="connsiteY3" fmla="*/ 542115 h 600075"/>
                    <a:gd name="connsiteX4" fmla="*/ 1058894 w 5457825"/>
                    <a:gd name="connsiteY4" fmla="*/ 476250 h 600075"/>
                    <a:gd name="connsiteX5" fmla="*/ 1205827 w 5457825"/>
                    <a:gd name="connsiteY5" fmla="*/ 476250 h 600075"/>
                    <a:gd name="connsiteX6" fmla="*/ 1205827 w 5457825"/>
                    <a:gd name="connsiteY6" fmla="*/ 435718 h 600075"/>
                    <a:gd name="connsiteX7" fmla="*/ 1297019 w 5457825"/>
                    <a:gd name="connsiteY7" fmla="*/ 435718 h 600075"/>
                    <a:gd name="connsiteX8" fmla="*/ 1297019 w 5457825"/>
                    <a:gd name="connsiteY8" fmla="*/ 400252 h 600075"/>
                    <a:gd name="connsiteX9" fmla="*/ 1413548 w 5457825"/>
                    <a:gd name="connsiteY9" fmla="*/ 400252 h 600075"/>
                    <a:gd name="connsiteX10" fmla="*/ 1413548 w 5457825"/>
                    <a:gd name="connsiteY10" fmla="*/ 339454 h 600075"/>
                    <a:gd name="connsiteX11" fmla="*/ 1737808 w 5457825"/>
                    <a:gd name="connsiteY11" fmla="*/ 339454 h 600075"/>
                    <a:gd name="connsiteX12" fmla="*/ 1737808 w 5457825"/>
                    <a:gd name="connsiteY12" fmla="*/ 278657 h 600075"/>
                    <a:gd name="connsiteX13" fmla="*/ 1778337 w 5457825"/>
                    <a:gd name="connsiteY13" fmla="*/ 278657 h 600075"/>
                    <a:gd name="connsiteX14" fmla="*/ 1778337 w 5457825"/>
                    <a:gd name="connsiteY14" fmla="*/ 217859 h 600075"/>
                    <a:gd name="connsiteX15" fmla="*/ 1981000 w 5457825"/>
                    <a:gd name="connsiteY15" fmla="*/ 217859 h 600075"/>
                    <a:gd name="connsiteX16" fmla="*/ 1981000 w 5457825"/>
                    <a:gd name="connsiteY16" fmla="*/ 177327 h 600075"/>
                    <a:gd name="connsiteX17" fmla="*/ 2092462 w 5457825"/>
                    <a:gd name="connsiteY17" fmla="*/ 177327 h 600075"/>
                    <a:gd name="connsiteX18" fmla="*/ 2092462 w 5457825"/>
                    <a:gd name="connsiteY18" fmla="*/ 121596 h 600075"/>
                    <a:gd name="connsiteX19" fmla="*/ 2188721 w 5457825"/>
                    <a:gd name="connsiteY19" fmla="*/ 121596 h 600075"/>
                    <a:gd name="connsiteX20" fmla="*/ 2188721 w 5457825"/>
                    <a:gd name="connsiteY20" fmla="*/ 0 h 600075"/>
                    <a:gd name="connsiteX21" fmla="*/ 5461673 w 5457825"/>
                    <a:gd name="connsiteY21" fmla="*/ 0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57825" h="600075">
                      <a:moveTo>
                        <a:pt x="0" y="602913"/>
                      </a:moveTo>
                      <a:lnTo>
                        <a:pt x="435718" y="602913"/>
                      </a:lnTo>
                      <a:lnTo>
                        <a:pt x="435718" y="542115"/>
                      </a:lnTo>
                      <a:lnTo>
                        <a:pt x="1058894" y="542115"/>
                      </a:lnTo>
                      <a:lnTo>
                        <a:pt x="1058894" y="476250"/>
                      </a:lnTo>
                      <a:lnTo>
                        <a:pt x="1205827" y="476250"/>
                      </a:lnTo>
                      <a:lnTo>
                        <a:pt x="1205827" y="435718"/>
                      </a:lnTo>
                      <a:lnTo>
                        <a:pt x="1297019" y="435718"/>
                      </a:lnTo>
                      <a:lnTo>
                        <a:pt x="1297019" y="400252"/>
                      </a:lnTo>
                      <a:lnTo>
                        <a:pt x="1413548" y="400252"/>
                      </a:lnTo>
                      <a:lnTo>
                        <a:pt x="1413548" y="339454"/>
                      </a:lnTo>
                      <a:lnTo>
                        <a:pt x="1737808" y="339454"/>
                      </a:lnTo>
                      <a:lnTo>
                        <a:pt x="1737808" y="278657"/>
                      </a:lnTo>
                      <a:lnTo>
                        <a:pt x="1778337" y="278657"/>
                      </a:lnTo>
                      <a:lnTo>
                        <a:pt x="1778337" y="217859"/>
                      </a:lnTo>
                      <a:lnTo>
                        <a:pt x="1981000" y="217859"/>
                      </a:lnTo>
                      <a:lnTo>
                        <a:pt x="1981000" y="177327"/>
                      </a:lnTo>
                      <a:lnTo>
                        <a:pt x="2092462" y="177327"/>
                      </a:lnTo>
                      <a:lnTo>
                        <a:pt x="2092462" y="121596"/>
                      </a:lnTo>
                      <a:lnTo>
                        <a:pt x="2188721" y="121596"/>
                      </a:lnTo>
                      <a:lnTo>
                        <a:pt x="2188721" y="0"/>
                      </a:lnTo>
                      <a:lnTo>
                        <a:pt x="5461673" y="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9" name="Freeform: Shape 358">
                  <a:extLst>
                    <a:ext uri="{FF2B5EF4-FFF2-40B4-BE49-F238E27FC236}">
                      <a16:creationId xmlns:a16="http://schemas.microsoft.com/office/drawing/2014/main" id="{A3E5CC82-2774-4771-8A3E-803E1C0E69EE}"/>
                    </a:ext>
                  </a:extLst>
                </p:cNvPr>
                <p:cNvSpPr/>
                <p:nvPr/>
              </p:nvSpPr>
              <p:spPr>
                <a:xfrm>
                  <a:off x="9377133"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0" name="Freeform: Shape 359">
                  <a:extLst>
                    <a:ext uri="{FF2B5EF4-FFF2-40B4-BE49-F238E27FC236}">
                      <a16:creationId xmlns:a16="http://schemas.microsoft.com/office/drawing/2014/main" id="{7037E280-319A-4DBE-8510-019AD4D0DDAA}"/>
                    </a:ext>
                  </a:extLst>
                </p:cNvPr>
                <p:cNvSpPr/>
                <p:nvPr/>
              </p:nvSpPr>
              <p:spPr>
                <a:xfrm>
                  <a:off x="9586685"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1" name="Freeform: Shape 360">
                  <a:extLst>
                    <a:ext uri="{FF2B5EF4-FFF2-40B4-BE49-F238E27FC236}">
                      <a16:creationId xmlns:a16="http://schemas.microsoft.com/office/drawing/2014/main" id="{1AFE69E6-C963-450D-963A-32044D4951FB}"/>
                    </a:ext>
                  </a:extLst>
                </p:cNvPr>
                <p:cNvSpPr/>
                <p:nvPr/>
              </p:nvSpPr>
              <p:spPr>
                <a:xfrm>
                  <a:off x="11377393" y="506427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2" name="Freeform: Shape 361">
                  <a:extLst>
                    <a:ext uri="{FF2B5EF4-FFF2-40B4-BE49-F238E27FC236}">
                      <a16:creationId xmlns:a16="http://schemas.microsoft.com/office/drawing/2014/main" id="{EABB7C74-4406-4E56-B923-97C425216CF0}"/>
                    </a:ext>
                  </a:extLst>
                </p:cNvPr>
                <p:cNvSpPr/>
                <p:nvPr/>
              </p:nvSpPr>
              <p:spPr>
                <a:xfrm>
                  <a:off x="116060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3" name="Freeform: Shape 362">
                  <a:extLst>
                    <a:ext uri="{FF2B5EF4-FFF2-40B4-BE49-F238E27FC236}">
                      <a16:creationId xmlns:a16="http://schemas.microsoft.com/office/drawing/2014/main" id="{F8593266-1DA6-42A3-962F-EA3DF67E3200}"/>
                    </a:ext>
                  </a:extLst>
                </p:cNvPr>
                <p:cNvSpPr/>
                <p:nvPr/>
              </p:nvSpPr>
              <p:spPr>
                <a:xfrm>
                  <a:off x="11682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4" name="Freeform: Shape 363">
                  <a:extLst>
                    <a:ext uri="{FF2B5EF4-FFF2-40B4-BE49-F238E27FC236}">
                      <a16:creationId xmlns:a16="http://schemas.microsoft.com/office/drawing/2014/main" id="{7EE14162-867A-4102-8AA3-1A9C5AE485FD}"/>
                    </a:ext>
                  </a:extLst>
                </p:cNvPr>
                <p:cNvSpPr/>
                <p:nvPr/>
              </p:nvSpPr>
              <p:spPr>
                <a:xfrm>
                  <a:off x="117774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5" name="Freeform: Shape 364">
                  <a:extLst>
                    <a:ext uri="{FF2B5EF4-FFF2-40B4-BE49-F238E27FC236}">
                      <a16:creationId xmlns:a16="http://schemas.microsoft.com/office/drawing/2014/main" id="{E3A44D59-01D2-4DE5-BB04-ED14FB261EC2}"/>
                    </a:ext>
                  </a:extLst>
                </p:cNvPr>
                <p:cNvSpPr/>
                <p:nvPr/>
              </p:nvSpPr>
              <p:spPr>
                <a:xfrm>
                  <a:off x="121775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6" name="Freeform: Shape 365">
                  <a:extLst>
                    <a:ext uri="{FF2B5EF4-FFF2-40B4-BE49-F238E27FC236}">
                      <a16:creationId xmlns:a16="http://schemas.microsoft.com/office/drawing/2014/main" id="{48CDEFBD-44EF-4A4C-A6EE-BE5F9A38CCA8}"/>
                    </a:ext>
                  </a:extLst>
                </p:cNvPr>
                <p:cNvSpPr/>
                <p:nvPr/>
              </p:nvSpPr>
              <p:spPr>
                <a:xfrm>
                  <a:off x="12444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7" name="Freeform: Shape 366">
                  <a:extLst>
                    <a:ext uri="{FF2B5EF4-FFF2-40B4-BE49-F238E27FC236}">
                      <a16:creationId xmlns:a16="http://schemas.microsoft.com/office/drawing/2014/main" id="{20BA9CA4-A5DD-494E-8367-B4155B4A4A1A}"/>
                    </a:ext>
                  </a:extLst>
                </p:cNvPr>
                <p:cNvSpPr/>
                <p:nvPr/>
              </p:nvSpPr>
              <p:spPr>
                <a:xfrm>
                  <a:off x="125204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8" name="Freeform: Shape 367">
                  <a:extLst>
                    <a:ext uri="{FF2B5EF4-FFF2-40B4-BE49-F238E27FC236}">
                      <a16:creationId xmlns:a16="http://schemas.microsoft.com/office/drawing/2014/main" id="{F02E620E-A950-4C96-8354-A17F6B319440}"/>
                    </a:ext>
                  </a:extLst>
                </p:cNvPr>
                <p:cNvSpPr/>
                <p:nvPr/>
              </p:nvSpPr>
              <p:spPr>
                <a:xfrm>
                  <a:off x="125966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9" name="Freeform: Shape 368">
                  <a:extLst>
                    <a:ext uri="{FF2B5EF4-FFF2-40B4-BE49-F238E27FC236}">
                      <a16:creationId xmlns:a16="http://schemas.microsoft.com/office/drawing/2014/main" id="{F32DC07C-2D29-485D-8C15-6BE6A7397650}"/>
                    </a:ext>
                  </a:extLst>
                </p:cNvPr>
                <p:cNvSpPr/>
                <p:nvPr/>
              </p:nvSpPr>
              <p:spPr>
                <a:xfrm>
                  <a:off x="126537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0" name="Freeform: Shape 369">
                  <a:extLst>
                    <a:ext uri="{FF2B5EF4-FFF2-40B4-BE49-F238E27FC236}">
                      <a16:creationId xmlns:a16="http://schemas.microsoft.com/office/drawing/2014/main" id="{75663DF5-917B-4914-B891-DE9632692B60}"/>
                    </a:ext>
                  </a:extLst>
                </p:cNvPr>
                <p:cNvSpPr/>
                <p:nvPr/>
              </p:nvSpPr>
              <p:spPr>
                <a:xfrm>
                  <a:off x="127299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1" name="Freeform: Shape 370">
                  <a:extLst>
                    <a:ext uri="{FF2B5EF4-FFF2-40B4-BE49-F238E27FC236}">
                      <a16:creationId xmlns:a16="http://schemas.microsoft.com/office/drawing/2014/main" id="{12435187-1312-4936-B17F-D43D6D2363B0}"/>
                    </a:ext>
                  </a:extLst>
                </p:cNvPr>
                <p:cNvSpPr/>
                <p:nvPr/>
              </p:nvSpPr>
              <p:spPr>
                <a:xfrm>
                  <a:off x="128061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2" name="Freeform: Shape 371">
                  <a:extLst>
                    <a:ext uri="{FF2B5EF4-FFF2-40B4-BE49-F238E27FC236}">
                      <a16:creationId xmlns:a16="http://schemas.microsoft.com/office/drawing/2014/main" id="{C56A8FCC-2E23-439C-BE07-D0ABF41FDBA1}"/>
                    </a:ext>
                  </a:extLst>
                </p:cNvPr>
                <p:cNvSpPr/>
                <p:nvPr/>
              </p:nvSpPr>
              <p:spPr>
                <a:xfrm>
                  <a:off x="128823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3" name="Freeform: Shape 372">
                  <a:extLst>
                    <a:ext uri="{FF2B5EF4-FFF2-40B4-BE49-F238E27FC236}">
                      <a16:creationId xmlns:a16="http://schemas.microsoft.com/office/drawing/2014/main" id="{4338AA6A-7A92-4F51-8E77-A2C34D887643}"/>
                    </a:ext>
                  </a:extLst>
                </p:cNvPr>
                <p:cNvSpPr/>
                <p:nvPr/>
              </p:nvSpPr>
              <p:spPr>
                <a:xfrm>
                  <a:off x="129585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4" name="Freeform: Shape 373">
                  <a:extLst>
                    <a:ext uri="{FF2B5EF4-FFF2-40B4-BE49-F238E27FC236}">
                      <a16:creationId xmlns:a16="http://schemas.microsoft.com/office/drawing/2014/main" id="{13AB461E-2062-43B3-8CD6-1E294E7B6775}"/>
                    </a:ext>
                  </a:extLst>
                </p:cNvPr>
                <p:cNvSpPr/>
                <p:nvPr/>
              </p:nvSpPr>
              <p:spPr>
                <a:xfrm>
                  <a:off x="129966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5" name="Freeform: Shape 374">
                  <a:extLst>
                    <a:ext uri="{FF2B5EF4-FFF2-40B4-BE49-F238E27FC236}">
                      <a16:creationId xmlns:a16="http://schemas.microsoft.com/office/drawing/2014/main" id="{5953615A-105F-48EA-BE31-652D807E3628}"/>
                    </a:ext>
                  </a:extLst>
                </p:cNvPr>
                <p:cNvSpPr/>
                <p:nvPr/>
              </p:nvSpPr>
              <p:spPr>
                <a:xfrm>
                  <a:off x="130728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6" name="Freeform: Shape 375">
                  <a:extLst>
                    <a:ext uri="{FF2B5EF4-FFF2-40B4-BE49-F238E27FC236}">
                      <a16:creationId xmlns:a16="http://schemas.microsoft.com/office/drawing/2014/main" id="{25AE5206-8B25-4746-BD33-BB68BC9F9D88}"/>
                    </a:ext>
                  </a:extLst>
                </p:cNvPr>
                <p:cNvSpPr/>
                <p:nvPr/>
              </p:nvSpPr>
              <p:spPr>
                <a:xfrm>
                  <a:off x="136062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7" name="Freeform: Shape 376">
                  <a:extLst>
                    <a:ext uri="{FF2B5EF4-FFF2-40B4-BE49-F238E27FC236}">
                      <a16:creationId xmlns:a16="http://schemas.microsoft.com/office/drawing/2014/main" id="{EBF1089B-4B51-45DA-8C04-AF108853CDE4}"/>
                    </a:ext>
                  </a:extLst>
                </p:cNvPr>
                <p:cNvSpPr/>
                <p:nvPr/>
              </p:nvSpPr>
              <p:spPr>
                <a:xfrm>
                  <a:off x="136443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8" name="Freeform: Shape 377">
                  <a:extLst>
                    <a:ext uri="{FF2B5EF4-FFF2-40B4-BE49-F238E27FC236}">
                      <a16:creationId xmlns:a16="http://schemas.microsoft.com/office/drawing/2014/main" id="{DE503491-44F9-423B-9F9B-9057D04650CE}"/>
                    </a:ext>
                  </a:extLst>
                </p:cNvPr>
                <p:cNvSpPr/>
                <p:nvPr/>
              </p:nvSpPr>
              <p:spPr>
                <a:xfrm>
                  <a:off x="137015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9" name="Freeform: Shape 378">
                  <a:extLst>
                    <a:ext uri="{FF2B5EF4-FFF2-40B4-BE49-F238E27FC236}">
                      <a16:creationId xmlns:a16="http://schemas.microsoft.com/office/drawing/2014/main" id="{9ABCA79B-DF1C-4F7D-BEDE-3E1F37387CB3}"/>
                    </a:ext>
                  </a:extLst>
                </p:cNvPr>
                <p:cNvSpPr/>
                <p:nvPr/>
              </p:nvSpPr>
              <p:spPr>
                <a:xfrm>
                  <a:off x="137586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0" name="Freeform: Shape 379">
                  <a:extLst>
                    <a:ext uri="{FF2B5EF4-FFF2-40B4-BE49-F238E27FC236}">
                      <a16:creationId xmlns:a16="http://schemas.microsoft.com/office/drawing/2014/main" id="{46243932-E857-4E6E-915E-92A4CC8FCBA6}"/>
                    </a:ext>
                  </a:extLst>
                </p:cNvPr>
                <p:cNvSpPr/>
                <p:nvPr/>
              </p:nvSpPr>
              <p:spPr>
                <a:xfrm>
                  <a:off x="138539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1" name="Freeform: Shape 380">
                  <a:extLst>
                    <a:ext uri="{FF2B5EF4-FFF2-40B4-BE49-F238E27FC236}">
                      <a16:creationId xmlns:a16="http://schemas.microsoft.com/office/drawing/2014/main" id="{5637FC88-9C1C-4067-A48B-D537C5EBCCBA}"/>
                    </a:ext>
                  </a:extLst>
                </p:cNvPr>
                <p:cNvSpPr/>
                <p:nvPr/>
              </p:nvSpPr>
              <p:spPr>
                <a:xfrm>
                  <a:off x="139682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2" name="Freeform: Shape 381">
                  <a:extLst>
                    <a:ext uri="{FF2B5EF4-FFF2-40B4-BE49-F238E27FC236}">
                      <a16:creationId xmlns:a16="http://schemas.microsoft.com/office/drawing/2014/main" id="{54F1F9B5-CB83-4782-8ECB-1AFB6C453281}"/>
                    </a:ext>
                  </a:extLst>
                </p:cNvPr>
                <p:cNvSpPr/>
                <p:nvPr/>
              </p:nvSpPr>
              <p:spPr>
                <a:xfrm>
                  <a:off x="140063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3" name="Freeform: Shape 382">
                  <a:extLst>
                    <a:ext uri="{FF2B5EF4-FFF2-40B4-BE49-F238E27FC236}">
                      <a16:creationId xmlns:a16="http://schemas.microsoft.com/office/drawing/2014/main" id="{B4378CAA-09FB-4EB0-B734-D3AABAE4C859}"/>
                    </a:ext>
                  </a:extLst>
                </p:cNvPr>
                <p:cNvSpPr/>
                <p:nvPr/>
              </p:nvSpPr>
              <p:spPr>
                <a:xfrm>
                  <a:off x="141206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4" name="Freeform: Shape 383">
                  <a:extLst>
                    <a:ext uri="{FF2B5EF4-FFF2-40B4-BE49-F238E27FC236}">
                      <a16:creationId xmlns:a16="http://schemas.microsoft.com/office/drawing/2014/main" id="{99B8D4F1-423C-4CA0-8C27-4F4852000A76}"/>
                    </a:ext>
                  </a:extLst>
                </p:cNvPr>
                <p:cNvSpPr/>
                <p:nvPr/>
              </p:nvSpPr>
              <p:spPr>
                <a:xfrm>
                  <a:off x="141968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5" name="Freeform: Shape 384">
                  <a:extLst>
                    <a:ext uri="{FF2B5EF4-FFF2-40B4-BE49-F238E27FC236}">
                      <a16:creationId xmlns:a16="http://schemas.microsoft.com/office/drawing/2014/main" id="{F90057A2-B060-4449-AD72-06AEC47583A9}"/>
                    </a:ext>
                  </a:extLst>
                </p:cNvPr>
                <p:cNvSpPr/>
                <p:nvPr/>
              </p:nvSpPr>
              <p:spPr>
                <a:xfrm>
                  <a:off x="1465402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405" name="Group 404">
                <a:extLst>
                  <a:ext uri="{FF2B5EF4-FFF2-40B4-BE49-F238E27FC236}">
                    <a16:creationId xmlns:a16="http://schemas.microsoft.com/office/drawing/2014/main" id="{A5644AB5-7B4C-46FE-98D3-4182BFFDFC25}"/>
                  </a:ext>
                </a:extLst>
              </p:cNvPr>
              <p:cNvGrpSpPr/>
              <p:nvPr/>
            </p:nvGrpSpPr>
            <p:grpSpPr>
              <a:xfrm>
                <a:off x="5258350" y="4726736"/>
                <a:ext cx="3503463" cy="216000"/>
                <a:chOff x="8829591" y="5113184"/>
                <a:chExt cx="5467350" cy="345895"/>
              </a:xfrm>
            </p:grpSpPr>
            <p:sp>
              <p:nvSpPr>
                <p:cNvPr id="389" name="Freeform: Shape 388">
                  <a:extLst>
                    <a:ext uri="{FF2B5EF4-FFF2-40B4-BE49-F238E27FC236}">
                      <a16:creationId xmlns:a16="http://schemas.microsoft.com/office/drawing/2014/main" id="{D1E4F7E1-48F3-4DD1-B67A-153A6F6D6706}"/>
                    </a:ext>
                  </a:extLst>
                </p:cNvPr>
                <p:cNvSpPr/>
                <p:nvPr/>
              </p:nvSpPr>
              <p:spPr>
                <a:xfrm>
                  <a:off x="8829591" y="5163804"/>
                  <a:ext cx="5467350" cy="295275"/>
                </a:xfrm>
                <a:custGeom>
                  <a:avLst/>
                  <a:gdLst>
                    <a:gd name="connsiteX0" fmla="*/ 0 w 5467350"/>
                    <a:gd name="connsiteY0" fmla="*/ 302199 h 295275"/>
                    <a:gd name="connsiteX1" fmla="*/ 1289123 w 5467350"/>
                    <a:gd name="connsiteY1" fmla="*/ 302199 h 295275"/>
                    <a:gd name="connsiteX2" fmla="*/ 1289123 w 5467350"/>
                    <a:gd name="connsiteY2" fmla="*/ 168314 h 295275"/>
                    <a:gd name="connsiteX3" fmla="*/ 1388583 w 5467350"/>
                    <a:gd name="connsiteY3" fmla="*/ 168314 h 295275"/>
                    <a:gd name="connsiteX4" fmla="*/ 1388583 w 5467350"/>
                    <a:gd name="connsiteY4" fmla="*/ 0 h 295275"/>
                    <a:gd name="connsiteX5" fmla="*/ 5470179 w 5467350"/>
                    <a:gd name="connsiteY5"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350" h="295275">
                      <a:moveTo>
                        <a:pt x="0" y="302199"/>
                      </a:moveTo>
                      <a:lnTo>
                        <a:pt x="1289123" y="302199"/>
                      </a:lnTo>
                      <a:lnTo>
                        <a:pt x="1289123" y="168314"/>
                      </a:lnTo>
                      <a:lnTo>
                        <a:pt x="1388583" y="168314"/>
                      </a:lnTo>
                      <a:lnTo>
                        <a:pt x="1388583" y="0"/>
                      </a:lnTo>
                      <a:lnTo>
                        <a:pt x="5470179"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0" name="Freeform: Shape 389">
                  <a:extLst>
                    <a:ext uri="{FF2B5EF4-FFF2-40B4-BE49-F238E27FC236}">
                      <a16:creationId xmlns:a16="http://schemas.microsoft.com/office/drawing/2014/main" id="{C45285EF-261F-48AF-9204-98AA4F1A3E05}"/>
                    </a:ext>
                  </a:extLst>
                </p:cNvPr>
                <p:cNvSpPr/>
                <p:nvPr/>
              </p:nvSpPr>
              <p:spPr>
                <a:xfrm>
                  <a:off x="10856997"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1" name="Freeform: Shape 390">
                  <a:extLst>
                    <a:ext uri="{FF2B5EF4-FFF2-40B4-BE49-F238E27FC236}">
                      <a16:creationId xmlns:a16="http://schemas.microsoft.com/office/drawing/2014/main" id="{6352CC3C-A5B6-4630-8823-7E50695D1879}"/>
                    </a:ext>
                  </a:extLst>
                </p:cNvPr>
                <p:cNvSpPr/>
                <p:nvPr/>
              </p:nvSpPr>
              <p:spPr>
                <a:xfrm>
                  <a:off x="10971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2" name="Freeform: Shape 391">
                  <a:extLst>
                    <a:ext uri="{FF2B5EF4-FFF2-40B4-BE49-F238E27FC236}">
                      <a16:creationId xmlns:a16="http://schemas.microsoft.com/office/drawing/2014/main" id="{F12F5BFA-0B7E-4795-BB22-38C3E80A38C1}"/>
                    </a:ext>
                  </a:extLst>
                </p:cNvPr>
                <p:cNvSpPr/>
                <p:nvPr/>
              </p:nvSpPr>
              <p:spPr>
                <a:xfrm>
                  <a:off x="111046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3" name="Freeform: Shape 392">
                  <a:extLst>
                    <a:ext uri="{FF2B5EF4-FFF2-40B4-BE49-F238E27FC236}">
                      <a16:creationId xmlns:a16="http://schemas.microsoft.com/office/drawing/2014/main" id="{C225D624-C237-4134-BEA6-402644C6CDB8}"/>
                    </a:ext>
                  </a:extLst>
                </p:cNvPr>
                <p:cNvSpPr/>
                <p:nvPr/>
              </p:nvSpPr>
              <p:spPr>
                <a:xfrm>
                  <a:off x="111808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4" name="Freeform: Shape 393">
                  <a:extLst>
                    <a:ext uri="{FF2B5EF4-FFF2-40B4-BE49-F238E27FC236}">
                      <a16:creationId xmlns:a16="http://schemas.microsoft.com/office/drawing/2014/main" id="{0A22BF9F-80C8-46CA-9A80-E9EA65E5B645}"/>
                    </a:ext>
                  </a:extLst>
                </p:cNvPr>
                <p:cNvSpPr/>
                <p:nvPr/>
              </p:nvSpPr>
              <p:spPr>
                <a:xfrm>
                  <a:off x="119619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5" name="Freeform: Shape 394">
                  <a:extLst>
                    <a:ext uri="{FF2B5EF4-FFF2-40B4-BE49-F238E27FC236}">
                      <a16:creationId xmlns:a16="http://schemas.microsoft.com/office/drawing/2014/main" id="{C0B84909-66CF-4E8C-ADEA-1DD444F07A49}"/>
                    </a:ext>
                  </a:extLst>
                </p:cNvPr>
                <p:cNvSpPr/>
                <p:nvPr/>
              </p:nvSpPr>
              <p:spPr>
                <a:xfrm>
                  <a:off x="120000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6" name="Freeform: Shape 395">
                  <a:extLst>
                    <a:ext uri="{FF2B5EF4-FFF2-40B4-BE49-F238E27FC236}">
                      <a16:creationId xmlns:a16="http://schemas.microsoft.com/office/drawing/2014/main" id="{3935FBEB-5779-4E4E-BAD5-FA4DB0F1E9D1}"/>
                    </a:ext>
                  </a:extLst>
                </p:cNvPr>
                <p:cNvSpPr/>
                <p:nvPr/>
              </p:nvSpPr>
              <p:spPr>
                <a:xfrm>
                  <a:off x="12114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7" name="Freeform: Shape 396">
                  <a:extLst>
                    <a:ext uri="{FF2B5EF4-FFF2-40B4-BE49-F238E27FC236}">
                      <a16:creationId xmlns:a16="http://schemas.microsoft.com/office/drawing/2014/main" id="{CBFEF8F8-50E0-40C0-AE74-96B5F18762E9}"/>
                    </a:ext>
                  </a:extLst>
                </p:cNvPr>
                <p:cNvSpPr/>
                <p:nvPr/>
              </p:nvSpPr>
              <p:spPr>
                <a:xfrm>
                  <a:off x="121524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8" name="Freeform: Shape 397">
                  <a:extLst>
                    <a:ext uri="{FF2B5EF4-FFF2-40B4-BE49-F238E27FC236}">
                      <a16:creationId xmlns:a16="http://schemas.microsoft.com/office/drawing/2014/main" id="{9E4F69AA-83DC-4F4C-8B42-FEBF75EF91F6}"/>
                    </a:ext>
                  </a:extLst>
                </p:cNvPr>
                <p:cNvSpPr/>
                <p:nvPr/>
              </p:nvSpPr>
              <p:spPr>
                <a:xfrm>
                  <a:off x="122095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9" name="Freeform: Shape 398">
                  <a:extLst>
                    <a:ext uri="{FF2B5EF4-FFF2-40B4-BE49-F238E27FC236}">
                      <a16:creationId xmlns:a16="http://schemas.microsoft.com/office/drawing/2014/main" id="{0E3E2111-B8CB-4DE7-AC6C-C9CCA0D43E9A}"/>
                    </a:ext>
                  </a:extLst>
                </p:cNvPr>
                <p:cNvSpPr/>
                <p:nvPr/>
              </p:nvSpPr>
              <p:spPr>
                <a:xfrm>
                  <a:off x="124191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0" name="Freeform: Shape 399">
                  <a:extLst>
                    <a:ext uri="{FF2B5EF4-FFF2-40B4-BE49-F238E27FC236}">
                      <a16:creationId xmlns:a16="http://schemas.microsoft.com/office/drawing/2014/main" id="{E710761E-9596-4104-8731-DB61922BFF7E}"/>
                    </a:ext>
                  </a:extLst>
                </p:cNvPr>
                <p:cNvSpPr/>
                <p:nvPr/>
              </p:nvSpPr>
              <p:spPr>
                <a:xfrm>
                  <a:off x="124572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1" name="Freeform: Shape 400">
                  <a:extLst>
                    <a:ext uri="{FF2B5EF4-FFF2-40B4-BE49-F238E27FC236}">
                      <a16:creationId xmlns:a16="http://schemas.microsoft.com/office/drawing/2014/main" id="{BB4CB8F0-3815-4BDE-97AB-CE92B0012AC2}"/>
                    </a:ext>
                  </a:extLst>
                </p:cNvPr>
                <p:cNvSpPr/>
                <p:nvPr/>
              </p:nvSpPr>
              <p:spPr>
                <a:xfrm>
                  <a:off x="125524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2" name="Freeform: Shape 401">
                  <a:extLst>
                    <a:ext uri="{FF2B5EF4-FFF2-40B4-BE49-F238E27FC236}">
                      <a16:creationId xmlns:a16="http://schemas.microsoft.com/office/drawing/2014/main" id="{35FC7A14-5C15-45D6-B8F1-37AB0C661950}"/>
                    </a:ext>
                  </a:extLst>
                </p:cNvPr>
                <p:cNvSpPr/>
                <p:nvPr/>
              </p:nvSpPr>
              <p:spPr>
                <a:xfrm>
                  <a:off x="1287631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3" name="Freeform: Shape 402">
                  <a:extLst>
                    <a:ext uri="{FF2B5EF4-FFF2-40B4-BE49-F238E27FC236}">
                      <a16:creationId xmlns:a16="http://schemas.microsoft.com/office/drawing/2014/main" id="{6B250A94-7E1C-43C7-80E5-B2A15D9A04BD}"/>
                    </a:ext>
                  </a:extLst>
                </p:cNvPr>
                <p:cNvSpPr/>
                <p:nvPr/>
              </p:nvSpPr>
              <p:spPr>
                <a:xfrm>
                  <a:off x="132001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4" name="Freeform: Shape 403">
                  <a:extLst>
                    <a:ext uri="{FF2B5EF4-FFF2-40B4-BE49-F238E27FC236}">
                      <a16:creationId xmlns:a16="http://schemas.microsoft.com/office/drawing/2014/main" id="{8BEDE868-EB32-42CB-B029-78ACF927A953}"/>
                    </a:ext>
                  </a:extLst>
                </p:cNvPr>
                <p:cNvSpPr/>
                <p:nvPr/>
              </p:nvSpPr>
              <p:spPr>
                <a:xfrm>
                  <a:off x="14286025"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419" name="Group 418">
                <a:extLst>
                  <a:ext uri="{FF2B5EF4-FFF2-40B4-BE49-F238E27FC236}">
                    <a16:creationId xmlns:a16="http://schemas.microsoft.com/office/drawing/2014/main" id="{47CC05E7-F6B4-49F5-B78A-1DE4D768E93B}"/>
                  </a:ext>
                </a:extLst>
              </p:cNvPr>
              <p:cNvGrpSpPr/>
              <p:nvPr/>
            </p:nvGrpSpPr>
            <p:grpSpPr>
              <a:xfrm>
                <a:off x="5258350" y="4899642"/>
                <a:ext cx="3492000" cy="104775"/>
                <a:chOff x="8454442" y="5585989"/>
                <a:chExt cx="5457825" cy="104775"/>
              </a:xfrm>
            </p:grpSpPr>
            <p:sp>
              <p:nvSpPr>
                <p:cNvPr id="408" name="Freeform: Shape 407">
                  <a:extLst>
                    <a:ext uri="{FF2B5EF4-FFF2-40B4-BE49-F238E27FC236}">
                      <a16:creationId xmlns:a16="http://schemas.microsoft.com/office/drawing/2014/main" id="{E471227A-D1B6-4175-9CF8-CF6032876924}"/>
                    </a:ext>
                  </a:extLst>
                </p:cNvPr>
                <p:cNvSpPr/>
                <p:nvPr/>
              </p:nvSpPr>
              <p:spPr>
                <a:xfrm>
                  <a:off x="8454442" y="5636663"/>
                  <a:ext cx="5457825" cy="9525"/>
                </a:xfrm>
                <a:custGeom>
                  <a:avLst/>
                  <a:gdLst>
                    <a:gd name="connsiteX0" fmla="*/ 0 w 5457825"/>
                    <a:gd name="connsiteY0" fmla="*/ 0 h 0"/>
                    <a:gd name="connsiteX1" fmla="*/ 5463645 w 5457825"/>
                    <a:gd name="connsiteY1" fmla="*/ 0 h 0"/>
                  </a:gdLst>
                  <a:ahLst/>
                  <a:cxnLst>
                    <a:cxn ang="0">
                      <a:pos x="connsiteX0" y="connsiteY0"/>
                    </a:cxn>
                    <a:cxn ang="0">
                      <a:pos x="connsiteX1" y="connsiteY1"/>
                    </a:cxn>
                  </a:cxnLst>
                  <a:rect l="l" t="t" r="r" b="b"/>
                  <a:pathLst>
                    <a:path w="5457825">
                      <a:moveTo>
                        <a:pt x="0" y="0"/>
                      </a:moveTo>
                      <a:lnTo>
                        <a:pt x="5463645" y="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9" name="Freeform: Shape 408">
                  <a:extLst>
                    <a:ext uri="{FF2B5EF4-FFF2-40B4-BE49-F238E27FC236}">
                      <a16:creationId xmlns:a16="http://schemas.microsoft.com/office/drawing/2014/main" id="{D02A5D64-3D3B-431E-8EBC-ED89869EC128}"/>
                    </a:ext>
                  </a:extLst>
                </p:cNvPr>
                <p:cNvSpPr/>
                <p:nvPr/>
              </p:nvSpPr>
              <p:spPr>
                <a:xfrm>
                  <a:off x="1046968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0" name="Freeform: Shape 409">
                  <a:extLst>
                    <a:ext uri="{FF2B5EF4-FFF2-40B4-BE49-F238E27FC236}">
                      <a16:creationId xmlns:a16="http://schemas.microsoft.com/office/drawing/2014/main" id="{88BA052B-CE00-437F-A03B-8E998858F4E5}"/>
                    </a:ext>
                  </a:extLst>
                </p:cNvPr>
                <p:cNvSpPr/>
                <p:nvPr/>
              </p:nvSpPr>
              <p:spPr>
                <a:xfrm>
                  <a:off x="109840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1" name="Freeform: Shape 410">
                  <a:extLst>
                    <a:ext uri="{FF2B5EF4-FFF2-40B4-BE49-F238E27FC236}">
                      <a16:creationId xmlns:a16="http://schemas.microsoft.com/office/drawing/2014/main" id="{39EBCC89-4F44-43C9-B078-7FA24936BD92}"/>
                    </a:ext>
                  </a:extLst>
                </p:cNvPr>
                <p:cNvSpPr/>
                <p:nvPr/>
              </p:nvSpPr>
              <p:spPr>
                <a:xfrm>
                  <a:off x="111364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2" name="Freeform: Shape 411">
                  <a:extLst>
                    <a:ext uri="{FF2B5EF4-FFF2-40B4-BE49-F238E27FC236}">
                      <a16:creationId xmlns:a16="http://schemas.microsoft.com/office/drawing/2014/main" id="{257C3832-81E1-4F14-8263-648AE4D2C5BA}"/>
                    </a:ext>
                  </a:extLst>
                </p:cNvPr>
                <p:cNvSpPr/>
                <p:nvPr/>
              </p:nvSpPr>
              <p:spPr>
                <a:xfrm>
                  <a:off x="112507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3" name="Freeform: Shape 412">
                  <a:extLst>
                    <a:ext uri="{FF2B5EF4-FFF2-40B4-BE49-F238E27FC236}">
                      <a16:creationId xmlns:a16="http://schemas.microsoft.com/office/drawing/2014/main" id="{371BD03C-C514-4BCD-9936-3D9F8D5F9A9E}"/>
                    </a:ext>
                  </a:extLst>
                </p:cNvPr>
                <p:cNvSpPr/>
                <p:nvPr/>
              </p:nvSpPr>
              <p:spPr>
                <a:xfrm>
                  <a:off x="116126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4" name="Freeform: Shape 413">
                  <a:extLst>
                    <a:ext uri="{FF2B5EF4-FFF2-40B4-BE49-F238E27FC236}">
                      <a16:creationId xmlns:a16="http://schemas.microsoft.com/office/drawing/2014/main" id="{3DDFEC5A-866E-4ED2-A514-2580996F21D2}"/>
                    </a:ext>
                  </a:extLst>
                </p:cNvPr>
                <p:cNvSpPr/>
                <p:nvPr/>
              </p:nvSpPr>
              <p:spPr>
                <a:xfrm>
                  <a:off x="117269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5" name="Freeform: Shape 414">
                  <a:extLst>
                    <a:ext uri="{FF2B5EF4-FFF2-40B4-BE49-F238E27FC236}">
                      <a16:creationId xmlns:a16="http://schemas.microsoft.com/office/drawing/2014/main" id="{CF288D5B-DFF9-4363-98CB-37BE43AE9FDC}"/>
                    </a:ext>
                  </a:extLst>
                </p:cNvPr>
                <p:cNvSpPr/>
                <p:nvPr/>
              </p:nvSpPr>
              <p:spPr>
                <a:xfrm>
                  <a:off x="118412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6" name="Freeform: Shape 415">
                  <a:extLst>
                    <a:ext uri="{FF2B5EF4-FFF2-40B4-BE49-F238E27FC236}">
                      <a16:creationId xmlns:a16="http://schemas.microsoft.com/office/drawing/2014/main" id="{020BB102-716D-4A62-9241-246C881761E5}"/>
                    </a:ext>
                  </a:extLst>
                </p:cNvPr>
                <p:cNvSpPr/>
                <p:nvPr/>
              </p:nvSpPr>
              <p:spPr>
                <a:xfrm>
                  <a:off x="119746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7" name="Freeform: Shape 416">
                  <a:extLst>
                    <a:ext uri="{FF2B5EF4-FFF2-40B4-BE49-F238E27FC236}">
                      <a16:creationId xmlns:a16="http://schemas.microsoft.com/office/drawing/2014/main" id="{27FC4212-1851-452B-8E48-69999B0E4517}"/>
                    </a:ext>
                  </a:extLst>
                </p:cNvPr>
                <p:cNvSpPr/>
                <p:nvPr/>
              </p:nvSpPr>
              <p:spPr>
                <a:xfrm>
                  <a:off x="121270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8" name="Freeform: Shape 417">
                  <a:extLst>
                    <a:ext uri="{FF2B5EF4-FFF2-40B4-BE49-F238E27FC236}">
                      <a16:creationId xmlns:a16="http://schemas.microsoft.com/office/drawing/2014/main" id="{2DF15760-7611-49A0-9CC4-6FB706E50C84}"/>
                    </a:ext>
                  </a:extLst>
                </p:cNvPr>
                <p:cNvSpPr/>
                <p:nvPr/>
              </p:nvSpPr>
              <p:spPr>
                <a:xfrm>
                  <a:off x="9593375"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sp>
          <p:nvSpPr>
            <p:cNvPr id="421" name="TextBox 420">
              <a:extLst>
                <a:ext uri="{FF2B5EF4-FFF2-40B4-BE49-F238E27FC236}">
                  <a16:creationId xmlns:a16="http://schemas.microsoft.com/office/drawing/2014/main" id="{447A9351-C9BA-4897-B31E-920BBE765DFB}"/>
                </a:ext>
              </a:extLst>
            </p:cNvPr>
            <p:cNvSpPr txBox="1"/>
            <p:nvPr/>
          </p:nvSpPr>
          <p:spPr>
            <a:xfrm>
              <a:off x="8720918" y="4056156"/>
              <a:ext cx="490840" cy="276999"/>
            </a:xfrm>
            <a:prstGeom prst="rect">
              <a:avLst/>
            </a:prstGeom>
            <a:noFill/>
          </p:spPr>
          <p:txBody>
            <a:bodyPr wrap="none" rtlCol="0">
              <a:spAutoFit/>
            </a:bodyPr>
            <a:lstStyle/>
            <a:p>
              <a:r>
                <a:rPr lang="zh-CN" sz="1200">
                  <a:solidFill>
                    <a:srgbClr val="4D4D4D"/>
                  </a:solidFill>
                </a:rPr>
                <a:t>27%</a:t>
              </a:r>
            </a:p>
          </p:txBody>
        </p:sp>
        <p:sp>
          <p:nvSpPr>
            <p:cNvPr id="422" name="TextBox 421">
              <a:extLst>
                <a:ext uri="{FF2B5EF4-FFF2-40B4-BE49-F238E27FC236}">
                  <a16:creationId xmlns:a16="http://schemas.microsoft.com/office/drawing/2014/main" id="{039B4D69-429F-4262-B38A-396EE7D07230}"/>
                </a:ext>
              </a:extLst>
            </p:cNvPr>
            <p:cNvSpPr txBox="1"/>
            <p:nvPr/>
          </p:nvSpPr>
          <p:spPr>
            <a:xfrm>
              <a:off x="8720918" y="4216293"/>
              <a:ext cx="490840" cy="276999"/>
            </a:xfrm>
            <a:prstGeom prst="rect">
              <a:avLst/>
            </a:prstGeom>
            <a:noFill/>
          </p:spPr>
          <p:txBody>
            <a:bodyPr wrap="none" rtlCol="0">
              <a:spAutoFit/>
            </a:bodyPr>
            <a:lstStyle/>
            <a:p>
              <a:r>
                <a:rPr lang="zh-CN" sz="1200">
                  <a:solidFill>
                    <a:srgbClr val="F7899A"/>
                  </a:solidFill>
                </a:rPr>
                <a:t>22%</a:t>
              </a:r>
            </a:p>
          </p:txBody>
        </p:sp>
        <p:sp>
          <p:nvSpPr>
            <p:cNvPr id="423" name="TextBox 422">
              <a:extLst>
                <a:ext uri="{FF2B5EF4-FFF2-40B4-BE49-F238E27FC236}">
                  <a16:creationId xmlns:a16="http://schemas.microsoft.com/office/drawing/2014/main" id="{3963FE3D-71D0-4B12-91E3-FA77C154C7D2}"/>
                </a:ext>
              </a:extLst>
            </p:cNvPr>
            <p:cNvSpPr txBox="1"/>
            <p:nvPr/>
          </p:nvSpPr>
          <p:spPr>
            <a:xfrm>
              <a:off x="8720918" y="4433244"/>
              <a:ext cx="490840" cy="276999"/>
            </a:xfrm>
            <a:prstGeom prst="rect">
              <a:avLst/>
            </a:prstGeom>
            <a:noFill/>
          </p:spPr>
          <p:txBody>
            <a:bodyPr wrap="none" rtlCol="0">
              <a:spAutoFit/>
            </a:bodyPr>
            <a:lstStyle/>
            <a:p>
              <a:r>
                <a:rPr lang="zh-CN" sz="1200">
                  <a:solidFill>
                    <a:srgbClr val="A0A0A0"/>
                  </a:solidFill>
                </a:rPr>
                <a:t>14%</a:t>
              </a:r>
            </a:p>
          </p:txBody>
        </p:sp>
        <p:sp>
          <p:nvSpPr>
            <p:cNvPr id="424" name="TextBox 423">
              <a:extLst>
                <a:ext uri="{FF2B5EF4-FFF2-40B4-BE49-F238E27FC236}">
                  <a16:creationId xmlns:a16="http://schemas.microsoft.com/office/drawing/2014/main" id="{875E4977-FB28-4081-8BBE-1CB38D71930E}"/>
                </a:ext>
              </a:extLst>
            </p:cNvPr>
            <p:cNvSpPr txBox="1"/>
            <p:nvPr/>
          </p:nvSpPr>
          <p:spPr>
            <a:xfrm>
              <a:off x="8805878" y="4619103"/>
              <a:ext cx="405880" cy="276999"/>
            </a:xfrm>
            <a:prstGeom prst="rect">
              <a:avLst/>
            </a:prstGeom>
            <a:noFill/>
          </p:spPr>
          <p:txBody>
            <a:bodyPr wrap="none" rtlCol="0">
              <a:spAutoFit/>
            </a:bodyPr>
            <a:lstStyle/>
            <a:p>
              <a:r>
                <a:rPr lang="zh-CN" sz="1200">
                  <a:solidFill>
                    <a:srgbClr val="B60D27"/>
                  </a:solidFill>
                </a:rPr>
                <a:t>7%</a:t>
              </a:r>
            </a:p>
          </p:txBody>
        </p:sp>
        <p:sp>
          <p:nvSpPr>
            <p:cNvPr id="425" name="TextBox 424">
              <a:extLst>
                <a:ext uri="{FF2B5EF4-FFF2-40B4-BE49-F238E27FC236}">
                  <a16:creationId xmlns:a16="http://schemas.microsoft.com/office/drawing/2014/main" id="{B42711FE-EAB2-4E93-BC22-80D0F1269991}"/>
                </a:ext>
              </a:extLst>
            </p:cNvPr>
            <p:cNvSpPr txBox="1"/>
            <p:nvPr/>
          </p:nvSpPr>
          <p:spPr>
            <a:xfrm>
              <a:off x="8805878" y="4795183"/>
              <a:ext cx="405880" cy="276999"/>
            </a:xfrm>
            <a:prstGeom prst="rect">
              <a:avLst/>
            </a:prstGeom>
            <a:noFill/>
          </p:spPr>
          <p:txBody>
            <a:bodyPr wrap="none" rtlCol="0">
              <a:spAutoFit/>
            </a:bodyPr>
            <a:lstStyle/>
            <a:p>
              <a:r>
                <a:rPr lang="zh-CN" sz="1200">
                  <a:solidFill>
                    <a:srgbClr val="043882"/>
                  </a:solidFill>
                </a:rPr>
                <a:t>0%</a:t>
              </a:r>
            </a:p>
          </p:txBody>
        </p:sp>
      </p:grpSp>
      <p:sp>
        <p:nvSpPr>
          <p:cNvPr id="4" name="TextBox 3"/>
          <p:cNvSpPr txBox="1"/>
          <p:nvPr/>
        </p:nvSpPr>
        <p:spPr>
          <a:xfrm>
            <a:off x="4284617" y="3857898"/>
            <a:ext cx="466794" cy="261610"/>
          </a:xfrm>
          <a:prstGeom prst="rect">
            <a:avLst/>
          </a:prstGeom>
          <a:noFill/>
        </p:spPr>
        <p:txBody>
          <a:bodyPr wrap="none" rtlCol="0">
            <a:spAutoFit/>
          </a:bodyPr>
          <a:lstStyle/>
          <a:p>
            <a:r>
              <a:rPr lang="zh-CN" sz="1100" b="1">
                <a:solidFill>
                  <a:srgbClr val="B2C0D8"/>
                </a:solidFill>
              </a:rPr>
              <a:t>27%</a:t>
            </a:r>
          </a:p>
        </p:txBody>
      </p:sp>
      <p:sp>
        <p:nvSpPr>
          <p:cNvPr id="406" name="TextBox 405"/>
          <p:cNvSpPr txBox="1"/>
          <p:nvPr/>
        </p:nvSpPr>
        <p:spPr>
          <a:xfrm>
            <a:off x="4271556" y="4323806"/>
            <a:ext cx="466794" cy="261610"/>
          </a:xfrm>
          <a:prstGeom prst="rect">
            <a:avLst/>
          </a:prstGeom>
          <a:noFill/>
        </p:spPr>
        <p:txBody>
          <a:bodyPr wrap="none" rtlCol="0">
            <a:spAutoFit/>
          </a:bodyPr>
          <a:lstStyle/>
          <a:p>
            <a:r>
              <a:rPr lang="zh-CN" sz="1100" b="1">
                <a:solidFill>
                  <a:srgbClr val="C00000"/>
                </a:solidFill>
              </a:rPr>
              <a:t>21%</a:t>
            </a:r>
          </a:p>
        </p:txBody>
      </p:sp>
      <p:sp>
        <p:nvSpPr>
          <p:cNvPr id="420" name="Line 11">
            <a:extLst>
              <a:ext uri="{FF2B5EF4-FFF2-40B4-BE49-F238E27FC236}">
                <a16:creationId xmlns:a16="http://schemas.microsoft.com/office/drawing/2014/main" id="{BEA77219-F3BB-488A-B7CD-14AA39F268EA}"/>
              </a:ext>
            </a:extLst>
          </p:cNvPr>
          <p:cNvSpPr>
            <a:spLocks noChangeShapeType="1"/>
          </p:cNvSpPr>
          <p:nvPr/>
        </p:nvSpPr>
        <p:spPr bwMode="auto">
          <a:xfrm>
            <a:off x="5082982" y="42175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428" name="Line 11">
            <a:extLst>
              <a:ext uri="{FF2B5EF4-FFF2-40B4-BE49-F238E27FC236}">
                <a16:creationId xmlns:a16="http://schemas.microsoft.com/office/drawing/2014/main" id="{BEA77219-F3BB-488A-B7CD-14AA39F268EA}"/>
              </a:ext>
            </a:extLst>
          </p:cNvPr>
          <p:cNvSpPr>
            <a:spLocks noChangeShapeType="1"/>
          </p:cNvSpPr>
          <p:nvPr/>
        </p:nvSpPr>
        <p:spPr bwMode="auto">
          <a:xfrm>
            <a:off x="5084182" y="3505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Tree>
    <p:extLst>
      <p:ext uri="{BB962C8B-B14F-4D97-AF65-F5344CB8AC3E}">
        <p14:creationId xmlns:p14="http://schemas.microsoft.com/office/powerpoint/2010/main" val="275380042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4013：FOxTROT：新辅助 FOLFOX 化疗联合或不联合帕尼单抗 (Pan) 用于局部晚期结肠癌 (CC) 患者 – Seligmann JF 等人</a:t>
            </a:r>
          </a:p>
        </p:txBody>
      </p:sp>
      <p:sp>
        <p:nvSpPr>
          <p:cNvPr id="3" name="Content Placeholder 2"/>
          <p:cNvSpPr>
            <a:spLocks noGrp="1"/>
          </p:cNvSpPr>
          <p:nvPr>
            <p:ph idx="1"/>
          </p:nvPr>
        </p:nvSpPr>
        <p:spPr>
          <a:xfrm>
            <a:off x="365124" y="1254035"/>
            <a:ext cx="8587809" cy="4746172"/>
          </a:xfrm>
        </p:spPr>
        <p:txBody>
          <a:bodyPr/>
          <a:lstStyle/>
          <a:p>
            <a:pPr marL="0" indent="0">
              <a:buNone/>
            </a:pPr>
            <a:r>
              <a:rPr lang="zh-CN" b="1" dirty="0"/>
              <a:t>关键结果（续）</a:t>
            </a:r>
          </a:p>
          <a:p>
            <a:r>
              <a:rPr lang="zh-CN" sz="1500" dirty="0">
                <a:solidFill>
                  <a:schemeClr val="tx1"/>
                </a:solidFill>
              </a:rPr>
              <a:t>原发性肿瘤的部位和放射学阶段会影响新辅助化疗的益处</a:t>
            </a:r>
          </a:p>
          <a:p>
            <a:pPr>
              <a:spcBef>
                <a:spcPts val="15000"/>
              </a:spcBef>
            </a:pPr>
            <a:r>
              <a:rPr lang="zh-CN" sz="1500" dirty="0"/>
              <a:t>MMR 状态也影响新辅助化疗的益处</a:t>
            </a:r>
          </a:p>
          <a:p>
            <a:pPr lvl="1"/>
            <a:r>
              <a:rPr lang="zh-CN" sz="1500" dirty="0"/>
              <a:t>dMMR 对比 pMMMR 肿瘤在新辅助化疗后的肿瘤衰退较慢</a:t>
            </a:r>
          </a:p>
          <a:p>
            <a:pPr lvl="1"/>
            <a:r>
              <a:rPr lang="zh-CN" sz="1500" dirty="0"/>
              <a:t>在 pMMR 肿瘤中，术前/术后化疗对比术后化疗的复发时间更长（RR 0.72 [95% CI 为 0.52，1.00]，p=0.05），但在 dMMR 肿瘤中并非如此 (p=NS)</a:t>
            </a:r>
          </a:p>
          <a:p>
            <a:pPr marL="0" indent="0">
              <a:spcBef>
                <a:spcPts val="1200"/>
              </a:spcBef>
              <a:buNone/>
            </a:pPr>
            <a:r>
              <a:rPr lang="zh-CN" sz="1500" b="1" dirty="0"/>
              <a:t>结论</a:t>
            </a:r>
          </a:p>
          <a:p>
            <a:r>
              <a:rPr lang="zh-CN" sz="1500" b="1" dirty="0"/>
              <a:t>新辅助化疗可以考虑用于局部晚期结肠癌，尽管 dMMR 肿瘤对新辅助化疗没有反应</a:t>
            </a:r>
          </a:p>
          <a:p>
            <a:r>
              <a:rPr lang="zh-CN" sz="1500" b="1" dirty="0"/>
              <a:t>左侧结肠原发性肿瘤的位置和 T4 疾病均显示新辅助化疗的特别益处</a:t>
            </a:r>
          </a:p>
        </p:txBody>
      </p:sp>
      <p:sp>
        <p:nvSpPr>
          <p:cNvPr id="5" name="Text Placeholder 4"/>
          <p:cNvSpPr>
            <a:spLocks noGrp="1"/>
          </p:cNvSpPr>
          <p:nvPr>
            <p:ph type="body" sz="quarter" idx="11"/>
          </p:nvPr>
        </p:nvSpPr>
        <p:spPr/>
        <p:txBody>
          <a:bodyPr/>
          <a:lstStyle/>
          <a:p>
            <a:r>
              <a:rPr lang="zh-CN"/>
              <a:t>Seligmann JF, et al.J Clin Oncol 2020;38(suppl);abstr 4013</a:t>
            </a:r>
          </a:p>
        </p:txBody>
      </p:sp>
      <p:graphicFrame>
        <p:nvGraphicFramePr>
          <p:cNvPr id="4" name="Table 3"/>
          <p:cNvGraphicFramePr>
            <a:graphicFrameLocks noGrp="1"/>
          </p:cNvGraphicFramePr>
          <p:nvPr>
            <p:extLst>
              <p:ext uri="{D42A27DB-BD31-4B8C-83A1-F6EECF244321}">
                <p14:modId xmlns:p14="http://schemas.microsoft.com/office/powerpoint/2010/main" val="62313329"/>
              </p:ext>
            </p:extLst>
          </p:nvPr>
        </p:nvGraphicFramePr>
        <p:xfrm>
          <a:off x="170597" y="1924330"/>
          <a:ext cx="8802807" cy="1762760"/>
        </p:xfrm>
        <a:graphic>
          <a:graphicData uri="http://schemas.openxmlformats.org/drawingml/2006/table">
            <a:tbl>
              <a:tblPr firstRow="1" bandRow="1">
                <a:tableStyleId>{5202B0CA-FC54-4496-8BCA-5EF66A818D29}</a:tableStyleId>
              </a:tblPr>
              <a:tblGrid>
                <a:gridCol w="1733265">
                  <a:extLst>
                    <a:ext uri="{9D8B030D-6E8A-4147-A177-3AD203B41FA5}">
                      <a16:colId xmlns:a16="http://schemas.microsoft.com/office/drawing/2014/main" val="3706643032"/>
                    </a:ext>
                  </a:extLst>
                </a:gridCol>
                <a:gridCol w="1037230">
                  <a:extLst>
                    <a:ext uri="{9D8B030D-6E8A-4147-A177-3AD203B41FA5}">
                      <a16:colId xmlns:a16="http://schemas.microsoft.com/office/drawing/2014/main" val="3824090918"/>
                    </a:ext>
                  </a:extLst>
                </a:gridCol>
                <a:gridCol w="982639">
                  <a:extLst>
                    <a:ext uri="{9D8B030D-6E8A-4147-A177-3AD203B41FA5}">
                      <a16:colId xmlns:a16="http://schemas.microsoft.com/office/drawing/2014/main" val="3400998267"/>
                    </a:ext>
                  </a:extLst>
                </a:gridCol>
                <a:gridCol w="968992">
                  <a:extLst>
                    <a:ext uri="{9D8B030D-6E8A-4147-A177-3AD203B41FA5}">
                      <a16:colId xmlns:a16="http://schemas.microsoft.com/office/drawing/2014/main" val="3637661879"/>
                    </a:ext>
                  </a:extLst>
                </a:gridCol>
                <a:gridCol w="982639">
                  <a:extLst>
                    <a:ext uri="{9D8B030D-6E8A-4147-A177-3AD203B41FA5}">
                      <a16:colId xmlns:a16="http://schemas.microsoft.com/office/drawing/2014/main" val="2537758641"/>
                    </a:ext>
                  </a:extLst>
                </a:gridCol>
                <a:gridCol w="1064525">
                  <a:extLst>
                    <a:ext uri="{9D8B030D-6E8A-4147-A177-3AD203B41FA5}">
                      <a16:colId xmlns:a16="http://schemas.microsoft.com/office/drawing/2014/main" val="263331171"/>
                    </a:ext>
                  </a:extLst>
                </a:gridCol>
                <a:gridCol w="968991">
                  <a:extLst>
                    <a:ext uri="{9D8B030D-6E8A-4147-A177-3AD203B41FA5}">
                      <a16:colId xmlns:a16="http://schemas.microsoft.com/office/drawing/2014/main" val="1722593463"/>
                    </a:ext>
                  </a:extLst>
                </a:gridCol>
                <a:gridCol w="1064526">
                  <a:extLst>
                    <a:ext uri="{9D8B030D-6E8A-4147-A177-3AD203B41FA5}">
                      <a16:colId xmlns:a16="http://schemas.microsoft.com/office/drawing/2014/main" val="4274892365"/>
                    </a:ext>
                  </a:extLst>
                </a:gridCol>
              </a:tblGrid>
              <a:tr h="211150">
                <a:tc>
                  <a:txBody>
                    <a:bodyPr/>
                    <a:lstStyle/>
                    <a:p>
                      <a:pPr algn="l" rtl="0">
                        <a:lnSpc>
                          <a:spcPts val="1100"/>
                        </a:lnSpc>
                      </a:pPr>
                      <a:endParaRPr lang="en-US" sz="1200" noProof="0" dirty="0">
                        <a:solidFill>
                          <a:schemeClr val="tx2"/>
                        </a:solidFill>
                      </a:endParaRPr>
                    </a:p>
                  </a:txBody>
                  <a:tcPr>
                    <a:solidFill>
                      <a:srgbClr val="A0A0A0"/>
                    </a:solidFill>
                  </a:tcPr>
                </a:tc>
                <a:tc gridSpan="3">
                  <a:txBody>
                    <a:bodyPr/>
                    <a:lstStyle/>
                    <a:p>
                      <a:pPr algn="ctr">
                        <a:lnSpc>
                          <a:spcPts val="1100"/>
                        </a:lnSpc>
                      </a:pPr>
                      <a:r>
                        <a:rPr lang="zh-CN" sz="1200" noProof="0">
                          <a:solidFill>
                            <a:schemeClr val="tx2"/>
                          </a:solidFill>
                        </a:rPr>
                        <a:t>原发性肿瘤的部位</a:t>
                      </a:r>
                    </a:p>
                  </a:txBody>
                  <a:tcPr>
                    <a:lnR w="28575" cap="flat" cmpd="sng" algn="ctr">
                      <a:solidFill>
                        <a:schemeClr val="tx2"/>
                      </a:solidFill>
                      <a:prstDash val="solid"/>
                      <a:round/>
                      <a:headEnd type="none" w="med" len="med"/>
                      <a:tailEnd type="none" w="med" len="med"/>
                    </a:lnR>
                    <a:solidFill>
                      <a:srgbClr val="A0A0A0"/>
                    </a:solidFill>
                  </a:tcPr>
                </a:tc>
                <a:tc hMerge="1">
                  <a:txBody>
                    <a:bodyPr/>
                    <a:lstStyle/>
                    <a:p>
                      <a:endParaRPr lang="en-GB" sz="1050" dirty="0"/>
                    </a:p>
                  </a:txBody>
                  <a:tcPr/>
                </a:tc>
                <a:tc hMerge="1">
                  <a:txBody>
                    <a:bodyPr/>
                    <a:lstStyle/>
                    <a:p>
                      <a:endParaRPr lang="en-GB" sz="1050" dirty="0"/>
                    </a:p>
                  </a:txBody>
                  <a:tcPr/>
                </a:tc>
                <a:tc gridSpan="4">
                  <a:txBody>
                    <a:bodyPr/>
                    <a:lstStyle/>
                    <a:p>
                      <a:pPr algn="ctr">
                        <a:lnSpc>
                          <a:spcPts val="1100"/>
                        </a:lnSpc>
                      </a:pPr>
                      <a:r>
                        <a:rPr lang="zh-CN" sz="1200" noProof="0">
                          <a:solidFill>
                            <a:schemeClr val="tx2"/>
                          </a:solidFill>
                        </a:rPr>
                        <a:t>放射学 T 阶段</a:t>
                      </a:r>
                    </a:p>
                  </a:txBody>
                  <a:tcPr>
                    <a:lnL w="28575" cap="flat" cmpd="sng" algn="ctr">
                      <a:solidFill>
                        <a:schemeClr val="tx2"/>
                      </a:solidFill>
                      <a:prstDash val="solid"/>
                      <a:round/>
                      <a:headEnd type="none" w="med" len="med"/>
                      <a:tailEnd type="none" w="med" len="med"/>
                    </a:lnL>
                    <a:solidFill>
                      <a:srgbClr val="A0A0A0"/>
                    </a:solidFill>
                  </a:tcPr>
                </a:tc>
                <a:tc hMerge="1">
                  <a:txBody>
                    <a:bodyPr/>
                    <a:lstStyle/>
                    <a:p>
                      <a:endParaRPr lang="en-GB" sz="1050" dirty="0"/>
                    </a:p>
                  </a:txBody>
                  <a:tcPr/>
                </a:tc>
                <a:tc hMerge="1">
                  <a:txBody>
                    <a:bodyPr/>
                    <a:lstStyle/>
                    <a:p>
                      <a:endParaRPr lang="en-GB" sz="1050" dirty="0"/>
                    </a:p>
                  </a:txBody>
                  <a:tcPr/>
                </a:tc>
                <a:tc hMerge="1">
                  <a:txBody>
                    <a:bodyPr/>
                    <a:lstStyle/>
                    <a:p>
                      <a:endParaRPr lang="en-GB" sz="1050" dirty="0"/>
                    </a:p>
                  </a:txBody>
                  <a:tcPr/>
                </a:tc>
                <a:extLst>
                  <a:ext uri="{0D108BD9-81ED-4DB2-BD59-A6C34878D82A}">
                    <a16:rowId xmlns:a16="http://schemas.microsoft.com/office/drawing/2014/main" val="2171929804"/>
                  </a:ext>
                </a:extLst>
              </a:tr>
              <a:tr h="211150">
                <a:tc>
                  <a:txBody>
                    <a:bodyPr/>
                    <a:lstStyle/>
                    <a:p>
                      <a:pPr algn="l" rtl="0">
                        <a:lnSpc>
                          <a:spcPts val="1100"/>
                        </a:lnSpc>
                      </a:pPr>
                      <a:endParaRPr lang="en-US" sz="1200" noProof="0" dirty="0">
                        <a:solidFill>
                          <a:schemeClr val="tx2"/>
                        </a:solidFill>
                      </a:endParaRPr>
                    </a:p>
                  </a:txBody>
                  <a:tcPr>
                    <a:solidFill>
                      <a:srgbClr val="A0A0A0"/>
                    </a:solidFill>
                  </a:tcPr>
                </a:tc>
                <a:tc>
                  <a:txBody>
                    <a:bodyPr/>
                    <a:lstStyle/>
                    <a:p>
                      <a:pPr algn="ctr">
                        <a:lnSpc>
                          <a:spcPts val="1100"/>
                        </a:lnSpc>
                      </a:pPr>
                      <a:r>
                        <a:rPr lang="zh-CN" sz="1200" b="1" noProof="0">
                          <a:solidFill>
                            <a:schemeClr val="tx2"/>
                          </a:solidFill>
                        </a:rPr>
                        <a:t>左</a:t>
                      </a:r>
                    </a:p>
                  </a:txBody>
                  <a:tcPr>
                    <a:solidFill>
                      <a:srgbClr val="A0A0A0"/>
                    </a:solidFill>
                  </a:tcPr>
                </a:tc>
                <a:tc>
                  <a:txBody>
                    <a:bodyPr/>
                    <a:lstStyle/>
                    <a:p>
                      <a:pPr algn="ctr">
                        <a:lnSpc>
                          <a:spcPts val="1100"/>
                        </a:lnSpc>
                      </a:pPr>
                      <a:r>
                        <a:rPr lang="zh-CN" sz="1200" b="1" noProof="0">
                          <a:solidFill>
                            <a:schemeClr val="tx2"/>
                          </a:solidFill>
                        </a:rPr>
                        <a:t>右</a:t>
                      </a:r>
                    </a:p>
                  </a:txBody>
                  <a:tcPr>
                    <a:solidFill>
                      <a:srgbClr val="A0A0A0"/>
                    </a:solidFill>
                  </a:tcPr>
                </a:tc>
                <a:tc>
                  <a:txBody>
                    <a:bodyPr/>
                    <a:lstStyle/>
                    <a:p>
                      <a:pPr algn="ctr">
                        <a:lnSpc>
                          <a:spcPts val="1100"/>
                        </a:lnSpc>
                      </a:pPr>
                      <a:r>
                        <a:rPr lang="zh-CN" sz="1200" b="1" noProof="0">
                          <a:solidFill>
                            <a:schemeClr val="tx2"/>
                          </a:solidFill>
                        </a:rPr>
                        <a:t>小计</a:t>
                      </a:r>
                    </a:p>
                  </a:txBody>
                  <a:tcPr>
                    <a:lnR w="28575" cap="flat" cmpd="sng" algn="ctr">
                      <a:solidFill>
                        <a:schemeClr val="tx2"/>
                      </a:solidFill>
                      <a:prstDash val="solid"/>
                      <a:round/>
                      <a:headEnd type="none" w="med" len="med"/>
                      <a:tailEnd type="none" w="med" len="med"/>
                    </a:lnR>
                    <a:solidFill>
                      <a:srgbClr val="A0A0A0"/>
                    </a:solidFill>
                  </a:tcPr>
                </a:tc>
                <a:tc>
                  <a:txBody>
                    <a:bodyPr/>
                    <a:lstStyle/>
                    <a:p>
                      <a:pPr algn="ctr">
                        <a:lnSpc>
                          <a:spcPts val="1100"/>
                        </a:lnSpc>
                      </a:pPr>
                      <a:r>
                        <a:rPr lang="zh-CN" sz="1200" b="1" noProof="0">
                          <a:solidFill>
                            <a:schemeClr val="tx2"/>
                          </a:solidFill>
                        </a:rPr>
                        <a:t>T3 &lt;5 mm</a:t>
                      </a:r>
                    </a:p>
                  </a:txBody>
                  <a:tcPr>
                    <a:lnL w="28575" cap="flat" cmpd="sng" algn="ctr">
                      <a:solidFill>
                        <a:schemeClr val="tx2"/>
                      </a:solidFill>
                      <a:prstDash val="solid"/>
                      <a:round/>
                      <a:headEnd type="none" w="med" len="med"/>
                      <a:tailEnd type="none" w="med" len="med"/>
                    </a:lnL>
                    <a:solidFill>
                      <a:srgbClr val="A0A0A0"/>
                    </a:solidFill>
                  </a:tcPr>
                </a:tc>
                <a:tc>
                  <a:txBody>
                    <a:bodyPr/>
                    <a:lstStyle/>
                    <a:p>
                      <a:pPr algn="ctr">
                        <a:lnSpc>
                          <a:spcPts val="1100"/>
                        </a:lnSpc>
                      </a:pPr>
                      <a:r>
                        <a:rPr lang="zh-CN" sz="1200" b="1" noProof="0">
                          <a:solidFill>
                            <a:schemeClr val="tx2"/>
                          </a:solidFill>
                        </a:rPr>
                        <a:t>T3 ≥5 mm</a:t>
                      </a:r>
                    </a:p>
                  </a:txBody>
                  <a:tcPr>
                    <a:solidFill>
                      <a:srgbClr val="A0A0A0"/>
                    </a:solidFill>
                  </a:tcPr>
                </a:tc>
                <a:tc>
                  <a:txBody>
                    <a:bodyPr/>
                    <a:lstStyle/>
                    <a:p>
                      <a:pPr algn="ctr">
                        <a:lnSpc>
                          <a:spcPts val="1100"/>
                        </a:lnSpc>
                      </a:pPr>
                      <a:r>
                        <a:rPr lang="zh-CN" sz="1200" b="1" noProof="0">
                          <a:solidFill>
                            <a:schemeClr val="tx2"/>
                          </a:solidFill>
                        </a:rPr>
                        <a:t>T4</a:t>
                      </a:r>
                    </a:p>
                  </a:txBody>
                  <a:tcPr>
                    <a:solidFill>
                      <a:srgbClr val="A0A0A0"/>
                    </a:solidFill>
                  </a:tcPr>
                </a:tc>
                <a:tc>
                  <a:txBody>
                    <a:bodyPr/>
                    <a:lstStyle/>
                    <a:p>
                      <a:pPr algn="ctr">
                        <a:lnSpc>
                          <a:spcPts val="1100"/>
                        </a:lnSpc>
                      </a:pPr>
                      <a:r>
                        <a:rPr lang="zh-CN" sz="1200" b="1" noProof="0">
                          <a:solidFill>
                            <a:schemeClr val="tx2"/>
                          </a:solidFill>
                        </a:rPr>
                        <a:t>小计</a:t>
                      </a:r>
                    </a:p>
                  </a:txBody>
                  <a:tcPr>
                    <a:solidFill>
                      <a:srgbClr val="A0A0A0"/>
                    </a:solidFill>
                  </a:tcPr>
                </a:tc>
                <a:extLst>
                  <a:ext uri="{0D108BD9-81ED-4DB2-BD59-A6C34878D82A}">
                    <a16:rowId xmlns:a16="http://schemas.microsoft.com/office/drawing/2014/main" val="3453468743"/>
                  </a:ext>
                </a:extLst>
              </a:tr>
              <a:tr h="868062">
                <a:tc>
                  <a:txBody>
                    <a:bodyPr/>
                    <a:lstStyle/>
                    <a:p>
                      <a:pPr marL="0" marR="0" lvl="0" indent="0" algn="l" defTabSz="914400" rtl="0" eaLnBrk="1" fontAlgn="auto" latinLnBrk="0" hangingPunct="1">
                        <a:lnSpc>
                          <a:spcPts val="1100"/>
                        </a:lnSpc>
                        <a:spcBef>
                          <a:spcPts val="0"/>
                        </a:spcBef>
                        <a:spcAft>
                          <a:spcPts val="0"/>
                        </a:spcAft>
                        <a:buClrTx/>
                        <a:buSzTx/>
                        <a:buFontTx/>
                        <a:buNone/>
                        <a:tabLst/>
                        <a:defRPr/>
                      </a:pPr>
                      <a:r>
                        <a:rPr lang="zh-CN" sz="1200" b="1" noProof="0" dirty="0">
                          <a:solidFill>
                            <a:schemeClr val="tx1"/>
                          </a:solidFill>
                        </a:rPr>
                        <a:t>复发，n/N (%)</a:t>
                      </a:r>
                    </a:p>
                    <a:p>
                      <a:pPr marL="85725" marR="0" lvl="0" indent="0" algn="l" defTabSz="914400" rtl="0" eaLnBrk="1" fontAlgn="auto" latinLnBrk="0" hangingPunct="1">
                        <a:lnSpc>
                          <a:spcPts val="1100"/>
                        </a:lnSpc>
                        <a:spcBef>
                          <a:spcPts val="0"/>
                        </a:spcBef>
                        <a:spcAft>
                          <a:spcPts val="0"/>
                        </a:spcAft>
                        <a:buClrTx/>
                        <a:buSzTx/>
                        <a:buFontTx/>
                        <a:buNone/>
                        <a:tabLst/>
                        <a:defRPr/>
                      </a:pPr>
                      <a:r>
                        <a:rPr lang="zh-CN" sz="1200" noProof="0" dirty="0">
                          <a:solidFill>
                            <a:schemeClr val="tx1"/>
                          </a:solidFill>
                        </a:rPr>
                        <a:t>术前/术后</a:t>
                      </a:r>
                      <a:r>
                        <a:rPr lang="zh-CN" sz="1200" baseline="0" noProof="0" dirty="0">
                          <a:solidFill>
                            <a:schemeClr val="tx1"/>
                          </a:solidFill>
                        </a:rPr>
                        <a:t>化疗
</a:t>
                      </a:r>
                      <a:br>
                        <a:rPr lang="zh-CN" sz="1200" baseline="0" noProof="0" dirty="0">
                          <a:solidFill>
                            <a:schemeClr val="tx1"/>
                          </a:solidFill>
                        </a:rPr>
                      </a:br>
                      <a:endParaRPr lang="en-US" sz="1200" baseline="0" noProof="0" dirty="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zh-CN" sz="1200" baseline="0" noProof="0" dirty="0">
                          <a:solidFill>
                            <a:schemeClr val="tx1"/>
                          </a:solidFill>
                        </a:rPr>
                        <a:t>术后化疗</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dirty="0">
                          <a:solidFill>
                            <a:schemeClr val="tx1"/>
                          </a:solidFill>
                        </a:rPr>
                        <a:t>53/358</a:t>
                      </a:r>
                      <a:r>
                        <a:rPr lang="zh-CN" sz="1200" baseline="0" noProof="0" dirty="0">
                          <a:solidFill>
                            <a:schemeClr val="tx1"/>
                          </a:solidFill>
                        </a:rPr>
                        <a:t> </a:t>
                      </a:r>
                      <a:r>
                        <a:rPr lang="en-GB" altLang="zh-CN" sz="1200" baseline="0" noProof="0" dirty="0" smtClean="0">
                          <a:solidFill>
                            <a:schemeClr val="tx1"/>
                          </a:solidFill>
                        </a:rPr>
                        <a:t/>
                      </a:r>
                      <a:br>
                        <a:rPr lang="en-GB" altLang="zh-CN" sz="1200" baseline="0" noProof="0" dirty="0" smtClean="0">
                          <a:solidFill>
                            <a:schemeClr val="tx1"/>
                          </a:solidFill>
                        </a:rPr>
                      </a:br>
                      <a:r>
                        <a:rPr lang="zh-CN" sz="1200" baseline="0" noProof="0" dirty="0" smtClean="0">
                          <a:solidFill>
                            <a:schemeClr val="tx1"/>
                          </a:solidFill>
                        </a:rPr>
                        <a:t>(</a:t>
                      </a:r>
                      <a:r>
                        <a:rPr lang="zh-CN" sz="1200" baseline="0" noProof="0" dirty="0">
                          <a:solidFill>
                            <a:schemeClr val="tx1"/>
                          </a:solidFill>
                        </a:rPr>
                        <a:t>14.8)</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marL="0" marR="0" lvl="0" indent="0" algn="ctr" defTabSz="914400" rtl="0" eaLnBrk="1" fontAlgn="auto" latinLnBrk="0" hangingPunct="1">
                        <a:lnSpc>
                          <a:spcPts val="1100"/>
                        </a:lnSpc>
                        <a:spcBef>
                          <a:spcPts val="0"/>
                        </a:spcBef>
                        <a:spcAft>
                          <a:spcPts val="0"/>
                        </a:spcAft>
                        <a:buClrTx/>
                        <a:buSzTx/>
                        <a:buFontTx/>
                        <a:buNone/>
                        <a:tabLst/>
                        <a:defRPr/>
                      </a:pPr>
                      <a:r>
                        <a:rPr lang="zh-CN" sz="1200" noProof="0" dirty="0">
                          <a:solidFill>
                            <a:schemeClr val="tx1"/>
                          </a:solidFill>
                        </a:rPr>
                        <a:t>40/180 </a:t>
                      </a:r>
                      <a:r>
                        <a:rPr lang="en-GB" altLang="zh-CN" sz="1200" noProof="0" dirty="0" smtClean="0">
                          <a:solidFill>
                            <a:schemeClr val="tx1"/>
                          </a:solidFill>
                        </a:rPr>
                        <a:t/>
                      </a:r>
                      <a:br>
                        <a:rPr lang="en-GB" altLang="zh-CN" sz="1200" noProof="0" dirty="0" smtClean="0">
                          <a:solidFill>
                            <a:schemeClr val="tx1"/>
                          </a:solidFill>
                        </a:rPr>
                      </a:br>
                      <a:r>
                        <a:rPr lang="zh-CN" sz="1200" noProof="0" dirty="0" smtClean="0">
                          <a:solidFill>
                            <a:schemeClr val="tx1"/>
                          </a:solidFill>
                        </a:rPr>
                        <a:t>(</a:t>
                      </a:r>
                      <a:r>
                        <a:rPr lang="zh-CN" sz="1200" noProof="0" dirty="0">
                          <a:solidFill>
                            <a:schemeClr val="tx1"/>
                          </a:solidFill>
                        </a:rPr>
                        <a:t>22.2)</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a:solidFill>
                            <a:schemeClr val="tx1"/>
                          </a:solidFill>
                        </a:rPr>
                        <a:t>56/340 (16.5)</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algn="ctr">
                        <a:lnSpc>
                          <a:spcPts val="1100"/>
                        </a:lnSpc>
                      </a:pPr>
                      <a:r>
                        <a:rPr lang="zh-CN" sz="1200" noProof="0">
                          <a:solidFill>
                            <a:schemeClr val="tx1"/>
                          </a:solidFill>
                        </a:rPr>
                        <a:t>29/174 (16.7)</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dirty="0">
                          <a:solidFill>
                            <a:schemeClr val="tx1"/>
                          </a:solidFill>
                        </a:rPr>
                        <a:t>101/698</a:t>
                      </a:r>
                      <a:r>
                        <a:rPr lang="zh-CN" sz="1200" baseline="0" noProof="0" dirty="0">
                          <a:solidFill>
                            <a:schemeClr val="tx1"/>
                          </a:solidFill>
                        </a:rPr>
                        <a:t> (15.6)</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algn="ctr">
                        <a:lnSpc>
                          <a:spcPts val="1100"/>
                        </a:lnSpc>
                      </a:pPr>
                      <a:r>
                        <a:rPr lang="zh-CN" sz="1200" baseline="0" noProof="0" dirty="0">
                          <a:solidFill>
                            <a:schemeClr val="tx1"/>
                          </a:solidFill>
                        </a:rPr>
                        <a:t>69/354 (19.5)</a:t>
                      </a:r>
                    </a:p>
                  </a:txBody>
                  <a:tcPr>
                    <a:lnR w="28575"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dirty="0">
                          <a:solidFill>
                            <a:schemeClr val="tx1"/>
                          </a:solidFill>
                        </a:rPr>
                        <a:t>25/177 (14.1)</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algn="ctr">
                        <a:lnSpc>
                          <a:spcPts val="1100"/>
                        </a:lnSpc>
                      </a:pPr>
                      <a:r>
                        <a:rPr lang="zh-CN" sz="1200" noProof="0" dirty="0">
                          <a:solidFill>
                            <a:schemeClr val="tx1"/>
                          </a:solidFill>
                        </a:rPr>
                        <a:t>11/88 </a:t>
                      </a:r>
                      <a:r>
                        <a:rPr lang="en-GB" altLang="zh-CN" sz="1200" noProof="0" dirty="0" smtClean="0">
                          <a:solidFill>
                            <a:schemeClr val="tx1"/>
                          </a:solidFill>
                        </a:rPr>
                        <a:t/>
                      </a:r>
                      <a:br>
                        <a:rPr lang="en-GB" altLang="zh-CN" sz="1200" noProof="0" dirty="0" smtClean="0">
                          <a:solidFill>
                            <a:schemeClr val="tx1"/>
                          </a:solidFill>
                        </a:rPr>
                      </a:br>
                      <a:r>
                        <a:rPr lang="zh-CN" sz="1200" noProof="0" dirty="0" smtClean="0">
                          <a:solidFill>
                            <a:schemeClr val="tx1"/>
                          </a:solidFill>
                        </a:rPr>
                        <a:t>(</a:t>
                      </a:r>
                      <a:r>
                        <a:rPr lang="zh-CN" sz="1200" noProof="0" dirty="0">
                          <a:solidFill>
                            <a:schemeClr val="tx1"/>
                          </a:solidFill>
                        </a:rPr>
                        <a:t>12.5)</a:t>
                      </a:r>
                    </a:p>
                  </a:txBody>
                  <a:tcPr>
                    <a:lnL w="28575" cap="flat" cmpd="sng" algn="ctr">
                      <a:solidFill>
                        <a:schemeClr val="tx2"/>
                      </a:solid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dirty="0">
                          <a:solidFill>
                            <a:schemeClr val="tx1"/>
                          </a:solidFill>
                        </a:rPr>
                        <a:t>50/344 </a:t>
                      </a:r>
                      <a:r>
                        <a:rPr lang="en-GB" altLang="zh-CN" sz="1200" noProof="0" dirty="0" smtClean="0">
                          <a:solidFill>
                            <a:schemeClr val="tx1"/>
                          </a:solidFill>
                        </a:rPr>
                        <a:t/>
                      </a:r>
                      <a:br>
                        <a:rPr lang="en-GB" altLang="zh-CN" sz="1200" noProof="0" dirty="0" smtClean="0">
                          <a:solidFill>
                            <a:schemeClr val="tx1"/>
                          </a:solidFill>
                        </a:rPr>
                      </a:br>
                      <a:r>
                        <a:rPr lang="zh-CN" sz="1200" noProof="0" dirty="0" smtClean="0">
                          <a:solidFill>
                            <a:schemeClr val="tx1"/>
                          </a:solidFill>
                        </a:rPr>
                        <a:t>(</a:t>
                      </a:r>
                      <a:r>
                        <a:rPr lang="zh-CN" sz="1200" noProof="0" dirty="0">
                          <a:solidFill>
                            <a:schemeClr val="tx1"/>
                          </a:solidFill>
                        </a:rPr>
                        <a:t>14.5)</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algn="ctr">
                        <a:lnSpc>
                          <a:spcPts val="1100"/>
                        </a:lnSpc>
                      </a:pPr>
                      <a:r>
                        <a:rPr lang="zh-CN" sz="1200" noProof="0" dirty="0">
                          <a:solidFill>
                            <a:schemeClr val="tx1"/>
                          </a:solidFill>
                        </a:rPr>
                        <a:t>30/175 </a:t>
                      </a:r>
                      <a:r>
                        <a:rPr lang="en-GB" altLang="zh-CN" sz="1200" noProof="0" dirty="0" smtClean="0">
                          <a:solidFill>
                            <a:schemeClr val="tx1"/>
                          </a:solidFill>
                        </a:rPr>
                        <a:t/>
                      </a:r>
                      <a:br>
                        <a:rPr lang="en-GB" altLang="zh-CN" sz="1200" noProof="0" dirty="0" smtClean="0">
                          <a:solidFill>
                            <a:schemeClr val="tx1"/>
                          </a:solidFill>
                        </a:rPr>
                      </a:br>
                      <a:r>
                        <a:rPr lang="zh-CN" sz="1200" noProof="0" dirty="0" smtClean="0">
                          <a:solidFill>
                            <a:schemeClr val="tx1"/>
                          </a:solidFill>
                        </a:rPr>
                        <a:t>(</a:t>
                      </a:r>
                      <a:r>
                        <a:rPr lang="zh-CN" sz="1200" noProof="0" dirty="0">
                          <a:solidFill>
                            <a:schemeClr val="tx1"/>
                          </a:solidFill>
                        </a:rPr>
                        <a:t>17.1)</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dirty="0">
                          <a:solidFill>
                            <a:schemeClr val="tx1"/>
                          </a:solidFill>
                        </a:rPr>
                        <a:t>34/177 (19.2)</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algn="ctr">
                        <a:lnSpc>
                          <a:spcPts val="1100"/>
                        </a:lnSpc>
                      </a:pPr>
                      <a:r>
                        <a:rPr lang="zh-CN" sz="1200" noProof="0" dirty="0">
                          <a:solidFill>
                            <a:schemeClr val="tx1"/>
                          </a:solidFill>
                        </a:rPr>
                        <a:t>28/91 </a:t>
                      </a:r>
                      <a:r>
                        <a:rPr lang="en-GB" altLang="zh-CN" sz="1200" noProof="0" dirty="0" smtClean="0">
                          <a:solidFill>
                            <a:schemeClr val="tx1"/>
                          </a:solidFill>
                        </a:rPr>
                        <a:t/>
                      </a:r>
                      <a:br>
                        <a:rPr lang="en-GB" altLang="zh-CN" sz="1200" noProof="0" dirty="0" smtClean="0">
                          <a:solidFill>
                            <a:schemeClr val="tx1"/>
                          </a:solidFill>
                        </a:rPr>
                      </a:br>
                      <a:r>
                        <a:rPr lang="zh-CN" sz="1200" noProof="0" dirty="0" smtClean="0">
                          <a:solidFill>
                            <a:schemeClr val="tx1"/>
                          </a:solidFill>
                        </a:rPr>
                        <a:t>(</a:t>
                      </a:r>
                      <a:r>
                        <a:rPr lang="zh-CN" sz="1200" noProof="0" dirty="0">
                          <a:solidFill>
                            <a:schemeClr val="tx1"/>
                          </a:solidFill>
                        </a:rPr>
                        <a:t>30.8)</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200" noProof="0" dirty="0">
                        <a:solidFill>
                          <a:schemeClr val="tx1"/>
                        </a:solidFill>
                      </a:endParaRPr>
                    </a:p>
                    <a:p>
                      <a:pPr algn="ctr">
                        <a:lnSpc>
                          <a:spcPts val="1100"/>
                        </a:lnSpc>
                      </a:pPr>
                      <a:r>
                        <a:rPr lang="zh-CN" sz="1200" noProof="0" dirty="0">
                          <a:solidFill>
                            <a:schemeClr val="tx1"/>
                          </a:solidFill>
                        </a:rPr>
                        <a:t>109/698 (15.6)</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800" baseline="0" noProof="0" dirty="0">
                        <a:solidFill>
                          <a:schemeClr val="tx1"/>
                        </a:solidFill>
                      </a:endParaRPr>
                    </a:p>
                    <a:p>
                      <a:pPr algn="ctr">
                        <a:lnSpc>
                          <a:spcPts val="1100"/>
                        </a:lnSpc>
                      </a:pPr>
                      <a:r>
                        <a:rPr lang="zh-CN" sz="1200" noProof="0" dirty="0">
                          <a:solidFill>
                            <a:schemeClr val="tx1"/>
                          </a:solidFill>
                        </a:rPr>
                        <a:t>69/354 </a:t>
                      </a:r>
                      <a:r>
                        <a:rPr lang="en-GB" altLang="zh-CN" sz="1200" noProof="0" dirty="0" smtClean="0">
                          <a:solidFill>
                            <a:schemeClr val="tx1"/>
                          </a:solidFill>
                        </a:rPr>
                        <a:t/>
                      </a:r>
                      <a:br>
                        <a:rPr lang="en-GB" altLang="zh-CN" sz="1200" noProof="0" dirty="0" smtClean="0">
                          <a:solidFill>
                            <a:schemeClr val="tx1"/>
                          </a:solidFill>
                        </a:rPr>
                      </a:br>
                      <a:r>
                        <a:rPr lang="zh-CN" sz="1200" noProof="0" dirty="0" smtClean="0">
                          <a:solidFill>
                            <a:schemeClr val="tx1"/>
                          </a:solidFill>
                        </a:rPr>
                        <a:t>(</a:t>
                      </a:r>
                      <a:r>
                        <a:rPr lang="zh-CN" sz="1200" noProof="0" dirty="0">
                          <a:solidFill>
                            <a:schemeClr val="tx1"/>
                          </a:solidFill>
                        </a:rPr>
                        <a:t>19.5)</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02846544"/>
                  </a:ext>
                </a:extLst>
              </a:tr>
              <a:tr h="351917">
                <a:tc>
                  <a:txBody>
                    <a:bodyPr/>
                    <a:lstStyle/>
                    <a:p>
                      <a:pPr>
                        <a:lnSpc>
                          <a:spcPts val="1100"/>
                        </a:lnSpc>
                      </a:pPr>
                      <a:r>
                        <a:rPr lang="zh-CN" sz="1200" b="1" noProof="0">
                          <a:solidFill>
                            <a:schemeClr val="tx1"/>
                          </a:solidFill>
                        </a:rPr>
                        <a:t>OR (95% CI)</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b="1" u="none" noProof="0" dirty="0">
                          <a:solidFill>
                            <a:schemeClr val="tx1"/>
                          </a:solidFill>
                        </a:rPr>
                        <a:t>0.5</a:t>
                      </a:r>
                      <a:r>
                        <a:rPr lang="zh-CN" sz="1200" b="1" u="none" noProof="0" dirty="0" smtClean="0">
                          <a:solidFill>
                            <a:schemeClr val="tx1"/>
                          </a:solidFill>
                        </a:rPr>
                        <a:t>8</a:t>
                      </a:r>
                      <a:r>
                        <a:rPr lang="zh-CN" sz="1200" b="1" u="none" noProof="0" dirty="0">
                          <a:solidFill>
                            <a:schemeClr val="tx1"/>
                          </a:solidFill>
                        </a:rPr>
                        <a:t/>
                      </a:r>
                      <a:br>
                        <a:rPr lang="zh-CN" sz="1200" b="1" u="none" noProof="0" dirty="0">
                          <a:solidFill>
                            <a:schemeClr val="tx1"/>
                          </a:solidFill>
                        </a:rPr>
                      </a:br>
                      <a:r>
                        <a:rPr lang="zh-CN" sz="1200" b="1" u="none" noProof="0" dirty="0">
                          <a:solidFill>
                            <a:schemeClr val="tx1"/>
                          </a:solidFill>
                        </a:rPr>
                        <a:t>(0.38, 0.91)</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u="none" noProof="0" dirty="0">
                          <a:solidFill>
                            <a:schemeClr val="tx1"/>
                          </a:solidFill>
                        </a:rPr>
                        <a:t>0.9</a:t>
                      </a:r>
                      <a:r>
                        <a:rPr lang="zh-CN" sz="1200" u="none" noProof="0" dirty="0" smtClean="0">
                          <a:solidFill>
                            <a:schemeClr val="tx1"/>
                          </a:solidFill>
                        </a:rPr>
                        <a:t>7</a:t>
                      </a:r>
                      <a:r>
                        <a:rPr lang="zh-CN" sz="1200" u="none" noProof="0" dirty="0">
                          <a:solidFill>
                            <a:schemeClr val="tx1"/>
                          </a:solidFill>
                        </a:rPr>
                        <a:t/>
                      </a:r>
                      <a:br>
                        <a:rPr lang="zh-CN" sz="1200" u="none" noProof="0" dirty="0">
                          <a:solidFill>
                            <a:schemeClr val="tx1"/>
                          </a:solidFill>
                        </a:rPr>
                      </a:br>
                      <a:r>
                        <a:rPr lang="zh-CN" sz="1200" u="none" noProof="0" dirty="0">
                          <a:solidFill>
                            <a:schemeClr val="tx1"/>
                          </a:solidFill>
                        </a:rPr>
                        <a:t>(0.62, 1.52)</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u="none" noProof="0" dirty="0">
                          <a:solidFill>
                            <a:schemeClr val="tx1"/>
                          </a:solidFill>
                        </a:rPr>
                        <a:t>0.75 </a:t>
                      </a:r>
                      <a:br>
                        <a:rPr lang="zh-CN" sz="1200" u="none" noProof="0" dirty="0">
                          <a:solidFill>
                            <a:schemeClr val="tx1"/>
                          </a:solidFill>
                        </a:rPr>
                      </a:br>
                      <a:r>
                        <a:rPr lang="zh-CN" sz="1200" u="none" noProof="0" dirty="0">
                          <a:solidFill>
                            <a:schemeClr val="tx1"/>
                          </a:solidFill>
                        </a:rPr>
                        <a:t>(0.55, 1.02)</a:t>
                      </a:r>
                    </a:p>
                  </a:txBody>
                  <a:tcPr>
                    <a:lnR w="28575"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u="none" noProof="0" dirty="0">
                          <a:solidFill>
                            <a:schemeClr val="tx1"/>
                          </a:solidFill>
                        </a:rPr>
                        <a:t>1.07 </a:t>
                      </a:r>
                      <a:br>
                        <a:rPr lang="zh-CN" sz="1200" u="none" noProof="0" dirty="0">
                          <a:solidFill>
                            <a:schemeClr val="tx1"/>
                          </a:solidFill>
                        </a:rPr>
                      </a:br>
                      <a:r>
                        <a:rPr lang="zh-CN" sz="1200" u="none" noProof="0" dirty="0">
                          <a:solidFill>
                            <a:schemeClr val="tx1"/>
                          </a:solidFill>
                        </a:rPr>
                        <a:t>(0.53, 2.17)</a:t>
                      </a:r>
                    </a:p>
                  </a:txBody>
                  <a:tcPr>
                    <a:lnL w="28575"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u="none" noProof="0" dirty="0">
                          <a:solidFill>
                            <a:schemeClr val="tx1"/>
                          </a:solidFill>
                        </a:rPr>
                        <a:t>0.78 </a:t>
                      </a:r>
                      <a:br>
                        <a:rPr lang="zh-CN" sz="1200" u="none" noProof="0" dirty="0">
                          <a:solidFill>
                            <a:schemeClr val="tx1"/>
                          </a:solidFill>
                        </a:rPr>
                      </a:br>
                      <a:r>
                        <a:rPr lang="zh-CN" sz="1200" u="none" noProof="0" dirty="0">
                          <a:solidFill>
                            <a:schemeClr val="tx1"/>
                          </a:solidFill>
                        </a:rPr>
                        <a:t>(0.49, 1.25)</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b="1" u="none" noProof="0" dirty="0">
                          <a:solidFill>
                            <a:schemeClr val="tx1"/>
                          </a:solidFill>
                        </a:rPr>
                        <a:t>0.59 </a:t>
                      </a:r>
                      <a:br>
                        <a:rPr lang="zh-CN" sz="1200" b="1" u="none" noProof="0" dirty="0">
                          <a:solidFill>
                            <a:schemeClr val="tx1"/>
                          </a:solidFill>
                        </a:rPr>
                      </a:br>
                      <a:r>
                        <a:rPr lang="zh-CN" sz="1200" b="1" u="none" noProof="0" dirty="0">
                          <a:solidFill>
                            <a:schemeClr val="tx1"/>
                          </a:solidFill>
                        </a:rPr>
                        <a:t>(0.35, 1.00)</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zh-CN" sz="1200" noProof="0" dirty="0">
                          <a:solidFill>
                            <a:schemeClr val="tx1"/>
                          </a:solidFill>
                        </a:rPr>
                        <a:t>0.7</a:t>
                      </a:r>
                      <a:r>
                        <a:rPr lang="zh-CN" sz="1200" noProof="0" dirty="0" smtClean="0">
                          <a:solidFill>
                            <a:schemeClr val="tx1"/>
                          </a:solidFill>
                        </a:rPr>
                        <a:t>5</a:t>
                      </a:r>
                      <a:r>
                        <a:rPr lang="zh-CN" sz="1200" noProof="0" dirty="0">
                          <a:solidFill>
                            <a:schemeClr val="tx1"/>
                          </a:solidFill>
                        </a:rPr>
                        <a:t/>
                      </a:r>
                      <a:br>
                        <a:rPr lang="zh-CN" sz="1200" noProof="0" dirty="0">
                          <a:solidFill>
                            <a:schemeClr val="tx1"/>
                          </a:solidFill>
                        </a:rPr>
                      </a:br>
                      <a:r>
                        <a:rPr lang="zh-CN" sz="1200" noProof="0" dirty="0">
                          <a:solidFill>
                            <a:schemeClr val="tx1"/>
                          </a:solidFill>
                        </a:rPr>
                        <a:t>(0.55, 1.03)</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64854566"/>
                  </a:ext>
                </a:extLst>
              </a:tr>
            </a:tbl>
          </a:graphicData>
        </a:graphic>
      </p:graphicFrame>
    </p:spTree>
    <p:extLst>
      <p:ext uri="{BB962C8B-B14F-4D97-AF65-F5344CB8AC3E}">
        <p14:creationId xmlns:p14="http://schemas.microsoft.com/office/powerpoint/2010/main" val="137664412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4015：FOLFOXIRI/贝伐单抗对比二联药物/贝伐单抗作为不可切除的转移性结直肠癌 (mCRC) 的初始疗法：五项随机化试验的个体患者数据 (IPD) 的荟萃分</a:t>
            </a:r>
            <a:r>
              <a:rPr lang="zh-CN" dirty="0" smtClean="0"/>
              <a:t>析</a:t>
            </a:r>
            <a:r>
              <a:rPr lang="en-GB" altLang="zh-CN" dirty="0" smtClean="0"/>
              <a:t/>
            </a:r>
            <a:br>
              <a:rPr lang="en-GB" altLang="zh-CN" dirty="0" smtClean="0"/>
            </a:br>
            <a:r>
              <a:rPr lang="zh-CN" dirty="0" smtClean="0"/>
              <a:t>–</a:t>
            </a:r>
            <a:r>
              <a:rPr lang="en-GB" altLang="zh-CN" dirty="0" smtClean="0"/>
              <a:t> </a:t>
            </a:r>
            <a:r>
              <a:rPr lang="zh-CN" dirty="0" smtClean="0"/>
              <a:t>C</a:t>
            </a:r>
            <a:r>
              <a:rPr lang="zh-CN" dirty="0"/>
              <a:t>remolini C 等人</a:t>
            </a:r>
          </a:p>
        </p:txBody>
      </p:sp>
      <p:sp>
        <p:nvSpPr>
          <p:cNvPr id="3" name="Content Placeholder 2"/>
          <p:cNvSpPr>
            <a:spLocks noGrp="1"/>
          </p:cNvSpPr>
          <p:nvPr>
            <p:ph idx="1"/>
          </p:nvPr>
        </p:nvSpPr>
        <p:spPr/>
        <p:txBody>
          <a:bodyPr/>
          <a:lstStyle/>
          <a:p>
            <a:pPr marL="0" indent="0">
              <a:buNone/>
            </a:pPr>
            <a:r>
              <a:rPr lang="zh-CN" b="1"/>
              <a:t>研究目的</a:t>
            </a:r>
          </a:p>
          <a:p>
            <a:r>
              <a:rPr lang="zh-CN"/>
              <a:t>评价 FOLFOXIRI + 贝伐单抗作为一线治疗用于不可切除的 mCRC 患者的疗效和安全性</a:t>
            </a:r>
          </a:p>
        </p:txBody>
      </p:sp>
      <p:sp>
        <p:nvSpPr>
          <p:cNvPr id="9" name="Text Placeholder 8"/>
          <p:cNvSpPr>
            <a:spLocks noGrp="1"/>
          </p:cNvSpPr>
          <p:nvPr>
            <p:ph type="body" sz="quarter" idx="10"/>
          </p:nvPr>
        </p:nvSpPr>
        <p:spPr/>
        <p:txBody>
          <a:bodyPr/>
          <a:lstStyle/>
          <a:p>
            <a:r>
              <a:rPr lang="zh-CN"/>
              <a:t>*数据从 5 项试验中收集：CHARTA、OLIVIA、STEAM、TRIBE 和 TRIBE2</a:t>
            </a:r>
          </a:p>
        </p:txBody>
      </p:sp>
      <p:sp>
        <p:nvSpPr>
          <p:cNvPr id="5" name="Text Placeholder 4"/>
          <p:cNvSpPr>
            <a:spLocks noGrp="1"/>
          </p:cNvSpPr>
          <p:nvPr>
            <p:ph type="body" sz="quarter" idx="11"/>
          </p:nvPr>
        </p:nvSpPr>
        <p:spPr/>
        <p:txBody>
          <a:bodyPr/>
          <a:lstStyle/>
          <a:p>
            <a:r>
              <a:rPr lang="zh-CN"/>
              <a:t>Cremolini C, et al.J Clin Oncol 2020;38(suppl);abstr 4015</a:t>
            </a:r>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a:cs typeface="Arial" charset="0"/>
              </a:rPr>
              <a:t>不可切除的 mCRC*</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(n=1697)</a:t>
            </a: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p:txBody>
      </p:sp>
      <p:cxnSp>
        <p:nvCxnSpPr>
          <p:cNvPr id="10"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FOLFOXIRI + 贝伐单抗</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(n=846)</a:t>
            </a: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FOLFOX 或 FOLFIRI + </a:t>
            </a:r>
            <a: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贝</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伐单抗</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(n=851)</a:t>
            </a: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OS</a:t>
            </a: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PFS、ORR、R0 率、安全性</a:t>
            </a:r>
          </a:p>
        </p:txBody>
      </p:sp>
    </p:spTree>
    <p:extLst>
      <p:ext uri="{BB962C8B-B14F-4D97-AF65-F5344CB8AC3E}">
        <p14:creationId xmlns:p14="http://schemas.microsoft.com/office/powerpoint/2010/main" val="248017293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4015：FOLFOXIRI/贝伐单抗对比二联药物/贝伐单抗作为不可切除的转移性结直肠癌 (mCRC) 的初始疗法：五项随机化试验的个体患者数据 (IPD) 的荟萃分</a:t>
            </a:r>
            <a:r>
              <a:rPr lang="zh-CN" dirty="0" smtClean="0"/>
              <a:t>析</a:t>
            </a:r>
            <a:r>
              <a:rPr lang="en-GB" altLang="zh-CN" dirty="0" smtClean="0"/>
              <a:t> </a:t>
            </a:r>
            <a:br>
              <a:rPr lang="en-GB" altLang="zh-CN" dirty="0" smtClean="0"/>
            </a:br>
            <a:r>
              <a:rPr lang="zh-CN" dirty="0" smtClean="0"/>
              <a:t>–</a:t>
            </a:r>
            <a:r>
              <a:rPr lang="en-GB" altLang="zh-CN" dirty="0" smtClean="0"/>
              <a:t> </a:t>
            </a:r>
            <a:r>
              <a:rPr lang="zh-CN" dirty="0" smtClean="0"/>
              <a:t>C</a:t>
            </a:r>
            <a:r>
              <a:rPr lang="zh-CN" dirty="0"/>
              <a:t>remolini C 等人</a:t>
            </a:r>
          </a:p>
        </p:txBody>
      </p:sp>
      <p:sp>
        <p:nvSpPr>
          <p:cNvPr id="3" name="Content Placeholder 2"/>
          <p:cNvSpPr>
            <a:spLocks noGrp="1"/>
          </p:cNvSpPr>
          <p:nvPr>
            <p:ph idx="1"/>
          </p:nvPr>
        </p:nvSpPr>
        <p:spPr>
          <a:xfrm>
            <a:off x="365124" y="1254035"/>
            <a:ext cx="8413751" cy="356948"/>
          </a:xfrm>
        </p:spPr>
        <p:txBody>
          <a:bodyPr/>
          <a:lstStyle/>
          <a:p>
            <a:pPr marL="0" indent="0">
              <a:buNone/>
            </a:pPr>
            <a:r>
              <a:rPr lang="zh-CN" b="1" dirty="0"/>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Cremolini C, et al.J Clin Oncol 2020;38(suppl);abstr 4015</a:t>
            </a:r>
          </a:p>
        </p:txBody>
      </p:sp>
      <p:sp>
        <p:nvSpPr>
          <p:cNvPr id="7" name="TextBox 6"/>
          <p:cNvSpPr txBox="1"/>
          <p:nvPr/>
        </p:nvSpPr>
        <p:spPr>
          <a:xfrm>
            <a:off x="573205" y="4858603"/>
            <a:ext cx="7847464" cy="132343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600" b="0" i="0" u="none" strike="noStrike" cap="none" normalizeH="0" baseline="0">
                <a:ln>
                  <a:noFill/>
                </a:ln>
                <a:solidFill>
                  <a:srgbClr val="4D4D4D"/>
                </a:solidFill>
                <a:uLnTx/>
                <a:uFillTx/>
                <a:latin typeface="Arial" charset="0"/>
                <a:ea typeface="SimSun"/>
                <a:cs typeface="Arial" charset="0"/>
              </a:rPr>
              <a:t>FOLFOXIRI/贝伐单抗治疗还与以下情况有关： </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zh-CN" sz="1600" b="0" i="0" u="none" strike="noStrike" cap="none" normalizeH="0" baseline="0">
                <a:ln>
                  <a:noFill/>
                </a:ln>
                <a:solidFill>
                  <a:srgbClr val="4D4D4D"/>
                </a:solidFill>
                <a:uLnTx/>
                <a:uFillTx/>
                <a:latin typeface="Arial" charset="0"/>
                <a:ea typeface="SimSun"/>
                <a:cs typeface="Arial" charset="0"/>
              </a:rPr>
              <a:t>ORR 更高 (64.5% vs. 53.6%, p&lt;0.001)</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zh-CN" sz="1600" b="0" i="0" u="none" strike="noStrike" cap="none" normalizeH="0" baseline="0">
                <a:ln>
                  <a:noFill/>
                </a:ln>
                <a:solidFill>
                  <a:srgbClr val="4D4D4D"/>
                </a:solidFill>
                <a:uLnTx/>
                <a:uFillTx/>
                <a:latin typeface="Arial" charset="0"/>
                <a:ea typeface="SimSun"/>
                <a:cs typeface="Arial" charset="0"/>
              </a:rPr>
              <a:t>R0 率更高 (16.4% vs. 11.8%, p=0.007)</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zh-CN" sz="1600" b="0" i="0" u="none" strike="noStrike" cap="none" normalizeH="0" baseline="0">
                <a:ln>
                  <a:noFill/>
                </a:ln>
                <a:solidFill>
                  <a:srgbClr val="4D4D4D"/>
                </a:solidFill>
                <a:uLnTx/>
                <a:uFillTx/>
                <a:latin typeface="Arial" charset="0"/>
                <a:ea typeface="SimSun"/>
                <a:cs typeface="Arial" charset="0"/>
              </a:rPr>
              <a:t>3/4 级中性粒细胞减少症 (p&lt;0.001)、发热性中性粒细胞减少症 (p=0.019)、黏膜炎 (p=0.024)、恶心 (p=0.016) 和腹泻 (p&lt;0.001) 的发生率更高</a:t>
            </a:r>
          </a:p>
        </p:txBody>
      </p:sp>
      <p:graphicFrame>
        <p:nvGraphicFramePr>
          <p:cNvPr id="61" name="Table 61">
            <a:extLst>
              <a:ext uri="{FF2B5EF4-FFF2-40B4-BE49-F238E27FC236}">
                <a16:creationId xmlns:a16="http://schemas.microsoft.com/office/drawing/2014/main" id="{0B53D917-FA90-41B0-8A92-7EDA090CEF0E}"/>
              </a:ext>
            </a:extLst>
          </p:cNvPr>
          <p:cNvGraphicFramePr>
            <a:graphicFrameLocks noGrp="1"/>
          </p:cNvGraphicFramePr>
          <p:nvPr>
            <p:extLst>
              <p:ext uri="{D42A27DB-BD31-4B8C-83A1-F6EECF244321}">
                <p14:modId xmlns:p14="http://schemas.microsoft.com/office/powerpoint/2010/main" val="310417182"/>
              </p:ext>
            </p:extLst>
          </p:nvPr>
        </p:nvGraphicFramePr>
        <p:xfrm>
          <a:off x="1756800" y="1692508"/>
          <a:ext cx="3020967" cy="713790"/>
        </p:xfrm>
        <a:graphic>
          <a:graphicData uri="http://schemas.openxmlformats.org/drawingml/2006/table">
            <a:tbl>
              <a:tblPr firstRow="1" bandRow="1">
                <a:tableStyleId>{69012ECD-51FC-41F1-AA8D-1B2483CD663E}</a:tableStyleId>
              </a:tblPr>
              <a:tblGrid>
                <a:gridCol w="1173600">
                  <a:extLst>
                    <a:ext uri="{9D8B030D-6E8A-4147-A177-3AD203B41FA5}">
                      <a16:colId xmlns:a16="http://schemas.microsoft.com/office/drawing/2014/main" val="2659068694"/>
                    </a:ext>
                  </a:extLst>
                </a:gridCol>
                <a:gridCol w="446400">
                  <a:extLst>
                    <a:ext uri="{9D8B030D-6E8A-4147-A177-3AD203B41FA5}">
                      <a16:colId xmlns:a16="http://schemas.microsoft.com/office/drawing/2014/main" val="884985552"/>
                    </a:ext>
                  </a:extLst>
                </a:gridCol>
                <a:gridCol w="518400">
                  <a:extLst>
                    <a:ext uri="{9D8B030D-6E8A-4147-A177-3AD203B41FA5}">
                      <a16:colId xmlns:a16="http://schemas.microsoft.com/office/drawing/2014/main" val="2343328583"/>
                    </a:ext>
                  </a:extLst>
                </a:gridCol>
                <a:gridCol w="882567">
                  <a:extLst>
                    <a:ext uri="{9D8B030D-6E8A-4147-A177-3AD203B41FA5}">
                      <a16:colId xmlns:a16="http://schemas.microsoft.com/office/drawing/2014/main" val="1987917271"/>
                    </a:ext>
                  </a:extLst>
                </a:gridCol>
              </a:tblGrid>
              <a:tr h="295470">
                <a:tc>
                  <a:txBody>
                    <a:bodyPr/>
                    <a:lstStyle/>
                    <a:p>
                      <a:endParaRPr lang="en-GB" sz="9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事件</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mOS</a:t>
                      </a:r>
                      <a:r>
                        <a:rPr lang="zh-CN" sz="900" baseline="0">
                          <a:solidFill>
                            <a:srgbClr val="4D4D4D"/>
                          </a:solidFill>
                        </a:rPr>
                        <a:t> </a:t>
                      </a:r>
                      <a:r>
                        <a:rPr lang="zh-CN" sz="900">
                          <a:solidFill>
                            <a:srgbClr val="4D4D4D"/>
                          </a:solidFill>
                        </a:rPr>
                        <a:t>（月）</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zh-CN" sz="900" dirty="0">
                          <a:solidFill>
                            <a:schemeClr val="accent2"/>
                          </a:solidFill>
                        </a:rPr>
                        <a:t>二联药物/贝伐单抗</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591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24.5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zh-CN" sz="900">
                          <a:solidFill>
                            <a:srgbClr val="B60D27"/>
                          </a:solidFill>
                        </a:rPr>
                        <a:t>FOLFOXIRI/贝伐单抗</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527</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dirty="0">
                          <a:solidFill>
                            <a:schemeClr val="tx1"/>
                          </a:solidFill>
                        </a:rPr>
                        <a:t>28.9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3" name="Group 152">
            <a:extLst>
              <a:ext uri="{FF2B5EF4-FFF2-40B4-BE49-F238E27FC236}">
                <a16:creationId xmlns:a16="http://schemas.microsoft.com/office/drawing/2014/main" id="{78422A05-0E25-4670-8EA3-147A9844D33F}"/>
              </a:ext>
            </a:extLst>
          </p:cNvPr>
          <p:cNvGrpSpPr/>
          <p:nvPr/>
        </p:nvGrpSpPr>
        <p:grpSpPr>
          <a:xfrm>
            <a:off x="220469" y="1878857"/>
            <a:ext cx="4396254" cy="2871221"/>
            <a:chOff x="-40799" y="1878857"/>
            <a:chExt cx="4396254" cy="2871221"/>
          </a:xfrm>
        </p:grpSpPr>
        <p:grpSp>
          <p:nvGrpSpPr>
            <p:cNvPr id="152" name="Group 151">
              <a:extLst>
                <a:ext uri="{FF2B5EF4-FFF2-40B4-BE49-F238E27FC236}">
                  <a16:creationId xmlns:a16="http://schemas.microsoft.com/office/drawing/2014/main" id="{0CB4E9B0-7595-413A-A038-03562A8437B7}"/>
                </a:ext>
              </a:extLst>
            </p:cNvPr>
            <p:cNvGrpSpPr/>
            <p:nvPr/>
          </p:nvGrpSpPr>
          <p:grpSpPr>
            <a:xfrm>
              <a:off x="-40799" y="1878857"/>
              <a:ext cx="4033855" cy="2469212"/>
              <a:chOff x="-40799" y="1878857"/>
              <a:chExt cx="4033855" cy="2469212"/>
            </a:xfrm>
          </p:grpSpPr>
          <p:sp>
            <p:nvSpPr>
              <p:cNvPr id="10" name="TextBox 10">
                <a:extLst>
                  <a:ext uri="{FF2B5EF4-FFF2-40B4-BE49-F238E27FC236}">
                    <a16:creationId xmlns:a16="http://schemas.microsoft.com/office/drawing/2014/main" id="{4AD561AE-ADFC-4EC5-9B03-68FE41FD64A1}"/>
                  </a:ext>
                </a:extLst>
              </p:cNvPr>
              <p:cNvSpPr txBox="1"/>
              <p:nvPr/>
            </p:nvSpPr>
            <p:spPr>
              <a:xfrm>
                <a:off x="1692738" y="3987219"/>
                <a:ext cx="1222368"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时间（月）</a:t>
                </a:r>
              </a:p>
            </p:txBody>
          </p:sp>
          <p:sp>
            <p:nvSpPr>
              <p:cNvPr id="11" name="Freeform 21">
                <a:extLst>
                  <a:ext uri="{FF2B5EF4-FFF2-40B4-BE49-F238E27FC236}">
                    <a16:creationId xmlns:a16="http://schemas.microsoft.com/office/drawing/2014/main" id="{252CAC5D-FC6F-4034-B000-19429D45B3A3}"/>
                  </a:ext>
                </a:extLst>
              </p:cNvPr>
              <p:cNvSpPr>
                <a:spLocks/>
              </p:cNvSpPr>
              <p:nvPr/>
            </p:nvSpPr>
            <p:spPr bwMode="auto">
              <a:xfrm>
                <a:off x="605724"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4439F920-6EB6-40A5-BCA6-F974B7F258EF}"/>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8E3D3AC8-CFA6-46F4-846D-8905118E35B6}"/>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E38908DB-3150-4770-829C-1DF166C64CC0}"/>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52484BFF-3C07-4C8F-9E60-0C510B522D12}"/>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A79DD5C0-9B5C-4C3F-8672-F53473D5FA40}"/>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CDD2DA2C-EE46-421D-982E-A3499BAEA8B0}"/>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18">
                <a:extLst>
                  <a:ext uri="{FF2B5EF4-FFF2-40B4-BE49-F238E27FC236}">
                    <a16:creationId xmlns:a16="http://schemas.microsoft.com/office/drawing/2014/main" id="{0FAF0736-BF08-410B-B8C5-CE4A2B93071B}"/>
                  </a:ext>
                </a:extLst>
              </p:cNvPr>
              <p:cNvSpPr txBox="1"/>
              <p:nvPr/>
            </p:nvSpPr>
            <p:spPr>
              <a:xfrm rot="16200000">
                <a:off x="-192763" y="2747147"/>
                <a:ext cx="5920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OS，%</a:t>
                </a:r>
              </a:p>
            </p:txBody>
          </p:sp>
          <p:sp>
            <p:nvSpPr>
              <p:cNvPr id="19" name="TextBox 19">
                <a:extLst>
                  <a:ext uri="{FF2B5EF4-FFF2-40B4-BE49-F238E27FC236}">
                    <a16:creationId xmlns:a16="http://schemas.microsoft.com/office/drawing/2014/main" id="{AF76AC75-0E62-4B27-A935-BD0EC8D28F84}"/>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100</a:t>
                </a:r>
              </a:p>
            </p:txBody>
          </p:sp>
          <p:sp>
            <p:nvSpPr>
              <p:cNvPr id="20" name="TextBox 20">
                <a:extLst>
                  <a:ext uri="{FF2B5EF4-FFF2-40B4-BE49-F238E27FC236}">
                    <a16:creationId xmlns:a16="http://schemas.microsoft.com/office/drawing/2014/main" id="{E53930F9-B4C0-40D7-B97B-6EDF63303D0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80</a:t>
                </a:r>
              </a:p>
            </p:txBody>
          </p:sp>
          <p:sp>
            <p:nvSpPr>
              <p:cNvPr id="21" name="TextBox 21">
                <a:extLst>
                  <a:ext uri="{FF2B5EF4-FFF2-40B4-BE49-F238E27FC236}">
                    <a16:creationId xmlns:a16="http://schemas.microsoft.com/office/drawing/2014/main" id="{D129994A-2B5F-4686-AAAD-CBE52B102037}"/>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60</a:t>
                </a:r>
              </a:p>
            </p:txBody>
          </p:sp>
          <p:sp>
            <p:nvSpPr>
              <p:cNvPr id="22" name="TextBox 22">
                <a:extLst>
                  <a:ext uri="{FF2B5EF4-FFF2-40B4-BE49-F238E27FC236}">
                    <a16:creationId xmlns:a16="http://schemas.microsoft.com/office/drawing/2014/main" id="{75A3636B-5E6A-400C-9E35-9CB250587E5D}"/>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40</a:t>
                </a:r>
              </a:p>
            </p:txBody>
          </p:sp>
          <p:sp>
            <p:nvSpPr>
              <p:cNvPr id="23" name="TextBox 23">
                <a:extLst>
                  <a:ext uri="{FF2B5EF4-FFF2-40B4-BE49-F238E27FC236}">
                    <a16:creationId xmlns:a16="http://schemas.microsoft.com/office/drawing/2014/main" id="{48E16E8B-1563-42A7-9752-11C85CA047D3}"/>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20</a:t>
                </a:r>
              </a:p>
            </p:txBody>
          </p:sp>
          <p:sp>
            <p:nvSpPr>
              <p:cNvPr id="24" name="TextBox 24">
                <a:extLst>
                  <a:ext uri="{FF2B5EF4-FFF2-40B4-BE49-F238E27FC236}">
                    <a16:creationId xmlns:a16="http://schemas.microsoft.com/office/drawing/2014/main" id="{12B9F2D7-DE6B-40D8-BB39-D7A206B38BFC}"/>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5" name="Line 21">
                <a:extLst>
                  <a:ext uri="{FF2B5EF4-FFF2-40B4-BE49-F238E27FC236}">
                    <a16:creationId xmlns:a16="http://schemas.microsoft.com/office/drawing/2014/main" id="{4C667A82-CDBF-46D5-9900-5C483F17E924}"/>
                  </a:ext>
                </a:extLst>
              </p:cNvPr>
              <p:cNvSpPr>
                <a:spLocks noChangeShapeType="1"/>
              </p:cNvSpPr>
              <p:nvPr/>
            </p:nvSpPr>
            <p:spPr bwMode="auto">
              <a:xfrm>
                <a:off x="60080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7FCEF2E2-6446-4121-B04A-F1FE088C2434}"/>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3733A6C-F22B-4540-8DCC-386CCBEBD854}"/>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8" name="Line 19">
                <a:extLst>
                  <a:ext uri="{FF2B5EF4-FFF2-40B4-BE49-F238E27FC236}">
                    <a16:creationId xmlns:a16="http://schemas.microsoft.com/office/drawing/2014/main" id="{E0822A66-EEC8-46BC-B896-BB9B2287C344}"/>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4B210E3-96DF-4706-97C0-1E9E4D337F5E}"/>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cxnSp>
            <p:nvCxnSpPr>
              <p:cNvPr id="35" name="Straight Connector 34">
                <a:extLst>
                  <a:ext uri="{FF2B5EF4-FFF2-40B4-BE49-F238E27FC236}">
                    <a16:creationId xmlns:a16="http://schemas.microsoft.com/office/drawing/2014/main" id="{825A4361-2225-42E1-BF45-1D04DD7B15E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36" name="TextBox 117">
                <a:extLst>
                  <a:ext uri="{FF2B5EF4-FFF2-40B4-BE49-F238E27FC236}">
                    <a16:creationId xmlns:a16="http://schemas.microsoft.com/office/drawing/2014/main" id="{726D4B0B-4F9C-47E5-B55D-8F17CCC88C8C}"/>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对照</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实验</a:t>
                </a:r>
              </a:p>
            </p:txBody>
          </p:sp>
          <p:cxnSp>
            <p:nvCxnSpPr>
              <p:cNvPr id="37" name="Straight Connector 36">
                <a:extLst>
                  <a:ext uri="{FF2B5EF4-FFF2-40B4-BE49-F238E27FC236}">
                    <a16:creationId xmlns:a16="http://schemas.microsoft.com/office/drawing/2014/main" id="{F5C0F8BE-741D-4287-A97A-17DFFDCB4F1B}"/>
                  </a:ext>
                </a:extLst>
              </p:cNvPr>
              <p:cNvCxnSpPr/>
              <p:nvPr/>
            </p:nvCxnSpPr>
            <p:spPr>
              <a:xfrm>
                <a:off x="642811" y="3680761"/>
                <a:ext cx="194894" cy="0"/>
              </a:xfrm>
              <a:prstGeom prst="line">
                <a:avLst/>
              </a:prstGeom>
              <a:noFill/>
              <a:ln w="19050" cap="flat">
                <a:solidFill>
                  <a:srgbClr val="B60D27"/>
                </a:solidFill>
                <a:prstDash val="solid"/>
                <a:miter/>
              </a:ln>
            </p:spPr>
          </p:cxnSp>
          <p:sp>
            <p:nvSpPr>
              <p:cNvPr id="38" name="Line 21">
                <a:extLst>
                  <a:ext uri="{FF2B5EF4-FFF2-40B4-BE49-F238E27FC236}">
                    <a16:creationId xmlns:a16="http://schemas.microsoft.com/office/drawing/2014/main" id="{1EF588C5-543D-4E14-BF92-4E358BC171A8}"/>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0" name="Line 21">
                <a:extLst>
                  <a:ext uri="{FF2B5EF4-FFF2-40B4-BE49-F238E27FC236}">
                    <a16:creationId xmlns:a16="http://schemas.microsoft.com/office/drawing/2014/main" id="{ABE051EB-16DC-4631-AB4B-0E3B7E6AE0E3}"/>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E630EDA4-D653-4D61-9763-D55780CC07A6}"/>
                </a:ext>
              </a:extLst>
            </p:cNvPr>
            <p:cNvGrpSpPr/>
            <p:nvPr/>
          </p:nvGrpSpPr>
          <p:grpSpPr>
            <a:xfrm>
              <a:off x="540724" y="3852455"/>
              <a:ext cx="3614038" cy="288148"/>
              <a:chOff x="540724" y="3852455"/>
              <a:chExt cx="3614038" cy="288148"/>
            </a:xfrm>
          </p:grpSpPr>
          <p:sp>
            <p:nvSpPr>
              <p:cNvPr id="30" name="TextBox 26">
                <a:extLst>
                  <a:ext uri="{FF2B5EF4-FFF2-40B4-BE49-F238E27FC236}">
                    <a16:creationId xmlns:a16="http://schemas.microsoft.com/office/drawing/2014/main" id="{ED7349E7-C639-4D6B-8E5E-46F78A0E2314}"/>
                  </a:ext>
                </a:extLst>
              </p:cNvPr>
              <p:cNvSpPr txBox="1"/>
              <p:nvPr/>
            </p:nvSpPr>
            <p:spPr>
              <a:xfrm>
                <a:off x="540724" y="3852455"/>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31" name="TextBox 28">
                <a:extLst>
                  <a:ext uri="{FF2B5EF4-FFF2-40B4-BE49-F238E27FC236}">
                    <a16:creationId xmlns:a16="http://schemas.microsoft.com/office/drawing/2014/main" id="{8D778405-516E-4F0F-A2A4-0959A4D2E6C8}"/>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12</a:t>
                </a:r>
              </a:p>
            </p:txBody>
          </p:sp>
          <p:sp>
            <p:nvSpPr>
              <p:cNvPr id="32" name="TextBox 30">
                <a:extLst>
                  <a:ext uri="{FF2B5EF4-FFF2-40B4-BE49-F238E27FC236}">
                    <a16:creationId xmlns:a16="http://schemas.microsoft.com/office/drawing/2014/main" id="{D4F13E5D-1EA3-42D3-8359-30B74D5E2221}"/>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24</a:t>
                </a:r>
              </a:p>
            </p:txBody>
          </p:sp>
          <p:sp>
            <p:nvSpPr>
              <p:cNvPr id="33" name="TextBox 32">
                <a:extLst>
                  <a:ext uri="{FF2B5EF4-FFF2-40B4-BE49-F238E27FC236}">
                    <a16:creationId xmlns:a16="http://schemas.microsoft.com/office/drawing/2014/main" id="{FEDBCAE3-7B2E-45A1-B97E-5B3D107866FE}"/>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36</a:t>
                </a:r>
              </a:p>
            </p:txBody>
          </p:sp>
          <p:sp>
            <p:nvSpPr>
              <p:cNvPr id="34" name="TextBox 34">
                <a:extLst>
                  <a:ext uri="{FF2B5EF4-FFF2-40B4-BE49-F238E27FC236}">
                    <a16:creationId xmlns:a16="http://schemas.microsoft.com/office/drawing/2014/main" id="{F27B4086-3C50-4C16-8C43-587CE800746E}"/>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48</a:t>
                </a:r>
              </a:p>
            </p:txBody>
          </p:sp>
          <p:sp>
            <p:nvSpPr>
              <p:cNvPr id="39" name="TextBox 34">
                <a:extLst>
                  <a:ext uri="{FF2B5EF4-FFF2-40B4-BE49-F238E27FC236}">
                    <a16:creationId xmlns:a16="http://schemas.microsoft.com/office/drawing/2014/main" id="{326AE87C-0181-41A3-8E24-F4AB32B5990D}"/>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60</a:t>
                </a:r>
              </a:p>
            </p:txBody>
          </p:sp>
          <p:sp>
            <p:nvSpPr>
              <p:cNvPr id="41" name="TextBox 34">
                <a:extLst>
                  <a:ext uri="{FF2B5EF4-FFF2-40B4-BE49-F238E27FC236}">
                    <a16:creationId xmlns:a16="http://schemas.microsoft.com/office/drawing/2014/main" id="{8A48FBE4-94CD-402F-810E-20214F16A7FA}"/>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72</a:t>
                </a:r>
              </a:p>
            </p:txBody>
          </p:sp>
        </p:grpSp>
        <p:grpSp>
          <p:nvGrpSpPr>
            <p:cNvPr id="43" name="Group 42">
              <a:extLst>
                <a:ext uri="{FF2B5EF4-FFF2-40B4-BE49-F238E27FC236}">
                  <a16:creationId xmlns:a16="http://schemas.microsoft.com/office/drawing/2014/main" id="{5FE99097-CBE4-4A07-9052-EAB58179AC64}"/>
                </a:ext>
              </a:extLst>
            </p:cNvPr>
            <p:cNvGrpSpPr/>
            <p:nvPr/>
          </p:nvGrpSpPr>
          <p:grpSpPr>
            <a:xfrm>
              <a:off x="462979" y="4283421"/>
              <a:ext cx="3634876" cy="257370"/>
              <a:chOff x="462979" y="3852455"/>
              <a:chExt cx="3634876" cy="257370"/>
            </a:xfrm>
          </p:grpSpPr>
          <p:sp>
            <p:nvSpPr>
              <p:cNvPr id="44" name="TextBox 26">
                <a:extLst>
                  <a:ext uri="{FF2B5EF4-FFF2-40B4-BE49-F238E27FC236}">
                    <a16:creationId xmlns:a16="http://schemas.microsoft.com/office/drawing/2014/main" id="{125376A0-5466-44B8-9404-D5939351EB79}"/>
                  </a:ext>
                </a:extLst>
              </p:cNvPr>
              <p:cNvSpPr txBox="1"/>
              <p:nvPr/>
            </p:nvSpPr>
            <p:spPr>
              <a:xfrm>
                <a:off x="462979"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851</a:t>
                </a:r>
              </a:p>
            </p:txBody>
          </p:sp>
          <p:sp>
            <p:nvSpPr>
              <p:cNvPr id="45" name="TextBox 28">
                <a:extLst>
                  <a:ext uri="{FF2B5EF4-FFF2-40B4-BE49-F238E27FC236}">
                    <a16:creationId xmlns:a16="http://schemas.microsoft.com/office/drawing/2014/main" id="{E757CC71-9F0E-45BF-A565-86DFBE7A6747}"/>
                  </a:ext>
                </a:extLst>
              </p:cNvPr>
              <p:cNvSpPr txBox="1"/>
              <p:nvPr/>
            </p:nvSpPr>
            <p:spPr>
              <a:xfrm>
                <a:off x="101145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677</a:t>
                </a:r>
              </a:p>
            </p:txBody>
          </p:sp>
          <p:sp>
            <p:nvSpPr>
              <p:cNvPr id="46" name="TextBox 30">
                <a:extLst>
                  <a:ext uri="{FF2B5EF4-FFF2-40B4-BE49-F238E27FC236}">
                    <a16:creationId xmlns:a16="http://schemas.microsoft.com/office/drawing/2014/main" id="{DD328D97-5245-4936-AEDF-AE7543A3A3AB}"/>
                  </a:ext>
                </a:extLst>
              </p:cNvPr>
              <p:cNvSpPr txBox="1"/>
              <p:nvPr/>
            </p:nvSpPr>
            <p:spPr>
              <a:xfrm>
                <a:off x="1606718"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377</a:t>
                </a:r>
              </a:p>
            </p:txBody>
          </p:sp>
          <p:sp>
            <p:nvSpPr>
              <p:cNvPr id="47" name="TextBox 46">
                <a:extLst>
                  <a:ext uri="{FF2B5EF4-FFF2-40B4-BE49-F238E27FC236}">
                    <a16:creationId xmlns:a16="http://schemas.microsoft.com/office/drawing/2014/main" id="{278DE217-653B-4100-BF3F-0AD392578D17}"/>
                  </a:ext>
                </a:extLst>
              </p:cNvPr>
              <p:cNvSpPr txBox="1"/>
              <p:nvPr/>
            </p:nvSpPr>
            <p:spPr>
              <a:xfrm>
                <a:off x="2153861"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169</a:t>
                </a:r>
              </a:p>
            </p:txBody>
          </p:sp>
          <p:sp>
            <p:nvSpPr>
              <p:cNvPr id="48" name="TextBox 34">
                <a:extLst>
                  <a:ext uri="{FF2B5EF4-FFF2-40B4-BE49-F238E27FC236}">
                    <a16:creationId xmlns:a16="http://schemas.microsoft.com/office/drawing/2014/main" id="{CA33B386-F04F-49CC-A648-0CF45513F893}"/>
                  </a:ext>
                </a:extLst>
              </p:cNvPr>
              <p:cNvSpPr txBox="1"/>
              <p:nvPr/>
            </p:nvSpPr>
            <p:spPr>
              <a:xfrm>
                <a:off x="2780118"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55</a:t>
                </a:r>
              </a:p>
            </p:txBody>
          </p:sp>
          <p:sp>
            <p:nvSpPr>
              <p:cNvPr id="49" name="TextBox 34">
                <a:extLst>
                  <a:ext uri="{FF2B5EF4-FFF2-40B4-BE49-F238E27FC236}">
                    <a16:creationId xmlns:a16="http://schemas.microsoft.com/office/drawing/2014/main" id="{A140F798-A0C3-40E8-A5A0-07F150F6909D}"/>
                  </a:ext>
                </a:extLst>
              </p:cNvPr>
              <p:cNvSpPr txBox="1"/>
              <p:nvPr/>
            </p:nvSpPr>
            <p:spPr>
              <a:xfrm>
                <a:off x="3368694"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9</a:t>
                </a:r>
              </a:p>
            </p:txBody>
          </p:sp>
          <p:sp>
            <p:nvSpPr>
              <p:cNvPr id="50" name="TextBox 34">
                <a:extLst>
                  <a:ext uri="{FF2B5EF4-FFF2-40B4-BE49-F238E27FC236}">
                    <a16:creationId xmlns:a16="http://schemas.microsoft.com/office/drawing/2014/main" id="{B987F4B4-F612-42ED-9FF5-82C5823E764A}"/>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4</a:t>
                </a:r>
              </a:p>
            </p:txBody>
          </p:sp>
        </p:grpSp>
        <p:grpSp>
          <p:nvGrpSpPr>
            <p:cNvPr id="51" name="Group 50">
              <a:extLst>
                <a:ext uri="{FF2B5EF4-FFF2-40B4-BE49-F238E27FC236}">
                  <a16:creationId xmlns:a16="http://schemas.microsoft.com/office/drawing/2014/main" id="{7FFFFACF-3E4D-4DFB-ADA3-96D8EE6B8128}"/>
                </a:ext>
              </a:extLst>
            </p:cNvPr>
            <p:cNvGrpSpPr/>
            <p:nvPr/>
          </p:nvGrpSpPr>
          <p:grpSpPr>
            <a:xfrm>
              <a:off x="462979" y="4492708"/>
              <a:ext cx="3634876" cy="257370"/>
              <a:chOff x="462979" y="3797370"/>
              <a:chExt cx="3634876" cy="257370"/>
            </a:xfrm>
          </p:grpSpPr>
          <p:sp>
            <p:nvSpPr>
              <p:cNvPr id="52" name="TextBox 26">
                <a:extLst>
                  <a:ext uri="{FF2B5EF4-FFF2-40B4-BE49-F238E27FC236}">
                    <a16:creationId xmlns:a16="http://schemas.microsoft.com/office/drawing/2014/main" id="{ADBA799F-0746-47D0-B68E-AFBC26A20506}"/>
                  </a:ext>
                </a:extLst>
              </p:cNvPr>
              <p:cNvSpPr txBox="1"/>
              <p:nvPr/>
            </p:nvSpPr>
            <p:spPr>
              <a:xfrm>
                <a:off x="462979" y="379737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846</a:t>
                </a:r>
              </a:p>
            </p:txBody>
          </p:sp>
          <p:sp>
            <p:nvSpPr>
              <p:cNvPr id="53" name="TextBox 28">
                <a:extLst>
                  <a:ext uri="{FF2B5EF4-FFF2-40B4-BE49-F238E27FC236}">
                    <a16:creationId xmlns:a16="http://schemas.microsoft.com/office/drawing/2014/main" id="{FD570ED5-EEAD-4220-B65D-0816A8F1196D}"/>
                  </a:ext>
                </a:extLst>
              </p:cNvPr>
              <p:cNvSpPr txBox="1"/>
              <p:nvPr/>
            </p:nvSpPr>
            <p:spPr>
              <a:xfrm>
                <a:off x="1011450"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704</a:t>
                </a:r>
              </a:p>
            </p:txBody>
          </p:sp>
          <p:sp>
            <p:nvSpPr>
              <p:cNvPr id="54" name="TextBox 30">
                <a:extLst>
                  <a:ext uri="{FF2B5EF4-FFF2-40B4-BE49-F238E27FC236}">
                    <a16:creationId xmlns:a16="http://schemas.microsoft.com/office/drawing/2014/main" id="{825CF0C3-803F-4E95-8111-D659D535A396}"/>
                  </a:ext>
                </a:extLst>
              </p:cNvPr>
              <p:cNvSpPr txBox="1"/>
              <p:nvPr/>
            </p:nvSpPr>
            <p:spPr>
              <a:xfrm>
                <a:off x="1606718"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446</a:t>
                </a:r>
              </a:p>
            </p:txBody>
          </p:sp>
          <p:sp>
            <p:nvSpPr>
              <p:cNvPr id="55" name="TextBox 54">
                <a:extLst>
                  <a:ext uri="{FF2B5EF4-FFF2-40B4-BE49-F238E27FC236}">
                    <a16:creationId xmlns:a16="http://schemas.microsoft.com/office/drawing/2014/main" id="{EF9CF9AB-98E8-4551-8467-31B2D550B659}"/>
                  </a:ext>
                </a:extLst>
              </p:cNvPr>
              <p:cNvSpPr txBox="1"/>
              <p:nvPr/>
            </p:nvSpPr>
            <p:spPr>
              <a:xfrm>
                <a:off x="2153861"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190</a:t>
                </a:r>
              </a:p>
            </p:txBody>
          </p:sp>
          <p:sp>
            <p:nvSpPr>
              <p:cNvPr id="56" name="TextBox 34">
                <a:extLst>
                  <a:ext uri="{FF2B5EF4-FFF2-40B4-BE49-F238E27FC236}">
                    <a16:creationId xmlns:a16="http://schemas.microsoft.com/office/drawing/2014/main" id="{47076748-3F9F-4E88-B929-F0332C41C0C6}"/>
                  </a:ext>
                </a:extLst>
              </p:cNvPr>
              <p:cNvSpPr txBox="1"/>
              <p:nvPr/>
            </p:nvSpPr>
            <p:spPr>
              <a:xfrm>
                <a:off x="2780118"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60</a:t>
                </a:r>
              </a:p>
            </p:txBody>
          </p:sp>
          <p:sp>
            <p:nvSpPr>
              <p:cNvPr id="57" name="TextBox 34">
                <a:extLst>
                  <a:ext uri="{FF2B5EF4-FFF2-40B4-BE49-F238E27FC236}">
                    <a16:creationId xmlns:a16="http://schemas.microsoft.com/office/drawing/2014/main" id="{5A4B2E31-E384-418A-A82F-8020E03C5EA8}"/>
                  </a:ext>
                </a:extLst>
              </p:cNvPr>
              <p:cNvSpPr txBox="1"/>
              <p:nvPr/>
            </p:nvSpPr>
            <p:spPr>
              <a:xfrm>
                <a:off x="3326215"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15</a:t>
                </a:r>
              </a:p>
            </p:txBody>
          </p:sp>
          <p:sp>
            <p:nvSpPr>
              <p:cNvPr id="58" name="TextBox 34">
                <a:extLst>
                  <a:ext uri="{FF2B5EF4-FFF2-40B4-BE49-F238E27FC236}">
                    <a16:creationId xmlns:a16="http://schemas.microsoft.com/office/drawing/2014/main" id="{C7BF28CE-191C-480B-8013-029C49CC4F12}"/>
                  </a:ext>
                </a:extLst>
              </p:cNvPr>
              <p:cNvSpPr txBox="1"/>
              <p:nvPr/>
            </p:nvSpPr>
            <p:spPr>
              <a:xfrm>
                <a:off x="3940193" y="3797371"/>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2</a:t>
                </a:r>
              </a:p>
            </p:txBody>
          </p:sp>
        </p:grpSp>
        <p:cxnSp>
          <p:nvCxnSpPr>
            <p:cNvPr id="60" name="Straight Connector 59">
              <a:extLst>
                <a:ext uri="{FF2B5EF4-FFF2-40B4-BE49-F238E27FC236}">
                  <a16:creationId xmlns:a16="http://schemas.microsoft.com/office/drawing/2014/main" id="{9101075D-05C0-4B38-9FE9-CB8FE9EE0EFF}"/>
                </a:ext>
              </a:extLst>
            </p:cNvPr>
            <p:cNvCxnSpPr>
              <a:cxnSpLocks/>
            </p:cNvCxnSpPr>
            <p:nvPr/>
          </p:nvCxnSpPr>
          <p:spPr>
            <a:xfrm>
              <a:off x="3426636" y="3349514"/>
              <a:ext cx="0" cy="459954"/>
            </a:xfrm>
            <a:prstGeom prst="line">
              <a:avLst/>
            </a:prstGeom>
            <a:ln w="127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C3B5D88-A049-466F-A479-2DA897422297}"/>
                </a:ext>
              </a:extLst>
            </p:cNvPr>
            <p:cNvSpPr txBox="1"/>
            <p:nvPr/>
          </p:nvSpPr>
          <p:spPr>
            <a:xfrm>
              <a:off x="2412890" y="2505256"/>
              <a:ext cx="1909498"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dirty="0">
                  <a:ln>
                    <a:noFill/>
                  </a:ln>
                  <a:solidFill>
                    <a:srgbClr val="4D4D4D"/>
                  </a:solidFill>
                  <a:uLnTx/>
                  <a:uFillTx/>
                  <a:latin typeface="Arial" charset="0"/>
                  <a:ea typeface="SimSun"/>
                  <a:cs typeface="Arial" charset="0"/>
                </a:rPr>
                <a:t>HR 0.81（95% CI 为 0.72, 0.91</a:t>
              </a:r>
              <a:r>
                <a:rPr kumimoji="0" lang="zh-CN" sz="900" b="0" i="0" u="none" strike="noStrike" cap="none" normalizeH="0" baseline="0" dirty="0" smtClean="0">
                  <a:ln>
                    <a:noFill/>
                  </a:ln>
                  <a:solidFill>
                    <a:srgbClr val="4D4D4D"/>
                  </a:solidFill>
                  <a:uLnTx/>
                  <a:uFillTx/>
                  <a:latin typeface="Arial" charset="0"/>
                  <a:ea typeface="SimSun"/>
                  <a:cs typeface="Arial" charset="0"/>
                </a:rPr>
                <a:t>）</a:t>
              </a:r>
              <a:r>
                <a:rPr kumimoji="0" lang="zh-CN" sz="900" b="0" i="0" u="none" strike="noStrike" cap="none" normalizeH="0" baseline="0" dirty="0">
                  <a:ln>
                    <a:noFill/>
                  </a:ln>
                  <a:solidFill>
                    <a:srgbClr val="4D4D4D"/>
                  </a:solidFill>
                  <a:uLnTx/>
                  <a:uFillTx/>
                  <a:latin typeface="Arial" charset="0"/>
                  <a:ea typeface="SimSun"/>
                  <a:cs typeface="Arial" charset="0"/>
                </a:rPr>
                <a:t/>
              </a:r>
              <a:br>
                <a:rPr kumimoji="0" lang="zh-CN" sz="900" b="0" i="0" u="none" strike="noStrike" cap="none" normalizeH="0" baseline="0" dirty="0">
                  <a:ln>
                    <a:noFill/>
                  </a:ln>
                  <a:solidFill>
                    <a:srgbClr val="4D4D4D"/>
                  </a:solidFill>
                  <a:uLnTx/>
                  <a:uFillTx/>
                  <a:latin typeface="Arial" charset="0"/>
                  <a:ea typeface="SimSun"/>
                  <a:cs typeface="Arial" charset="0"/>
                </a:rPr>
              </a:br>
              <a:r>
                <a:rPr kumimoji="0" lang="zh-CN" sz="900" b="0" i="0" u="none" strike="noStrike" cap="none" normalizeH="0" baseline="0" dirty="0">
                  <a:ln>
                    <a:noFill/>
                  </a:ln>
                  <a:solidFill>
                    <a:srgbClr val="4D4D4D"/>
                  </a:solidFill>
                  <a:uLnTx/>
                  <a:uFillTx/>
                  <a:latin typeface="Arial" charset="0"/>
                  <a:ea typeface="SimSun"/>
                  <a:cs typeface="Arial" charset="0"/>
                </a:rPr>
                <a:t>p&lt;0.001（根据试验进行分层）</a:t>
              </a:r>
            </a:p>
          </p:txBody>
        </p:sp>
        <p:sp>
          <p:nvSpPr>
            <p:cNvPr id="64" name="TextBox 63">
              <a:extLst>
                <a:ext uri="{FF2B5EF4-FFF2-40B4-BE49-F238E27FC236}">
                  <a16:creationId xmlns:a16="http://schemas.microsoft.com/office/drawing/2014/main" id="{A33D6993-19EA-499A-B80B-F2F9B9A9C10B}"/>
                </a:ext>
              </a:extLst>
            </p:cNvPr>
            <p:cNvSpPr txBox="1"/>
            <p:nvPr/>
          </p:nvSpPr>
          <p:spPr>
            <a:xfrm>
              <a:off x="3266694" y="2887603"/>
              <a:ext cx="1088761" cy="2308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a:ln>
                    <a:noFill/>
                  </a:ln>
                  <a:solidFill>
                    <a:srgbClr val="4D4D4D"/>
                  </a:solidFill>
                  <a:uLnTx/>
                  <a:uFillTx/>
                  <a:latin typeface="Arial" charset="0"/>
                  <a:ea typeface="SimSun"/>
                  <a:cs typeface="Arial" charset="0"/>
                </a:rPr>
                <a:t>预计 5 年 OS</a:t>
              </a:r>
            </a:p>
          </p:txBody>
        </p:sp>
        <p:sp>
          <p:nvSpPr>
            <p:cNvPr id="65" name="TextBox 64">
              <a:extLst>
                <a:ext uri="{FF2B5EF4-FFF2-40B4-BE49-F238E27FC236}">
                  <a16:creationId xmlns:a16="http://schemas.microsoft.com/office/drawing/2014/main" id="{7CC7EC15-AA9D-419F-A668-5EE04770F661}"/>
                </a:ext>
              </a:extLst>
            </p:cNvPr>
            <p:cNvSpPr txBox="1"/>
            <p:nvPr/>
          </p:nvSpPr>
          <p:spPr>
            <a:xfrm>
              <a:off x="3520799" y="3074429"/>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a:ln>
                    <a:noFill/>
                  </a:ln>
                  <a:solidFill>
                    <a:srgbClr val="B60D27"/>
                  </a:solidFill>
                  <a:uLnTx/>
                  <a:uFillTx/>
                  <a:latin typeface="Arial" charset="0"/>
                  <a:ea typeface="SimSun"/>
                  <a:cs typeface="Arial" charset="0"/>
                </a:rPr>
                <a:t>22.3%</a:t>
              </a:r>
            </a:p>
          </p:txBody>
        </p:sp>
        <p:sp>
          <p:nvSpPr>
            <p:cNvPr id="66" name="TextBox 65">
              <a:extLst>
                <a:ext uri="{FF2B5EF4-FFF2-40B4-BE49-F238E27FC236}">
                  <a16:creationId xmlns:a16="http://schemas.microsoft.com/office/drawing/2014/main" id="{B7A59FB2-F686-4554-ABA9-58A84D57D3CC}"/>
                </a:ext>
              </a:extLst>
            </p:cNvPr>
            <p:cNvSpPr txBox="1"/>
            <p:nvPr/>
          </p:nvSpPr>
          <p:spPr>
            <a:xfrm>
              <a:off x="3603422" y="3633183"/>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a:ln>
                    <a:noFill/>
                  </a:ln>
                  <a:solidFill>
                    <a:srgbClr val="B2C0D8"/>
                  </a:solidFill>
                  <a:uLnTx/>
                  <a:uFillTx/>
                  <a:latin typeface="Arial" charset="0"/>
                  <a:ea typeface="SimSun"/>
                  <a:cs typeface="Arial" charset="0"/>
                </a:rPr>
                <a:t>10.7%</a:t>
              </a:r>
            </a:p>
          </p:txBody>
        </p:sp>
        <p:cxnSp>
          <p:nvCxnSpPr>
            <p:cNvPr id="72" name="Straight Arrow Connector 71">
              <a:extLst>
                <a:ext uri="{FF2B5EF4-FFF2-40B4-BE49-F238E27FC236}">
                  <a16:creationId xmlns:a16="http://schemas.microsoft.com/office/drawing/2014/main" id="{F59D19C5-4095-4395-B799-29ED4C577EF9}"/>
                </a:ext>
              </a:extLst>
            </p:cNvPr>
            <p:cNvCxnSpPr>
              <a:cxnSpLocks/>
            </p:cNvCxnSpPr>
            <p:nvPr/>
          </p:nvCxnSpPr>
          <p:spPr>
            <a:xfrm flipH="1">
              <a:off x="3463118" y="3210507"/>
              <a:ext cx="137926" cy="162190"/>
            </a:xfrm>
            <a:prstGeom prst="straightConnector1">
              <a:avLst/>
            </a:prstGeom>
            <a:ln>
              <a:solidFill>
                <a:srgbClr val="B60D27"/>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9374231A-A930-4BAA-9AED-3486D8E29077}"/>
                </a:ext>
              </a:extLst>
            </p:cNvPr>
            <p:cNvCxnSpPr>
              <a:cxnSpLocks/>
            </p:cNvCxnSpPr>
            <p:nvPr/>
          </p:nvCxnSpPr>
          <p:spPr>
            <a:xfrm flipH="1" flipV="1">
              <a:off x="3489817" y="3665809"/>
              <a:ext cx="158875" cy="82790"/>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114" name="Group 113">
              <a:extLst>
                <a:ext uri="{FF2B5EF4-FFF2-40B4-BE49-F238E27FC236}">
                  <a16:creationId xmlns:a16="http://schemas.microsoft.com/office/drawing/2014/main" id="{AE48BBD1-B976-4EAF-9A6B-DE10563EFD0B}"/>
                </a:ext>
              </a:extLst>
            </p:cNvPr>
            <p:cNvGrpSpPr/>
            <p:nvPr/>
          </p:nvGrpSpPr>
          <p:grpSpPr>
            <a:xfrm>
              <a:off x="610001" y="2030957"/>
              <a:ext cx="3600932" cy="1622107"/>
              <a:chOff x="5201663" y="1880877"/>
              <a:chExt cx="5587623" cy="2513542"/>
            </a:xfrm>
          </p:grpSpPr>
          <p:sp>
            <p:nvSpPr>
              <p:cNvPr id="78" name="Freeform: Shape 77">
                <a:extLst>
                  <a:ext uri="{FF2B5EF4-FFF2-40B4-BE49-F238E27FC236}">
                    <a16:creationId xmlns:a16="http://schemas.microsoft.com/office/drawing/2014/main" id="{0970DA62-70D7-41EE-B4E8-FB8ABB8E1FC2}"/>
                  </a:ext>
                </a:extLst>
              </p:cNvPr>
              <p:cNvSpPr/>
              <p:nvPr/>
            </p:nvSpPr>
            <p:spPr>
              <a:xfrm>
                <a:off x="5201663" y="1880877"/>
                <a:ext cx="5581821" cy="2457459"/>
              </a:xfrm>
              <a:custGeom>
                <a:avLst/>
                <a:gdLst>
                  <a:gd name="connsiteX0" fmla="*/ 5586203 w 5581650"/>
                  <a:gd name="connsiteY0" fmla="*/ 2464927 h 2457450"/>
                  <a:gd name="connsiteX1" fmla="*/ 4388472 w 5581650"/>
                  <a:gd name="connsiteY1" fmla="*/ 2464927 h 2457450"/>
                  <a:gd name="connsiteX2" fmla="*/ 4388472 w 5581650"/>
                  <a:gd name="connsiteY2" fmla="*/ 2431390 h 2457450"/>
                  <a:gd name="connsiteX3" fmla="*/ 4201630 w 5581650"/>
                  <a:gd name="connsiteY3" fmla="*/ 2431390 h 2457450"/>
                  <a:gd name="connsiteX4" fmla="*/ 4201630 w 5581650"/>
                  <a:gd name="connsiteY4" fmla="*/ 2385870 h 2457450"/>
                  <a:gd name="connsiteX5" fmla="*/ 4146537 w 5581650"/>
                  <a:gd name="connsiteY5" fmla="*/ 2385870 h 2457450"/>
                  <a:gd name="connsiteX6" fmla="*/ 4146537 w 5581650"/>
                  <a:gd name="connsiteY6" fmla="*/ 2366706 h 2457450"/>
                  <a:gd name="connsiteX7" fmla="*/ 4093836 w 5581650"/>
                  <a:gd name="connsiteY7" fmla="*/ 2366706 h 2457450"/>
                  <a:gd name="connsiteX8" fmla="*/ 4093836 w 5581650"/>
                  <a:gd name="connsiteY8" fmla="*/ 2342760 h 2457450"/>
                  <a:gd name="connsiteX9" fmla="*/ 3964476 w 5581650"/>
                  <a:gd name="connsiteY9" fmla="*/ 2342760 h 2457450"/>
                  <a:gd name="connsiteX10" fmla="*/ 3964476 w 5581650"/>
                  <a:gd name="connsiteY10" fmla="*/ 2330777 h 2457450"/>
                  <a:gd name="connsiteX11" fmla="*/ 3859083 w 5581650"/>
                  <a:gd name="connsiteY11" fmla="*/ 2330777 h 2457450"/>
                  <a:gd name="connsiteX12" fmla="*/ 3859083 w 5581650"/>
                  <a:gd name="connsiteY12" fmla="*/ 2309222 h 2457450"/>
                  <a:gd name="connsiteX13" fmla="*/ 3732124 w 5581650"/>
                  <a:gd name="connsiteY13" fmla="*/ 2309222 h 2457450"/>
                  <a:gd name="connsiteX14" fmla="*/ 3732124 w 5581650"/>
                  <a:gd name="connsiteY14" fmla="*/ 2263702 h 2457450"/>
                  <a:gd name="connsiteX15" fmla="*/ 3588392 w 5581650"/>
                  <a:gd name="connsiteY15" fmla="*/ 2263702 h 2457450"/>
                  <a:gd name="connsiteX16" fmla="*/ 3588392 w 5581650"/>
                  <a:gd name="connsiteY16" fmla="*/ 2227774 h 2457450"/>
                  <a:gd name="connsiteX17" fmla="*/ 3542881 w 5581650"/>
                  <a:gd name="connsiteY17" fmla="*/ 2227774 h 2457450"/>
                  <a:gd name="connsiteX18" fmla="*/ 3542881 w 5581650"/>
                  <a:gd name="connsiteY18" fmla="*/ 2194236 h 2457450"/>
                  <a:gd name="connsiteX19" fmla="*/ 3456642 w 5581650"/>
                  <a:gd name="connsiteY19" fmla="*/ 2194236 h 2457450"/>
                  <a:gd name="connsiteX20" fmla="*/ 3456642 w 5581650"/>
                  <a:gd name="connsiteY20" fmla="*/ 2177472 h 2457450"/>
                  <a:gd name="connsiteX21" fmla="*/ 3348847 w 5581650"/>
                  <a:gd name="connsiteY21" fmla="*/ 2177472 h 2457450"/>
                  <a:gd name="connsiteX22" fmla="*/ 3348847 w 5581650"/>
                  <a:gd name="connsiteY22" fmla="*/ 2151117 h 2457450"/>
                  <a:gd name="connsiteX23" fmla="*/ 3305728 w 5581650"/>
                  <a:gd name="connsiteY23" fmla="*/ 2151117 h 2457450"/>
                  <a:gd name="connsiteX24" fmla="*/ 3305728 w 5581650"/>
                  <a:gd name="connsiteY24" fmla="*/ 2124770 h 2457450"/>
                  <a:gd name="connsiteX25" fmla="*/ 3238652 w 5581650"/>
                  <a:gd name="connsiteY25" fmla="*/ 2124770 h 2457450"/>
                  <a:gd name="connsiteX26" fmla="*/ 3238652 w 5581650"/>
                  <a:gd name="connsiteY26" fmla="*/ 2103206 h 2457450"/>
                  <a:gd name="connsiteX27" fmla="*/ 3193142 w 5581650"/>
                  <a:gd name="connsiteY27" fmla="*/ 2103206 h 2457450"/>
                  <a:gd name="connsiteX28" fmla="*/ 3193142 w 5581650"/>
                  <a:gd name="connsiteY28" fmla="*/ 2086442 h 2457450"/>
                  <a:gd name="connsiteX29" fmla="*/ 3133258 w 5581650"/>
                  <a:gd name="connsiteY29" fmla="*/ 2086442 h 2457450"/>
                  <a:gd name="connsiteX30" fmla="*/ 3133258 w 5581650"/>
                  <a:gd name="connsiteY30" fmla="*/ 2052904 h 2457450"/>
                  <a:gd name="connsiteX31" fmla="*/ 2982344 w 5581650"/>
                  <a:gd name="connsiteY31" fmla="*/ 2052904 h 2457450"/>
                  <a:gd name="connsiteX32" fmla="*/ 2982344 w 5581650"/>
                  <a:gd name="connsiteY32" fmla="*/ 2033740 h 2457450"/>
                  <a:gd name="connsiteX33" fmla="*/ 2939224 w 5581650"/>
                  <a:gd name="connsiteY33" fmla="*/ 2033740 h 2457450"/>
                  <a:gd name="connsiteX34" fmla="*/ 2939224 w 5581650"/>
                  <a:gd name="connsiteY34" fmla="*/ 2004994 h 2457450"/>
                  <a:gd name="connsiteX35" fmla="*/ 2898505 w 5581650"/>
                  <a:gd name="connsiteY35" fmla="*/ 2004994 h 2457450"/>
                  <a:gd name="connsiteX36" fmla="*/ 2898505 w 5581650"/>
                  <a:gd name="connsiteY36" fmla="*/ 1983438 h 2457450"/>
                  <a:gd name="connsiteX37" fmla="*/ 2841012 w 5581650"/>
                  <a:gd name="connsiteY37" fmla="*/ 1983438 h 2457450"/>
                  <a:gd name="connsiteX38" fmla="*/ 2841012 w 5581650"/>
                  <a:gd name="connsiteY38" fmla="*/ 1971456 h 2457450"/>
                  <a:gd name="connsiteX39" fmla="*/ 2781119 w 5581650"/>
                  <a:gd name="connsiteY39" fmla="*/ 1971456 h 2457450"/>
                  <a:gd name="connsiteX40" fmla="*/ 2781119 w 5581650"/>
                  <a:gd name="connsiteY40" fmla="*/ 1949901 h 2457450"/>
                  <a:gd name="connsiteX41" fmla="*/ 2728427 w 5581650"/>
                  <a:gd name="connsiteY41" fmla="*/ 1949901 h 2457450"/>
                  <a:gd name="connsiteX42" fmla="*/ 2728427 w 5581650"/>
                  <a:gd name="connsiteY42" fmla="*/ 1933137 h 2457450"/>
                  <a:gd name="connsiteX43" fmla="*/ 2668534 w 5581650"/>
                  <a:gd name="connsiteY43" fmla="*/ 1933137 h 2457450"/>
                  <a:gd name="connsiteX44" fmla="*/ 2668534 w 5581650"/>
                  <a:gd name="connsiteY44" fmla="*/ 1916363 h 2457450"/>
                  <a:gd name="connsiteX45" fmla="*/ 2646979 w 5581650"/>
                  <a:gd name="connsiteY45" fmla="*/ 1916363 h 2457450"/>
                  <a:gd name="connsiteX46" fmla="*/ 2646979 w 5581650"/>
                  <a:gd name="connsiteY46" fmla="*/ 1901990 h 2457450"/>
                  <a:gd name="connsiteX47" fmla="*/ 2524811 w 5581650"/>
                  <a:gd name="connsiteY47" fmla="*/ 1901990 h 2457450"/>
                  <a:gd name="connsiteX48" fmla="*/ 2524811 w 5581650"/>
                  <a:gd name="connsiteY48" fmla="*/ 1880435 h 2457450"/>
                  <a:gd name="connsiteX49" fmla="*/ 2464927 w 5581650"/>
                  <a:gd name="connsiteY49" fmla="*/ 1880435 h 2457450"/>
                  <a:gd name="connsiteX50" fmla="*/ 2464927 w 5581650"/>
                  <a:gd name="connsiteY50" fmla="*/ 1856480 h 2457450"/>
                  <a:gd name="connsiteX51" fmla="*/ 2431390 w 5581650"/>
                  <a:gd name="connsiteY51" fmla="*/ 1856480 h 2457450"/>
                  <a:gd name="connsiteX52" fmla="*/ 2431390 w 5581650"/>
                  <a:gd name="connsiteY52" fmla="*/ 1827733 h 2457450"/>
                  <a:gd name="connsiteX53" fmla="*/ 2385870 w 5581650"/>
                  <a:gd name="connsiteY53" fmla="*/ 1827733 h 2457450"/>
                  <a:gd name="connsiteX54" fmla="*/ 2385870 w 5581650"/>
                  <a:gd name="connsiteY54" fmla="*/ 1806169 h 2457450"/>
                  <a:gd name="connsiteX55" fmla="*/ 2323595 w 5581650"/>
                  <a:gd name="connsiteY55" fmla="*/ 1806169 h 2457450"/>
                  <a:gd name="connsiteX56" fmla="*/ 2323595 w 5581650"/>
                  <a:gd name="connsiteY56" fmla="*/ 1767850 h 2457450"/>
                  <a:gd name="connsiteX57" fmla="*/ 2292449 w 5581650"/>
                  <a:gd name="connsiteY57" fmla="*/ 1767850 h 2457450"/>
                  <a:gd name="connsiteX58" fmla="*/ 2292449 w 5581650"/>
                  <a:gd name="connsiteY58" fmla="*/ 1748685 h 2457450"/>
                  <a:gd name="connsiteX59" fmla="*/ 2268493 w 5581650"/>
                  <a:gd name="connsiteY59" fmla="*/ 1748685 h 2457450"/>
                  <a:gd name="connsiteX60" fmla="*/ 2268493 w 5581650"/>
                  <a:gd name="connsiteY60" fmla="*/ 1719939 h 2457450"/>
                  <a:gd name="connsiteX61" fmla="*/ 2230165 w 5581650"/>
                  <a:gd name="connsiteY61" fmla="*/ 1719939 h 2457450"/>
                  <a:gd name="connsiteX62" fmla="*/ 2230165 w 5581650"/>
                  <a:gd name="connsiteY62" fmla="*/ 1693583 h 2457450"/>
                  <a:gd name="connsiteX63" fmla="*/ 2191846 w 5581650"/>
                  <a:gd name="connsiteY63" fmla="*/ 1693583 h 2457450"/>
                  <a:gd name="connsiteX64" fmla="*/ 2191846 w 5581650"/>
                  <a:gd name="connsiteY64" fmla="*/ 1672028 h 2457450"/>
                  <a:gd name="connsiteX65" fmla="*/ 2124770 w 5581650"/>
                  <a:gd name="connsiteY65" fmla="*/ 1672028 h 2457450"/>
                  <a:gd name="connsiteX66" fmla="*/ 2124770 w 5581650"/>
                  <a:gd name="connsiteY66" fmla="*/ 1638491 h 2457450"/>
                  <a:gd name="connsiteX67" fmla="*/ 2098415 w 5581650"/>
                  <a:gd name="connsiteY67" fmla="*/ 1638491 h 2457450"/>
                  <a:gd name="connsiteX68" fmla="*/ 2098415 w 5581650"/>
                  <a:gd name="connsiteY68" fmla="*/ 1624117 h 2457450"/>
                  <a:gd name="connsiteX69" fmla="*/ 2069678 w 5581650"/>
                  <a:gd name="connsiteY69" fmla="*/ 1624117 h 2457450"/>
                  <a:gd name="connsiteX70" fmla="*/ 2069678 w 5581650"/>
                  <a:gd name="connsiteY70" fmla="*/ 1588189 h 2457450"/>
                  <a:gd name="connsiteX71" fmla="*/ 2019367 w 5581650"/>
                  <a:gd name="connsiteY71" fmla="*/ 1588189 h 2457450"/>
                  <a:gd name="connsiteX72" fmla="*/ 2019367 w 5581650"/>
                  <a:gd name="connsiteY72" fmla="*/ 1571415 h 2457450"/>
                  <a:gd name="connsiteX73" fmla="*/ 1995411 w 5581650"/>
                  <a:gd name="connsiteY73" fmla="*/ 1571415 h 2457450"/>
                  <a:gd name="connsiteX74" fmla="*/ 1995411 w 5581650"/>
                  <a:gd name="connsiteY74" fmla="*/ 1528305 h 2457450"/>
                  <a:gd name="connsiteX75" fmla="*/ 1940319 w 5581650"/>
                  <a:gd name="connsiteY75" fmla="*/ 1528305 h 2457450"/>
                  <a:gd name="connsiteX76" fmla="*/ 1940319 w 5581650"/>
                  <a:gd name="connsiteY76" fmla="*/ 1466021 h 2457450"/>
                  <a:gd name="connsiteX77" fmla="*/ 1870853 w 5581650"/>
                  <a:gd name="connsiteY77" fmla="*/ 1466021 h 2457450"/>
                  <a:gd name="connsiteX78" fmla="*/ 1870853 w 5581650"/>
                  <a:gd name="connsiteY78" fmla="*/ 1422902 h 2457450"/>
                  <a:gd name="connsiteX79" fmla="*/ 1825333 w 5581650"/>
                  <a:gd name="connsiteY79" fmla="*/ 1422902 h 2457450"/>
                  <a:gd name="connsiteX80" fmla="*/ 1825333 w 5581650"/>
                  <a:gd name="connsiteY80" fmla="*/ 1386973 h 2457450"/>
                  <a:gd name="connsiteX81" fmla="*/ 1791805 w 5581650"/>
                  <a:gd name="connsiteY81" fmla="*/ 1386973 h 2457450"/>
                  <a:gd name="connsiteX82" fmla="*/ 1791805 w 5581650"/>
                  <a:gd name="connsiteY82" fmla="*/ 1355827 h 2457450"/>
                  <a:gd name="connsiteX83" fmla="*/ 1751076 w 5581650"/>
                  <a:gd name="connsiteY83" fmla="*/ 1355827 h 2457450"/>
                  <a:gd name="connsiteX84" fmla="*/ 1751076 w 5581650"/>
                  <a:gd name="connsiteY84" fmla="*/ 1322289 h 2457450"/>
                  <a:gd name="connsiteX85" fmla="*/ 1676819 w 5581650"/>
                  <a:gd name="connsiteY85" fmla="*/ 1322289 h 2457450"/>
                  <a:gd name="connsiteX86" fmla="*/ 1676819 w 5581650"/>
                  <a:gd name="connsiteY86" fmla="*/ 1281570 h 2457450"/>
                  <a:gd name="connsiteX87" fmla="*/ 1643282 w 5581650"/>
                  <a:gd name="connsiteY87" fmla="*/ 1281570 h 2457450"/>
                  <a:gd name="connsiteX88" fmla="*/ 1643282 w 5581650"/>
                  <a:gd name="connsiteY88" fmla="*/ 1228868 h 2457450"/>
                  <a:gd name="connsiteX89" fmla="*/ 1600162 w 5581650"/>
                  <a:gd name="connsiteY89" fmla="*/ 1228868 h 2457450"/>
                  <a:gd name="connsiteX90" fmla="*/ 1600162 w 5581650"/>
                  <a:gd name="connsiteY90" fmla="*/ 1192940 h 2457450"/>
                  <a:gd name="connsiteX91" fmla="*/ 1557042 w 5581650"/>
                  <a:gd name="connsiteY91" fmla="*/ 1192940 h 2457450"/>
                  <a:gd name="connsiteX92" fmla="*/ 1557042 w 5581650"/>
                  <a:gd name="connsiteY92" fmla="*/ 1164193 h 2457450"/>
                  <a:gd name="connsiteX93" fmla="*/ 1530696 w 5581650"/>
                  <a:gd name="connsiteY93" fmla="*/ 1164193 h 2457450"/>
                  <a:gd name="connsiteX94" fmla="*/ 1530696 w 5581650"/>
                  <a:gd name="connsiteY94" fmla="*/ 1116282 h 2457450"/>
                  <a:gd name="connsiteX95" fmla="*/ 1492368 w 5581650"/>
                  <a:gd name="connsiteY95" fmla="*/ 1116282 h 2457450"/>
                  <a:gd name="connsiteX96" fmla="*/ 1492368 w 5581650"/>
                  <a:gd name="connsiteY96" fmla="*/ 1085145 h 2457450"/>
                  <a:gd name="connsiteX97" fmla="*/ 1444457 w 5581650"/>
                  <a:gd name="connsiteY97" fmla="*/ 1085145 h 2457450"/>
                  <a:gd name="connsiteX98" fmla="*/ 1444457 w 5581650"/>
                  <a:gd name="connsiteY98" fmla="*/ 1018070 h 2457450"/>
                  <a:gd name="connsiteX99" fmla="*/ 1403737 w 5581650"/>
                  <a:gd name="connsiteY99" fmla="*/ 1018070 h 2457450"/>
                  <a:gd name="connsiteX100" fmla="*/ 1403737 w 5581650"/>
                  <a:gd name="connsiteY100" fmla="*/ 1001297 h 2457450"/>
                  <a:gd name="connsiteX101" fmla="*/ 1367809 w 5581650"/>
                  <a:gd name="connsiteY101" fmla="*/ 1001297 h 2457450"/>
                  <a:gd name="connsiteX102" fmla="*/ 1367809 w 5581650"/>
                  <a:gd name="connsiteY102" fmla="*/ 955786 h 2457450"/>
                  <a:gd name="connsiteX103" fmla="*/ 1319898 w 5581650"/>
                  <a:gd name="connsiteY103" fmla="*/ 955786 h 2457450"/>
                  <a:gd name="connsiteX104" fmla="*/ 1319898 w 5581650"/>
                  <a:gd name="connsiteY104" fmla="*/ 924646 h 2457450"/>
                  <a:gd name="connsiteX105" fmla="*/ 1267197 w 5581650"/>
                  <a:gd name="connsiteY105" fmla="*/ 924646 h 2457450"/>
                  <a:gd name="connsiteX106" fmla="*/ 1267197 w 5581650"/>
                  <a:gd name="connsiteY106" fmla="*/ 859968 h 2457450"/>
                  <a:gd name="connsiteX107" fmla="*/ 1214495 w 5581650"/>
                  <a:gd name="connsiteY107" fmla="*/ 859968 h 2457450"/>
                  <a:gd name="connsiteX108" fmla="*/ 1214495 w 5581650"/>
                  <a:gd name="connsiteY108" fmla="*/ 785710 h 2457450"/>
                  <a:gd name="connsiteX109" fmla="*/ 1168984 w 5581650"/>
                  <a:gd name="connsiteY109" fmla="*/ 785710 h 2457450"/>
                  <a:gd name="connsiteX110" fmla="*/ 1168984 w 5581650"/>
                  <a:gd name="connsiteY110" fmla="*/ 754569 h 2457450"/>
                  <a:gd name="connsiteX111" fmla="*/ 1130656 w 5581650"/>
                  <a:gd name="connsiteY111" fmla="*/ 754569 h 2457450"/>
                  <a:gd name="connsiteX112" fmla="*/ 1130656 w 5581650"/>
                  <a:gd name="connsiteY112" fmla="*/ 723428 h 2457450"/>
                  <a:gd name="connsiteX113" fmla="*/ 1092327 w 5581650"/>
                  <a:gd name="connsiteY113" fmla="*/ 723428 h 2457450"/>
                  <a:gd name="connsiteX114" fmla="*/ 1092327 w 5581650"/>
                  <a:gd name="connsiteY114" fmla="*/ 694682 h 2457450"/>
                  <a:gd name="connsiteX115" fmla="*/ 1063581 w 5581650"/>
                  <a:gd name="connsiteY115" fmla="*/ 694682 h 2457450"/>
                  <a:gd name="connsiteX116" fmla="*/ 1063581 w 5581650"/>
                  <a:gd name="connsiteY116" fmla="*/ 658750 h 2457450"/>
                  <a:gd name="connsiteX117" fmla="*/ 1034834 w 5581650"/>
                  <a:gd name="connsiteY117" fmla="*/ 658750 h 2457450"/>
                  <a:gd name="connsiteX118" fmla="*/ 1034834 w 5581650"/>
                  <a:gd name="connsiteY118" fmla="*/ 589282 h 2457450"/>
                  <a:gd name="connsiteX119" fmla="*/ 996506 w 5581650"/>
                  <a:gd name="connsiteY119" fmla="*/ 589282 h 2457450"/>
                  <a:gd name="connsiteX120" fmla="*/ 996506 w 5581650"/>
                  <a:gd name="connsiteY120" fmla="*/ 572514 h 2457450"/>
                  <a:gd name="connsiteX121" fmla="*/ 950996 w 5581650"/>
                  <a:gd name="connsiteY121" fmla="*/ 572514 h 2457450"/>
                  <a:gd name="connsiteX122" fmla="*/ 950996 w 5581650"/>
                  <a:gd name="connsiteY122" fmla="*/ 541373 h 2457450"/>
                  <a:gd name="connsiteX123" fmla="*/ 912668 w 5581650"/>
                  <a:gd name="connsiteY123" fmla="*/ 541373 h 2457450"/>
                  <a:gd name="connsiteX124" fmla="*/ 912668 w 5581650"/>
                  <a:gd name="connsiteY124" fmla="*/ 503046 h 2457450"/>
                  <a:gd name="connsiteX125" fmla="*/ 869551 w 5581650"/>
                  <a:gd name="connsiteY125" fmla="*/ 503046 h 2457450"/>
                  <a:gd name="connsiteX126" fmla="*/ 869551 w 5581650"/>
                  <a:gd name="connsiteY126" fmla="*/ 462324 h 2457450"/>
                  <a:gd name="connsiteX127" fmla="*/ 836014 w 5581650"/>
                  <a:gd name="connsiteY127" fmla="*/ 462324 h 2457450"/>
                  <a:gd name="connsiteX128" fmla="*/ 836014 w 5581650"/>
                  <a:gd name="connsiteY128" fmla="*/ 445555 h 2457450"/>
                  <a:gd name="connsiteX129" fmla="*/ 812060 w 5581650"/>
                  <a:gd name="connsiteY129" fmla="*/ 445555 h 2457450"/>
                  <a:gd name="connsiteX130" fmla="*/ 812060 w 5581650"/>
                  <a:gd name="connsiteY130" fmla="*/ 407228 h 2457450"/>
                  <a:gd name="connsiteX131" fmla="*/ 771336 w 5581650"/>
                  <a:gd name="connsiteY131" fmla="*/ 407228 h 2457450"/>
                  <a:gd name="connsiteX132" fmla="*/ 771336 w 5581650"/>
                  <a:gd name="connsiteY132" fmla="*/ 366505 h 2457450"/>
                  <a:gd name="connsiteX133" fmla="*/ 733010 w 5581650"/>
                  <a:gd name="connsiteY133" fmla="*/ 366505 h 2457450"/>
                  <a:gd name="connsiteX134" fmla="*/ 733010 w 5581650"/>
                  <a:gd name="connsiteY134" fmla="*/ 340155 h 2457450"/>
                  <a:gd name="connsiteX135" fmla="*/ 697078 w 5581650"/>
                  <a:gd name="connsiteY135" fmla="*/ 340155 h 2457450"/>
                  <a:gd name="connsiteX136" fmla="*/ 697078 w 5581650"/>
                  <a:gd name="connsiteY136" fmla="*/ 299432 h 2457450"/>
                  <a:gd name="connsiteX137" fmla="*/ 606050 w 5581650"/>
                  <a:gd name="connsiteY137" fmla="*/ 299432 h 2457450"/>
                  <a:gd name="connsiteX138" fmla="*/ 606050 w 5581650"/>
                  <a:gd name="connsiteY138" fmla="*/ 277873 h 2457450"/>
                  <a:gd name="connsiteX139" fmla="*/ 574909 w 5581650"/>
                  <a:gd name="connsiteY139" fmla="*/ 277873 h 2457450"/>
                  <a:gd name="connsiteX140" fmla="*/ 574909 w 5581650"/>
                  <a:gd name="connsiteY140" fmla="*/ 258709 h 2457450"/>
                  <a:gd name="connsiteX141" fmla="*/ 546164 w 5581650"/>
                  <a:gd name="connsiteY141" fmla="*/ 258709 h 2457450"/>
                  <a:gd name="connsiteX142" fmla="*/ 546164 w 5581650"/>
                  <a:gd name="connsiteY142" fmla="*/ 241942 h 2457450"/>
                  <a:gd name="connsiteX143" fmla="*/ 488673 w 5581650"/>
                  <a:gd name="connsiteY143" fmla="*/ 241942 h 2457450"/>
                  <a:gd name="connsiteX144" fmla="*/ 488673 w 5581650"/>
                  <a:gd name="connsiteY144" fmla="*/ 201218 h 2457450"/>
                  <a:gd name="connsiteX145" fmla="*/ 452741 w 5581650"/>
                  <a:gd name="connsiteY145" fmla="*/ 201218 h 2457450"/>
                  <a:gd name="connsiteX146" fmla="*/ 452741 w 5581650"/>
                  <a:gd name="connsiteY146" fmla="*/ 179660 h 2457450"/>
                  <a:gd name="connsiteX147" fmla="*/ 421600 w 5581650"/>
                  <a:gd name="connsiteY147" fmla="*/ 179660 h 2457450"/>
                  <a:gd name="connsiteX148" fmla="*/ 421600 w 5581650"/>
                  <a:gd name="connsiteY148" fmla="*/ 165286 h 2457450"/>
                  <a:gd name="connsiteX149" fmla="*/ 392855 w 5581650"/>
                  <a:gd name="connsiteY149" fmla="*/ 165286 h 2457450"/>
                  <a:gd name="connsiteX150" fmla="*/ 392855 w 5581650"/>
                  <a:gd name="connsiteY150" fmla="*/ 148519 h 2457450"/>
                  <a:gd name="connsiteX151" fmla="*/ 366505 w 5581650"/>
                  <a:gd name="connsiteY151" fmla="*/ 148519 h 2457450"/>
                  <a:gd name="connsiteX152" fmla="*/ 366505 w 5581650"/>
                  <a:gd name="connsiteY152" fmla="*/ 129355 h 2457450"/>
                  <a:gd name="connsiteX153" fmla="*/ 289851 w 5581650"/>
                  <a:gd name="connsiteY153" fmla="*/ 129355 h 2457450"/>
                  <a:gd name="connsiteX154" fmla="*/ 289851 w 5581650"/>
                  <a:gd name="connsiteY154" fmla="*/ 119773 h 2457450"/>
                  <a:gd name="connsiteX155" fmla="*/ 275477 w 5581650"/>
                  <a:gd name="connsiteY155" fmla="*/ 119773 h 2457450"/>
                  <a:gd name="connsiteX156" fmla="*/ 275477 w 5581650"/>
                  <a:gd name="connsiteY156" fmla="*/ 100609 h 2457450"/>
                  <a:gd name="connsiteX157" fmla="*/ 196427 w 5581650"/>
                  <a:gd name="connsiteY157" fmla="*/ 100609 h 2457450"/>
                  <a:gd name="connsiteX158" fmla="*/ 196427 w 5581650"/>
                  <a:gd name="connsiteY158" fmla="*/ 71864 h 2457450"/>
                  <a:gd name="connsiteX159" fmla="*/ 158100 w 5581650"/>
                  <a:gd name="connsiteY159" fmla="*/ 71864 h 2457450"/>
                  <a:gd name="connsiteX160" fmla="*/ 158100 w 5581650"/>
                  <a:gd name="connsiteY160" fmla="*/ 47909 h 2457450"/>
                  <a:gd name="connsiteX161" fmla="*/ 117378 w 5581650"/>
                  <a:gd name="connsiteY161" fmla="*/ 47909 h 2457450"/>
                  <a:gd name="connsiteX162" fmla="*/ 117378 w 5581650"/>
                  <a:gd name="connsiteY162" fmla="*/ 31141 h 2457450"/>
                  <a:gd name="connsiteX163" fmla="*/ 64678 w 5581650"/>
                  <a:gd name="connsiteY163" fmla="*/ 31141 h 2457450"/>
                  <a:gd name="connsiteX164" fmla="*/ 64678 w 5581650"/>
                  <a:gd name="connsiteY164" fmla="*/ 0 h 2457450"/>
                  <a:gd name="connsiteX165" fmla="*/ 0 w 5581650"/>
                  <a:gd name="connsiteY165"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5581650" h="2457450">
                    <a:moveTo>
                      <a:pt x="5586203" y="2464927"/>
                    </a:moveTo>
                    <a:lnTo>
                      <a:pt x="4388472" y="2464927"/>
                    </a:lnTo>
                    <a:lnTo>
                      <a:pt x="4388472" y="2431390"/>
                    </a:lnTo>
                    <a:lnTo>
                      <a:pt x="4201630" y="2431390"/>
                    </a:lnTo>
                    <a:lnTo>
                      <a:pt x="4201630" y="2385870"/>
                    </a:lnTo>
                    <a:lnTo>
                      <a:pt x="4146537" y="2385870"/>
                    </a:lnTo>
                    <a:lnTo>
                      <a:pt x="4146537" y="2366706"/>
                    </a:lnTo>
                    <a:lnTo>
                      <a:pt x="4093836" y="2366706"/>
                    </a:lnTo>
                    <a:lnTo>
                      <a:pt x="4093836" y="2342760"/>
                    </a:lnTo>
                    <a:lnTo>
                      <a:pt x="3964476" y="2342760"/>
                    </a:lnTo>
                    <a:lnTo>
                      <a:pt x="3964476" y="2330777"/>
                    </a:lnTo>
                    <a:lnTo>
                      <a:pt x="3859083" y="2330777"/>
                    </a:lnTo>
                    <a:lnTo>
                      <a:pt x="3859083" y="2309222"/>
                    </a:lnTo>
                    <a:lnTo>
                      <a:pt x="3732124" y="2309222"/>
                    </a:lnTo>
                    <a:lnTo>
                      <a:pt x="3732124" y="2263702"/>
                    </a:lnTo>
                    <a:lnTo>
                      <a:pt x="3588392" y="2263702"/>
                    </a:lnTo>
                    <a:lnTo>
                      <a:pt x="3588392" y="2227774"/>
                    </a:lnTo>
                    <a:lnTo>
                      <a:pt x="3542881" y="2227774"/>
                    </a:lnTo>
                    <a:lnTo>
                      <a:pt x="3542881" y="2194236"/>
                    </a:lnTo>
                    <a:lnTo>
                      <a:pt x="3456642" y="2194236"/>
                    </a:lnTo>
                    <a:lnTo>
                      <a:pt x="3456642" y="2177472"/>
                    </a:lnTo>
                    <a:lnTo>
                      <a:pt x="3348847" y="2177472"/>
                    </a:lnTo>
                    <a:lnTo>
                      <a:pt x="3348847" y="2151117"/>
                    </a:lnTo>
                    <a:lnTo>
                      <a:pt x="3305728" y="2151117"/>
                    </a:lnTo>
                    <a:lnTo>
                      <a:pt x="3305728" y="2124770"/>
                    </a:lnTo>
                    <a:lnTo>
                      <a:pt x="3238652" y="2124770"/>
                    </a:lnTo>
                    <a:lnTo>
                      <a:pt x="3238652" y="2103206"/>
                    </a:lnTo>
                    <a:lnTo>
                      <a:pt x="3193142" y="2103206"/>
                    </a:lnTo>
                    <a:lnTo>
                      <a:pt x="3193142" y="2086442"/>
                    </a:lnTo>
                    <a:lnTo>
                      <a:pt x="3133258" y="2086442"/>
                    </a:lnTo>
                    <a:lnTo>
                      <a:pt x="3133258" y="2052904"/>
                    </a:lnTo>
                    <a:lnTo>
                      <a:pt x="2982344" y="2052904"/>
                    </a:lnTo>
                    <a:lnTo>
                      <a:pt x="2982344" y="2033740"/>
                    </a:lnTo>
                    <a:lnTo>
                      <a:pt x="2939224" y="2033740"/>
                    </a:lnTo>
                    <a:lnTo>
                      <a:pt x="2939224" y="2004994"/>
                    </a:lnTo>
                    <a:lnTo>
                      <a:pt x="2898505" y="2004994"/>
                    </a:lnTo>
                    <a:lnTo>
                      <a:pt x="2898505" y="1983438"/>
                    </a:lnTo>
                    <a:lnTo>
                      <a:pt x="2841012" y="1983438"/>
                    </a:lnTo>
                    <a:lnTo>
                      <a:pt x="2841012" y="1971456"/>
                    </a:lnTo>
                    <a:lnTo>
                      <a:pt x="2781119" y="1971456"/>
                    </a:lnTo>
                    <a:lnTo>
                      <a:pt x="2781119" y="1949901"/>
                    </a:lnTo>
                    <a:lnTo>
                      <a:pt x="2728427" y="1949901"/>
                    </a:lnTo>
                    <a:lnTo>
                      <a:pt x="2728427" y="1933137"/>
                    </a:lnTo>
                    <a:lnTo>
                      <a:pt x="2668534" y="1933137"/>
                    </a:lnTo>
                    <a:lnTo>
                      <a:pt x="2668534" y="1916363"/>
                    </a:lnTo>
                    <a:lnTo>
                      <a:pt x="2646979" y="1916363"/>
                    </a:lnTo>
                    <a:lnTo>
                      <a:pt x="2646979" y="1901990"/>
                    </a:lnTo>
                    <a:lnTo>
                      <a:pt x="2524811" y="1901990"/>
                    </a:lnTo>
                    <a:lnTo>
                      <a:pt x="2524811" y="1880435"/>
                    </a:lnTo>
                    <a:lnTo>
                      <a:pt x="2464927" y="1880435"/>
                    </a:lnTo>
                    <a:lnTo>
                      <a:pt x="2464927" y="1856480"/>
                    </a:lnTo>
                    <a:lnTo>
                      <a:pt x="2431390" y="1856480"/>
                    </a:lnTo>
                    <a:lnTo>
                      <a:pt x="2431390" y="1827733"/>
                    </a:lnTo>
                    <a:lnTo>
                      <a:pt x="2385870" y="1827733"/>
                    </a:lnTo>
                    <a:lnTo>
                      <a:pt x="2385870" y="1806169"/>
                    </a:lnTo>
                    <a:lnTo>
                      <a:pt x="2323595" y="1806169"/>
                    </a:lnTo>
                    <a:lnTo>
                      <a:pt x="2323595" y="1767850"/>
                    </a:lnTo>
                    <a:lnTo>
                      <a:pt x="2292449" y="1767850"/>
                    </a:lnTo>
                    <a:lnTo>
                      <a:pt x="2292449" y="1748685"/>
                    </a:lnTo>
                    <a:lnTo>
                      <a:pt x="2268493" y="1748685"/>
                    </a:lnTo>
                    <a:lnTo>
                      <a:pt x="2268493" y="1719939"/>
                    </a:lnTo>
                    <a:lnTo>
                      <a:pt x="2230165" y="1719939"/>
                    </a:lnTo>
                    <a:lnTo>
                      <a:pt x="2230165" y="1693583"/>
                    </a:lnTo>
                    <a:lnTo>
                      <a:pt x="2191846" y="1693583"/>
                    </a:lnTo>
                    <a:lnTo>
                      <a:pt x="2191846" y="1672028"/>
                    </a:lnTo>
                    <a:lnTo>
                      <a:pt x="2124770" y="1672028"/>
                    </a:lnTo>
                    <a:lnTo>
                      <a:pt x="2124770" y="1638491"/>
                    </a:lnTo>
                    <a:lnTo>
                      <a:pt x="2098415" y="1638491"/>
                    </a:lnTo>
                    <a:lnTo>
                      <a:pt x="2098415" y="1624117"/>
                    </a:lnTo>
                    <a:lnTo>
                      <a:pt x="2069678" y="1624117"/>
                    </a:lnTo>
                    <a:lnTo>
                      <a:pt x="2069678" y="1588189"/>
                    </a:lnTo>
                    <a:lnTo>
                      <a:pt x="2019367" y="1588189"/>
                    </a:lnTo>
                    <a:lnTo>
                      <a:pt x="2019367" y="1571415"/>
                    </a:lnTo>
                    <a:lnTo>
                      <a:pt x="1995411" y="1571415"/>
                    </a:lnTo>
                    <a:lnTo>
                      <a:pt x="1995411" y="1528305"/>
                    </a:lnTo>
                    <a:lnTo>
                      <a:pt x="1940319" y="1528305"/>
                    </a:lnTo>
                    <a:lnTo>
                      <a:pt x="1940319" y="1466021"/>
                    </a:lnTo>
                    <a:lnTo>
                      <a:pt x="1870853" y="1466021"/>
                    </a:lnTo>
                    <a:lnTo>
                      <a:pt x="1870853" y="1422902"/>
                    </a:lnTo>
                    <a:lnTo>
                      <a:pt x="1825333" y="1422902"/>
                    </a:lnTo>
                    <a:lnTo>
                      <a:pt x="1825333" y="1386973"/>
                    </a:lnTo>
                    <a:lnTo>
                      <a:pt x="1791805" y="1386973"/>
                    </a:lnTo>
                    <a:lnTo>
                      <a:pt x="1791805" y="1355827"/>
                    </a:lnTo>
                    <a:lnTo>
                      <a:pt x="1751076" y="1355827"/>
                    </a:lnTo>
                    <a:lnTo>
                      <a:pt x="1751076" y="1322289"/>
                    </a:lnTo>
                    <a:lnTo>
                      <a:pt x="1676819" y="1322289"/>
                    </a:lnTo>
                    <a:lnTo>
                      <a:pt x="1676819" y="1281570"/>
                    </a:lnTo>
                    <a:lnTo>
                      <a:pt x="1643282" y="1281570"/>
                    </a:lnTo>
                    <a:lnTo>
                      <a:pt x="1643282" y="1228868"/>
                    </a:lnTo>
                    <a:lnTo>
                      <a:pt x="1600162" y="1228868"/>
                    </a:lnTo>
                    <a:lnTo>
                      <a:pt x="1600162" y="1192940"/>
                    </a:lnTo>
                    <a:lnTo>
                      <a:pt x="1557042" y="1192940"/>
                    </a:lnTo>
                    <a:lnTo>
                      <a:pt x="1557042" y="1164193"/>
                    </a:lnTo>
                    <a:lnTo>
                      <a:pt x="1530696" y="1164193"/>
                    </a:lnTo>
                    <a:lnTo>
                      <a:pt x="1530696" y="1116282"/>
                    </a:lnTo>
                    <a:lnTo>
                      <a:pt x="1492368" y="1116282"/>
                    </a:lnTo>
                    <a:lnTo>
                      <a:pt x="1492368" y="1085145"/>
                    </a:lnTo>
                    <a:lnTo>
                      <a:pt x="1444457" y="1085145"/>
                    </a:lnTo>
                    <a:lnTo>
                      <a:pt x="1444457" y="1018070"/>
                    </a:lnTo>
                    <a:lnTo>
                      <a:pt x="1403737" y="1018070"/>
                    </a:lnTo>
                    <a:lnTo>
                      <a:pt x="1403737" y="1001297"/>
                    </a:lnTo>
                    <a:lnTo>
                      <a:pt x="1367809" y="1001297"/>
                    </a:lnTo>
                    <a:lnTo>
                      <a:pt x="1367809" y="955786"/>
                    </a:lnTo>
                    <a:lnTo>
                      <a:pt x="1319898" y="955786"/>
                    </a:lnTo>
                    <a:lnTo>
                      <a:pt x="1319898" y="924646"/>
                    </a:lnTo>
                    <a:lnTo>
                      <a:pt x="1267197" y="924646"/>
                    </a:lnTo>
                    <a:lnTo>
                      <a:pt x="1267197" y="859968"/>
                    </a:lnTo>
                    <a:lnTo>
                      <a:pt x="1214495" y="859968"/>
                    </a:lnTo>
                    <a:lnTo>
                      <a:pt x="1214495" y="785710"/>
                    </a:lnTo>
                    <a:lnTo>
                      <a:pt x="1168984" y="785710"/>
                    </a:lnTo>
                    <a:lnTo>
                      <a:pt x="1168984" y="754569"/>
                    </a:lnTo>
                    <a:lnTo>
                      <a:pt x="1130656" y="754569"/>
                    </a:lnTo>
                    <a:lnTo>
                      <a:pt x="1130656" y="723428"/>
                    </a:lnTo>
                    <a:lnTo>
                      <a:pt x="1092327" y="723428"/>
                    </a:lnTo>
                    <a:lnTo>
                      <a:pt x="1092327" y="694682"/>
                    </a:lnTo>
                    <a:lnTo>
                      <a:pt x="1063581" y="694682"/>
                    </a:lnTo>
                    <a:lnTo>
                      <a:pt x="1063581" y="658750"/>
                    </a:lnTo>
                    <a:lnTo>
                      <a:pt x="1034834" y="658750"/>
                    </a:lnTo>
                    <a:lnTo>
                      <a:pt x="1034834" y="589282"/>
                    </a:lnTo>
                    <a:lnTo>
                      <a:pt x="996506" y="589282"/>
                    </a:lnTo>
                    <a:lnTo>
                      <a:pt x="996506" y="572514"/>
                    </a:lnTo>
                    <a:lnTo>
                      <a:pt x="950996" y="572514"/>
                    </a:lnTo>
                    <a:lnTo>
                      <a:pt x="950996" y="541373"/>
                    </a:lnTo>
                    <a:lnTo>
                      <a:pt x="912668" y="541373"/>
                    </a:lnTo>
                    <a:lnTo>
                      <a:pt x="912668" y="503046"/>
                    </a:lnTo>
                    <a:lnTo>
                      <a:pt x="869551" y="503046"/>
                    </a:lnTo>
                    <a:lnTo>
                      <a:pt x="869551" y="462324"/>
                    </a:lnTo>
                    <a:lnTo>
                      <a:pt x="836014" y="462324"/>
                    </a:lnTo>
                    <a:lnTo>
                      <a:pt x="836014" y="445555"/>
                    </a:lnTo>
                    <a:lnTo>
                      <a:pt x="812060" y="445555"/>
                    </a:lnTo>
                    <a:lnTo>
                      <a:pt x="812060" y="407228"/>
                    </a:lnTo>
                    <a:lnTo>
                      <a:pt x="771336" y="407228"/>
                    </a:lnTo>
                    <a:lnTo>
                      <a:pt x="771336" y="366505"/>
                    </a:lnTo>
                    <a:lnTo>
                      <a:pt x="733010" y="366505"/>
                    </a:lnTo>
                    <a:lnTo>
                      <a:pt x="733010" y="340155"/>
                    </a:lnTo>
                    <a:lnTo>
                      <a:pt x="697078" y="340155"/>
                    </a:lnTo>
                    <a:lnTo>
                      <a:pt x="697078" y="299432"/>
                    </a:lnTo>
                    <a:lnTo>
                      <a:pt x="606050" y="299432"/>
                    </a:lnTo>
                    <a:lnTo>
                      <a:pt x="606050" y="277873"/>
                    </a:lnTo>
                    <a:lnTo>
                      <a:pt x="574909" y="277873"/>
                    </a:lnTo>
                    <a:lnTo>
                      <a:pt x="574909" y="258709"/>
                    </a:lnTo>
                    <a:lnTo>
                      <a:pt x="546164" y="258709"/>
                    </a:lnTo>
                    <a:lnTo>
                      <a:pt x="546164" y="241942"/>
                    </a:lnTo>
                    <a:lnTo>
                      <a:pt x="488673" y="241942"/>
                    </a:lnTo>
                    <a:lnTo>
                      <a:pt x="488673" y="201218"/>
                    </a:lnTo>
                    <a:lnTo>
                      <a:pt x="452741" y="201218"/>
                    </a:lnTo>
                    <a:lnTo>
                      <a:pt x="452741" y="179660"/>
                    </a:lnTo>
                    <a:lnTo>
                      <a:pt x="421600" y="179660"/>
                    </a:lnTo>
                    <a:lnTo>
                      <a:pt x="421600" y="165286"/>
                    </a:lnTo>
                    <a:lnTo>
                      <a:pt x="392855" y="165286"/>
                    </a:lnTo>
                    <a:lnTo>
                      <a:pt x="392855" y="148519"/>
                    </a:lnTo>
                    <a:lnTo>
                      <a:pt x="366505" y="148519"/>
                    </a:lnTo>
                    <a:lnTo>
                      <a:pt x="366505" y="129355"/>
                    </a:lnTo>
                    <a:lnTo>
                      <a:pt x="289851" y="129355"/>
                    </a:lnTo>
                    <a:lnTo>
                      <a:pt x="289851" y="119773"/>
                    </a:lnTo>
                    <a:lnTo>
                      <a:pt x="275477" y="119773"/>
                    </a:lnTo>
                    <a:lnTo>
                      <a:pt x="275477" y="100609"/>
                    </a:lnTo>
                    <a:lnTo>
                      <a:pt x="196427" y="100609"/>
                    </a:lnTo>
                    <a:lnTo>
                      <a:pt x="196427" y="71864"/>
                    </a:lnTo>
                    <a:lnTo>
                      <a:pt x="158100" y="71864"/>
                    </a:lnTo>
                    <a:lnTo>
                      <a:pt x="158100" y="47909"/>
                    </a:lnTo>
                    <a:lnTo>
                      <a:pt x="117378" y="47909"/>
                    </a:lnTo>
                    <a:lnTo>
                      <a:pt x="117378" y="31141"/>
                    </a:lnTo>
                    <a:lnTo>
                      <a:pt x="64678" y="31141"/>
                    </a:lnTo>
                    <a:lnTo>
                      <a:pt x="64678"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7D347425-4361-4C4B-A3ED-9E4C04D88612}"/>
                  </a:ext>
                </a:extLst>
              </p:cNvPr>
              <p:cNvSpPr/>
              <p:nvPr/>
            </p:nvSpPr>
            <p:spPr>
              <a:xfrm>
                <a:off x="5529849" y="1964513"/>
                <a:ext cx="9526"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24530E6-9FBA-4ED8-9347-965B37361690}"/>
                  </a:ext>
                </a:extLst>
              </p:cNvPr>
              <p:cNvSpPr/>
              <p:nvPr/>
            </p:nvSpPr>
            <p:spPr>
              <a:xfrm>
                <a:off x="7751031" y="3718152"/>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B564DB54-6110-439A-B42B-09F6268EEFC0}"/>
                  </a:ext>
                </a:extLst>
              </p:cNvPr>
              <p:cNvSpPr/>
              <p:nvPr/>
            </p:nvSpPr>
            <p:spPr>
              <a:xfrm>
                <a:off x="7827231" y="3756249"/>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548F11CE-4977-40D1-A3B7-BDEB996B4E69}"/>
                  </a:ext>
                </a:extLst>
              </p:cNvPr>
              <p:cNvSpPr/>
              <p:nvPr/>
            </p:nvSpPr>
            <p:spPr>
              <a:xfrm>
                <a:off x="7903433" y="3756251"/>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7EA99413-4A8B-40AA-8C5C-118DE4AD6888}"/>
                  </a:ext>
                </a:extLst>
              </p:cNvPr>
              <p:cNvSpPr/>
              <p:nvPr/>
            </p:nvSpPr>
            <p:spPr>
              <a:xfrm>
                <a:off x="7998687" y="37943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9ECEB5A-EC42-48E7-9F46-4224C322ED56}"/>
                  </a:ext>
                </a:extLst>
              </p:cNvPr>
              <p:cNvSpPr/>
              <p:nvPr/>
            </p:nvSpPr>
            <p:spPr>
              <a:xfrm>
                <a:off x="8074890" y="38133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343A2D22-6652-43E2-95E5-636487B9CFAC}"/>
                  </a:ext>
                </a:extLst>
              </p:cNvPr>
              <p:cNvSpPr/>
              <p:nvPr/>
            </p:nvSpPr>
            <p:spPr>
              <a:xfrm>
                <a:off x="8208245"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1C6A3346-D6F2-4FC6-827A-E02903EC7C36}"/>
                  </a:ext>
                </a:extLst>
              </p:cNvPr>
              <p:cNvSpPr/>
              <p:nvPr/>
            </p:nvSpPr>
            <p:spPr>
              <a:xfrm>
                <a:off x="8208243"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1CEB5222-9F0A-4C3B-A774-08DC2AE258D5}"/>
                  </a:ext>
                </a:extLst>
              </p:cNvPr>
              <p:cNvSpPr/>
              <p:nvPr/>
            </p:nvSpPr>
            <p:spPr>
              <a:xfrm>
                <a:off x="8265396"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B4DA87BD-367D-4565-B3DA-9ED7FC249B9C}"/>
                  </a:ext>
                </a:extLst>
              </p:cNvPr>
              <p:cNvSpPr/>
              <p:nvPr/>
            </p:nvSpPr>
            <p:spPr>
              <a:xfrm>
                <a:off x="8303495" y="3870546"/>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7B0E3B9-68FB-4DA1-B0DA-79F582D6354C}"/>
                  </a:ext>
                </a:extLst>
              </p:cNvPr>
              <p:cNvSpPr/>
              <p:nvPr/>
            </p:nvSpPr>
            <p:spPr>
              <a:xfrm>
                <a:off x="8360648" y="3908645"/>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DEE32E12-0DF4-4647-A79D-5A17A77EE54E}"/>
                  </a:ext>
                </a:extLst>
              </p:cNvPr>
              <p:cNvSpPr/>
              <p:nvPr/>
            </p:nvSpPr>
            <p:spPr>
              <a:xfrm>
                <a:off x="8417802" y="39276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D00D7048-F3BE-4F75-84A0-6B4B4BE6E5DE}"/>
                  </a:ext>
                </a:extLst>
              </p:cNvPr>
              <p:cNvSpPr/>
              <p:nvPr/>
            </p:nvSpPr>
            <p:spPr>
              <a:xfrm>
                <a:off x="8474953" y="394674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51ADC646-D92B-4FF5-8D73-6CA4F69F67D5}"/>
                  </a:ext>
                </a:extLst>
              </p:cNvPr>
              <p:cNvSpPr/>
              <p:nvPr/>
            </p:nvSpPr>
            <p:spPr>
              <a:xfrm>
                <a:off x="8608306" y="40038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6611CD37-F24B-483A-804F-5B8B932BF901}"/>
                  </a:ext>
                </a:extLst>
              </p:cNvPr>
              <p:cNvSpPr/>
              <p:nvPr/>
            </p:nvSpPr>
            <p:spPr>
              <a:xfrm>
                <a:off x="866545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48D789AF-C090-41BB-A641-ABF58B178FC9}"/>
                  </a:ext>
                </a:extLst>
              </p:cNvPr>
              <p:cNvSpPr/>
              <p:nvPr/>
            </p:nvSpPr>
            <p:spPr>
              <a:xfrm>
                <a:off x="872260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A0D7B01-3F13-4B63-990A-039650478B34}"/>
                  </a:ext>
                </a:extLst>
              </p:cNvPr>
              <p:cNvSpPr/>
              <p:nvPr/>
            </p:nvSpPr>
            <p:spPr>
              <a:xfrm>
                <a:off x="8817860" y="40800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6" name="Freeform: Shape 95">
                <a:extLst>
                  <a:ext uri="{FF2B5EF4-FFF2-40B4-BE49-F238E27FC236}">
                    <a16:creationId xmlns:a16="http://schemas.microsoft.com/office/drawing/2014/main" id="{B10155A3-9762-486B-9BEE-9B7489E282D8}"/>
                  </a:ext>
                </a:extLst>
              </p:cNvPr>
              <p:cNvSpPr/>
              <p:nvPr/>
            </p:nvSpPr>
            <p:spPr>
              <a:xfrm>
                <a:off x="8875008" y="408009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7" name="Freeform: Shape 96">
                <a:extLst>
                  <a:ext uri="{FF2B5EF4-FFF2-40B4-BE49-F238E27FC236}">
                    <a16:creationId xmlns:a16="http://schemas.microsoft.com/office/drawing/2014/main" id="{E4E3C557-7D1C-4C98-9061-5E4E7401D5A0}"/>
                  </a:ext>
                </a:extLst>
              </p:cNvPr>
              <p:cNvSpPr/>
              <p:nvPr/>
            </p:nvSpPr>
            <p:spPr>
              <a:xfrm>
                <a:off x="8970262" y="413723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8" name="Freeform: Shape 97">
                <a:extLst>
                  <a:ext uri="{FF2B5EF4-FFF2-40B4-BE49-F238E27FC236}">
                    <a16:creationId xmlns:a16="http://schemas.microsoft.com/office/drawing/2014/main" id="{59E87AE4-C886-41AC-BF5F-BDB68A69878A}"/>
                  </a:ext>
                </a:extLst>
              </p:cNvPr>
              <p:cNvSpPr/>
              <p:nvPr/>
            </p:nvSpPr>
            <p:spPr>
              <a:xfrm>
                <a:off x="9046476" y="413724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9" name="Freeform: Shape 98">
                <a:extLst>
                  <a:ext uri="{FF2B5EF4-FFF2-40B4-BE49-F238E27FC236}">
                    <a16:creationId xmlns:a16="http://schemas.microsoft.com/office/drawing/2014/main" id="{FCAD634F-D8A9-415D-B864-43DD149BC440}"/>
                  </a:ext>
                </a:extLst>
              </p:cNvPr>
              <p:cNvSpPr/>
              <p:nvPr/>
            </p:nvSpPr>
            <p:spPr>
              <a:xfrm>
                <a:off x="9103630" y="415629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0" name="Freeform: Shape 99">
                <a:extLst>
                  <a:ext uri="{FF2B5EF4-FFF2-40B4-BE49-F238E27FC236}">
                    <a16:creationId xmlns:a16="http://schemas.microsoft.com/office/drawing/2014/main" id="{D0839E85-85EE-46A3-86E3-AE1DCF7BF48D}"/>
                  </a:ext>
                </a:extLst>
              </p:cNvPr>
              <p:cNvSpPr/>
              <p:nvPr/>
            </p:nvSpPr>
            <p:spPr>
              <a:xfrm>
                <a:off x="9141732" y="415628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1" name="Freeform: Shape 100">
                <a:extLst>
                  <a:ext uri="{FF2B5EF4-FFF2-40B4-BE49-F238E27FC236}">
                    <a16:creationId xmlns:a16="http://schemas.microsoft.com/office/drawing/2014/main" id="{A5A308C3-5C1D-4E28-9F9B-636DED007CEA}"/>
                  </a:ext>
                </a:extLst>
              </p:cNvPr>
              <p:cNvSpPr/>
              <p:nvPr/>
            </p:nvSpPr>
            <p:spPr>
              <a:xfrm>
                <a:off x="9179831" y="4175338"/>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 name="Freeform: Shape 101">
                <a:extLst>
                  <a:ext uri="{FF2B5EF4-FFF2-40B4-BE49-F238E27FC236}">
                    <a16:creationId xmlns:a16="http://schemas.microsoft.com/office/drawing/2014/main" id="{FEA10285-F3A8-4A31-BEEA-CB1FAE635A34}"/>
                  </a:ext>
                </a:extLst>
              </p:cNvPr>
              <p:cNvSpPr/>
              <p:nvPr/>
            </p:nvSpPr>
            <p:spPr>
              <a:xfrm>
                <a:off x="9256030" y="4175336"/>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 name="Freeform: Shape 102">
                <a:extLst>
                  <a:ext uri="{FF2B5EF4-FFF2-40B4-BE49-F238E27FC236}">
                    <a16:creationId xmlns:a16="http://schemas.microsoft.com/office/drawing/2014/main" id="{E4CFEA36-93DF-49A5-B870-733980F63F0B}"/>
                  </a:ext>
                </a:extLst>
              </p:cNvPr>
              <p:cNvSpPr/>
              <p:nvPr/>
            </p:nvSpPr>
            <p:spPr>
              <a:xfrm>
                <a:off x="9332232" y="421344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 name="Freeform: Shape 103">
                <a:extLst>
                  <a:ext uri="{FF2B5EF4-FFF2-40B4-BE49-F238E27FC236}">
                    <a16:creationId xmlns:a16="http://schemas.microsoft.com/office/drawing/2014/main" id="{EB5F32CE-1B33-4B70-B832-6B02EC4FD469}"/>
                  </a:ext>
                </a:extLst>
              </p:cNvPr>
              <p:cNvSpPr/>
              <p:nvPr/>
            </p:nvSpPr>
            <p:spPr>
              <a:xfrm>
                <a:off x="9446539"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 name="Freeform: Shape 104">
                <a:extLst>
                  <a:ext uri="{FF2B5EF4-FFF2-40B4-BE49-F238E27FC236}">
                    <a16:creationId xmlns:a16="http://schemas.microsoft.com/office/drawing/2014/main" id="{C6E82CE3-0AB4-467A-B2B7-2127FE32673E}"/>
                  </a:ext>
                </a:extLst>
              </p:cNvPr>
              <p:cNvSpPr/>
              <p:nvPr/>
            </p:nvSpPr>
            <p:spPr>
              <a:xfrm>
                <a:off x="9484641"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 name="Freeform: Shape 105">
                <a:extLst>
                  <a:ext uri="{FF2B5EF4-FFF2-40B4-BE49-F238E27FC236}">
                    <a16:creationId xmlns:a16="http://schemas.microsoft.com/office/drawing/2014/main" id="{E602AAA0-6E9F-4CB9-9FB0-D1467411DB15}"/>
                  </a:ext>
                </a:extLst>
              </p:cNvPr>
              <p:cNvSpPr/>
              <p:nvPr/>
            </p:nvSpPr>
            <p:spPr>
              <a:xfrm>
                <a:off x="9522740" y="4251538"/>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7" name="Freeform: Shape 106">
                <a:extLst>
                  <a:ext uri="{FF2B5EF4-FFF2-40B4-BE49-F238E27FC236}">
                    <a16:creationId xmlns:a16="http://schemas.microsoft.com/office/drawing/2014/main" id="{CA6D4D0D-BFC0-45CD-B01B-705254BF9B16}"/>
                  </a:ext>
                </a:extLst>
              </p:cNvPr>
              <p:cNvSpPr/>
              <p:nvPr/>
            </p:nvSpPr>
            <p:spPr>
              <a:xfrm>
                <a:off x="9560841" y="42515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 name="Freeform: Shape 107">
                <a:extLst>
                  <a:ext uri="{FF2B5EF4-FFF2-40B4-BE49-F238E27FC236}">
                    <a16:creationId xmlns:a16="http://schemas.microsoft.com/office/drawing/2014/main" id="{7959884A-8706-42E7-8987-0DF521D3DCAE}"/>
                  </a:ext>
                </a:extLst>
              </p:cNvPr>
              <p:cNvSpPr/>
              <p:nvPr/>
            </p:nvSpPr>
            <p:spPr>
              <a:xfrm>
                <a:off x="9846602"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 name="Freeform: Shape 108">
                <a:extLst>
                  <a:ext uri="{FF2B5EF4-FFF2-40B4-BE49-F238E27FC236}">
                    <a16:creationId xmlns:a16="http://schemas.microsoft.com/office/drawing/2014/main" id="{16D5AEFE-8E14-4EA3-AA5F-72B67BD6321C}"/>
                  </a:ext>
                </a:extLst>
              </p:cNvPr>
              <p:cNvSpPr/>
              <p:nvPr/>
            </p:nvSpPr>
            <p:spPr>
              <a:xfrm>
                <a:off x="9884701"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 name="Freeform: Shape 109">
                <a:extLst>
                  <a:ext uri="{FF2B5EF4-FFF2-40B4-BE49-F238E27FC236}">
                    <a16:creationId xmlns:a16="http://schemas.microsoft.com/office/drawing/2014/main" id="{0F12227E-1B62-4DF3-BE99-FEC65FED88D8}"/>
                  </a:ext>
                </a:extLst>
              </p:cNvPr>
              <p:cNvSpPr/>
              <p:nvPr/>
            </p:nvSpPr>
            <p:spPr>
              <a:xfrm>
                <a:off x="9979958"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 name="Freeform: Shape 110">
                <a:extLst>
                  <a:ext uri="{FF2B5EF4-FFF2-40B4-BE49-F238E27FC236}">
                    <a16:creationId xmlns:a16="http://schemas.microsoft.com/office/drawing/2014/main" id="{2A67300C-5C70-46C4-BF13-6513CF14AED4}"/>
                  </a:ext>
                </a:extLst>
              </p:cNvPr>
              <p:cNvSpPr/>
              <p:nvPr/>
            </p:nvSpPr>
            <p:spPr>
              <a:xfrm>
                <a:off x="10018060"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2" name="Freeform: Shape 111">
                <a:extLst>
                  <a:ext uri="{FF2B5EF4-FFF2-40B4-BE49-F238E27FC236}">
                    <a16:creationId xmlns:a16="http://schemas.microsoft.com/office/drawing/2014/main" id="{DF16C578-850A-4A87-B816-6081DE180160}"/>
                  </a:ext>
                </a:extLst>
              </p:cNvPr>
              <p:cNvSpPr/>
              <p:nvPr/>
            </p:nvSpPr>
            <p:spPr>
              <a:xfrm>
                <a:off x="10570553" y="4289634"/>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3" name="Freeform: Shape 112">
                <a:extLst>
                  <a:ext uri="{FF2B5EF4-FFF2-40B4-BE49-F238E27FC236}">
                    <a16:creationId xmlns:a16="http://schemas.microsoft.com/office/drawing/2014/main" id="{C9EF6953-064A-441D-AA48-6A4BF1641ECA}"/>
                  </a:ext>
                </a:extLst>
              </p:cNvPr>
              <p:cNvSpPr/>
              <p:nvPr/>
            </p:nvSpPr>
            <p:spPr>
              <a:xfrm>
                <a:off x="10779760" y="4289645"/>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49" name="Group 148">
              <a:extLst>
                <a:ext uri="{FF2B5EF4-FFF2-40B4-BE49-F238E27FC236}">
                  <a16:creationId xmlns:a16="http://schemas.microsoft.com/office/drawing/2014/main" id="{8DA4F3CC-7312-4E6A-8604-EFFE5D2FD984}"/>
                </a:ext>
              </a:extLst>
            </p:cNvPr>
            <p:cNvGrpSpPr/>
            <p:nvPr/>
          </p:nvGrpSpPr>
          <p:grpSpPr>
            <a:xfrm>
              <a:off x="610001" y="2030957"/>
              <a:ext cx="3472701" cy="1554519"/>
              <a:chOff x="5267302" y="2416723"/>
              <a:chExt cx="5419900" cy="2404691"/>
            </a:xfrm>
          </p:grpSpPr>
          <p:sp>
            <p:nvSpPr>
              <p:cNvPr id="117" name="Freeform: Shape 116">
                <a:extLst>
                  <a:ext uri="{FF2B5EF4-FFF2-40B4-BE49-F238E27FC236}">
                    <a16:creationId xmlns:a16="http://schemas.microsoft.com/office/drawing/2014/main" id="{C0F001E1-F56F-4033-8287-31F2AB8C92A3}"/>
                  </a:ext>
                </a:extLst>
              </p:cNvPr>
              <p:cNvSpPr/>
              <p:nvPr/>
            </p:nvSpPr>
            <p:spPr>
              <a:xfrm>
                <a:off x="5267302" y="2416723"/>
                <a:ext cx="5419900" cy="2343152"/>
              </a:xfrm>
              <a:custGeom>
                <a:avLst/>
                <a:gdLst>
                  <a:gd name="connsiteX0" fmla="*/ 5421926 w 5419725"/>
                  <a:gd name="connsiteY0" fmla="*/ 2352199 h 2343150"/>
                  <a:gd name="connsiteX1" fmla="*/ 4848406 w 5419725"/>
                  <a:gd name="connsiteY1" fmla="*/ 2352199 h 2343150"/>
                  <a:gd name="connsiteX2" fmla="*/ 4848406 w 5419725"/>
                  <a:gd name="connsiteY2" fmla="*/ 2291563 h 2343150"/>
                  <a:gd name="connsiteX3" fmla="*/ 4717018 w 5419725"/>
                  <a:gd name="connsiteY3" fmla="*/ 2291563 h 2343150"/>
                  <a:gd name="connsiteX4" fmla="*/ 4717018 w 5419725"/>
                  <a:gd name="connsiteY4" fmla="*/ 2210714 h 2343150"/>
                  <a:gd name="connsiteX5" fmla="*/ 4459320 w 5419725"/>
                  <a:gd name="connsiteY5" fmla="*/ 2210714 h 2343150"/>
                  <a:gd name="connsiteX6" fmla="*/ 4459320 w 5419725"/>
                  <a:gd name="connsiteY6" fmla="*/ 2134915 h 2343150"/>
                  <a:gd name="connsiteX7" fmla="*/ 3943903 w 5419725"/>
                  <a:gd name="connsiteY7" fmla="*/ 2134915 h 2343150"/>
                  <a:gd name="connsiteX8" fmla="*/ 3943903 w 5419725"/>
                  <a:gd name="connsiteY8" fmla="*/ 2114703 h 2343150"/>
                  <a:gd name="connsiteX9" fmla="*/ 3913585 w 5419725"/>
                  <a:gd name="connsiteY9" fmla="*/ 2114703 h 2343150"/>
                  <a:gd name="connsiteX10" fmla="*/ 3913585 w 5419725"/>
                  <a:gd name="connsiteY10" fmla="*/ 2097015 h 2343150"/>
                  <a:gd name="connsiteX11" fmla="*/ 3880742 w 5419725"/>
                  <a:gd name="connsiteY11" fmla="*/ 2097015 h 2343150"/>
                  <a:gd name="connsiteX12" fmla="*/ 3880742 w 5419725"/>
                  <a:gd name="connsiteY12" fmla="*/ 2084384 h 2343150"/>
                  <a:gd name="connsiteX13" fmla="*/ 3807476 w 5419725"/>
                  <a:gd name="connsiteY13" fmla="*/ 2084384 h 2343150"/>
                  <a:gd name="connsiteX14" fmla="*/ 3807476 w 5419725"/>
                  <a:gd name="connsiteY14" fmla="*/ 2056590 h 2343150"/>
                  <a:gd name="connsiteX15" fmla="*/ 3615461 w 5419725"/>
                  <a:gd name="connsiteY15" fmla="*/ 2056590 h 2343150"/>
                  <a:gd name="connsiteX16" fmla="*/ 3615461 w 5419725"/>
                  <a:gd name="connsiteY16" fmla="*/ 2049009 h 2343150"/>
                  <a:gd name="connsiteX17" fmla="*/ 3590192 w 5419725"/>
                  <a:gd name="connsiteY17" fmla="*/ 2049009 h 2343150"/>
                  <a:gd name="connsiteX18" fmla="*/ 3590192 w 5419725"/>
                  <a:gd name="connsiteY18" fmla="*/ 2031330 h 2343150"/>
                  <a:gd name="connsiteX19" fmla="*/ 3554825 w 5419725"/>
                  <a:gd name="connsiteY19" fmla="*/ 2031330 h 2343150"/>
                  <a:gd name="connsiteX20" fmla="*/ 3554825 w 5419725"/>
                  <a:gd name="connsiteY20" fmla="*/ 2016166 h 2343150"/>
                  <a:gd name="connsiteX21" fmla="*/ 3431019 w 5419725"/>
                  <a:gd name="connsiteY21" fmla="*/ 2016166 h 2343150"/>
                  <a:gd name="connsiteX22" fmla="*/ 3431019 w 5419725"/>
                  <a:gd name="connsiteY22" fmla="*/ 2001012 h 2343150"/>
                  <a:gd name="connsiteX23" fmla="*/ 3390595 w 5419725"/>
                  <a:gd name="connsiteY23" fmla="*/ 2001012 h 2343150"/>
                  <a:gd name="connsiteX24" fmla="*/ 3390595 w 5419725"/>
                  <a:gd name="connsiteY24" fmla="*/ 1983324 h 2343150"/>
                  <a:gd name="connsiteX25" fmla="*/ 3292059 w 5419725"/>
                  <a:gd name="connsiteY25" fmla="*/ 1983324 h 2343150"/>
                  <a:gd name="connsiteX26" fmla="*/ 3292059 w 5419725"/>
                  <a:gd name="connsiteY26" fmla="*/ 1978266 h 2343150"/>
                  <a:gd name="connsiteX27" fmla="*/ 3246587 w 5419725"/>
                  <a:gd name="connsiteY27" fmla="*/ 1978266 h 2343150"/>
                  <a:gd name="connsiteX28" fmla="*/ 3246587 w 5419725"/>
                  <a:gd name="connsiteY28" fmla="*/ 1953006 h 2343150"/>
                  <a:gd name="connsiteX29" fmla="*/ 3188475 w 5419725"/>
                  <a:gd name="connsiteY29" fmla="*/ 1953006 h 2343150"/>
                  <a:gd name="connsiteX30" fmla="*/ 3188475 w 5419725"/>
                  <a:gd name="connsiteY30" fmla="*/ 1932794 h 2343150"/>
                  <a:gd name="connsiteX31" fmla="*/ 3153099 w 5419725"/>
                  <a:gd name="connsiteY31" fmla="*/ 1932794 h 2343150"/>
                  <a:gd name="connsiteX32" fmla="*/ 3153099 w 5419725"/>
                  <a:gd name="connsiteY32" fmla="*/ 1905000 h 2343150"/>
                  <a:gd name="connsiteX33" fmla="*/ 3102569 w 5419725"/>
                  <a:gd name="connsiteY33" fmla="*/ 1905000 h 2343150"/>
                  <a:gd name="connsiteX34" fmla="*/ 3102569 w 5419725"/>
                  <a:gd name="connsiteY34" fmla="*/ 1877206 h 2343150"/>
                  <a:gd name="connsiteX35" fmla="*/ 3026778 w 5419725"/>
                  <a:gd name="connsiteY35" fmla="*/ 1877206 h 2343150"/>
                  <a:gd name="connsiteX36" fmla="*/ 3026778 w 5419725"/>
                  <a:gd name="connsiteY36" fmla="*/ 1854470 h 2343150"/>
                  <a:gd name="connsiteX37" fmla="*/ 2895400 w 5419725"/>
                  <a:gd name="connsiteY37" fmla="*/ 1854470 h 2343150"/>
                  <a:gd name="connsiteX38" fmla="*/ 2895400 w 5419725"/>
                  <a:gd name="connsiteY38" fmla="*/ 1831734 h 2343150"/>
                  <a:gd name="connsiteX39" fmla="*/ 2860024 w 5419725"/>
                  <a:gd name="connsiteY39" fmla="*/ 1831734 h 2343150"/>
                  <a:gd name="connsiteX40" fmla="*/ 2860024 w 5419725"/>
                  <a:gd name="connsiteY40" fmla="*/ 1791310 h 2343150"/>
                  <a:gd name="connsiteX41" fmla="*/ 2794340 w 5419725"/>
                  <a:gd name="connsiteY41" fmla="*/ 1791310 h 2343150"/>
                  <a:gd name="connsiteX42" fmla="*/ 2794340 w 5419725"/>
                  <a:gd name="connsiteY42" fmla="*/ 1760992 h 2343150"/>
                  <a:gd name="connsiteX43" fmla="*/ 2728646 w 5419725"/>
                  <a:gd name="connsiteY43" fmla="*/ 1760992 h 2343150"/>
                  <a:gd name="connsiteX44" fmla="*/ 2728646 w 5419725"/>
                  <a:gd name="connsiteY44" fmla="*/ 1743304 h 2343150"/>
                  <a:gd name="connsiteX45" fmla="*/ 2678116 w 5419725"/>
                  <a:gd name="connsiteY45" fmla="*/ 1743304 h 2343150"/>
                  <a:gd name="connsiteX46" fmla="*/ 2678116 w 5419725"/>
                  <a:gd name="connsiteY46" fmla="*/ 1725616 h 2343150"/>
                  <a:gd name="connsiteX47" fmla="*/ 2597267 w 5419725"/>
                  <a:gd name="connsiteY47" fmla="*/ 1725616 h 2343150"/>
                  <a:gd name="connsiteX48" fmla="*/ 2597267 w 5419725"/>
                  <a:gd name="connsiteY48" fmla="*/ 1690249 h 2343150"/>
                  <a:gd name="connsiteX49" fmla="*/ 2577056 w 5419725"/>
                  <a:gd name="connsiteY49" fmla="*/ 1690249 h 2343150"/>
                  <a:gd name="connsiteX50" fmla="*/ 2577056 w 5419725"/>
                  <a:gd name="connsiteY50" fmla="*/ 1667504 h 2343150"/>
                  <a:gd name="connsiteX51" fmla="*/ 2526526 w 5419725"/>
                  <a:gd name="connsiteY51" fmla="*/ 1667504 h 2343150"/>
                  <a:gd name="connsiteX52" fmla="*/ 2526526 w 5419725"/>
                  <a:gd name="connsiteY52" fmla="*/ 1637186 h 2343150"/>
                  <a:gd name="connsiteX53" fmla="*/ 2503789 w 5419725"/>
                  <a:gd name="connsiteY53" fmla="*/ 1637186 h 2343150"/>
                  <a:gd name="connsiteX54" fmla="*/ 2503789 w 5419725"/>
                  <a:gd name="connsiteY54" fmla="*/ 1611925 h 2343150"/>
                  <a:gd name="connsiteX55" fmla="*/ 2460832 w 5419725"/>
                  <a:gd name="connsiteY55" fmla="*/ 1611925 h 2343150"/>
                  <a:gd name="connsiteX56" fmla="*/ 2460832 w 5419725"/>
                  <a:gd name="connsiteY56" fmla="*/ 1576549 h 2343150"/>
                  <a:gd name="connsiteX57" fmla="*/ 2417883 w 5419725"/>
                  <a:gd name="connsiteY57" fmla="*/ 1576549 h 2343150"/>
                  <a:gd name="connsiteX58" fmla="*/ 2417883 w 5419725"/>
                  <a:gd name="connsiteY58" fmla="*/ 1536125 h 2343150"/>
                  <a:gd name="connsiteX59" fmla="*/ 2352199 w 5419725"/>
                  <a:gd name="connsiteY59" fmla="*/ 1536125 h 2343150"/>
                  <a:gd name="connsiteX60" fmla="*/ 2352199 w 5419725"/>
                  <a:gd name="connsiteY60" fmla="*/ 1513389 h 2343150"/>
                  <a:gd name="connsiteX61" fmla="*/ 2261235 w 5419725"/>
                  <a:gd name="connsiteY61" fmla="*/ 1513389 h 2343150"/>
                  <a:gd name="connsiteX62" fmla="*/ 2261235 w 5419725"/>
                  <a:gd name="connsiteY62" fmla="*/ 1475489 h 2343150"/>
                  <a:gd name="connsiteX63" fmla="*/ 2210714 w 5419725"/>
                  <a:gd name="connsiteY63" fmla="*/ 1475489 h 2343150"/>
                  <a:gd name="connsiteX64" fmla="*/ 2210714 w 5419725"/>
                  <a:gd name="connsiteY64" fmla="*/ 1424959 h 2343150"/>
                  <a:gd name="connsiteX65" fmla="*/ 2177863 w 5419725"/>
                  <a:gd name="connsiteY65" fmla="*/ 1424959 h 2343150"/>
                  <a:gd name="connsiteX66" fmla="*/ 2177863 w 5419725"/>
                  <a:gd name="connsiteY66" fmla="*/ 1394641 h 2343150"/>
                  <a:gd name="connsiteX67" fmla="*/ 2139963 w 5419725"/>
                  <a:gd name="connsiteY67" fmla="*/ 1394641 h 2343150"/>
                  <a:gd name="connsiteX68" fmla="*/ 2139963 w 5419725"/>
                  <a:gd name="connsiteY68" fmla="*/ 1359275 h 2343150"/>
                  <a:gd name="connsiteX69" fmla="*/ 2097015 w 5419725"/>
                  <a:gd name="connsiteY69" fmla="*/ 1359275 h 2343150"/>
                  <a:gd name="connsiteX70" fmla="*/ 2097015 w 5419725"/>
                  <a:gd name="connsiteY70" fmla="*/ 1323899 h 2343150"/>
                  <a:gd name="connsiteX71" fmla="*/ 2033854 w 5419725"/>
                  <a:gd name="connsiteY71" fmla="*/ 1323899 h 2343150"/>
                  <a:gd name="connsiteX72" fmla="*/ 2033854 w 5419725"/>
                  <a:gd name="connsiteY72" fmla="*/ 1268311 h 2343150"/>
                  <a:gd name="connsiteX73" fmla="*/ 1985848 w 5419725"/>
                  <a:gd name="connsiteY73" fmla="*/ 1268311 h 2343150"/>
                  <a:gd name="connsiteX74" fmla="*/ 1985848 w 5419725"/>
                  <a:gd name="connsiteY74" fmla="*/ 1230420 h 2343150"/>
                  <a:gd name="connsiteX75" fmla="*/ 1927736 w 5419725"/>
                  <a:gd name="connsiteY75" fmla="*/ 1230420 h 2343150"/>
                  <a:gd name="connsiteX76" fmla="*/ 1927736 w 5419725"/>
                  <a:gd name="connsiteY76" fmla="*/ 1189996 h 2343150"/>
                  <a:gd name="connsiteX77" fmla="*/ 1884788 w 5419725"/>
                  <a:gd name="connsiteY77" fmla="*/ 1189996 h 2343150"/>
                  <a:gd name="connsiteX78" fmla="*/ 1884788 w 5419725"/>
                  <a:gd name="connsiteY78" fmla="*/ 1159678 h 2343150"/>
                  <a:gd name="connsiteX79" fmla="*/ 1826676 w 5419725"/>
                  <a:gd name="connsiteY79" fmla="*/ 1159678 h 2343150"/>
                  <a:gd name="connsiteX80" fmla="*/ 1826676 w 5419725"/>
                  <a:gd name="connsiteY80" fmla="*/ 1129360 h 2343150"/>
                  <a:gd name="connsiteX81" fmla="*/ 1745828 w 5419725"/>
                  <a:gd name="connsiteY81" fmla="*/ 1129360 h 2343150"/>
                  <a:gd name="connsiteX82" fmla="*/ 1745828 w 5419725"/>
                  <a:gd name="connsiteY82" fmla="*/ 1086402 h 2343150"/>
                  <a:gd name="connsiteX83" fmla="*/ 1697822 w 5419725"/>
                  <a:gd name="connsiteY83" fmla="*/ 1086402 h 2343150"/>
                  <a:gd name="connsiteX84" fmla="*/ 1697822 w 5419725"/>
                  <a:gd name="connsiteY84" fmla="*/ 1058618 h 2343150"/>
                  <a:gd name="connsiteX85" fmla="*/ 1634661 w 5419725"/>
                  <a:gd name="connsiteY85" fmla="*/ 1058618 h 2343150"/>
                  <a:gd name="connsiteX86" fmla="*/ 1634661 w 5419725"/>
                  <a:gd name="connsiteY86" fmla="*/ 1035872 h 2343150"/>
                  <a:gd name="connsiteX87" fmla="*/ 1589180 w 5419725"/>
                  <a:gd name="connsiteY87" fmla="*/ 1035872 h 2343150"/>
                  <a:gd name="connsiteX88" fmla="*/ 1589180 w 5419725"/>
                  <a:gd name="connsiteY88" fmla="*/ 975236 h 2343150"/>
                  <a:gd name="connsiteX89" fmla="*/ 1546231 w 5419725"/>
                  <a:gd name="connsiteY89" fmla="*/ 975236 h 2343150"/>
                  <a:gd name="connsiteX90" fmla="*/ 1546231 w 5419725"/>
                  <a:gd name="connsiteY90" fmla="*/ 937341 h 2343150"/>
                  <a:gd name="connsiteX91" fmla="*/ 1500759 w 5419725"/>
                  <a:gd name="connsiteY91" fmla="*/ 937341 h 2343150"/>
                  <a:gd name="connsiteX92" fmla="*/ 1500759 w 5419725"/>
                  <a:gd name="connsiteY92" fmla="*/ 907023 h 2343150"/>
                  <a:gd name="connsiteX93" fmla="*/ 1478013 w 5419725"/>
                  <a:gd name="connsiteY93" fmla="*/ 907023 h 2343150"/>
                  <a:gd name="connsiteX94" fmla="*/ 1478013 w 5419725"/>
                  <a:gd name="connsiteY94" fmla="*/ 889337 h 2343150"/>
                  <a:gd name="connsiteX95" fmla="*/ 1447695 w 5419725"/>
                  <a:gd name="connsiteY95" fmla="*/ 889337 h 2343150"/>
                  <a:gd name="connsiteX96" fmla="*/ 1447695 w 5419725"/>
                  <a:gd name="connsiteY96" fmla="*/ 848913 h 2343150"/>
                  <a:gd name="connsiteX97" fmla="*/ 1384535 w 5419725"/>
                  <a:gd name="connsiteY97" fmla="*/ 848913 h 2343150"/>
                  <a:gd name="connsiteX98" fmla="*/ 1384535 w 5419725"/>
                  <a:gd name="connsiteY98" fmla="*/ 795856 h 2343150"/>
                  <a:gd name="connsiteX99" fmla="*/ 1331481 w 5419725"/>
                  <a:gd name="connsiteY99" fmla="*/ 795856 h 2343150"/>
                  <a:gd name="connsiteX100" fmla="*/ 1331481 w 5419725"/>
                  <a:gd name="connsiteY100" fmla="*/ 747852 h 2343150"/>
                  <a:gd name="connsiteX101" fmla="*/ 1303687 w 5419725"/>
                  <a:gd name="connsiteY101" fmla="*/ 747852 h 2343150"/>
                  <a:gd name="connsiteX102" fmla="*/ 1303687 w 5419725"/>
                  <a:gd name="connsiteY102" fmla="*/ 709953 h 2343150"/>
                  <a:gd name="connsiteX103" fmla="*/ 1270845 w 5419725"/>
                  <a:gd name="connsiteY103" fmla="*/ 709953 h 2343150"/>
                  <a:gd name="connsiteX104" fmla="*/ 1270845 w 5419725"/>
                  <a:gd name="connsiteY104" fmla="*/ 682161 h 2343150"/>
                  <a:gd name="connsiteX105" fmla="*/ 1217781 w 5419725"/>
                  <a:gd name="connsiteY105" fmla="*/ 682161 h 2343150"/>
                  <a:gd name="connsiteX106" fmla="*/ 1217781 w 5419725"/>
                  <a:gd name="connsiteY106" fmla="*/ 639210 h 2343150"/>
                  <a:gd name="connsiteX107" fmla="*/ 1177357 w 5419725"/>
                  <a:gd name="connsiteY107" fmla="*/ 639210 h 2343150"/>
                  <a:gd name="connsiteX108" fmla="*/ 1177357 w 5419725"/>
                  <a:gd name="connsiteY108" fmla="*/ 606366 h 2343150"/>
                  <a:gd name="connsiteX109" fmla="*/ 1126827 w 5419725"/>
                  <a:gd name="connsiteY109" fmla="*/ 606366 h 2343150"/>
                  <a:gd name="connsiteX110" fmla="*/ 1126827 w 5419725"/>
                  <a:gd name="connsiteY110" fmla="*/ 570994 h 2343150"/>
                  <a:gd name="connsiteX111" fmla="*/ 1078830 w 5419725"/>
                  <a:gd name="connsiteY111" fmla="*/ 570994 h 2343150"/>
                  <a:gd name="connsiteX112" fmla="*/ 1078830 w 5419725"/>
                  <a:gd name="connsiteY112" fmla="*/ 533097 h 2343150"/>
                  <a:gd name="connsiteX113" fmla="*/ 995448 w 5419725"/>
                  <a:gd name="connsiteY113" fmla="*/ 533097 h 2343150"/>
                  <a:gd name="connsiteX114" fmla="*/ 995448 w 5419725"/>
                  <a:gd name="connsiteY114" fmla="*/ 472460 h 2343150"/>
                  <a:gd name="connsiteX115" fmla="*/ 962606 w 5419725"/>
                  <a:gd name="connsiteY115" fmla="*/ 472460 h 2343150"/>
                  <a:gd name="connsiteX116" fmla="*/ 962606 w 5419725"/>
                  <a:gd name="connsiteY116" fmla="*/ 454774 h 2343150"/>
                  <a:gd name="connsiteX117" fmla="*/ 927235 w 5419725"/>
                  <a:gd name="connsiteY117" fmla="*/ 454774 h 2343150"/>
                  <a:gd name="connsiteX118" fmla="*/ 927235 w 5419725"/>
                  <a:gd name="connsiteY118" fmla="*/ 424456 h 2343150"/>
                  <a:gd name="connsiteX119" fmla="*/ 889337 w 5419725"/>
                  <a:gd name="connsiteY119" fmla="*/ 424456 h 2343150"/>
                  <a:gd name="connsiteX120" fmla="*/ 889337 w 5419725"/>
                  <a:gd name="connsiteY120" fmla="*/ 389085 h 2343150"/>
                  <a:gd name="connsiteX121" fmla="*/ 828701 w 5419725"/>
                  <a:gd name="connsiteY121" fmla="*/ 389085 h 2343150"/>
                  <a:gd name="connsiteX122" fmla="*/ 828701 w 5419725"/>
                  <a:gd name="connsiteY122" fmla="*/ 356240 h 2343150"/>
                  <a:gd name="connsiteX123" fmla="*/ 800909 w 5419725"/>
                  <a:gd name="connsiteY123" fmla="*/ 356240 h 2343150"/>
                  <a:gd name="connsiteX124" fmla="*/ 800909 w 5419725"/>
                  <a:gd name="connsiteY124" fmla="*/ 325922 h 2343150"/>
                  <a:gd name="connsiteX125" fmla="*/ 747852 w 5419725"/>
                  <a:gd name="connsiteY125" fmla="*/ 325922 h 2343150"/>
                  <a:gd name="connsiteX126" fmla="*/ 747852 w 5419725"/>
                  <a:gd name="connsiteY126" fmla="*/ 300657 h 2343150"/>
                  <a:gd name="connsiteX127" fmla="*/ 679635 w 5419725"/>
                  <a:gd name="connsiteY127" fmla="*/ 300657 h 2343150"/>
                  <a:gd name="connsiteX128" fmla="*/ 679635 w 5419725"/>
                  <a:gd name="connsiteY128" fmla="*/ 270338 h 2343150"/>
                  <a:gd name="connsiteX129" fmla="*/ 641737 w 5419725"/>
                  <a:gd name="connsiteY129" fmla="*/ 270338 h 2343150"/>
                  <a:gd name="connsiteX130" fmla="*/ 641737 w 5419725"/>
                  <a:gd name="connsiteY130" fmla="*/ 240020 h 2343150"/>
                  <a:gd name="connsiteX131" fmla="*/ 581101 w 5419725"/>
                  <a:gd name="connsiteY131" fmla="*/ 240020 h 2343150"/>
                  <a:gd name="connsiteX132" fmla="*/ 581101 w 5419725"/>
                  <a:gd name="connsiteY132" fmla="*/ 202122 h 2343150"/>
                  <a:gd name="connsiteX133" fmla="*/ 528044 w 5419725"/>
                  <a:gd name="connsiteY133" fmla="*/ 202122 h 2343150"/>
                  <a:gd name="connsiteX134" fmla="*/ 528044 w 5419725"/>
                  <a:gd name="connsiteY134" fmla="*/ 181909 h 2343150"/>
                  <a:gd name="connsiteX135" fmla="*/ 454775 w 5419725"/>
                  <a:gd name="connsiteY135" fmla="*/ 181909 h 2343150"/>
                  <a:gd name="connsiteX136" fmla="*/ 454775 w 5419725"/>
                  <a:gd name="connsiteY136" fmla="*/ 159171 h 2343150"/>
                  <a:gd name="connsiteX137" fmla="*/ 429509 w 5419725"/>
                  <a:gd name="connsiteY137" fmla="*/ 159171 h 2343150"/>
                  <a:gd name="connsiteX138" fmla="*/ 429509 w 5419725"/>
                  <a:gd name="connsiteY138" fmla="*/ 138958 h 2343150"/>
                  <a:gd name="connsiteX139" fmla="*/ 318343 w 5419725"/>
                  <a:gd name="connsiteY139" fmla="*/ 138958 h 2343150"/>
                  <a:gd name="connsiteX140" fmla="*/ 318343 w 5419725"/>
                  <a:gd name="connsiteY140" fmla="*/ 128852 h 2343150"/>
                  <a:gd name="connsiteX141" fmla="*/ 288024 w 5419725"/>
                  <a:gd name="connsiteY141" fmla="*/ 128852 h 2343150"/>
                  <a:gd name="connsiteX142" fmla="*/ 288024 w 5419725"/>
                  <a:gd name="connsiteY142" fmla="*/ 88428 h 2343150"/>
                  <a:gd name="connsiteX143" fmla="*/ 161697 w 5419725"/>
                  <a:gd name="connsiteY143" fmla="*/ 88428 h 2343150"/>
                  <a:gd name="connsiteX144" fmla="*/ 161697 w 5419725"/>
                  <a:gd name="connsiteY144" fmla="*/ 73269 h 2343150"/>
                  <a:gd name="connsiteX145" fmla="*/ 106114 w 5419725"/>
                  <a:gd name="connsiteY145" fmla="*/ 73269 h 2343150"/>
                  <a:gd name="connsiteX146" fmla="*/ 106114 w 5419725"/>
                  <a:gd name="connsiteY146" fmla="*/ 53057 h 2343150"/>
                  <a:gd name="connsiteX147" fmla="*/ 78322 w 5419725"/>
                  <a:gd name="connsiteY147" fmla="*/ 53057 h 2343150"/>
                  <a:gd name="connsiteX148" fmla="*/ 78322 w 5419725"/>
                  <a:gd name="connsiteY148" fmla="*/ 32845 h 2343150"/>
                  <a:gd name="connsiteX149" fmla="*/ 45477 w 5419725"/>
                  <a:gd name="connsiteY149" fmla="*/ 32845 h 2343150"/>
                  <a:gd name="connsiteX150" fmla="*/ 45477 w 5419725"/>
                  <a:gd name="connsiteY150" fmla="*/ 0 h 2343150"/>
                  <a:gd name="connsiteX151" fmla="*/ 0 w 5419725"/>
                  <a:gd name="connsiteY151" fmla="*/ 0 h 23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419725" h="2343150">
                    <a:moveTo>
                      <a:pt x="5421926" y="2352199"/>
                    </a:moveTo>
                    <a:lnTo>
                      <a:pt x="4848406" y="2352199"/>
                    </a:lnTo>
                    <a:lnTo>
                      <a:pt x="4848406" y="2291563"/>
                    </a:lnTo>
                    <a:lnTo>
                      <a:pt x="4717018" y="2291563"/>
                    </a:lnTo>
                    <a:lnTo>
                      <a:pt x="4717018" y="2210714"/>
                    </a:lnTo>
                    <a:lnTo>
                      <a:pt x="4459320" y="2210714"/>
                    </a:lnTo>
                    <a:lnTo>
                      <a:pt x="4459320" y="2134915"/>
                    </a:lnTo>
                    <a:lnTo>
                      <a:pt x="3943903" y="2134915"/>
                    </a:lnTo>
                    <a:lnTo>
                      <a:pt x="3943903" y="2114703"/>
                    </a:lnTo>
                    <a:lnTo>
                      <a:pt x="3913585" y="2114703"/>
                    </a:lnTo>
                    <a:lnTo>
                      <a:pt x="3913585" y="2097015"/>
                    </a:lnTo>
                    <a:lnTo>
                      <a:pt x="3880742" y="2097015"/>
                    </a:lnTo>
                    <a:lnTo>
                      <a:pt x="3880742" y="2084384"/>
                    </a:lnTo>
                    <a:lnTo>
                      <a:pt x="3807476" y="2084384"/>
                    </a:lnTo>
                    <a:lnTo>
                      <a:pt x="3807476" y="2056590"/>
                    </a:lnTo>
                    <a:lnTo>
                      <a:pt x="3615461" y="2056590"/>
                    </a:lnTo>
                    <a:lnTo>
                      <a:pt x="3615461" y="2049009"/>
                    </a:lnTo>
                    <a:lnTo>
                      <a:pt x="3590192" y="2049009"/>
                    </a:lnTo>
                    <a:lnTo>
                      <a:pt x="3590192" y="2031330"/>
                    </a:lnTo>
                    <a:lnTo>
                      <a:pt x="3554825" y="2031330"/>
                    </a:lnTo>
                    <a:lnTo>
                      <a:pt x="3554825" y="2016166"/>
                    </a:lnTo>
                    <a:lnTo>
                      <a:pt x="3431019" y="2016166"/>
                    </a:lnTo>
                    <a:lnTo>
                      <a:pt x="3431019" y="2001012"/>
                    </a:lnTo>
                    <a:lnTo>
                      <a:pt x="3390595" y="2001012"/>
                    </a:lnTo>
                    <a:lnTo>
                      <a:pt x="3390595" y="1983324"/>
                    </a:lnTo>
                    <a:lnTo>
                      <a:pt x="3292059" y="1983324"/>
                    </a:lnTo>
                    <a:lnTo>
                      <a:pt x="3292059" y="1978266"/>
                    </a:lnTo>
                    <a:lnTo>
                      <a:pt x="3246587" y="1978266"/>
                    </a:lnTo>
                    <a:lnTo>
                      <a:pt x="3246587" y="1953006"/>
                    </a:lnTo>
                    <a:lnTo>
                      <a:pt x="3188475" y="1953006"/>
                    </a:lnTo>
                    <a:lnTo>
                      <a:pt x="3188475" y="1932794"/>
                    </a:lnTo>
                    <a:lnTo>
                      <a:pt x="3153099" y="1932794"/>
                    </a:lnTo>
                    <a:lnTo>
                      <a:pt x="3153099" y="1905000"/>
                    </a:lnTo>
                    <a:lnTo>
                      <a:pt x="3102569" y="1905000"/>
                    </a:lnTo>
                    <a:lnTo>
                      <a:pt x="3102569" y="1877206"/>
                    </a:lnTo>
                    <a:lnTo>
                      <a:pt x="3026778" y="1877206"/>
                    </a:lnTo>
                    <a:lnTo>
                      <a:pt x="3026778" y="1854470"/>
                    </a:lnTo>
                    <a:lnTo>
                      <a:pt x="2895400" y="1854470"/>
                    </a:lnTo>
                    <a:lnTo>
                      <a:pt x="2895400" y="1831734"/>
                    </a:lnTo>
                    <a:lnTo>
                      <a:pt x="2860024" y="1831734"/>
                    </a:lnTo>
                    <a:lnTo>
                      <a:pt x="2860024" y="1791310"/>
                    </a:lnTo>
                    <a:lnTo>
                      <a:pt x="2794340" y="1791310"/>
                    </a:lnTo>
                    <a:lnTo>
                      <a:pt x="2794340" y="1760992"/>
                    </a:lnTo>
                    <a:lnTo>
                      <a:pt x="2728646" y="1760992"/>
                    </a:lnTo>
                    <a:lnTo>
                      <a:pt x="2728646" y="1743304"/>
                    </a:lnTo>
                    <a:lnTo>
                      <a:pt x="2678116" y="1743304"/>
                    </a:lnTo>
                    <a:lnTo>
                      <a:pt x="2678116" y="1725616"/>
                    </a:lnTo>
                    <a:lnTo>
                      <a:pt x="2597267" y="1725616"/>
                    </a:lnTo>
                    <a:lnTo>
                      <a:pt x="2597267" y="1690249"/>
                    </a:lnTo>
                    <a:lnTo>
                      <a:pt x="2577056" y="1690249"/>
                    </a:lnTo>
                    <a:lnTo>
                      <a:pt x="2577056" y="1667504"/>
                    </a:lnTo>
                    <a:lnTo>
                      <a:pt x="2526526" y="1667504"/>
                    </a:lnTo>
                    <a:lnTo>
                      <a:pt x="2526526" y="1637186"/>
                    </a:lnTo>
                    <a:lnTo>
                      <a:pt x="2503789" y="1637186"/>
                    </a:lnTo>
                    <a:lnTo>
                      <a:pt x="2503789" y="1611925"/>
                    </a:lnTo>
                    <a:lnTo>
                      <a:pt x="2460832" y="1611925"/>
                    </a:lnTo>
                    <a:lnTo>
                      <a:pt x="2460832" y="1576549"/>
                    </a:lnTo>
                    <a:lnTo>
                      <a:pt x="2417883" y="1576549"/>
                    </a:lnTo>
                    <a:lnTo>
                      <a:pt x="2417883" y="1536125"/>
                    </a:lnTo>
                    <a:lnTo>
                      <a:pt x="2352199" y="1536125"/>
                    </a:lnTo>
                    <a:lnTo>
                      <a:pt x="2352199" y="1513389"/>
                    </a:lnTo>
                    <a:lnTo>
                      <a:pt x="2261235" y="1513389"/>
                    </a:lnTo>
                    <a:lnTo>
                      <a:pt x="2261235" y="1475489"/>
                    </a:lnTo>
                    <a:lnTo>
                      <a:pt x="2210714" y="1475489"/>
                    </a:lnTo>
                    <a:lnTo>
                      <a:pt x="2210714" y="1424959"/>
                    </a:lnTo>
                    <a:lnTo>
                      <a:pt x="2177863" y="1424959"/>
                    </a:lnTo>
                    <a:lnTo>
                      <a:pt x="2177863" y="1394641"/>
                    </a:lnTo>
                    <a:lnTo>
                      <a:pt x="2139963" y="1394641"/>
                    </a:lnTo>
                    <a:lnTo>
                      <a:pt x="2139963" y="1359275"/>
                    </a:lnTo>
                    <a:lnTo>
                      <a:pt x="2097015" y="1359275"/>
                    </a:lnTo>
                    <a:lnTo>
                      <a:pt x="2097015" y="1323899"/>
                    </a:lnTo>
                    <a:lnTo>
                      <a:pt x="2033854" y="1323899"/>
                    </a:lnTo>
                    <a:lnTo>
                      <a:pt x="2033854" y="1268311"/>
                    </a:lnTo>
                    <a:lnTo>
                      <a:pt x="1985848" y="1268311"/>
                    </a:lnTo>
                    <a:lnTo>
                      <a:pt x="1985848" y="1230420"/>
                    </a:lnTo>
                    <a:lnTo>
                      <a:pt x="1927736" y="1230420"/>
                    </a:lnTo>
                    <a:lnTo>
                      <a:pt x="1927736" y="1189996"/>
                    </a:lnTo>
                    <a:lnTo>
                      <a:pt x="1884788" y="1189996"/>
                    </a:lnTo>
                    <a:lnTo>
                      <a:pt x="1884788" y="1159678"/>
                    </a:lnTo>
                    <a:lnTo>
                      <a:pt x="1826676" y="1159678"/>
                    </a:lnTo>
                    <a:lnTo>
                      <a:pt x="1826676" y="1129360"/>
                    </a:lnTo>
                    <a:lnTo>
                      <a:pt x="1745828" y="1129360"/>
                    </a:lnTo>
                    <a:lnTo>
                      <a:pt x="1745828" y="1086402"/>
                    </a:lnTo>
                    <a:lnTo>
                      <a:pt x="1697822" y="1086402"/>
                    </a:lnTo>
                    <a:lnTo>
                      <a:pt x="1697822" y="1058618"/>
                    </a:lnTo>
                    <a:lnTo>
                      <a:pt x="1634661" y="1058618"/>
                    </a:lnTo>
                    <a:lnTo>
                      <a:pt x="1634661" y="1035872"/>
                    </a:lnTo>
                    <a:lnTo>
                      <a:pt x="1589180" y="1035872"/>
                    </a:lnTo>
                    <a:lnTo>
                      <a:pt x="1589180" y="975236"/>
                    </a:lnTo>
                    <a:lnTo>
                      <a:pt x="1546231" y="975236"/>
                    </a:lnTo>
                    <a:lnTo>
                      <a:pt x="1546231" y="937341"/>
                    </a:lnTo>
                    <a:lnTo>
                      <a:pt x="1500759" y="937341"/>
                    </a:lnTo>
                    <a:lnTo>
                      <a:pt x="1500759" y="907023"/>
                    </a:lnTo>
                    <a:lnTo>
                      <a:pt x="1478013" y="907023"/>
                    </a:lnTo>
                    <a:lnTo>
                      <a:pt x="1478013" y="889337"/>
                    </a:lnTo>
                    <a:lnTo>
                      <a:pt x="1447695" y="889337"/>
                    </a:lnTo>
                    <a:lnTo>
                      <a:pt x="1447695" y="848913"/>
                    </a:lnTo>
                    <a:lnTo>
                      <a:pt x="1384535" y="848913"/>
                    </a:lnTo>
                    <a:lnTo>
                      <a:pt x="1384535" y="795856"/>
                    </a:lnTo>
                    <a:lnTo>
                      <a:pt x="1331481" y="795856"/>
                    </a:lnTo>
                    <a:lnTo>
                      <a:pt x="1331481" y="747852"/>
                    </a:lnTo>
                    <a:lnTo>
                      <a:pt x="1303687" y="747852"/>
                    </a:lnTo>
                    <a:lnTo>
                      <a:pt x="1303687" y="709953"/>
                    </a:lnTo>
                    <a:lnTo>
                      <a:pt x="1270845" y="709953"/>
                    </a:lnTo>
                    <a:lnTo>
                      <a:pt x="1270845" y="682161"/>
                    </a:lnTo>
                    <a:lnTo>
                      <a:pt x="1217781" y="682161"/>
                    </a:lnTo>
                    <a:lnTo>
                      <a:pt x="1217781" y="639210"/>
                    </a:lnTo>
                    <a:lnTo>
                      <a:pt x="1177357" y="639210"/>
                    </a:lnTo>
                    <a:lnTo>
                      <a:pt x="1177357" y="606366"/>
                    </a:lnTo>
                    <a:lnTo>
                      <a:pt x="1126827" y="606366"/>
                    </a:lnTo>
                    <a:lnTo>
                      <a:pt x="1126827" y="570994"/>
                    </a:lnTo>
                    <a:lnTo>
                      <a:pt x="1078830" y="570994"/>
                    </a:lnTo>
                    <a:lnTo>
                      <a:pt x="1078830" y="533097"/>
                    </a:lnTo>
                    <a:lnTo>
                      <a:pt x="995448" y="533097"/>
                    </a:lnTo>
                    <a:lnTo>
                      <a:pt x="995448" y="472460"/>
                    </a:lnTo>
                    <a:lnTo>
                      <a:pt x="962606" y="472460"/>
                    </a:lnTo>
                    <a:lnTo>
                      <a:pt x="962606" y="454774"/>
                    </a:lnTo>
                    <a:lnTo>
                      <a:pt x="927235" y="454774"/>
                    </a:lnTo>
                    <a:lnTo>
                      <a:pt x="927235" y="424456"/>
                    </a:lnTo>
                    <a:lnTo>
                      <a:pt x="889337" y="424456"/>
                    </a:lnTo>
                    <a:lnTo>
                      <a:pt x="889337" y="389085"/>
                    </a:lnTo>
                    <a:lnTo>
                      <a:pt x="828701" y="389085"/>
                    </a:lnTo>
                    <a:lnTo>
                      <a:pt x="828701" y="356240"/>
                    </a:lnTo>
                    <a:lnTo>
                      <a:pt x="800909" y="356240"/>
                    </a:lnTo>
                    <a:lnTo>
                      <a:pt x="800909" y="325922"/>
                    </a:lnTo>
                    <a:lnTo>
                      <a:pt x="747852" y="325922"/>
                    </a:lnTo>
                    <a:lnTo>
                      <a:pt x="747852" y="300657"/>
                    </a:lnTo>
                    <a:lnTo>
                      <a:pt x="679635" y="300657"/>
                    </a:lnTo>
                    <a:lnTo>
                      <a:pt x="679635" y="270338"/>
                    </a:lnTo>
                    <a:lnTo>
                      <a:pt x="641737" y="270338"/>
                    </a:lnTo>
                    <a:lnTo>
                      <a:pt x="641737" y="240020"/>
                    </a:lnTo>
                    <a:lnTo>
                      <a:pt x="581101" y="240020"/>
                    </a:lnTo>
                    <a:lnTo>
                      <a:pt x="581101" y="202122"/>
                    </a:lnTo>
                    <a:lnTo>
                      <a:pt x="528044" y="202122"/>
                    </a:lnTo>
                    <a:lnTo>
                      <a:pt x="528044" y="181909"/>
                    </a:lnTo>
                    <a:lnTo>
                      <a:pt x="454775" y="181909"/>
                    </a:lnTo>
                    <a:lnTo>
                      <a:pt x="454775" y="159171"/>
                    </a:lnTo>
                    <a:lnTo>
                      <a:pt x="429509" y="159171"/>
                    </a:lnTo>
                    <a:lnTo>
                      <a:pt x="429509" y="138958"/>
                    </a:lnTo>
                    <a:lnTo>
                      <a:pt x="318343" y="138958"/>
                    </a:lnTo>
                    <a:lnTo>
                      <a:pt x="318343" y="128852"/>
                    </a:lnTo>
                    <a:lnTo>
                      <a:pt x="288024" y="128852"/>
                    </a:lnTo>
                    <a:lnTo>
                      <a:pt x="288024" y="88428"/>
                    </a:lnTo>
                    <a:lnTo>
                      <a:pt x="161697" y="88428"/>
                    </a:lnTo>
                    <a:lnTo>
                      <a:pt x="161697" y="73269"/>
                    </a:lnTo>
                    <a:lnTo>
                      <a:pt x="106114" y="73269"/>
                    </a:lnTo>
                    <a:lnTo>
                      <a:pt x="106114" y="53057"/>
                    </a:lnTo>
                    <a:lnTo>
                      <a:pt x="78322" y="53057"/>
                    </a:lnTo>
                    <a:lnTo>
                      <a:pt x="78322" y="32845"/>
                    </a:lnTo>
                    <a:lnTo>
                      <a:pt x="45477" y="32845"/>
                    </a:lnTo>
                    <a:lnTo>
                      <a:pt x="4547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 name="Freeform: Shape 117">
                <a:extLst>
                  <a:ext uri="{FF2B5EF4-FFF2-40B4-BE49-F238E27FC236}">
                    <a16:creationId xmlns:a16="http://schemas.microsoft.com/office/drawing/2014/main" id="{2CEBDC33-3A8E-4BBF-BDD3-E0DD3952185D}"/>
                  </a:ext>
                </a:extLst>
              </p:cNvPr>
              <p:cNvSpPr/>
              <p:nvPr/>
            </p:nvSpPr>
            <p:spPr>
              <a:xfrm>
                <a:off x="8215852"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 name="Freeform: Shape 118">
                <a:extLst>
                  <a:ext uri="{FF2B5EF4-FFF2-40B4-BE49-F238E27FC236}">
                    <a16:creationId xmlns:a16="http://schemas.microsoft.com/office/drawing/2014/main" id="{637CE85E-BFC9-4991-90EF-7B8D1AC7B4B1}"/>
                  </a:ext>
                </a:extLst>
              </p:cNvPr>
              <p:cNvSpPr/>
              <p:nvPr/>
            </p:nvSpPr>
            <p:spPr>
              <a:xfrm>
                <a:off x="8273004"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 name="Freeform: Shape 119">
                <a:extLst>
                  <a:ext uri="{FF2B5EF4-FFF2-40B4-BE49-F238E27FC236}">
                    <a16:creationId xmlns:a16="http://schemas.microsoft.com/office/drawing/2014/main" id="{C00BE3D6-312E-4527-B286-2C9C8B632EAB}"/>
                  </a:ext>
                </a:extLst>
              </p:cNvPr>
              <p:cNvSpPr/>
              <p:nvPr/>
            </p:nvSpPr>
            <p:spPr>
              <a:xfrm>
                <a:off x="8520663" y="433559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 name="Freeform: Shape 120">
                <a:extLst>
                  <a:ext uri="{FF2B5EF4-FFF2-40B4-BE49-F238E27FC236}">
                    <a16:creationId xmlns:a16="http://schemas.microsoft.com/office/drawing/2014/main" id="{B18FDC2F-9CE6-4908-8837-CB3059C7C5BB}"/>
                  </a:ext>
                </a:extLst>
              </p:cNvPr>
              <p:cNvSpPr/>
              <p:nvPr/>
            </p:nvSpPr>
            <p:spPr>
              <a:xfrm>
                <a:off x="8577813" y="435464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 name="Freeform: Shape 121">
                <a:extLst>
                  <a:ext uri="{FF2B5EF4-FFF2-40B4-BE49-F238E27FC236}">
                    <a16:creationId xmlns:a16="http://schemas.microsoft.com/office/drawing/2014/main" id="{BC2BCD98-DBFE-4BA3-B9C7-5418D1459CFA}"/>
                  </a:ext>
                </a:extLst>
              </p:cNvPr>
              <p:cNvSpPr/>
              <p:nvPr/>
            </p:nvSpPr>
            <p:spPr>
              <a:xfrm>
                <a:off x="8634962" y="4354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 name="Freeform: Shape 122">
                <a:extLst>
                  <a:ext uri="{FF2B5EF4-FFF2-40B4-BE49-F238E27FC236}">
                    <a16:creationId xmlns:a16="http://schemas.microsoft.com/office/drawing/2014/main" id="{FFF99EF4-E429-432B-A40C-8E9F36368314}"/>
                  </a:ext>
                </a:extLst>
              </p:cNvPr>
              <p:cNvSpPr/>
              <p:nvPr/>
            </p:nvSpPr>
            <p:spPr>
              <a:xfrm>
                <a:off x="87111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 name="Freeform: Shape 123">
                <a:extLst>
                  <a:ext uri="{FF2B5EF4-FFF2-40B4-BE49-F238E27FC236}">
                    <a16:creationId xmlns:a16="http://schemas.microsoft.com/office/drawing/2014/main" id="{E28475D6-D893-4E6A-B316-C3238B948D47}"/>
                  </a:ext>
                </a:extLst>
              </p:cNvPr>
              <p:cNvSpPr/>
              <p:nvPr/>
            </p:nvSpPr>
            <p:spPr>
              <a:xfrm>
                <a:off x="87492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 name="Freeform: Shape 124">
                <a:extLst>
                  <a:ext uri="{FF2B5EF4-FFF2-40B4-BE49-F238E27FC236}">
                    <a16:creationId xmlns:a16="http://schemas.microsoft.com/office/drawing/2014/main" id="{D451E0BC-4D49-452A-996C-D19323007AE3}"/>
                  </a:ext>
                </a:extLst>
              </p:cNvPr>
              <p:cNvSpPr/>
              <p:nvPr/>
            </p:nvSpPr>
            <p:spPr>
              <a:xfrm>
                <a:off x="8787368" y="4373691"/>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 name="Freeform: Shape 125">
                <a:extLst>
                  <a:ext uri="{FF2B5EF4-FFF2-40B4-BE49-F238E27FC236}">
                    <a16:creationId xmlns:a16="http://schemas.microsoft.com/office/drawing/2014/main" id="{059E265F-BD0B-4B8C-B3F8-7D7E774A1D3D}"/>
                  </a:ext>
                </a:extLst>
              </p:cNvPr>
              <p:cNvSpPr/>
              <p:nvPr/>
            </p:nvSpPr>
            <p:spPr>
              <a:xfrm>
                <a:off x="88826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 name="Freeform: Shape 126">
                <a:extLst>
                  <a:ext uri="{FF2B5EF4-FFF2-40B4-BE49-F238E27FC236}">
                    <a16:creationId xmlns:a16="http://schemas.microsoft.com/office/drawing/2014/main" id="{5D579BF0-F1B6-457E-8663-8DE3DEA51018}"/>
                  </a:ext>
                </a:extLst>
              </p:cNvPr>
              <p:cNvSpPr/>
              <p:nvPr/>
            </p:nvSpPr>
            <p:spPr>
              <a:xfrm>
                <a:off x="89207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 name="Freeform: Shape 127">
                <a:extLst>
                  <a:ext uri="{FF2B5EF4-FFF2-40B4-BE49-F238E27FC236}">
                    <a16:creationId xmlns:a16="http://schemas.microsoft.com/office/drawing/2014/main" id="{CC38EB71-4167-4BC2-957A-2C51A814BE72}"/>
                  </a:ext>
                </a:extLst>
              </p:cNvPr>
              <p:cNvSpPr/>
              <p:nvPr/>
            </p:nvSpPr>
            <p:spPr>
              <a:xfrm>
                <a:off x="897788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 name="Freeform: Shape 128">
                <a:extLst>
                  <a:ext uri="{FF2B5EF4-FFF2-40B4-BE49-F238E27FC236}">
                    <a16:creationId xmlns:a16="http://schemas.microsoft.com/office/drawing/2014/main" id="{27EA1B19-1DE6-4E9F-A336-8B9798C8E833}"/>
                  </a:ext>
                </a:extLst>
              </p:cNvPr>
              <p:cNvSpPr/>
              <p:nvPr/>
            </p:nvSpPr>
            <p:spPr>
              <a:xfrm>
                <a:off x="9015985" y="4411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 name="Freeform: Shape 129">
                <a:extLst>
                  <a:ext uri="{FF2B5EF4-FFF2-40B4-BE49-F238E27FC236}">
                    <a16:creationId xmlns:a16="http://schemas.microsoft.com/office/drawing/2014/main" id="{E8F75048-01DA-40F0-AACE-5B87ACFBFB1E}"/>
                  </a:ext>
                </a:extLst>
              </p:cNvPr>
              <p:cNvSpPr/>
              <p:nvPr/>
            </p:nvSpPr>
            <p:spPr>
              <a:xfrm>
                <a:off x="9054082" y="4411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 name="Freeform: Shape 130">
                <a:extLst>
                  <a:ext uri="{FF2B5EF4-FFF2-40B4-BE49-F238E27FC236}">
                    <a16:creationId xmlns:a16="http://schemas.microsoft.com/office/drawing/2014/main" id="{A0A1DA52-442A-4CAF-AE76-62DA311030F1}"/>
                  </a:ext>
                </a:extLst>
              </p:cNvPr>
              <p:cNvSpPr/>
              <p:nvPr/>
            </p:nvSpPr>
            <p:spPr>
              <a:xfrm>
                <a:off x="9092181"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 name="Freeform: Shape 131">
                <a:extLst>
                  <a:ext uri="{FF2B5EF4-FFF2-40B4-BE49-F238E27FC236}">
                    <a16:creationId xmlns:a16="http://schemas.microsoft.com/office/drawing/2014/main" id="{5CEEA21C-C16E-43C8-B096-627A0680C60E}"/>
                  </a:ext>
                </a:extLst>
              </p:cNvPr>
              <p:cNvSpPr/>
              <p:nvPr/>
            </p:nvSpPr>
            <p:spPr>
              <a:xfrm>
                <a:off x="9130280"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 name="Freeform: Shape 132">
                <a:extLst>
                  <a:ext uri="{FF2B5EF4-FFF2-40B4-BE49-F238E27FC236}">
                    <a16:creationId xmlns:a16="http://schemas.microsoft.com/office/drawing/2014/main" id="{4B5CE618-258B-4E5E-A6CB-491EDD1359CC}"/>
                  </a:ext>
                </a:extLst>
              </p:cNvPr>
              <p:cNvSpPr/>
              <p:nvPr/>
            </p:nvSpPr>
            <p:spPr>
              <a:xfrm>
                <a:off x="92255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 name="Freeform: Shape 133">
                <a:extLst>
                  <a:ext uri="{FF2B5EF4-FFF2-40B4-BE49-F238E27FC236}">
                    <a16:creationId xmlns:a16="http://schemas.microsoft.com/office/drawing/2014/main" id="{3D243C2C-EA71-4763-891B-D5FF93AA49E0}"/>
                  </a:ext>
                </a:extLst>
              </p:cNvPr>
              <p:cNvSpPr/>
              <p:nvPr/>
            </p:nvSpPr>
            <p:spPr>
              <a:xfrm>
                <a:off x="92636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 name="Freeform: Shape 134">
                <a:extLst>
                  <a:ext uri="{FF2B5EF4-FFF2-40B4-BE49-F238E27FC236}">
                    <a16:creationId xmlns:a16="http://schemas.microsoft.com/office/drawing/2014/main" id="{122E63B2-9D6B-4773-A5DB-C75ED52495FC}"/>
                  </a:ext>
                </a:extLst>
              </p:cNvPr>
              <p:cNvSpPr/>
              <p:nvPr/>
            </p:nvSpPr>
            <p:spPr>
              <a:xfrm>
                <a:off x="93017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6" name="Freeform: Shape 135">
                <a:extLst>
                  <a:ext uri="{FF2B5EF4-FFF2-40B4-BE49-F238E27FC236}">
                    <a16:creationId xmlns:a16="http://schemas.microsoft.com/office/drawing/2014/main" id="{D8CE778B-1322-4AF2-8B02-FD849C61F0F3}"/>
                  </a:ext>
                </a:extLst>
              </p:cNvPr>
              <p:cNvSpPr/>
              <p:nvPr/>
            </p:nvSpPr>
            <p:spPr>
              <a:xfrm>
                <a:off x="93779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7" name="Freeform: Shape 136">
                <a:extLst>
                  <a:ext uri="{FF2B5EF4-FFF2-40B4-BE49-F238E27FC236}">
                    <a16:creationId xmlns:a16="http://schemas.microsoft.com/office/drawing/2014/main" id="{0E43AE39-A136-41D8-BB98-30BCADD13270}"/>
                  </a:ext>
                </a:extLst>
              </p:cNvPr>
              <p:cNvSpPr/>
              <p:nvPr/>
            </p:nvSpPr>
            <p:spPr>
              <a:xfrm>
                <a:off x="941604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8" name="Freeform: Shape 137">
                <a:extLst>
                  <a:ext uri="{FF2B5EF4-FFF2-40B4-BE49-F238E27FC236}">
                    <a16:creationId xmlns:a16="http://schemas.microsoft.com/office/drawing/2014/main" id="{8F778D10-8C72-4760-8112-B325CD7B6414}"/>
                  </a:ext>
                </a:extLst>
              </p:cNvPr>
              <p:cNvSpPr/>
              <p:nvPr/>
            </p:nvSpPr>
            <p:spPr>
              <a:xfrm>
                <a:off x="9454147" y="4507033"/>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9" name="Freeform: Shape 138">
                <a:extLst>
                  <a:ext uri="{FF2B5EF4-FFF2-40B4-BE49-F238E27FC236}">
                    <a16:creationId xmlns:a16="http://schemas.microsoft.com/office/drawing/2014/main" id="{72ECE439-49D9-4333-AEB7-AD3B94442FD2}"/>
                  </a:ext>
                </a:extLst>
              </p:cNvPr>
              <p:cNvSpPr/>
              <p:nvPr/>
            </p:nvSpPr>
            <p:spPr>
              <a:xfrm>
                <a:off x="9511297" y="4507035"/>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0" name="Freeform: Shape 139">
                <a:extLst>
                  <a:ext uri="{FF2B5EF4-FFF2-40B4-BE49-F238E27FC236}">
                    <a16:creationId xmlns:a16="http://schemas.microsoft.com/office/drawing/2014/main" id="{C8AB3004-BCFD-4746-99ED-F57729500439}"/>
                  </a:ext>
                </a:extLst>
              </p:cNvPr>
              <p:cNvSpPr/>
              <p:nvPr/>
            </p:nvSpPr>
            <p:spPr>
              <a:xfrm>
                <a:off x="9606546" y="450703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1" name="Freeform: Shape 140">
                <a:extLst>
                  <a:ext uri="{FF2B5EF4-FFF2-40B4-BE49-F238E27FC236}">
                    <a16:creationId xmlns:a16="http://schemas.microsoft.com/office/drawing/2014/main" id="{33E3C763-0D26-4217-9539-A42F7EC2E95B}"/>
                  </a:ext>
                </a:extLst>
              </p:cNvPr>
              <p:cNvSpPr/>
              <p:nvPr/>
            </p:nvSpPr>
            <p:spPr>
              <a:xfrm>
                <a:off x="9682753" y="450704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2" name="Freeform: Shape 141">
                <a:extLst>
                  <a:ext uri="{FF2B5EF4-FFF2-40B4-BE49-F238E27FC236}">
                    <a16:creationId xmlns:a16="http://schemas.microsoft.com/office/drawing/2014/main" id="{01D9DC4A-5365-427A-A0E0-7A4FEE3B6C85}"/>
                  </a:ext>
                </a:extLst>
              </p:cNvPr>
              <p:cNvSpPr/>
              <p:nvPr/>
            </p:nvSpPr>
            <p:spPr>
              <a:xfrm>
                <a:off x="9816111" y="4583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3" name="Freeform: Shape 142">
                <a:extLst>
                  <a:ext uri="{FF2B5EF4-FFF2-40B4-BE49-F238E27FC236}">
                    <a16:creationId xmlns:a16="http://schemas.microsoft.com/office/drawing/2014/main" id="{28784E5A-0078-455E-B150-F1A426B1FE72}"/>
                  </a:ext>
                </a:extLst>
              </p:cNvPr>
              <p:cNvSpPr/>
              <p:nvPr/>
            </p:nvSpPr>
            <p:spPr>
              <a:xfrm>
                <a:off x="9873261" y="4583253"/>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4" name="Freeform: Shape 143">
                <a:extLst>
                  <a:ext uri="{FF2B5EF4-FFF2-40B4-BE49-F238E27FC236}">
                    <a16:creationId xmlns:a16="http://schemas.microsoft.com/office/drawing/2014/main" id="{226EB5CD-2EEB-4DBE-A722-07A45A8F5C08}"/>
                  </a:ext>
                </a:extLst>
              </p:cNvPr>
              <p:cNvSpPr/>
              <p:nvPr/>
            </p:nvSpPr>
            <p:spPr>
              <a:xfrm>
                <a:off x="9949463" y="458326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5" name="Freeform: Shape 144">
                <a:extLst>
                  <a:ext uri="{FF2B5EF4-FFF2-40B4-BE49-F238E27FC236}">
                    <a16:creationId xmlns:a16="http://schemas.microsoft.com/office/drawing/2014/main" id="{3417445D-89A9-47A8-B341-154B040C715D}"/>
                  </a:ext>
                </a:extLst>
              </p:cNvPr>
              <p:cNvSpPr/>
              <p:nvPr/>
            </p:nvSpPr>
            <p:spPr>
              <a:xfrm>
                <a:off x="10139978" y="471663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6" name="Freeform: Shape 145">
                <a:extLst>
                  <a:ext uri="{FF2B5EF4-FFF2-40B4-BE49-F238E27FC236}">
                    <a16:creationId xmlns:a16="http://schemas.microsoft.com/office/drawing/2014/main" id="{0896C866-10FA-4516-8B01-8A0490F4B316}"/>
                  </a:ext>
                </a:extLst>
              </p:cNvPr>
              <p:cNvSpPr/>
              <p:nvPr/>
            </p:nvSpPr>
            <p:spPr>
              <a:xfrm>
                <a:off x="10559069" y="4716627"/>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7" name="Freeform: Shape 146">
                <a:extLst>
                  <a:ext uri="{FF2B5EF4-FFF2-40B4-BE49-F238E27FC236}">
                    <a16:creationId xmlns:a16="http://schemas.microsoft.com/office/drawing/2014/main" id="{0CBB655A-4A23-42FF-B90D-402106B6C376}"/>
                  </a:ext>
                </a:extLst>
              </p:cNvPr>
              <p:cNvSpPr/>
              <p:nvPr/>
            </p:nvSpPr>
            <p:spPr>
              <a:xfrm>
                <a:off x="10616193" y="47166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8" name="Freeform: Shape 147">
                <a:extLst>
                  <a:ext uri="{FF2B5EF4-FFF2-40B4-BE49-F238E27FC236}">
                    <a16:creationId xmlns:a16="http://schemas.microsoft.com/office/drawing/2014/main" id="{7ED2A4B7-CD40-44C3-B936-377CC93AD974}"/>
                  </a:ext>
                </a:extLst>
              </p:cNvPr>
              <p:cNvSpPr/>
              <p:nvPr/>
            </p:nvSpPr>
            <p:spPr>
              <a:xfrm>
                <a:off x="10673056" y="471660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sp>
        <p:nvSpPr>
          <p:cNvPr id="150" name="TextBox 149">
            <a:extLst>
              <a:ext uri="{FF2B5EF4-FFF2-40B4-BE49-F238E27FC236}">
                <a16:creationId xmlns:a16="http://schemas.microsoft.com/office/drawing/2014/main" id="{F3E73483-32D4-4871-80D1-391A4226B6C8}"/>
              </a:ext>
            </a:extLst>
          </p:cNvPr>
          <p:cNvSpPr txBox="1"/>
          <p:nvPr/>
        </p:nvSpPr>
        <p:spPr>
          <a:xfrm>
            <a:off x="2491651" y="1364501"/>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4D4D4D"/>
                </a:solidFill>
                <a:uLnTx/>
                <a:uFillTx/>
                <a:latin typeface="Arial" charset="0"/>
                <a:ea typeface="SimSun"/>
                <a:cs typeface="Arial" charset="0"/>
              </a:rPr>
              <a:t>OS</a:t>
            </a:r>
          </a:p>
        </p:txBody>
      </p:sp>
      <p:sp>
        <p:nvSpPr>
          <p:cNvPr id="151" name="TextBox 150">
            <a:extLst>
              <a:ext uri="{FF2B5EF4-FFF2-40B4-BE49-F238E27FC236}">
                <a16:creationId xmlns:a16="http://schemas.microsoft.com/office/drawing/2014/main" id="{F84CD54F-4370-4237-A9F7-5EF4B201E1F1}"/>
              </a:ext>
            </a:extLst>
          </p:cNvPr>
          <p:cNvSpPr txBox="1"/>
          <p:nvPr/>
        </p:nvSpPr>
        <p:spPr>
          <a:xfrm>
            <a:off x="6491831" y="1364501"/>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PFS</a:t>
            </a:r>
          </a:p>
        </p:txBody>
      </p:sp>
      <p:sp>
        <p:nvSpPr>
          <p:cNvPr id="154" name="TextBox 153">
            <a:extLst>
              <a:ext uri="{FF2B5EF4-FFF2-40B4-BE49-F238E27FC236}">
                <a16:creationId xmlns:a16="http://schemas.microsoft.com/office/drawing/2014/main" id="{0CA73880-CA2D-4E60-9FDA-490B1C3B9679}"/>
              </a:ext>
            </a:extLst>
          </p:cNvPr>
          <p:cNvSpPr txBox="1"/>
          <p:nvPr/>
        </p:nvSpPr>
        <p:spPr>
          <a:xfrm>
            <a:off x="291078" y="4072135"/>
            <a:ext cx="99097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charset="0"/>
                <a:ea typeface="SimSun"/>
                <a:cs typeface="Arial" charset="0"/>
              </a:rPr>
              <a:t>面临风险的人数</a:t>
            </a:r>
          </a:p>
        </p:txBody>
      </p:sp>
      <p:graphicFrame>
        <p:nvGraphicFramePr>
          <p:cNvPr id="155" name="Table 61">
            <a:extLst>
              <a:ext uri="{FF2B5EF4-FFF2-40B4-BE49-F238E27FC236}">
                <a16:creationId xmlns:a16="http://schemas.microsoft.com/office/drawing/2014/main" id="{75691FD6-AD09-44B7-BF4E-3ACAA28266BE}"/>
              </a:ext>
            </a:extLst>
          </p:cNvPr>
          <p:cNvGraphicFramePr>
            <a:graphicFrameLocks noGrp="1"/>
          </p:cNvGraphicFramePr>
          <p:nvPr>
            <p:extLst>
              <p:ext uri="{D42A27DB-BD31-4B8C-83A1-F6EECF244321}">
                <p14:modId xmlns:p14="http://schemas.microsoft.com/office/powerpoint/2010/main" val="2024359448"/>
              </p:ext>
            </p:extLst>
          </p:nvPr>
        </p:nvGraphicFramePr>
        <p:xfrm>
          <a:off x="5903198" y="1720216"/>
          <a:ext cx="3046402" cy="713790"/>
        </p:xfrm>
        <a:graphic>
          <a:graphicData uri="http://schemas.openxmlformats.org/drawingml/2006/table">
            <a:tbl>
              <a:tblPr firstRow="1" bandRow="1">
                <a:tableStyleId>{69012ECD-51FC-41F1-AA8D-1B2483CD663E}</a:tableStyleId>
              </a:tblPr>
              <a:tblGrid>
                <a:gridCol w="1187228">
                  <a:extLst>
                    <a:ext uri="{9D8B030D-6E8A-4147-A177-3AD203B41FA5}">
                      <a16:colId xmlns:a16="http://schemas.microsoft.com/office/drawing/2014/main" val="2659068694"/>
                    </a:ext>
                  </a:extLst>
                </a:gridCol>
                <a:gridCol w="387471">
                  <a:extLst>
                    <a:ext uri="{9D8B030D-6E8A-4147-A177-3AD203B41FA5}">
                      <a16:colId xmlns:a16="http://schemas.microsoft.com/office/drawing/2014/main" val="884985552"/>
                    </a:ext>
                  </a:extLst>
                </a:gridCol>
                <a:gridCol w="552287">
                  <a:extLst>
                    <a:ext uri="{9D8B030D-6E8A-4147-A177-3AD203B41FA5}">
                      <a16:colId xmlns:a16="http://schemas.microsoft.com/office/drawing/2014/main" val="2343328583"/>
                    </a:ext>
                  </a:extLst>
                </a:gridCol>
                <a:gridCol w="919416">
                  <a:extLst>
                    <a:ext uri="{9D8B030D-6E8A-4147-A177-3AD203B41FA5}">
                      <a16:colId xmlns:a16="http://schemas.microsoft.com/office/drawing/2014/main" val="1987917271"/>
                    </a:ext>
                  </a:extLst>
                </a:gridCol>
              </a:tblGrid>
              <a:tr h="295470">
                <a:tc>
                  <a:txBody>
                    <a:bodyPr/>
                    <a:lstStyle/>
                    <a:p>
                      <a:endParaRPr lang="en-GB" sz="9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dirty="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事件</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mPFS</a:t>
                      </a:r>
                      <a:r>
                        <a:rPr lang="zh-CN" sz="900" baseline="0">
                          <a:solidFill>
                            <a:srgbClr val="4D4D4D"/>
                          </a:solidFill>
                        </a:rPr>
                        <a:t> </a:t>
                      </a:r>
                      <a:r>
                        <a:rPr lang="zh-CN" sz="900">
                          <a:solidFill>
                            <a:srgbClr val="4D4D4D"/>
                          </a:solidFill>
                        </a:rPr>
                        <a:t>（月）</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zh-CN" sz="900">
                          <a:solidFill>
                            <a:schemeClr val="accent2"/>
                          </a:solidFill>
                        </a:rPr>
                        <a:t>二联药物/贝伐单抗</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761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9.9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zh-CN" sz="900">
                          <a:solidFill>
                            <a:srgbClr val="B60D27"/>
                          </a:solidFill>
                        </a:rPr>
                        <a:t>FOLFOXIRI/贝伐单抗</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728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dirty="0">
                          <a:solidFill>
                            <a:schemeClr val="tx1"/>
                          </a:solidFill>
                        </a:rPr>
                        <a:t>12.2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9" name="Group 158">
            <a:extLst>
              <a:ext uri="{FF2B5EF4-FFF2-40B4-BE49-F238E27FC236}">
                <a16:creationId xmlns:a16="http://schemas.microsoft.com/office/drawing/2014/main" id="{23748229-176C-4010-B0E3-EDE04E35B5B8}"/>
              </a:ext>
            </a:extLst>
          </p:cNvPr>
          <p:cNvGrpSpPr/>
          <p:nvPr/>
        </p:nvGrpSpPr>
        <p:grpSpPr>
          <a:xfrm>
            <a:off x="5279069" y="4283421"/>
            <a:ext cx="3546741" cy="257370"/>
            <a:chOff x="551114" y="3852455"/>
            <a:chExt cx="3546741" cy="257370"/>
          </a:xfrm>
        </p:grpSpPr>
        <p:sp>
          <p:nvSpPr>
            <p:cNvPr id="246" name="TextBox 26">
              <a:extLst>
                <a:ext uri="{FF2B5EF4-FFF2-40B4-BE49-F238E27FC236}">
                  <a16:creationId xmlns:a16="http://schemas.microsoft.com/office/drawing/2014/main" id="{25EF248E-B43B-48D4-9098-B3A96F88B6BB}"/>
                </a:ext>
              </a:extLst>
            </p:cNvPr>
            <p:cNvSpPr txBox="1"/>
            <p:nvPr/>
          </p:nvSpPr>
          <p:spPr>
            <a:xfrm>
              <a:off x="551114"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851</a:t>
              </a:r>
            </a:p>
          </p:txBody>
        </p:sp>
        <p:sp>
          <p:nvSpPr>
            <p:cNvPr id="247" name="TextBox 28">
              <a:extLst>
                <a:ext uri="{FF2B5EF4-FFF2-40B4-BE49-F238E27FC236}">
                  <a16:creationId xmlns:a16="http://schemas.microsoft.com/office/drawing/2014/main" id="{03F9591A-A685-4EE6-A53C-9696481DB20C}"/>
                </a:ext>
              </a:extLst>
            </p:cNvPr>
            <p:cNvSpPr txBox="1"/>
            <p:nvPr/>
          </p:nvSpPr>
          <p:spPr>
            <a:xfrm>
              <a:off x="1099585"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314</a:t>
              </a:r>
            </a:p>
          </p:txBody>
        </p:sp>
        <p:sp>
          <p:nvSpPr>
            <p:cNvPr id="248" name="TextBox 30">
              <a:extLst>
                <a:ext uri="{FF2B5EF4-FFF2-40B4-BE49-F238E27FC236}">
                  <a16:creationId xmlns:a16="http://schemas.microsoft.com/office/drawing/2014/main" id="{39C087B0-3ADC-4AAA-ABA2-A621CD37D002}"/>
                </a:ext>
              </a:extLst>
            </p:cNvPr>
            <p:cNvSpPr txBox="1"/>
            <p:nvPr/>
          </p:nvSpPr>
          <p:spPr>
            <a:xfrm>
              <a:off x="173733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86</a:t>
              </a:r>
            </a:p>
          </p:txBody>
        </p:sp>
        <p:sp>
          <p:nvSpPr>
            <p:cNvPr id="249" name="TextBox 248">
              <a:extLst>
                <a:ext uri="{FF2B5EF4-FFF2-40B4-BE49-F238E27FC236}">
                  <a16:creationId xmlns:a16="http://schemas.microsoft.com/office/drawing/2014/main" id="{A1BEE41C-0183-454D-90FF-2E6C8AAAAA0F}"/>
                </a:ext>
              </a:extLst>
            </p:cNvPr>
            <p:cNvSpPr txBox="1"/>
            <p:nvPr/>
          </p:nvSpPr>
          <p:spPr>
            <a:xfrm>
              <a:off x="2284476"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39</a:t>
              </a:r>
            </a:p>
          </p:txBody>
        </p:sp>
        <p:sp>
          <p:nvSpPr>
            <p:cNvPr id="250" name="TextBox 34">
              <a:extLst>
                <a:ext uri="{FF2B5EF4-FFF2-40B4-BE49-F238E27FC236}">
                  <a16:creationId xmlns:a16="http://schemas.microsoft.com/office/drawing/2014/main" id="{793893C9-CAE4-4A4B-BA45-0B022CCCFAB4}"/>
                </a:ext>
              </a:extLst>
            </p:cNvPr>
            <p:cNvSpPr txBox="1"/>
            <p:nvPr/>
          </p:nvSpPr>
          <p:spPr>
            <a:xfrm>
              <a:off x="286825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15</a:t>
              </a:r>
            </a:p>
          </p:txBody>
        </p:sp>
        <p:sp>
          <p:nvSpPr>
            <p:cNvPr id="251" name="TextBox 34">
              <a:extLst>
                <a:ext uri="{FF2B5EF4-FFF2-40B4-BE49-F238E27FC236}">
                  <a16:creationId xmlns:a16="http://schemas.microsoft.com/office/drawing/2014/main" id="{BA144D93-3DF9-4150-8D95-61E8E4737223}"/>
                </a:ext>
              </a:extLst>
            </p:cNvPr>
            <p:cNvSpPr txBox="1"/>
            <p:nvPr/>
          </p:nvSpPr>
          <p:spPr>
            <a:xfrm>
              <a:off x="3412761"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5</a:t>
              </a:r>
            </a:p>
          </p:txBody>
        </p:sp>
        <p:sp>
          <p:nvSpPr>
            <p:cNvPr id="252" name="TextBox 34">
              <a:extLst>
                <a:ext uri="{FF2B5EF4-FFF2-40B4-BE49-F238E27FC236}">
                  <a16:creationId xmlns:a16="http://schemas.microsoft.com/office/drawing/2014/main" id="{58A6EAD7-C7FA-4FDC-A2FC-E1114F477A35}"/>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4</a:t>
              </a:r>
            </a:p>
          </p:txBody>
        </p:sp>
      </p:grpSp>
      <p:grpSp>
        <p:nvGrpSpPr>
          <p:cNvPr id="160" name="Group 159">
            <a:extLst>
              <a:ext uri="{FF2B5EF4-FFF2-40B4-BE49-F238E27FC236}">
                <a16:creationId xmlns:a16="http://schemas.microsoft.com/office/drawing/2014/main" id="{C6A89F88-BBA2-4732-AA4C-4C5D50DC85C2}"/>
              </a:ext>
            </a:extLst>
          </p:cNvPr>
          <p:cNvGrpSpPr/>
          <p:nvPr/>
        </p:nvGrpSpPr>
        <p:grpSpPr>
          <a:xfrm>
            <a:off x="5290086" y="4492708"/>
            <a:ext cx="3557758" cy="257370"/>
            <a:chOff x="562131" y="3852455"/>
            <a:chExt cx="3557758" cy="257370"/>
          </a:xfrm>
        </p:grpSpPr>
        <p:sp>
          <p:nvSpPr>
            <p:cNvPr id="239" name="TextBox 26">
              <a:extLst>
                <a:ext uri="{FF2B5EF4-FFF2-40B4-BE49-F238E27FC236}">
                  <a16:creationId xmlns:a16="http://schemas.microsoft.com/office/drawing/2014/main" id="{4BBEC391-43E5-4ACA-9F0A-332CDA803E02}"/>
                </a:ext>
              </a:extLst>
            </p:cNvPr>
            <p:cNvSpPr txBox="1"/>
            <p:nvPr/>
          </p:nvSpPr>
          <p:spPr>
            <a:xfrm>
              <a:off x="562131"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846</a:t>
              </a:r>
            </a:p>
          </p:txBody>
        </p:sp>
        <p:sp>
          <p:nvSpPr>
            <p:cNvPr id="240" name="TextBox 28">
              <a:extLst>
                <a:ext uri="{FF2B5EF4-FFF2-40B4-BE49-F238E27FC236}">
                  <a16:creationId xmlns:a16="http://schemas.microsoft.com/office/drawing/2014/main" id="{649AEE5D-D553-4E6A-BB42-F1D184069414}"/>
                </a:ext>
              </a:extLst>
            </p:cNvPr>
            <p:cNvSpPr txBox="1"/>
            <p:nvPr/>
          </p:nvSpPr>
          <p:spPr>
            <a:xfrm>
              <a:off x="1110602"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420</a:t>
              </a:r>
            </a:p>
          </p:txBody>
        </p:sp>
        <p:sp>
          <p:nvSpPr>
            <p:cNvPr id="241" name="TextBox 30">
              <a:extLst>
                <a:ext uri="{FF2B5EF4-FFF2-40B4-BE49-F238E27FC236}">
                  <a16:creationId xmlns:a16="http://schemas.microsoft.com/office/drawing/2014/main" id="{E61025E6-B3D3-489E-AB9E-D00605FC0D41}"/>
                </a:ext>
              </a:extLst>
            </p:cNvPr>
            <p:cNvSpPr txBox="1"/>
            <p:nvPr/>
          </p:nvSpPr>
          <p:spPr>
            <a:xfrm>
              <a:off x="170587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139</a:t>
              </a:r>
            </a:p>
          </p:txBody>
        </p:sp>
        <p:sp>
          <p:nvSpPr>
            <p:cNvPr id="242" name="TextBox 241">
              <a:extLst>
                <a:ext uri="{FF2B5EF4-FFF2-40B4-BE49-F238E27FC236}">
                  <a16:creationId xmlns:a16="http://schemas.microsoft.com/office/drawing/2014/main" id="{75004854-9243-49F9-8B82-1CCFED9364EE}"/>
                </a:ext>
              </a:extLst>
            </p:cNvPr>
            <p:cNvSpPr txBox="1"/>
            <p:nvPr/>
          </p:nvSpPr>
          <p:spPr>
            <a:xfrm>
              <a:off x="229549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53</a:t>
              </a:r>
            </a:p>
          </p:txBody>
        </p:sp>
        <p:sp>
          <p:nvSpPr>
            <p:cNvPr id="243" name="TextBox 34">
              <a:extLst>
                <a:ext uri="{FF2B5EF4-FFF2-40B4-BE49-F238E27FC236}">
                  <a16:creationId xmlns:a16="http://schemas.microsoft.com/office/drawing/2014/main" id="{BEF7D7CB-0CC1-4A59-A7D7-4DCC85F318CC}"/>
                </a:ext>
              </a:extLst>
            </p:cNvPr>
            <p:cNvSpPr txBox="1"/>
            <p:nvPr/>
          </p:nvSpPr>
          <p:spPr>
            <a:xfrm>
              <a:off x="2879270"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14</a:t>
              </a:r>
            </a:p>
          </p:txBody>
        </p:sp>
        <p:sp>
          <p:nvSpPr>
            <p:cNvPr id="244" name="TextBox 34">
              <a:extLst>
                <a:ext uri="{FF2B5EF4-FFF2-40B4-BE49-F238E27FC236}">
                  <a16:creationId xmlns:a16="http://schemas.microsoft.com/office/drawing/2014/main" id="{14733CC2-E463-47E1-8488-6C6E183AC6F4}"/>
                </a:ext>
              </a:extLst>
            </p:cNvPr>
            <p:cNvSpPr txBox="1"/>
            <p:nvPr/>
          </p:nvSpPr>
          <p:spPr>
            <a:xfrm>
              <a:off x="3401745"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4</a:t>
              </a:r>
            </a:p>
          </p:txBody>
        </p:sp>
        <p:sp>
          <p:nvSpPr>
            <p:cNvPr id="245" name="TextBox 34">
              <a:extLst>
                <a:ext uri="{FF2B5EF4-FFF2-40B4-BE49-F238E27FC236}">
                  <a16:creationId xmlns:a16="http://schemas.microsoft.com/office/drawing/2014/main" id="{5C25A643-426F-4C7C-A03A-4824CFA89488}"/>
                </a:ext>
              </a:extLst>
            </p:cNvPr>
            <p:cNvSpPr txBox="1"/>
            <p:nvPr/>
          </p:nvSpPr>
          <p:spPr>
            <a:xfrm>
              <a:off x="3962227"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a:t>
              </a:r>
            </a:p>
          </p:txBody>
        </p:sp>
      </p:grpSp>
      <p:grpSp>
        <p:nvGrpSpPr>
          <p:cNvPr id="285" name="Group 284">
            <a:extLst>
              <a:ext uri="{FF2B5EF4-FFF2-40B4-BE49-F238E27FC236}">
                <a16:creationId xmlns:a16="http://schemas.microsoft.com/office/drawing/2014/main" id="{B2FB74F4-BDC0-49CF-A2D1-F089B2B7F152}"/>
              </a:ext>
            </a:extLst>
          </p:cNvPr>
          <p:cNvGrpSpPr/>
          <p:nvPr/>
        </p:nvGrpSpPr>
        <p:grpSpPr>
          <a:xfrm>
            <a:off x="4687153" y="1878857"/>
            <a:ext cx="4363190" cy="2461592"/>
            <a:chOff x="4687153" y="1878857"/>
            <a:chExt cx="4363190" cy="2461592"/>
          </a:xfrm>
        </p:grpSpPr>
        <p:grpSp>
          <p:nvGrpSpPr>
            <p:cNvPr id="157" name="Group 156">
              <a:extLst>
                <a:ext uri="{FF2B5EF4-FFF2-40B4-BE49-F238E27FC236}">
                  <a16:creationId xmlns:a16="http://schemas.microsoft.com/office/drawing/2014/main" id="{4C2CF5E1-D3B1-40EF-AD17-219072B1CD4C}"/>
                </a:ext>
              </a:extLst>
            </p:cNvPr>
            <p:cNvGrpSpPr/>
            <p:nvPr/>
          </p:nvGrpSpPr>
          <p:grpSpPr>
            <a:xfrm>
              <a:off x="4687153" y="1878857"/>
              <a:ext cx="4041163" cy="2461592"/>
              <a:chOff x="-40802" y="1878857"/>
              <a:chExt cx="4041163" cy="2461592"/>
            </a:xfrm>
          </p:grpSpPr>
          <p:sp>
            <p:nvSpPr>
              <p:cNvPr id="260" name="TextBox 10">
                <a:extLst>
                  <a:ext uri="{FF2B5EF4-FFF2-40B4-BE49-F238E27FC236}">
                    <a16:creationId xmlns:a16="http://schemas.microsoft.com/office/drawing/2014/main" id="{C795FF13-A6DE-4902-A9A4-B708E3AADDD1}"/>
                  </a:ext>
                </a:extLst>
              </p:cNvPr>
              <p:cNvSpPr txBox="1"/>
              <p:nvPr/>
            </p:nvSpPr>
            <p:spPr>
              <a:xfrm>
                <a:off x="1692738" y="3979599"/>
                <a:ext cx="1222368"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时间（月）</a:t>
                </a:r>
              </a:p>
            </p:txBody>
          </p:sp>
          <p:sp>
            <p:nvSpPr>
              <p:cNvPr id="261" name="Freeform 21">
                <a:extLst>
                  <a:ext uri="{FF2B5EF4-FFF2-40B4-BE49-F238E27FC236}">
                    <a16:creationId xmlns:a16="http://schemas.microsoft.com/office/drawing/2014/main" id="{EEDBE72C-CFF9-4DF5-AB07-10E185AE5F79}"/>
                  </a:ext>
                </a:extLst>
              </p:cNvPr>
              <p:cNvSpPr>
                <a:spLocks/>
              </p:cNvSpPr>
              <p:nvPr/>
            </p:nvSpPr>
            <p:spPr bwMode="auto">
              <a:xfrm>
                <a:off x="613039"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2" name="Line 6">
                <a:extLst>
                  <a:ext uri="{FF2B5EF4-FFF2-40B4-BE49-F238E27FC236}">
                    <a16:creationId xmlns:a16="http://schemas.microsoft.com/office/drawing/2014/main" id="{B01BAD04-065C-4EF6-A578-DCDAF3AC2DD7}"/>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3" name="Line 7">
                <a:extLst>
                  <a:ext uri="{FF2B5EF4-FFF2-40B4-BE49-F238E27FC236}">
                    <a16:creationId xmlns:a16="http://schemas.microsoft.com/office/drawing/2014/main" id="{3D791AD1-E464-4AC0-A201-4AB2D8843968}"/>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4" name="Line 8">
                <a:extLst>
                  <a:ext uri="{FF2B5EF4-FFF2-40B4-BE49-F238E27FC236}">
                    <a16:creationId xmlns:a16="http://schemas.microsoft.com/office/drawing/2014/main" id="{EB8DD7D7-C36D-439C-BACD-881C45ABF29B}"/>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5" name="Line 9">
                <a:extLst>
                  <a:ext uri="{FF2B5EF4-FFF2-40B4-BE49-F238E27FC236}">
                    <a16:creationId xmlns:a16="http://schemas.microsoft.com/office/drawing/2014/main" id="{E2F319CD-1A50-4A35-BF75-0BEF690DCBDB}"/>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6" name="Line 10">
                <a:extLst>
                  <a:ext uri="{FF2B5EF4-FFF2-40B4-BE49-F238E27FC236}">
                    <a16:creationId xmlns:a16="http://schemas.microsoft.com/office/drawing/2014/main" id="{B065CA8F-DEB2-44D0-A6C2-A3797056649D}"/>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7" name="Line 11">
                <a:extLst>
                  <a:ext uri="{FF2B5EF4-FFF2-40B4-BE49-F238E27FC236}">
                    <a16:creationId xmlns:a16="http://schemas.microsoft.com/office/drawing/2014/main" id="{B444713F-560B-4D88-A095-FC4ED8452D98}"/>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8" name="TextBox 18">
                <a:extLst>
                  <a:ext uri="{FF2B5EF4-FFF2-40B4-BE49-F238E27FC236}">
                    <a16:creationId xmlns:a16="http://schemas.microsoft.com/office/drawing/2014/main" id="{525BE44C-0D19-4880-8F5D-16DD7DE29ABC}"/>
                  </a:ext>
                </a:extLst>
              </p:cNvPr>
              <p:cNvSpPr txBox="1"/>
              <p:nvPr/>
            </p:nvSpPr>
            <p:spPr>
              <a:xfrm rot="16200000">
                <a:off x="-237650" y="2747147"/>
                <a:ext cx="68184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PFS，%</a:t>
                </a:r>
              </a:p>
            </p:txBody>
          </p:sp>
          <p:sp>
            <p:nvSpPr>
              <p:cNvPr id="269" name="TextBox 19">
                <a:extLst>
                  <a:ext uri="{FF2B5EF4-FFF2-40B4-BE49-F238E27FC236}">
                    <a16:creationId xmlns:a16="http://schemas.microsoft.com/office/drawing/2014/main" id="{FCFBE46E-5951-4D20-A61C-35149AE20772}"/>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100</a:t>
                </a:r>
              </a:p>
            </p:txBody>
          </p:sp>
          <p:sp>
            <p:nvSpPr>
              <p:cNvPr id="270" name="TextBox 20">
                <a:extLst>
                  <a:ext uri="{FF2B5EF4-FFF2-40B4-BE49-F238E27FC236}">
                    <a16:creationId xmlns:a16="http://schemas.microsoft.com/office/drawing/2014/main" id="{6A8964CD-428E-43EC-AD0C-C5ED6801872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80</a:t>
                </a:r>
              </a:p>
            </p:txBody>
          </p:sp>
          <p:sp>
            <p:nvSpPr>
              <p:cNvPr id="271" name="TextBox 21">
                <a:extLst>
                  <a:ext uri="{FF2B5EF4-FFF2-40B4-BE49-F238E27FC236}">
                    <a16:creationId xmlns:a16="http://schemas.microsoft.com/office/drawing/2014/main" id="{E8563469-5271-4408-A962-DB1843BE1088}"/>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60</a:t>
                </a:r>
              </a:p>
            </p:txBody>
          </p:sp>
          <p:sp>
            <p:nvSpPr>
              <p:cNvPr id="272" name="TextBox 22">
                <a:extLst>
                  <a:ext uri="{FF2B5EF4-FFF2-40B4-BE49-F238E27FC236}">
                    <a16:creationId xmlns:a16="http://schemas.microsoft.com/office/drawing/2014/main" id="{978A963D-F8F9-48AE-8135-294ECEB0B8DF}"/>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40</a:t>
                </a:r>
              </a:p>
            </p:txBody>
          </p:sp>
          <p:sp>
            <p:nvSpPr>
              <p:cNvPr id="273" name="TextBox 23">
                <a:extLst>
                  <a:ext uri="{FF2B5EF4-FFF2-40B4-BE49-F238E27FC236}">
                    <a16:creationId xmlns:a16="http://schemas.microsoft.com/office/drawing/2014/main" id="{FD01A36B-72EE-4A8B-8CD5-59A5F2988BA4}"/>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20</a:t>
                </a:r>
              </a:p>
            </p:txBody>
          </p:sp>
          <p:sp>
            <p:nvSpPr>
              <p:cNvPr id="274" name="TextBox 24">
                <a:extLst>
                  <a:ext uri="{FF2B5EF4-FFF2-40B4-BE49-F238E27FC236}">
                    <a16:creationId xmlns:a16="http://schemas.microsoft.com/office/drawing/2014/main" id="{F1D81BA6-F5EC-4192-8474-1621CFDE7A1B}"/>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75" name="Line 21">
                <a:extLst>
                  <a:ext uri="{FF2B5EF4-FFF2-40B4-BE49-F238E27FC236}">
                    <a16:creationId xmlns:a16="http://schemas.microsoft.com/office/drawing/2014/main" id="{14FF3540-8346-4D6B-9E79-F7BB8183FE48}"/>
                  </a:ext>
                </a:extLst>
              </p:cNvPr>
              <p:cNvSpPr>
                <a:spLocks noChangeShapeType="1"/>
              </p:cNvSpPr>
              <p:nvPr/>
            </p:nvSpPr>
            <p:spPr bwMode="auto">
              <a:xfrm>
                <a:off x="61543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6" name="Line 19">
                <a:extLst>
                  <a:ext uri="{FF2B5EF4-FFF2-40B4-BE49-F238E27FC236}">
                    <a16:creationId xmlns:a16="http://schemas.microsoft.com/office/drawing/2014/main" id="{9EE0E4A8-9A41-4E6D-92D5-CBCE395E84BC}"/>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7" name="Line 21">
                <a:extLst>
                  <a:ext uri="{FF2B5EF4-FFF2-40B4-BE49-F238E27FC236}">
                    <a16:creationId xmlns:a16="http://schemas.microsoft.com/office/drawing/2014/main" id="{B6652FCA-B4BC-4964-96BB-33EB0E39D452}"/>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8" name="Line 19">
                <a:extLst>
                  <a:ext uri="{FF2B5EF4-FFF2-40B4-BE49-F238E27FC236}">
                    <a16:creationId xmlns:a16="http://schemas.microsoft.com/office/drawing/2014/main" id="{CE8E3749-447E-42A3-801B-31B88E31FF13}"/>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9" name="Line 21">
                <a:extLst>
                  <a:ext uri="{FF2B5EF4-FFF2-40B4-BE49-F238E27FC236}">
                    <a16:creationId xmlns:a16="http://schemas.microsoft.com/office/drawing/2014/main" id="{B6B81CDB-31BB-4A89-8177-6F9A6849F1D6}"/>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cxnSp>
            <p:nvCxnSpPr>
              <p:cNvPr id="280" name="Straight Connector 279">
                <a:extLst>
                  <a:ext uri="{FF2B5EF4-FFF2-40B4-BE49-F238E27FC236}">
                    <a16:creationId xmlns:a16="http://schemas.microsoft.com/office/drawing/2014/main" id="{F3A35BF4-80A7-4049-9CAB-88F7D2BA5E8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281" name="TextBox 117">
                <a:extLst>
                  <a:ext uri="{FF2B5EF4-FFF2-40B4-BE49-F238E27FC236}">
                    <a16:creationId xmlns:a16="http://schemas.microsoft.com/office/drawing/2014/main" id="{F1DD7419-A861-4404-8FF1-613BD6CAE6D8}"/>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对照</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实验</a:t>
                </a:r>
              </a:p>
            </p:txBody>
          </p:sp>
          <p:cxnSp>
            <p:nvCxnSpPr>
              <p:cNvPr id="282" name="Straight Connector 281">
                <a:extLst>
                  <a:ext uri="{FF2B5EF4-FFF2-40B4-BE49-F238E27FC236}">
                    <a16:creationId xmlns:a16="http://schemas.microsoft.com/office/drawing/2014/main" id="{D37E3D6B-E092-4115-8AC3-E26B1583D838}"/>
                  </a:ext>
                </a:extLst>
              </p:cNvPr>
              <p:cNvCxnSpPr/>
              <p:nvPr/>
            </p:nvCxnSpPr>
            <p:spPr>
              <a:xfrm>
                <a:off x="642811" y="3680761"/>
                <a:ext cx="194894" cy="0"/>
              </a:xfrm>
              <a:prstGeom prst="line">
                <a:avLst/>
              </a:prstGeom>
              <a:noFill/>
              <a:ln w="19050" cap="flat">
                <a:solidFill>
                  <a:srgbClr val="B60D27"/>
                </a:solidFill>
                <a:prstDash val="solid"/>
                <a:miter/>
              </a:ln>
            </p:spPr>
          </p:cxnSp>
          <p:sp>
            <p:nvSpPr>
              <p:cNvPr id="283" name="Line 21">
                <a:extLst>
                  <a:ext uri="{FF2B5EF4-FFF2-40B4-BE49-F238E27FC236}">
                    <a16:creationId xmlns:a16="http://schemas.microsoft.com/office/drawing/2014/main" id="{461510C6-99E0-42EF-BBE2-4307AEF39B5E}"/>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84" name="Line 21">
                <a:extLst>
                  <a:ext uri="{FF2B5EF4-FFF2-40B4-BE49-F238E27FC236}">
                    <a16:creationId xmlns:a16="http://schemas.microsoft.com/office/drawing/2014/main" id="{52CF00EF-544F-4B0C-917A-302F7EE7187B}"/>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158" name="Group 157">
              <a:extLst>
                <a:ext uri="{FF2B5EF4-FFF2-40B4-BE49-F238E27FC236}">
                  <a16:creationId xmlns:a16="http://schemas.microsoft.com/office/drawing/2014/main" id="{215DDA25-32D5-4293-B0D3-343B985D334E}"/>
                </a:ext>
              </a:extLst>
            </p:cNvPr>
            <p:cNvGrpSpPr/>
            <p:nvPr/>
          </p:nvGrpSpPr>
          <p:grpSpPr>
            <a:xfrm>
              <a:off x="5268679" y="3845140"/>
              <a:ext cx="3614038" cy="295463"/>
              <a:chOff x="540724" y="3845140"/>
              <a:chExt cx="3614038" cy="295463"/>
            </a:xfrm>
          </p:grpSpPr>
          <p:sp>
            <p:nvSpPr>
              <p:cNvPr id="253" name="TextBox 26">
                <a:extLst>
                  <a:ext uri="{FF2B5EF4-FFF2-40B4-BE49-F238E27FC236}">
                    <a16:creationId xmlns:a16="http://schemas.microsoft.com/office/drawing/2014/main" id="{DAAB1438-7E9E-4455-ACB7-5AC8408D9FF4}"/>
                  </a:ext>
                </a:extLst>
              </p:cNvPr>
              <p:cNvSpPr txBox="1"/>
              <p:nvPr/>
            </p:nvSpPr>
            <p:spPr>
              <a:xfrm>
                <a:off x="540724" y="3845140"/>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54" name="TextBox 28">
                <a:extLst>
                  <a:ext uri="{FF2B5EF4-FFF2-40B4-BE49-F238E27FC236}">
                    <a16:creationId xmlns:a16="http://schemas.microsoft.com/office/drawing/2014/main" id="{2915D10D-ECFC-4FF5-9DFF-D47F11019CF7}"/>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12</a:t>
                </a:r>
              </a:p>
            </p:txBody>
          </p:sp>
          <p:sp>
            <p:nvSpPr>
              <p:cNvPr id="255" name="TextBox 30">
                <a:extLst>
                  <a:ext uri="{FF2B5EF4-FFF2-40B4-BE49-F238E27FC236}">
                    <a16:creationId xmlns:a16="http://schemas.microsoft.com/office/drawing/2014/main" id="{48262663-57D2-4A4E-9191-8BBB2DD7383C}"/>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24</a:t>
                </a:r>
              </a:p>
            </p:txBody>
          </p:sp>
          <p:sp>
            <p:nvSpPr>
              <p:cNvPr id="256" name="TextBox 255">
                <a:extLst>
                  <a:ext uri="{FF2B5EF4-FFF2-40B4-BE49-F238E27FC236}">
                    <a16:creationId xmlns:a16="http://schemas.microsoft.com/office/drawing/2014/main" id="{5EB63149-BC49-4312-8D44-184F3418005F}"/>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36</a:t>
                </a:r>
              </a:p>
            </p:txBody>
          </p:sp>
          <p:sp>
            <p:nvSpPr>
              <p:cNvPr id="257" name="TextBox 34">
                <a:extLst>
                  <a:ext uri="{FF2B5EF4-FFF2-40B4-BE49-F238E27FC236}">
                    <a16:creationId xmlns:a16="http://schemas.microsoft.com/office/drawing/2014/main" id="{74DAEA7E-8D15-44D0-B8E2-F7BEF18796F8}"/>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48</a:t>
                </a:r>
              </a:p>
            </p:txBody>
          </p:sp>
          <p:sp>
            <p:nvSpPr>
              <p:cNvPr id="258" name="TextBox 34">
                <a:extLst>
                  <a:ext uri="{FF2B5EF4-FFF2-40B4-BE49-F238E27FC236}">
                    <a16:creationId xmlns:a16="http://schemas.microsoft.com/office/drawing/2014/main" id="{A3BBB609-B226-4118-8078-2874B95A67C7}"/>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60</a:t>
                </a:r>
              </a:p>
            </p:txBody>
          </p:sp>
          <p:sp>
            <p:nvSpPr>
              <p:cNvPr id="259" name="TextBox 34">
                <a:extLst>
                  <a:ext uri="{FF2B5EF4-FFF2-40B4-BE49-F238E27FC236}">
                    <a16:creationId xmlns:a16="http://schemas.microsoft.com/office/drawing/2014/main" id="{8F619AE4-6AF1-4EBA-9213-9F22BE4C9BE9}"/>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72</a:t>
                </a:r>
              </a:p>
            </p:txBody>
          </p:sp>
        </p:grpSp>
        <p:sp>
          <p:nvSpPr>
            <p:cNvPr id="162" name="TextBox 161">
              <a:extLst>
                <a:ext uri="{FF2B5EF4-FFF2-40B4-BE49-F238E27FC236}">
                  <a16:creationId xmlns:a16="http://schemas.microsoft.com/office/drawing/2014/main" id="{24DCFAB0-18E4-4B6B-88EF-C6685911B00E}"/>
                </a:ext>
              </a:extLst>
            </p:cNvPr>
            <p:cNvSpPr txBox="1"/>
            <p:nvPr/>
          </p:nvSpPr>
          <p:spPr>
            <a:xfrm>
              <a:off x="7140845" y="2505256"/>
              <a:ext cx="1909498"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dirty="0">
                  <a:ln>
                    <a:noFill/>
                  </a:ln>
                  <a:solidFill>
                    <a:srgbClr val="4D4D4D"/>
                  </a:solidFill>
                  <a:uLnTx/>
                  <a:uFillTx/>
                  <a:latin typeface="Arial" charset="0"/>
                  <a:ea typeface="SimSun"/>
                  <a:cs typeface="Arial" charset="0"/>
                </a:rPr>
                <a:t>HR 0.74（95% CI 为 0.67, 0.82</a:t>
              </a:r>
              <a:r>
                <a:rPr kumimoji="0" lang="zh-CN" sz="900" b="0" i="0" u="none" strike="noStrike" cap="none" normalizeH="0" baseline="0" dirty="0" smtClean="0">
                  <a:ln>
                    <a:noFill/>
                  </a:ln>
                  <a:solidFill>
                    <a:srgbClr val="4D4D4D"/>
                  </a:solidFill>
                  <a:uLnTx/>
                  <a:uFillTx/>
                  <a:latin typeface="Arial" charset="0"/>
                  <a:ea typeface="SimSun"/>
                  <a:cs typeface="Arial" charset="0"/>
                </a:rPr>
                <a:t>）</a:t>
              </a:r>
              <a:r>
                <a:rPr kumimoji="0" lang="zh-CN" sz="900" b="0" i="0" u="none" strike="noStrike" cap="none" normalizeH="0" baseline="0" dirty="0">
                  <a:ln>
                    <a:noFill/>
                  </a:ln>
                  <a:solidFill>
                    <a:srgbClr val="4D4D4D"/>
                  </a:solidFill>
                  <a:uLnTx/>
                  <a:uFillTx/>
                  <a:latin typeface="Arial" charset="0"/>
                  <a:ea typeface="SimSun"/>
                  <a:cs typeface="Arial" charset="0"/>
                </a:rPr>
                <a:t/>
              </a:r>
              <a:br>
                <a:rPr kumimoji="0" lang="zh-CN" sz="900" b="0" i="0" u="none" strike="noStrike" cap="none" normalizeH="0" baseline="0" dirty="0">
                  <a:ln>
                    <a:noFill/>
                  </a:ln>
                  <a:solidFill>
                    <a:srgbClr val="4D4D4D"/>
                  </a:solidFill>
                  <a:uLnTx/>
                  <a:uFillTx/>
                  <a:latin typeface="Arial" charset="0"/>
                  <a:ea typeface="SimSun"/>
                  <a:cs typeface="Arial" charset="0"/>
                </a:rPr>
              </a:br>
              <a:r>
                <a:rPr kumimoji="0" lang="zh-CN" sz="900" b="0" i="0" u="none" strike="noStrike" cap="none" normalizeH="0" baseline="0" dirty="0">
                  <a:ln>
                    <a:noFill/>
                  </a:ln>
                  <a:solidFill>
                    <a:srgbClr val="4D4D4D"/>
                  </a:solidFill>
                  <a:uLnTx/>
                  <a:uFillTx/>
                  <a:latin typeface="Arial" charset="0"/>
                  <a:ea typeface="SimSun"/>
                  <a:cs typeface="Arial" charset="0"/>
                </a:rPr>
                <a:t>p&lt;0.001（根据试验进行分层）</a:t>
              </a:r>
            </a:p>
          </p:txBody>
        </p:sp>
      </p:grpSp>
      <p:grpSp>
        <p:nvGrpSpPr>
          <p:cNvPr id="315" name="Group 314">
            <a:extLst>
              <a:ext uri="{FF2B5EF4-FFF2-40B4-BE49-F238E27FC236}">
                <a16:creationId xmlns:a16="http://schemas.microsoft.com/office/drawing/2014/main" id="{3AF345CE-4196-4574-B896-45A1E76CE988}"/>
              </a:ext>
            </a:extLst>
          </p:cNvPr>
          <p:cNvGrpSpPr/>
          <p:nvPr/>
        </p:nvGrpSpPr>
        <p:grpSpPr>
          <a:xfrm>
            <a:off x="5352164" y="2036962"/>
            <a:ext cx="3530543" cy="1692000"/>
            <a:chOff x="8794705" y="3019332"/>
            <a:chExt cx="5544502" cy="2662323"/>
          </a:xfrm>
        </p:grpSpPr>
        <p:sp>
          <p:nvSpPr>
            <p:cNvPr id="288" name="Freeform: Shape 287">
              <a:extLst>
                <a:ext uri="{FF2B5EF4-FFF2-40B4-BE49-F238E27FC236}">
                  <a16:creationId xmlns:a16="http://schemas.microsoft.com/office/drawing/2014/main" id="{19AAC7A2-A990-4DF2-A085-B648053EAA00}"/>
                </a:ext>
              </a:extLst>
            </p:cNvPr>
            <p:cNvSpPr/>
            <p:nvPr/>
          </p:nvSpPr>
          <p:spPr>
            <a:xfrm>
              <a:off x="8794705" y="3019332"/>
              <a:ext cx="5534025" cy="2600325"/>
            </a:xfrm>
            <a:custGeom>
              <a:avLst/>
              <a:gdLst>
                <a:gd name="connsiteX0" fmla="*/ 5541388 w 5534025"/>
                <a:gd name="connsiteY0" fmla="*/ 2605154 h 2600325"/>
                <a:gd name="connsiteX1" fmla="*/ 3432877 w 5534025"/>
                <a:gd name="connsiteY1" fmla="*/ 2605154 h 2600325"/>
                <a:gd name="connsiteX2" fmla="*/ 3432877 w 5534025"/>
                <a:gd name="connsiteY2" fmla="*/ 2596439 h 2600325"/>
                <a:gd name="connsiteX3" fmla="*/ 3328321 w 5534025"/>
                <a:gd name="connsiteY3" fmla="*/ 2596439 h 2600325"/>
                <a:gd name="connsiteX4" fmla="*/ 3328321 w 5534025"/>
                <a:gd name="connsiteY4" fmla="*/ 2584819 h 2600325"/>
                <a:gd name="connsiteX5" fmla="*/ 3113408 w 5534025"/>
                <a:gd name="connsiteY5" fmla="*/ 2584819 h 2600325"/>
                <a:gd name="connsiteX6" fmla="*/ 3113408 w 5534025"/>
                <a:gd name="connsiteY6" fmla="*/ 2564492 h 2600325"/>
                <a:gd name="connsiteX7" fmla="*/ 2349570 w 5534025"/>
                <a:gd name="connsiteY7" fmla="*/ 2564492 h 2600325"/>
                <a:gd name="connsiteX8" fmla="*/ 2349570 w 5534025"/>
                <a:gd name="connsiteY8" fmla="*/ 2523830 h 2600325"/>
                <a:gd name="connsiteX9" fmla="*/ 2114331 w 5534025"/>
                <a:gd name="connsiteY9" fmla="*/ 2523830 h 2600325"/>
                <a:gd name="connsiteX10" fmla="*/ 2114331 w 5534025"/>
                <a:gd name="connsiteY10" fmla="*/ 2509314 h 2600325"/>
                <a:gd name="connsiteX11" fmla="*/ 1974923 w 5534025"/>
                <a:gd name="connsiteY11" fmla="*/ 2509314 h 2600325"/>
                <a:gd name="connsiteX12" fmla="*/ 1974923 w 5534025"/>
                <a:gd name="connsiteY12" fmla="*/ 2491883 h 2600325"/>
                <a:gd name="connsiteX13" fmla="*/ 1879083 w 5534025"/>
                <a:gd name="connsiteY13" fmla="*/ 2491883 h 2600325"/>
                <a:gd name="connsiteX14" fmla="*/ 1879083 w 5534025"/>
                <a:gd name="connsiteY14" fmla="*/ 2457031 h 2600325"/>
                <a:gd name="connsiteX15" fmla="*/ 1841325 w 5534025"/>
                <a:gd name="connsiteY15" fmla="*/ 2457031 h 2600325"/>
                <a:gd name="connsiteX16" fmla="*/ 1841325 w 5534025"/>
                <a:gd name="connsiteY16" fmla="*/ 2445420 h 2600325"/>
                <a:gd name="connsiteX17" fmla="*/ 1722244 w 5534025"/>
                <a:gd name="connsiteY17" fmla="*/ 2445420 h 2600325"/>
                <a:gd name="connsiteX18" fmla="*/ 1722244 w 5534025"/>
                <a:gd name="connsiteY18" fmla="*/ 2425084 h 2600325"/>
                <a:gd name="connsiteX19" fmla="*/ 1608982 w 5534025"/>
                <a:gd name="connsiteY19" fmla="*/ 2425084 h 2600325"/>
                <a:gd name="connsiteX20" fmla="*/ 1608982 w 5534025"/>
                <a:gd name="connsiteY20" fmla="*/ 2396042 h 2600325"/>
                <a:gd name="connsiteX21" fmla="*/ 1510236 w 5534025"/>
                <a:gd name="connsiteY21" fmla="*/ 2396042 h 2600325"/>
                <a:gd name="connsiteX22" fmla="*/ 1510236 w 5534025"/>
                <a:gd name="connsiteY22" fmla="*/ 2369906 h 2600325"/>
                <a:gd name="connsiteX23" fmla="*/ 1463764 w 5534025"/>
                <a:gd name="connsiteY23" fmla="*/ 2369906 h 2600325"/>
                <a:gd name="connsiteX24" fmla="*/ 1463764 w 5534025"/>
                <a:gd name="connsiteY24" fmla="*/ 2337959 h 2600325"/>
                <a:gd name="connsiteX25" fmla="*/ 1411491 w 5534025"/>
                <a:gd name="connsiteY25" fmla="*/ 2337959 h 2600325"/>
                <a:gd name="connsiteX26" fmla="*/ 1411491 w 5534025"/>
                <a:gd name="connsiteY26" fmla="*/ 2317623 h 2600325"/>
                <a:gd name="connsiteX27" fmla="*/ 1359208 w 5534025"/>
                <a:gd name="connsiteY27" fmla="*/ 2317623 h 2600325"/>
                <a:gd name="connsiteX28" fmla="*/ 1359208 w 5534025"/>
                <a:gd name="connsiteY28" fmla="*/ 2288581 h 2600325"/>
                <a:gd name="connsiteX29" fmla="*/ 1306935 w 5534025"/>
                <a:gd name="connsiteY29" fmla="*/ 2288581 h 2600325"/>
                <a:gd name="connsiteX30" fmla="*/ 1306935 w 5534025"/>
                <a:gd name="connsiteY30" fmla="*/ 2262445 h 2600325"/>
                <a:gd name="connsiteX31" fmla="*/ 1280798 w 5534025"/>
                <a:gd name="connsiteY31" fmla="*/ 2262445 h 2600325"/>
                <a:gd name="connsiteX32" fmla="*/ 1280798 w 5534025"/>
                <a:gd name="connsiteY32" fmla="*/ 2227593 h 2600325"/>
                <a:gd name="connsiteX33" fmla="*/ 1251747 w 5534025"/>
                <a:gd name="connsiteY33" fmla="*/ 2227593 h 2600325"/>
                <a:gd name="connsiteX34" fmla="*/ 1251747 w 5534025"/>
                <a:gd name="connsiteY34" fmla="*/ 2201456 h 2600325"/>
                <a:gd name="connsiteX35" fmla="*/ 1213999 w 5534025"/>
                <a:gd name="connsiteY35" fmla="*/ 2201456 h 2600325"/>
                <a:gd name="connsiteX36" fmla="*/ 1213999 w 5534025"/>
                <a:gd name="connsiteY36" fmla="*/ 2166604 h 2600325"/>
                <a:gd name="connsiteX37" fmla="*/ 1182053 w 5534025"/>
                <a:gd name="connsiteY37" fmla="*/ 2166604 h 2600325"/>
                <a:gd name="connsiteX38" fmla="*/ 1182053 w 5534025"/>
                <a:gd name="connsiteY38" fmla="*/ 2120132 h 2600325"/>
                <a:gd name="connsiteX39" fmla="*/ 1147201 w 5534025"/>
                <a:gd name="connsiteY39" fmla="*/ 2120132 h 2600325"/>
                <a:gd name="connsiteX40" fmla="*/ 1147201 w 5534025"/>
                <a:gd name="connsiteY40" fmla="*/ 2079479 h 2600325"/>
                <a:gd name="connsiteX41" fmla="*/ 1109443 w 5534025"/>
                <a:gd name="connsiteY41" fmla="*/ 2079479 h 2600325"/>
                <a:gd name="connsiteX42" fmla="*/ 1109443 w 5534025"/>
                <a:gd name="connsiteY42" fmla="*/ 2038817 h 2600325"/>
                <a:gd name="connsiteX43" fmla="*/ 1083307 w 5534025"/>
                <a:gd name="connsiteY43" fmla="*/ 2038817 h 2600325"/>
                <a:gd name="connsiteX44" fmla="*/ 1083307 w 5534025"/>
                <a:gd name="connsiteY44" fmla="*/ 1992344 h 2600325"/>
                <a:gd name="connsiteX45" fmla="*/ 1051350 w 5534025"/>
                <a:gd name="connsiteY45" fmla="*/ 1992344 h 2600325"/>
                <a:gd name="connsiteX46" fmla="*/ 1051350 w 5534025"/>
                <a:gd name="connsiteY46" fmla="*/ 1960397 h 2600325"/>
                <a:gd name="connsiteX47" fmla="*/ 1036834 w 5534025"/>
                <a:gd name="connsiteY47" fmla="*/ 1960397 h 2600325"/>
                <a:gd name="connsiteX48" fmla="*/ 1036834 w 5534025"/>
                <a:gd name="connsiteY48" fmla="*/ 1911029 h 2600325"/>
                <a:gd name="connsiteX49" fmla="*/ 999077 w 5534025"/>
                <a:gd name="connsiteY49" fmla="*/ 1911029 h 2600325"/>
                <a:gd name="connsiteX50" fmla="*/ 999077 w 5534025"/>
                <a:gd name="connsiteY50" fmla="*/ 1829705 h 2600325"/>
                <a:gd name="connsiteX51" fmla="*/ 958415 w 5534025"/>
                <a:gd name="connsiteY51" fmla="*/ 1829705 h 2600325"/>
                <a:gd name="connsiteX52" fmla="*/ 958415 w 5534025"/>
                <a:gd name="connsiteY52" fmla="*/ 1803568 h 2600325"/>
                <a:gd name="connsiteX53" fmla="*/ 938087 w 5534025"/>
                <a:gd name="connsiteY53" fmla="*/ 1803568 h 2600325"/>
                <a:gd name="connsiteX54" fmla="*/ 938087 w 5534025"/>
                <a:gd name="connsiteY54" fmla="*/ 1739675 h 2600325"/>
                <a:gd name="connsiteX55" fmla="*/ 900332 w 5534025"/>
                <a:gd name="connsiteY55" fmla="*/ 1739675 h 2600325"/>
                <a:gd name="connsiteX56" fmla="*/ 900332 w 5534025"/>
                <a:gd name="connsiteY56" fmla="*/ 1667066 h 2600325"/>
                <a:gd name="connsiteX57" fmla="*/ 853863 w 5534025"/>
                <a:gd name="connsiteY57" fmla="*/ 1667066 h 2600325"/>
                <a:gd name="connsiteX58" fmla="*/ 853863 w 5534025"/>
                <a:gd name="connsiteY58" fmla="*/ 1614783 h 2600325"/>
                <a:gd name="connsiteX59" fmla="*/ 830629 w 5534025"/>
                <a:gd name="connsiteY59" fmla="*/ 1614783 h 2600325"/>
                <a:gd name="connsiteX60" fmla="*/ 830629 w 5534025"/>
                <a:gd name="connsiteY60" fmla="*/ 1571225 h 2600325"/>
                <a:gd name="connsiteX61" fmla="*/ 810298 w 5534025"/>
                <a:gd name="connsiteY61" fmla="*/ 1571225 h 2600325"/>
                <a:gd name="connsiteX62" fmla="*/ 810298 w 5534025"/>
                <a:gd name="connsiteY62" fmla="*/ 1521847 h 2600325"/>
                <a:gd name="connsiteX63" fmla="*/ 775446 w 5534025"/>
                <a:gd name="connsiteY63" fmla="*/ 1521847 h 2600325"/>
                <a:gd name="connsiteX64" fmla="*/ 775446 w 5534025"/>
                <a:gd name="connsiteY64" fmla="*/ 1472479 h 2600325"/>
                <a:gd name="connsiteX65" fmla="*/ 752212 w 5534025"/>
                <a:gd name="connsiteY65" fmla="*/ 1472479 h 2600325"/>
                <a:gd name="connsiteX66" fmla="*/ 752212 w 5534025"/>
                <a:gd name="connsiteY66" fmla="*/ 1423102 h 2600325"/>
                <a:gd name="connsiteX67" fmla="*/ 731882 w 5534025"/>
                <a:gd name="connsiteY67" fmla="*/ 1423102 h 2600325"/>
                <a:gd name="connsiteX68" fmla="*/ 731882 w 5534025"/>
                <a:gd name="connsiteY68" fmla="*/ 1356303 h 2600325"/>
                <a:gd name="connsiteX69" fmla="*/ 708648 w 5534025"/>
                <a:gd name="connsiteY69" fmla="*/ 1356303 h 2600325"/>
                <a:gd name="connsiteX70" fmla="*/ 708648 w 5534025"/>
                <a:gd name="connsiteY70" fmla="*/ 1304030 h 2600325"/>
                <a:gd name="connsiteX71" fmla="*/ 688317 w 5534025"/>
                <a:gd name="connsiteY71" fmla="*/ 1304030 h 2600325"/>
                <a:gd name="connsiteX72" fmla="*/ 688317 w 5534025"/>
                <a:gd name="connsiteY72" fmla="*/ 1213999 h 2600325"/>
                <a:gd name="connsiteX73" fmla="*/ 667987 w 5534025"/>
                <a:gd name="connsiteY73" fmla="*/ 1213999 h 2600325"/>
                <a:gd name="connsiteX74" fmla="*/ 667987 w 5534025"/>
                <a:gd name="connsiteY74" fmla="*/ 1170432 h 2600325"/>
                <a:gd name="connsiteX75" fmla="*/ 647658 w 5534025"/>
                <a:gd name="connsiteY75" fmla="*/ 1170432 h 2600325"/>
                <a:gd name="connsiteX76" fmla="*/ 647658 w 5534025"/>
                <a:gd name="connsiteY76" fmla="*/ 1115244 h 2600325"/>
                <a:gd name="connsiteX77" fmla="*/ 624424 w 5534025"/>
                <a:gd name="connsiteY77" fmla="*/ 1115244 h 2600325"/>
                <a:gd name="connsiteX78" fmla="*/ 624424 w 5534025"/>
                <a:gd name="connsiteY78" fmla="*/ 1071686 h 2600325"/>
                <a:gd name="connsiteX79" fmla="*/ 598284 w 5534025"/>
                <a:gd name="connsiteY79" fmla="*/ 1071686 h 2600325"/>
                <a:gd name="connsiteX80" fmla="*/ 598284 w 5534025"/>
                <a:gd name="connsiteY80" fmla="*/ 1010698 h 2600325"/>
                <a:gd name="connsiteX81" fmla="*/ 580859 w 5534025"/>
                <a:gd name="connsiteY81" fmla="*/ 1010698 h 2600325"/>
                <a:gd name="connsiteX82" fmla="*/ 580859 w 5534025"/>
                <a:gd name="connsiteY82" fmla="*/ 920661 h 2600325"/>
                <a:gd name="connsiteX83" fmla="*/ 551816 w 5534025"/>
                <a:gd name="connsiteY83" fmla="*/ 920661 h 2600325"/>
                <a:gd name="connsiteX84" fmla="*/ 551816 w 5534025"/>
                <a:gd name="connsiteY84" fmla="*/ 830628 h 2600325"/>
                <a:gd name="connsiteX85" fmla="*/ 522773 w 5534025"/>
                <a:gd name="connsiteY85" fmla="*/ 830628 h 2600325"/>
                <a:gd name="connsiteX86" fmla="*/ 522773 w 5534025"/>
                <a:gd name="connsiteY86" fmla="*/ 746404 h 2600325"/>
                <a:gd name="connsiteX87" fmla="*/ 499539 w 5534025"/>
                <a:gd name="connsiteY87" fmla="*/ 746404 h 2600325"/>
                <a:gd name="connsiteX88" fmla="*/ 499539 w 5534025"/>
                <a:gd name="connsiteY88" fmla="*/ 682509 h 2600325"/>
                <a:gd name="connsiteX89" fmla="*/ 458878 w 5534025"/>
                <a:gd name="connsiteY89" fmla="*/ 682509 h 2600325"/>
                <a:gd name="connsiteX90" fmla="*/ 458878 w 5534025"/>
                <a:gd name="connsiteY90" fmla="*/ 627327 h 2600325"/>
                <a:gd name="connsiteX91" fmla="*/ 441453 w 5534025"/>
                <a:gd name="connsiteY91" fmla="*/ 627327 h 2600325"/>
                <a:gd name="connsiteX92" fmla="*/ 441453 w 5534025"/>
                <a:gd name="connsiteY92" fmla="*/ 557625 h 2600325"/>
                <a:gd name="connsiteX93" fmla="*/ 418219 w 5534025"/>
                <a:gd name="connsiteY93" fmla="*/ 557625 h 2600325"/>
                <a:gd name="connsiteX94" fmla="*/ 418219 w 5534025"/>
                <a:gd name="connsiteY94" fmla="*/ 487921 h 2600325"/>
                <a:gd name="connsiteX95" fmla="*/ 392079 w 5534025"/>
                <a:gd name="connsiteY95" fmla="*/ 487921 h 2600325"/>
                <a:gd name="connsiteX96" fmla="*/ 392079 w 5534025"/>
                <a:gd name="connsiteY96" fmla="*/ 421122 h 2600325"/>
                <a:gd name="connsiteX97" fmla="*/ 336898 w 5534025"/>
                <a:gd name="connsiteY97" fmla="*/ 421122 h 2600325"/>
                <a:gd name="connsiteX98" fmla="*/ 336898 w 5534025"/>
                <a:gd name="connsiteY98" fmla="*/ 400793 h 2600325"/>
                <a:gd name="connsiteX99" fmla="*/ 310760 w 5534025"/>
                <a:gd name="connsiteY99" fmla="*/ 400793 h 2600325"/>
                <a:gd name="connsiteX100" fmla="*/ 310760 w 5534025"/>
                <a:gd name="connsiteY100" fmla="*/ 348515 h 2600325"/>
                <a:gd name="connsiteX101" fmla="*/ 287525 w 5534025"/>
                <a:gd name="connsiteY101" fmla="*/ 348515 h 2600325"/>
                <a:gd name="connsiteX102" fmla="*/ 287525 w 5534025"/>
                <a:gd name="connsiteY102" fmla="*/ 322376 h 2600325"/>
                <a:gd name="connsiteX103" fmla="*/ 287525 w 5534025"/>
                <a:gd name="connsiteY103" fmla="*/ 322376 h 2600325"/>
                <a:gd name="connsiteX104" fmla="*/ 287525 w 5534025"/>
                <a:gd name="connsiteY104" fmla="*/ 313664 h 2600325"/>
                <a:gd name="connsiteX105" fmla="*/ 252673 w 5534025"/>
                <a:gd name="connsiteY105" fmla="*/ 313664 h 2600325"/>
                <a:gd name="connsiteX106" fmla="*/ 252673 w 5534025"/>
                <a:gd name="connsiteY106" fmla="*/ 293334 h 2600325"/>
                <a:gd name="connsiteX107" fmla="*/ 217822 w 5534025"/>
                <a:gd name="connsiteY107" fmla="*/ 293334 h 2600325"/>
                <a:gd name="connsiteX108" fmla="*/ 217822 w 5534025"/>
                <a:gd name="connsiteY108" fmla="*/ 264291 h 2600325"/>
                <a:gd name="connsiteX109" fmla="*/ 194588 w 5534025"/>
                <a:gd name="connsiteY109" fmla="*/ 264291 h 2600325"/>
                <a:gd name="connsiteX110" fmla="*/ 194588 w 5534025"/>
                <a:gd name="connsiteY110" fmla="*/ 243961 h 2600325"/>
                <a:gd name="connsiteX111" fmla="*/ 168450 w 5534025"/>
                <a:gd name="connsiteY111" fmla="*/ 243961 h 2600325"/>
                <a:gd name="connsiteX112" fmla="*/ 168450 w 5534025"/>
                <a:gd name="connsiteY112" fmla="*/ 206205 h 2600325"/>
                <a:gd name="connsiteX113" fmla="*/ 139406 w 5534025"/>
                <a:gd name="connsiteY113" fmla="*/ 206205 h 2600325"/>
                <a:gd name="connsiteX114" fmla="*/ 139406 w 5534025"/>
                <a:gd name="connsiteY114" fmla="*/ 127789 h 2600325"/>
                <a:gd name="connsiteX115" fmla="*/ 145215 w 5534025"/>
                <a:gd name="connsiteY115" fmla="*/ 127789 h 2600325"/>
                <a:gd name="connsiteX116" fmla="*/ 145215 w 5534025"/>
                <a:gd name="connsiteY116" fmla="*/ 87129 h 2600325"/>
                <a:gd name="connsiteX117" fmla="*/ 110363 w 5534025"/>
                <a:gd name="connsiteY117" fmla="*/ 87129 h 2600325"/>
                <a:gd name="connsiteX118" fmla="*/ 110363 w 5534025"/>
                <a:gd name="connsiteY118" fmla="*/ 40660 h 2600325"/>
                <a:gd name="connsiteX119" fmla="*/ 81321 w 5534025"/>
                <a:gd name="connsiteY119" fmla="*/ 40660 h 2600325"/>
                <a:gd name="connsiteX120" fmla="*/ 81321 w 5534025"/>
                <a:gd name="connsiteY120" fmla="*/ 23234 h 2600325"/>
                <a:gd name="connsiteX121" fmla="*/ 60990 w 5534025"/>
                <a:gd name="connsiteY121" fmla="*/ 23234 h 2600325"/>
                <a:gd name="connsiteX122" fmla="*/ 60990 w 5534025"/>
                <a:gd name="connsiteY122" fmla="*/ 0 h 2600325"/>
                <a:gd name="connsiteX123" fmla="*/ 0 w 5534025"/>
                <a:gd name="connsiteY123" fmla="*/ 0 h 26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534025" h="2600325">
                  <a:moveTo>
                    <a:pt x="5541388" y="2605154"/>
                  </a:moveTo>
                  <a:lnTo>
                    <a:pt x="3432877" y="2605154"/>
                  </a:lnTo>
                  <a:lnTo>
                    <a:pt x="3432877" y="2596439"/>
                  </a:lnTo>
                  <a:lnTo>
                    <a:pt x="3328321" y="2596439"/>
                  </a:lnTo>
                  <a:lnTo>
                    <a:pt x="3328321" y="2584819"/>
                  </a:lnTo>
                  <a:lnTo>
                    <a:pt x="3113408" y="2584819"/>
                  </a:lnTo>
                  <a:lnTo>
                    <a:pt x="3113408" y="2564492"/>
                  </a:lnTo>
                  <a:lnTo>
                    <a:pt x="2349570" y="2564492"/>
                  </a:lnTo>
                  <a:lnTo>
                    <a:pt x="2349570" y="2523830"/>
                  </a:lnTo>
                  <a:lnTo>
                    <a:pt x="2114331" y="2523830"/>
                  </a:lnTo>
                  <a:lnTo>
                    <a:pt x="2114331" y="2509314"/>
                  </a:lnTo>
                  <a:lnTo>
                    <a:pt x="1974923" y="2509314"/>
                  </a:lnTo>
                  <a:lnTo>
                    <a:pt x="1974923" y="2491883"/>
                  </a:lnTo>
                  <a:lnTo>
                    <a:pt x="1879083" y="2491883"/>
                  </a:lnTo>
                  <a:lnTo>
                    <a:pt x="1879083" y="2457031"/>
                  </a:lnTo>
                  <a:lnTo>
                    <a:pt x="1841325" y="2457031"/>
                  </a:lnTo>
                  <a:lnTo>
                    <a:pt x="1841325" y="2445420"/>
                  </a:lnTo>
                  <a:lnTo>
                    <a:pt x="1722244" y="2445420"/>
                  </a:lnTo>
                  <a:lnTo>
                    <a:pt x="1722244" y="2425084"/>
                  </a:lnTo>
                  <a:lnTo>
                    <a:pt x="1608982" y="2425084"/>
                  </a:lnTo>
                  <a:lnTo>
                    <a:pt x="1608982" y="2396042"/>
                  </a:lnTo>
                  <a:lnTo>
                    <a:pt x="1510236" y="2396042"/>
                  </a:lnTo>
                  <a:lnTo>
                    <a:pt x="1510236" y="2369906"/>
                  </a:lnTo>
                  <a:lnTo>
                    <a:pt x="1463764" y="2369906"/>
                  </a:lnTo>
                  <a:lnTo>
                    <a:pt x="1463764" y="2337959"/>
                  </a:lnTo>
                  <a:lnTo>
                    <a:pt x="1411491" y="2337959"/>
                  </a:lnTo>
                  <a:lnTo>
                    <a:pt x="1411491" y="2317623"/>
                  </a:lnTo>
                  <a:lnTo>
                    <a:pt x="1359208" y="2317623"/>
                  </a:lnTo>
                  <a:lnTo>
                    <a:pt x="1359208" y="2288581"/>
                  </a:lnTo>
                  <a:lnTo>
                    <a:pt x="1306935" y="2288581"/>
                  </a:lnTo>
                  <a:lnTo>
                    <a:pt x="1306935" y="2262445"/>
                  </a:lnTo>
                  <a:lnTo>
                    <a:pt x="1280798" y="2262445"/>
                  </a:lnTo>
                  <a:lnTo>
                    <a:pt x="1280798" y="2227593"/>
                  </a:lnTo>
                  <a:lnTo>
                    <a:pt x="1251747" y="2227593"/>
                  </a:lnTo>
                  <a:lnTo>
                    <a:pt x="1251747" y="2201456"/>
                  </a:lnTo>
                  <a:lnTo>
                    <a:pt x="1213999" y="2201456"/>
                  </a:lnTo>
                  <a:lnTo>
                    <a:pt x="1213999" y="2166604"/>
                  </a:lnTo>
                  <a:lnTo>
                    <a:pt x="1182053" y="2166604"/>
                  </a:lnTo>
                  <a:lnTo>
                    <a:pt x="1182053" y="2120132"/>
                  </a:lnTo>
                  <a:lnTo>
                    <a:pt x="1147201" y="2120132"/>
                  </a:lnTo>
                  <a:lnTo>
                    <a:pt x="1147201" y="2079479"/>
                  </a:lnTo>
                  <a:lnTo>
                    <a:pt x="1109443" y="2079479"/>
                  </a:lnTo>
                  <a:lnTo>
                    <a:pt x="1109443" y="2038817"/>
                  </a:lnTo>
                  <a:lnTo>
                    <a:pt x="1083307" y="2038817"/>
                  </a:lnTo>
                  <a:lnTo>
                    <a:pt x="1083307" y="1992344"/>
                  </a:lnTo>
                  <a:lnTo>
                    <a:pt x="1051350" y="1992344"/>
                  </a:lnTo>
                  <a:lnTo>
                    <a:pt x="1051350" y="1960397"/>
                  </a:lnTo>
                  <a:lnTo>
                    <a:pt x="1036834" y="1960397"/>
                  </a:lnTo>
                  <a:lnTo>
                    <a:pt x="1036834" y="1911029"/>
                  </a:lnTo>
                  <a:lnTo>
                    <a:pt x="999077" y="1911029"/>
                  </a:lnTo>
                  <a:lnTo>
                    <a:pt x="999077" y="1829705"/>
                  </a:lnTo>
                  <a:lnTo>
                    <a:pt x="958415" y="1829705"/>
                  </a:lnTo>
                  <a:lnTo>
                    <a:pt x="958415" y="1803568"/>
                  </a:lnTo>
                  <a:lnTo>
                    <a:pt x="938087" y="1803568"/>
                  </a:lnTo>
                  <a:lnTo>
                    <a:pt x="938087" y="1739675"/>
                  </a:lnTo>
                  <a:lnTo>
                    <a:pt x="900332" y="1739675"/>
                  </a:lnTo>
                  <a:lnTo>
                    <a:pt x="900332" y="1667066"/>
                  </a:lnTo>
                  <a:lnTo>
                    <a:pt x="853863" y="1667066"/>
                  </a:lnTo>
                  <a:lnTo>
                    <a:pt x="853863" y="1614783"/>
                  </a:lnTo>
                  <a:lnTo>
                    <a:pt x="830629" y="1614783"/>
                  </a:lnTo>
                  <a:lnTo>
                    <a:pt x="830629" y="1571225"/>
                  </a:lnTo>
                  <a:lnTo>
                    <a:pt x="810298" y="1571225"/>
                  </a:lnTo>
                  <a:lnTo>
                    <a:pt x="810298" y="1521847"/>
                  </a:lnTo>
                  <a:lnTo>
                    <a:pt x="775446" y="1521847"/>
                  </a:lnTo>
                  <a:lnTo>
                    <a:pt x="775446" y="1472479"/>
                  </a:lnTo>
                  <a:lnTo>
                    <a:pt x="752212" y="1472479"/>
                  </a:lnTo>
                  <a:lnTo>
                    <a:pt x="752212" y="1423102"/>
                  </a:lnTo>
                  <a:lnTo>
                    <a:pt x="731882" y="1423102"/>
                  </a:lnTo>
                  <a:lnTo>
                    <a:pt x="731882" y="1356303"/>
                  </a:lnTo>
                  <a:lnTo>
                    <a:pt x="708648" y="1356303"/>
                  </a:lnTo>
                  <a:lnTo>
                    <a:pt x="708648" y="1304030"/>
                  </a:lnTo>
                  <a:lnTo>
                    <a:pt x="688317" y="1304030"/>
                  </a:lnTo>
                  <a:lnTo>
                    <a:pt x="688317" y="1213999"/>
                  </a:lnTo>
                  <a:lnTo>
                    <a:pt x="667987" y="1213999"/>
                  </a:lnTo>
                  <a:lnTo>
                    <a:pt x="667987" y="1170432"/>
                  </a:lnTo>
                  <a:lnTo>
                    <a:pt x="647658" y="1170432"/>
                  </a:lnTo>
                  <a:lnTo>
                    <a:pt x="647658" y="1115244"/>
                  </a:lnTo>
                  <a:lnTo>
                    <a:pt x="624424" y="1115244"/>
                  </a:lnTo>
                  <a:lnTo>
                    <a:pt x="624424" y="1071686"/>
                  </a:lnTo>
                  <a:lnTo>
                    <a:pt x="598284" y="1071686"/>
                  </a:lnTo>
                  <a:lnTo>
                    <a:pt x="598284" y="1010698"/>
                  </a:lnTo>
                  <a:lnTo>
                    <a:pt x="580859" y="1010698"/>
                  </a:lnTo>
                  <a:lnTo>
                    <a:pt x="580859" y="920661"/>
                  </a:lnTo>
                  <a:lnTo>
                    <a:pt x="551816" y="920661"/>
                  </a:lnTo>
                  <a:lnTo>
                    <a:pt x="551816" y="830628"/>
                  </a:lnTo>
                  <a:lnTo>
                    <a:pt x="522773" y="830628"/>
                  </a:lnTo>
                  <a:lnTo>
                    <a:pt x="522773" y="746404"/>
                  </a:lnTo>
                  <a:lnTo>
                    <a:pt x="499539" y="746404"/>
                  </a:lnTo>
                  <a:lnTo>
                    <a:pt x="499539" y="682509"/>
                  </a:lnTo>
                  <a:lnTo>
                    <a:pt x="458878" y="682509"/>
                  </a:lnTo>
                  <a:lnTo>
                    <a:pt x="458878" y="627327"/>
                  </a:lnTo>
                  <a:lnTo>
                    <a:pt x="441453" y="627327"/>
                  </a:lnTo>
                  <a:lnTo>
                    <a:pt x="441453" y="557625"/>
                  </a:lnTo>
                  <a:lnTo>
                    <a:pt x="418219" y="557625"/>
                  </a:lnTo>
                  <a:lnTo>
                    <a:pt x="418219" y="487921"/>
                  </a:lnTo>
                  <a:lnTo>
                    <a:pt x="392079" y="487921"/>
                  </a:lnTo>
                  <a:lnTo>
                    <a:pt x="392079" y="421122"/>
                  </a:lnTo>
                  <a:lnTo>
                    <a:pt x="336898" y="421122"/>
                  </a:lnTo>
                  <a:lnTo>
                    <a:pt x="336898" y="400793"/>
                  </a:lnTo>
                  <a:lnTo>
                    <a:pt x="310760" y="400793"/>
                  </a:lnTo>
                  <a:lnTo>
                    <a:pt x="310760" y="348515"/>
                  </a:lnTo>
                  <a:lnTo>
                    <a:pt x="287525" y="348515"/>
                  </a:lnTo>
                  <a:lnTo>
                    <a:pt x="287525" y="322376"/>
                  </a:lnTo>
                  <a:lnTo>
                    <a:pt x="287525" y="322376"/>
                  </a:lnTo>
                  <a:lnTo>
                    <a:pt x="287525" y="313664"/>
                  </a:lnTo>
                  <a:lnTo>
                    <a:pt x="252673" y="313664"/>
                  </a:lnTo>
                  <a:lnTo>
                    <a:pt x="252673" y="293334"/>
                  </a:lnTo>
                  <a:lnTo>
                    <a:pt x="217822" y="293334"/>
                  </a:lnTo>
                  <a:lnTo>
                    <a:pt x="217822" y="264291"/>
                  </a:lnTo>
                  <a:lnTo>
                    <a:pt x="194588" y="264291"/>
                  </a:lnTo>
                  <a:lnTo>
                    <a:pt x="194588" y="243961"/>
                  </a:lnTo>
                  <a:lnTo>
                    <a:pt x="168450" y="243961"/>
                  </a:lnTo>
                  <a:lnTo>
                    <a:pt x="168450" y="206205"/>
                  </a:lnTo>
                  <a:lnTo>
                    <a:pt x="139406" y="206205"/>
                  </a:lnTo>
                  <a:lnTo>
                    <a:pt x="139406" y="127789"/>
                  </a:lnTo>
                  <a:lnTo>
                    <a:pt x="145215" y="127789"/>
                  </a:lnTo>
                  <a:lnTo>
                    <a:pt x="145215" y="87129"/>
                  </a:lnTo>
                  <a:lnTo>
                    <a:pt x="110363" y="87129"/>
                  </a:lnTo>
                  <a:lnTo>
                    <a:pt x="110363" y="40660"/>
                  </a:lnTo>
                  <a:lnTo>
                    <a:pt x="81321" y="40660"/>
                  </a:lnTo>
                  <a:lnTo>
                    <a:pt x="81321" y="23234"/>
                  </a:lnTo>
                  <a:lnTo>
                    <a:pt x="60990" y="23234"/>
                  </a:lnTo>
                  <a:lnTo>
                    <a:pt x="6099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6D36E46E-6CDE-4A29-AB4E-8B8F102AFD8E}"/>
                </a:ext>
              </a:extLst>
            </p:cNvPr>
            <p:cNvSpPr/>
            <p:nvPr/>
          </p:nvSpPr>
          <p:spPr>
            <a:xfrm>
              <a:off x="10862564" y="54816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87A03274-E699-4403-89F1-B5C3498A0272}"/>
                </a:ext>
              </a:extLst>
            </p:cNvPr>
            <p:cNvSpPr/>
            <p:nvPr/>
          </p:nvSpPr>
          <p:spPr>
            <a:xfrm>
              <a:off x="109768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764F7714-167E-456E-A094-0961C5251D91}"/>
                </a:ext>
              </a:extLst>
            </p:cNvPr>
            <p:cNvSpPr/>
            <p:nvPr/>
          </p:nvSpPr>
          <p:spPr>
            <a:xfrm>
              <a:off x="110530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46E16C70-D4D7-484C-915C-8E96BE7D1EBC}"/>
                </a:ext>
              </a:extLst>
            </p:cNvPr>
            <p:cNvSpPr/>
            <p:nvPr/>
          </p:nvSpPr>
          <p:spPr>
            <a:xfrm>
              <a:off x="1116736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DBA7FD5D-7DC4-4ECD-A41B-7454FEFC0062}"/>
                </a:ext>
              </a:extLst>
            </p:cNvPr>
            <p:cNvSpPr/>
            <p:nvPr/>
          </p:nvSpPr>
          <p:spPr>
            <a:xfrm>
              <a:off x="1122451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7A11C786-6981-4F6D-81C4-49AE94B9DCA8}"/>
                </a:ext>
              </a:extLst>
            </p:cNvPr>
            <p:cNvSpPr/>
            <p:nvPr/>
          </p:nvSpPr>
          <p:spPr>
            <a:xfrm>
              <a:off x="112626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24E0D33D-071A-49F8-8D33-0A17172A9991}"/>
                </a:ext>
              </a:extLst>
            </p:cNvPr>
            <p:cNvSpPr/>
            <p:nvPr/>
          </p:nvSpPr>
          <p:spPr>
            <a:xfrm>
              <a:off x="113388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20545427-8708-4A09-8A8C-323F5708E56C}"/>
                </a:ext>
              </a:extLst>
            </p:cNvPr>
            <p:cNvSpPr/>
            <p:nvPr/>
          </p:nvSpPr>
          <p:spPr>
            <a:xfrm>
              <a:off x="115293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8F22AE1F-9236-4555-B0AD-CA75829C5E16}"/>
                </a:ext>
              </a:extLst>
            </p:cNvPr>
            <p:cNvSpPr/>
            <p:nvPr/>
          </p:nvSpPr>
          <p:spPr>
            <a:xfrm>
              <a:off x="116055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AA0613F7-D02C-44A9-8BFF-31EFE4C87099}"/>
                </a:ext>
              </a:extLst>
            </p:cNvPr>
            <p:cNvSpPr/>
            <p:nvPr/>
          </p:nvSpPr>
          <p:spPr>
            <a:xfrm>
              <a:off x="116817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42B82319-74F3-4224-961B-92CA4F8F1FF1}"/>
                </a:ext>
              </a:extLst>
            </p:cNvPr>
            <p:cNvSpPr/>
            <p:nvPr/>
          </p:nvSpPr>
          <p:spPr>
            <a:xfrm>
              <a:off x="117388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D7737F24-13FE-4DC9-BDD2-47777999A055}"/>
                </a:ext>
              </a:extLst>
            </p:cNvPr>
            <p:cNvSpPr/>
            <p:nvPr/>
          </p:nvSpPr>
          <p:spPr>
            <a:xfrm>
              <a:off x="118150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FB7EE6B2-9122-4C7F-8FAC-69BF9F7E949A}"/>
                </a:ext>
              </a:extLst>
            </p:cNvPr>
            <p:cNvSpPr/>
            <p:nvPr/>
          </p:nvSpPr>
          <p:spPr>
            <a:xfrm>
              <a:off x="1187222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82D2EFFD-DEB0-4E76-9E7C-21C5526D8CE8}"/>
                </a:ext>
              </a:extLst>
            </p:cNvPr>
            <p:cNvSpPr/>
            <p:nvPr/>
          </p:nvSpPr>
          <p:spPr>
            <a:xfrm>
              <a:off x="12005573" y="55578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01B824B9-7942-4BC5-A340-97760F7C9856}"/>
                </a:ext>
              </a:extLst>
            </p:cNvPr>
            <p:cNvSpPr/>
            <p:nvPr/>
          </p:nvSpPr>
          <p:spPr>
            <a:xfrm>
              <a:off x="12227582" y="555458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8CD56374-4A31-429B-B3DB-24CB90609E99}"/>
                </a:ext>
              </a:extLst>
            </p:cNvPr>
            <p:cNvSpPr/>
            <p:nvPr/>
          </p:nvSpPr>
          <p:spPr>
            <a:xfrm>
              <a:off x="12367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A817B56A-D221-4AF7-B3D1-D646EDF2D28F}"/>
                </a:ext>
              </a:extLst>
            </p:cNvPr>
            <p:cNvSpPr/>
            <p:nvPr/>
          </p:nvSpPr>
          <p:spPr>
            <a:xfrm>
              <a:off x="124056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7382961A-BD69-42BD-B209-0A3A56634445}"/>
                </a:ext>
              </a:extLst>
            </p:cNvPr>
            <p:cNvSpPr/>
            <p:nvPr/>
          </p:nvSpPr>
          <p:spPr>
            <a:xfrm>
              <a:off x="126151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DA013909-DCF3-4FBD-9529-B9092612E98C}"/>
                </a:ext>
              </a:extLst>
            </p:cNvPr>
            <p:cNvSpPr/>
            <p:nvPr/>
          </p:nvSpPr>
          <p:spPr>
            <a:xfrm>
              <a:off x="126532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92A3BC71-A2EC-4CD5-AE98-8E1C9AA89537}"/>
                </a:ext>
              </a:extLst>
            </p:cNvPr>
            <p:cNvSpPr/>
            <p:nvPr/>
          </p:nvSpPr>
          <p:spPr>
            <a:xfrm>
              <a:off x="12748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60A150C2-6AF0-418B-8D24-EC850184C2A1}"/>
                </a:ext>
              </a:extLst>
            </p:cNvPr>
            <p:cNvSpPr/>
            <p:nvPr/>
          </p:nvSpPr>
          <p:spPr>
            <a:xfrm>
              <a:off x="128247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83A91FA1-183E-4608-8669-C93804AFEA75}"/>
                </a:ext>
              </a:extLst>
            </p:cNvPr>
            <p:cNvSpPr/>
            <p:nvPr/>
          </p:nvSpPr>
          <p:spPr>
            <a:xfrm>
              <a:off x="128818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3BB22994-85C4-47BC-8ECF-B77901ACF0F1}"/>
                </a:ext>
              </a:extLst>
            </p:cNvPr>
            <p:cNvSpPr/>
            <p:nvPr/>
          </p:nvSpPr>
          <p:spPr>
            <a:xfrm>
              <a:off x="130723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4A3F918-C306-41C4-A4D3-F9C6EBDD47A7}"/>
                </a:ext>
              </a:extLst>
            </p:cNvPr>
            <p:cNvSpPr/>
            <p:nvPr/>
          </p:nvSpPr>
          <p:spPr>
            <a:xfrm>
              <a:off x="1341528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92C563D7-F391-4870-B36B-595B9E49CA5A}"/>
                </a:ext>
              </a:extLst>
            </p:cNvPr>
            <p:cNvSpPr/>
            <p:nvPr/>
          </p:nvSpPr>
          <p:spPr>
            <a:xfrm>
              <a:off x="1412013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478B1062-EA15-431D-B6FF-6B5FC7A38EC8}"/>
                </a:ext>
              </a:extLst>
            </p:cNvPr>
            <p:cNvSpPr/>
            <p:nvPr/>
          </p:nvSpPr>
          <p:spPr>
            <a:xfrm>
              <a:off x="1432968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58" name="Group 357">
            <a:extLst>
              <a:ext uri="{FF2B5EF4-FFF2-40B4-BE49-F238E27FC236}">
                <a16:creationId xmlns:a16="http://schemas.microsoft.com/office/drawing/2014/main" id="{C30D8D41-1797-46DF-A614-A007BF5D16E3}"/>
              </a:ext>
            </a:extLst>
          </p:cNvPr>
          <p:cNvGrpSpPr/>
          <p:nvPr/>
        </p:nvGrpSpPr>
        <p:grpSpPr>
          <a:xfrm>
            <a:off x="5352164" y="2036963"/>
            <a:ext cx="3420000" cy="1728000"/>
            <a:chOff x="9483667" y="3073970"/>
            <a:chExt cx="5383930" cy="2747781"/>
          </a:xfrm>
        </p:grpSpPr>
        <p:sp>
          <p:nvSpPr>
            <p:cNvPr id="318" name="Freeform: Shape 317">
              <a:extLst>
                <a:ext uri="{FF2B5EF4-FFF2-40B4-BE49-F238E27FC236}">
                  <a16:creationId xmlns:a16="http://schemas.microsoft.com/office/drawing/2014/main" id="{48E64CE2-B52C-4E03-89FD-B63C6516C1F1}"/>
                </a:ext>
              </a:extLst>
            </p:cNvPr>
            <p:cNvSpPr/>
            <p:nvPr/>
          </p:nvSpPr>
          <p:spPr>
            <a:xfrm>
              <a:off x="9483667" y="3073970"/>
              <a:ext cx="5372100" cy="2686050"/>
            </a:xfrm>
            <a:custGeom>
              <a:avLst/>
              <a:gdLst>
                <a:gd name="connsiteX0" fmla="*/ 5375844 w 5372100"/>
                <a:gd name="connsiteY0" fmla="*/ 2689374 h 2686050"/>
                <a:gd name="connsiteX1" fmla="*/ 5250961 w 5372100"/>
                <a:gd name="connsiteY1" fmla="*/ 2689374 h 2686050"/>
                <a:gd name="connsiteX2" fmla="*/ 5250961 w 5372100"/>
                <a:gd name="connsiteY2" fmla="*/ 2613860 h 2686050"/>
                <a:gd name="connsiteX3" fmla="*/ 4437765 w 5372100"/>
                <a:gd name="connsiteY3" fmla="*/ 2613860 h 2686050"/>
                <a:gd name="connsiteX4" fmla="*/ 4437765 w 5372100"/>
                <a:gd name="connsiteY4" fmla="*/ 2573208 h 2686050"/>
                <a:gd name="connsiteX5" fmla="*/ 3874332 w 5372100"/>
                <a:gd name="connsiteY5" fmla="*/ 2573208 h 2686050"/>
                <a:gd name="connsiteX6" fmla="*/ 3874332 w 5372100"/>
                <a:gd name="connsiteY6" fmla="*/ 2535450 h 2686050"/>
                <a:gd name="connsiteX7" fmla="*/ 3366078 w 5372100"/>
                <a:gd name="connsiteY7" fmla="*/ 2535450 h 2686050"/>
                <a:gd name="connsiteX8" fmla="*/ 3366078 w 5372100"/>
                <a:gd name="connsiteY8" fmla="*/ 2529640 h 2686050"/>
                <a:gd name="connsiteX9" fmla="*/ 3200534 w 5372100"/>
                <a:gd name="connsiteY9" fmla="*/ 2529640 h 2686050"/>
                <a:gd name="connsiteX10" fmla="*/ 3200534 w 5372100"/>
                <a:gd name="connsiteY10" fmla="*/ 2503503 h 2686050"/>
                <a:gd name="connsiteX11" fmla="*/ 3110503 w 5372100"/>
                <a:gd name="connsiteY11" fmla="*/ 2503503 h 2686050"/>
                <a:gd name="connsiteX12" fmla="*/ 3110503 w 5372100"/>
                <a:gd name="connsiteY12" fmla="*/ 2486073 h 2686050"/>
                <a:gd name="connsiteX13" fmla="*/ 2933338 w 5372100"/>
                <a:gd name="connsiteY13" fmla="*/ 2486073 h 2686050"/>
                <a:gd name="connsiteX14" fmla="*/ 2933338 w 5372100"/>
                <a:gd name="connsiteY14" fmla="*/ 2468651 h 2686050"/>
                <a:gd name="connsiteX15" fmla="*/ 2640006 w 5372100"/>
                <a:gd name="connsiteY15" fmla="*/ 2468651 h 2686050"/>
                <a:gd name="connsiteX16" fmla="*/ 2640006 w 5372100"/>
                <a:gd name="connsiteY16" fmla="*/ 2442515 h 2686050"/>
                <a:gd name="connsiteX17" fmla="*/ 2448316 w 5372100"/>
                <a:gd name="connsiteY17" fmla="*/ 2442515 h 2686050"/>
                <a:gd name="connsiteX18" fmla="*/ 2448316 w 5372100"/>
                <a:gd name="connsiteY18" fmla="*/ 2410568 h 2686050"/>
                <a:gd name="connsiteX19" fmla="*/ 2355380 w 5372100"/>
                <a:gd name="connsiteY19" fmla="*/ 2410568 h 2686050"/>
                <a:gd name="connsiteX20" fmla="*/ 2355380 w 5372100"/>
                <a:gd name="connsiteY20" fmla="*/ 2393137 h 2686050"/>
                <a:gd name="connsiteX21" fmla="*/ 2253729 w 5372100"/>
                <a:gd name="connsiteY21" fmla="*/ 2393137 h 2686050"/>
                <a:gd name="connsiteX22" fmla="*/ 2253729 w 5372100"/>
                <a:gd name="connsiteY22" fmla="*/ 2367001 h 2686050"/>
                <a:gd name="connsiteX23" fmla="*/ 2125942 w 5372100"/>
                <a:gd name="connsiteY23" fmla="*/ 2367001 h 2686050"/>
                <a:gd name="connsiteX24" fmla="*/ 2125942 w 5372100"/>
                <a:gd name="connsiteY24" fmla="*/ 2355380 h 2686050"/>
                <a:gd name="connsiteX25" fmla="*/ 1992344 w 5372100"/>
                <a:gd name="connsiteY25" fmla="*/ 2355380 h 2686050"/>
                <a:gd name="connsiteX26" fmla="*/ 1992344 w 5372100"/>
                <a:gd name="connsiteY26" fmla="*/ 2329244 h 2686050"/>
                <a:gd name="connsiteX27" fmla="*/ 1954587 w 5372100"/>
                <a:gd name="connsiteY27" fmla="*/ 2329244 h 2686050"/>
                <a:gd name="connsiteX28" fmla="*/ 1954587 w 5372100"/>
                <a:gd name="connsiteY28" fmla="*/ 2314718 h 2686050"/>
                <a:gd name="connsiteX29" fmla="*/ 1925545 w 5372100"/>
                <a:gd name="connsiteY29" fmla="*/ 2314718 h 2686050"/>
                <a:gd name="connsiteX30" fmla="*/ 1925545 w 5372100"/>
                <a:gd name="connsiteY30" fmla="*/ 2291487 h 2686050"/>
                <a:gd name="connsiteX31" fmla="*/ 1847126 w 5372100"/>
                <a:gd name="connsiteY31" fmla="*/ 2291487 h 2686050"/>
                <a:gd name="connsiteX32" fmla="*/ 1847126 w 5372100"/>
                <a:gd name="connsiteY32" fmla="*/ 2268255 h 2686050"/>
                <a:gd name="connsiteX33" fmla="*/ 1786138 w 5372100"/>
                <a:gd name="connsiteY33" fmla="*/ 2268255 h 2686050"/>
                <a:gd name="connsiteX34" fmla="*/ 1786138 w 5372100"/>
                <a:gd name="connsiteY34" fmla="*/ 2245024 h 2686050"/>
                <a:gd name="connsiteX35" fmla="*/ 1760001 w 5372100"/>
                <a:gd name="connsiteY35" fmla="*/ 2245024 h 2686050"/>
                <a:gd name="connsiteX36" fmla="*/ 1760001 w 5372100"/>
                <a:gd name="connsiteY36" fmla="*/ 2227593 h 2686050"/>
                <a:gd name="connsiteX37" fmla="*/ 1719339 w 5372100"/>
                <a:gd name="connsiteY37" fmla="*/ 2227593 h 2686050"/>
                <a:gd name="connsiteX38" fmla="*/ 1719339 w 5372100"/>
                <a:gd name="connsiteY38" fmla="*/ 2198551 h 2686050"/>
                <a:gd name="connsiteX39" fmla="*/ 1678686 w 5372100"/>
                <a:gd name="connsiteY39" fmla="*/ 2198551 h 2686050"/>
                <a:gd name="connsiteX40" fmla="*/ 1678686 w 5372100"/>
                <a:gd name="connsiteY40" fmla="*/ 2163699 h 2686050"/>
                <a:gd name="connsiteX41" fmla="*/ 1603172 w 5372100"/>
                <a:gd name="connsiteY41" fmla="*/ 2163699 h 2686050"/>
                <a:gd name="connsiteX42" fmla="*/ 1603172 w 5372100"/>
                <a:gd name="connsiteY42" fmla="*/ 2152079 h 2686050"/>
                <a:gd name="connsiteX43" fmla="*/ 1577035 w 5372100"/>
                <a:gd name="connsiteY43" fmla="*/ 2152079 h 2686050"/>
                <a:gd name="connsiteX44" fmla="*/ 1577035 w 5372100"/>
                <a:gd name="connsiteY44" fmla="*/ 2120132 h 2686050"/>
                <a:gd name="connsiteX45" fmla="*/ 1533468 w 5372100"/>
                <a:gd name="connsiteY45" fmla="*/ 2120132 h 2686050"/>
                <a:gd name="connsiteX46" fmla="*/ 1533468 w 5372100"/>
                <a:gd name="connsiteY46" fmla="*/ 2091090 h 2686050"/>
                <a:gd name="connsiteX47" fmla="*/ 1478290 w 5372100"/>
                <a:gd name="connsiteY47" fmla="*/ 2091090 h 2686050"/>
                <a:gd name="connsiteX48" fmla="*/ 1478290 w 5372100"/>
                <a:gd name="connsiteY48" fmla="*/ 2059143 h 2686050"/>
                <a:gd name="connsiteX49" fmla="*/ 1440532 w 5372100"/>
                <a:gd name="connsiteY49" fmla="*/ 2059143 h 2686050"/>
                <a:gd name="connsiteX50" fmla="*/ 1440532 w 5372100"/>
                <a:gd name="connsiteY50" fmla="*/ 2015576 h 2686050"/>
                <a:gd name="connsiteX51" fmla="*/ 1411491 w 5372100"/>
                <a:gd name="connsiteY51" fmla="*/ 2015576 h 2686050"/>
                <a:gd name="connsiteX52" fmla="*/ 1411491 w 5372100"/>
                <a:gd name="connsiteY52" fmla="*/ 1989439 h 2686050"/>
                <a:gd name="connsiteX53" fmla="*/ 1394060 w 5372100"/>
                <a:gd name="connsiteY53" fmla="*/ 1989439 h 2686050"/>
                <a:gd name="connsiteX54" fmla="*/ 1394060 w 5372100"/>
                <a:gd name="connsiteY54" fmla="*/ 1969113 h 2686050"/>
                <a:gd name="connsiteX55" fmla="*/ 1370829 w 5372100"/>
                <a:gd name="connsiteY55" fmla="*/ 1969113 h 2686050"/>
                <a:gd name="connsiteX56" fmla="*/ 1370829 w 5372100"/>
                <a:gd name="connsiteY56" fmla="*/ 1925545 h 2686050"/>
                <a:gd name="connsiteX57" fmla="*/ 1330166 w 5372100"/>
                <a:gd name="connsiteY57" fmla="*/ 1925545 h 2686050"/>
                <a:gd name="connsiteX58" fmla="*/ 1330166 w 5372100"/>
                <a:gd name="connsiteY58" fmla="*/ 1890694 h 2686050"/>
                <a:gd name="connsiteX59" fmla="*/ 1280798 w 5372100"/>
                <a:gd name="connsiteY59" fmla="*/ 1890694 h 2686050"/>
                <a:gd name="connsiteX60" fmla="*/ 1280798 w 5372100"/>
                <a:gd name="connsiteY60" fmla="*/ 1867462 h 2686050"/>
                <a:gd name="connsiteX61" fmla="*/ 1240136 w 5372100"/>
                <a:gd name="connsiteY61" fmla="*/ 1867462 h 2686050"/>
                <a:gd name="connsiteX62" fmla="*/ 1240136 w 5372100"/>
                <a:gd name="connsiteY62" fmla="*/ 1838420 h 2686050"/>
                <a:gd name="connsiteX63" fmla="*/ 1213990 w 5372100"/>
                <a:gd name="connsiteY63" fmla="*/ 1838420 h 2686050"/>
                <a:gd name="connsiteX64" fmla="*/ 1213990 w 5372100"/>
                <a:gd name="connsiteY64" fmla="*/ 1797758 h 2686050"/>
                <a:gd name="connsiteX65" fmla="*/ 1182053 w 5372100"/>
                <a:gd name="connsiteY65" fmla="*/ 1797758 h 2686050"/>
                <a:gd name="connsiteX66" fmla="*/ 1182053 w 5372100"/>
                <a:gd name="connsiteY66" fmla="*/ 1765811 h 2686050"/>
                <a:gd name="connsiteX67" fmla="*/ 1144295 w 5372100"/>
                <a:gd name="connsiteY67" fmla="*/ 1765811 h 2686050"/>
                <a:gd name="connsiteX68" fmla="*/ 1144295 w 5372100"/>
                <a:gd name="connsiteY68" fmla="*/ 1716434 h 2686050"/>
                <a:gd name="connsiteX69" fmla="*/ 1126865 w 5372100"/>
                <a:gd name="connsiteY69" fmla="*/ 1716434 h 2686050"/>
                <a:gd name="connsiteX70" fmla="*/ 1126865 w 5372100"/>
                <a:gd name="connsiteY70" fmla="*/ 1687392 h 2686050"/>
                <a:gd name="connsiteX71" fmla="*/ 1100728 w 5372100"/>
                <a:gd name="connsiteY71" fmla="*/ 1687392 h 2686050"/>
                <a:gd name="connsiteX72" fmla="*/ 1100728 w 5372100"/>
                <a:gd name="connsiteY72" fmla="*/ 1649635 h 2686050"/>
                <a:gd name="connsiteX73" fmla="*/ 1068781 w 5372100"/>
                <a:gd name="connsiteY73" fmla="*/ 1649635 h 2686050"/>
                <a:gd name="connsiteX74" fmla="*/ 1068781 w 5372100"/>
                <a:gd name="connsiteY74" fmla="*/ 1623498 h 2686050"/>
                <a:gd name="connsiteX75" fmla="*/ 1033929 w 5372100"/>
                <a:gd name="connsiteY75" fmla="*/ 1623498 h 2686050"/>
                <a:gd name="connsiteX76" fmla="*/ 1033929 w 5372100"/>
                <a:gd name="connsiteY76" fmla="*/ 1568320 h 2686050"/>
                <a:gd name="connsiteX77" fmla="*/ 990362 w 5372100"/>
                <a:gd name="connsiteY77" fmla="*/ 1568320 h 2686050"/>
                <a:gd name="connsiteX78" fmla="*/ 990362 w 5372100"/>
                <a:gd name="connsiteY78" fmla="*/ 1530563 h 2686050"/>
                <a:gd name="connsiteX79" fmla="*/ 961320 w 5372100"/>
                <a:gd name="connsiteY79" fmla="*/ 1530563 h 2686050"/>
                <a:gd name="connsiteX80" fmla="*/ 961320 w 5372100"/>
                <a:gd name="connsiteY80" fmla="*/ 1449238 h 2686050"/>
                <a:gd name="connsiteX81" fmla="*/ 938087 w 5372100"/>
                <a:gd name="connsiteY81" fmla="*/ 1449238 h 2686050"/>
                <a:gd name="connsiteX82" fmla="*/ 938087 w 5372100"/>
                <a:gd name="connsiteY82" fmla="*/ 1405681 h 2686050"/>
                <a:gd name="connsiteX83" fmla="*/ 903236 w 5372100"/>
                <a:gd name="connsiteY83" fmla="*/ 1405681 h 2686050"/>
                <a:gd name="connsiteX84" fmla="*/ 903236 w 5372100"/>
                <a:gd name="connsiteY84" fmla="*/ 1344692 h 2686050"/>
                <a:gd name="connsiteX85" fmla="*/ 868384 w 5372100"/>
                <a:gd name="connsiteY85" fmla="*/ 1344692 h 2686050"/>
                <a:gd name="connsiteX86" fmla="*/ 868384 w 5372100"/>
                <a:gd name="connsiteY86" fmla="*/ 1272083 h 2686050"/>
                <a:gd name="connsiteX87" fmla="*/ 839341 w 5372100"/>
                <a:gd name="connsiteY87" fmla="*/ 1272083 h 2686050"/>
                <a:gd name="connsiteX88" fmla="*/ 839341 w 5372100"/>
                <a:gd name="connsiteY88" fmla="*/ 1222705 h 2686050"/>
                <a:gd name="connsiteX89" fmla="*/ 813203 w 5372100"/>
                <a:gd name="connsiteY89" fmla="*/ 1222705 h 2686050"/>
                <a:gd name="connsiteX90" fmla="*/ 813203 w 5372100"/>
                <a:gd name="connsiteY90" fmla="*/ 1153001 h 2686050"/>
                <a:gd name="connsiteX91" fmla="*/ 784159 w 5372100"/>
                <a:gd name="connsiteY91" fmla="*/ 1153001 h 2686050"/>
                <a:gd name="connsiteX92" fmla="*/ 784159 w 5372100"/>
                <a:gd name="connsiteY92" fmla="*/ 1106538 h 2686050"/>
                <a:gd name="connsiteX93" fmla="*/ 746404 w 5372100"/>
                <a:gd name="connsiteY93" fmla="*/ 1106538 h 2686050"/>
                <a:gd name="connsiteX94" fmla="*/ 746404 w 5372100"/>
                <a:gd name="connsiteY94" fmla="*/ 1016499 h 2686050"/>
                <a:gd name="connsiteX95" fmla="*/ 702839 w 5372100"/>
                <a:gd name="connsiteY95" fmla="*/ 1016499 h 2686050"/>
                <a:gd name="connsiteX96" fmla="*/ 702839 w 5372100"/>
                <a:gd name="connsiteY96" fmla="*/ 906140 h 2686050"/>
                <a:gd name="connsiteX97" fmla="*/ 679605 w 5372100"/>
                <a:gd name="connsiteY97" fmla="*/ 906140 h 2686050"/>
                <a:gd name="connsiteX98" fmla="*/ 679605 w 5372100"/>
                <a:gd name="connsiteY98" fmla="*/ 874192 h 2686050"/>
                <a:gd name="connsiteX99" fmla="*/ 659275 w 5372100"/>
                <a:gd name="connsiteY99" fmla="*/ 874192 h 2686050"/>
                <a:gd name="connsiteX100" fmla="*/ 659275 w 5372100"/>
                <a:gd name="connsiteY100" fmla="*/ 821915 h 2686050"/>
                <a:gd name="connsiteX101" fmla="*/ 624423 w 5372100"/>
                <a:gd name="connsiteY101" fmla="*/ 821915 h 2686050"/>
                <a:gd name="connsiteX102" fmla="*/ 624423 w 5372100"/>
                <a:gd name="connsiteY102" fmla="*/ 699935 h 2686050"/>
                <a:gd name="connsiteX103" fmla="*/ 575050 w 5372100"/>
                <a:gd name="connsiteY103" fmla="*/ 699935 h 2686050"/>
                <a:gd name="connsiteX104" fmla="*/ 575050 w 5372100"/>
                <a:gd name="connsiteY104" fmla="*/ 598284 h 2686050"/>
                <a:gd name="connsiteX105" fmla="*/ 546007 w 5372100"/>
                <a:gd name="connsiteY105" fmla="*/ 598284 h 2686050"/>
                <a:gd name="connsiteX106" fmla="*/ 546007 w 5372100"/>
                <a:gd name="connsiteY106" fmla="*/ 519869 h 2686050"/>
                <a:gd name="connsiteX107" fmla="*/ 514060 w 5372100"/>
                <a:gd name="connsiteY107" fmla="*/ 519869 h 2686050"/>
                <a:gd name="connsiteX108" fmla="*/ 514060 w 5372100"/>
                <a:gd name="connsiteY108" fmla="*/ 490826 h 2686050"/>
                <a:gd name="connsiteX109" fmla="*/ 493730 w 5372100"/>
                <a:gd name="connsiteY109" fmla="*/ 490826 h 2686050"/>
                <a:gd name="connsiteX110" fmla="*/ 493730 w 5372100"/>
                <a:gd name="connsiteY110" fmla="*/ 441452 h 2686050"/>
                <a:gd name="connsiteX111" fmla="*/ 453070 w 5372100"/>
                <a:gd name="connsiteY111" fmla="*/ 441452 h 2686050"/>
                <a:gd name="connsiteX112" fmla="*/ 453070 w 5372100"/>
                <a:gd name="connsiteY112" fmla="*/ 392079 h 2686050"/>
                <a:gd name="connsiteX113" fmla="*/ 418218 w 5372100"/>
                <a:gd name="connsiteY113" fmla="*/ 392079 h 2686050"/>
                <a:gd name="connsiteX114" fmla="*/ 418218 w 5372100"/>
                <a:gd name="connsiteY114" fmla="*/ 322376 h 2686050"/>
                <a:gd name="connsiteX115" fmla="*/ 397889 w 5372100"/>
                <a:gd name="connsiteY115" fmla="*/ 322376 h 2686050"/>
                <a:gd name="connsiteX116" fmla="*/ 397889 w 5372100"/>
                <a:gd name="connsiteY116" fmla="*/ 307855 h 2686050"/>
                <a:gd name="connsiteX117" fmla="*/ 351419 w 5372100"/>
                <a:gd name="connsiteY117" fmla="*/ 307855 h 2686050"/>
                <a:gd name="connsiteX118" fmla="*/ 351419 w 5372100"/>
                <a:gd name="connsiteY118" fmla="*/ 287525 h 2686050"/>
                <a:gd name="connsiteX119" fmla="*/ 319472 w 5372100"/>
                <a:gd name="connsiteY119" fmla="*/ 287525 h 2686050"/>
                <a:gd name="connsiteX120" fmla="*/ 319472 w 5372100"/>
                <a:gd name="connsiteY120" fmla="*/ 246865 h 2686050"/>
                <a:gd name="connsiteX121" fmla="*/ 270099 w 5372100"/>
                <a:gd name="connsiteY121" fmla="*/ 246865 h 2686050"/>
                <a:gd name="connsiteX122" fmla="*/ 270099 w 5372100"/>
                <a:gd name="connsiteY122" fmla="*/ 214918 h 2686050"/>
                <a:gd name="connsiteX123" fmla="*/ 246865 w 5372100"/>
                <a:gd name="connsiteY123" fmla="*/ 214918 h 2686050"/>
                <a:gd name="connsiteX124" fmla="*/ 246865 w 5372100"/>
                <a:gd name="connsiteY124" fmla="*/ 177162 h 2686050"/>
                <a:gd name="connsiteX125" fmla="*/ 180066 w 5372100"/>
                <a:gd name="connsiteY125" fmla="*/ 177162 h 2686050"/>
                <a:gd name="connsiteX126" fmla="*/ 180066 w 5372100"/>
                <a:gd name="connsiteY126" fmla="*/ 116172 h 2686050"/>
                <a:gd name="connsiteX127" fmla="*/ 151024 w 5372100"/>
                <a:gd name="connsiteY127" fmla="*/ 116172 h 2686050"/>
                <a:gd name="connsiteX128" fmla="*/ 151024 w 5372100"/>
                <a:gd name="connsiteY128" fmla="*/ 72607 h 2686050"/>
                <a:gd name="connsiteX129" fmla="*/ 95842 w 5372100"/>
                <a:gd name="connsiteY129" fmla="*/ 72607 h 2686050"/>
                <a:gd name="connsiteX130" fmla="*/ 95842 w 5372100"/>
                <a:gd name="connsiteY130" fmla="*/ 49373 h 2686050"/>
                <a:gd name="connsiteX131" fmla="*/ 72607 w 5372100"/>
                <a:gd name="connsiteY131" fmla="*/ 49373 h 2686050"/>
                <a:gd name="connsiteX132" fmla="*/ 72607 w 5372100"/>
                <a:gd name="connsiteY132" fmla="*/ 0 h 2686050"/>
                <a:gd name="connsiteX133" fmla="*/ 0 w 5372100"/>
                <a:gd name="connsiteY133"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372100" h="2686050">
                  <a:moveTo>
                    <a:pt x="5375844" y="2689374"/>
                  </a:moveTo>
                  <a:lnTo>
                    <a:pt x="5250961" y="2689374"/>
                  </a:lnTo>
                  <a:lnTo>
                    <a:pt x="5250961" y="2613860"/>
                  </a:lnTo>
                  <a:lnTo>
                    <a:pt x="4437765" y="2613860"/>
                  </a:lnTo>
                  <a:lnTo>
                    <a:pt x="4437765" y="2573208"/>
                  </a:lnTo>
                  <a:lnTo>
                    <a:pt x="3874332" y="2573208"/>
                  </a:lnTo>
                  <a:lnTo>
                    <a:pt x="3874332" y="2535450"/>
                  </a:lnTo>
                  <a:lnTo>
                    <a:pt x="3366078" y="2535450"/>
                  </a:lnTo>
                  <a:lnTo>
                    <a:pt x="3366078" y="2529640"/>
                  </a:lnTo>
                  <a:lnTo>
                    <a:pt x="3200534" y="2529640"/>
                  </a:lnTo>
                  <a:lnTo>
                    <a:pt x="3200534" y="2503503"/>
                  </a:lnTo>
                  <a:lnTo>
                    <a:pt x="3110503" y="2503503"/>
                  </a:lnTo>
                  <a:lnTo>
                    <a:pt x="3110503" y="2486073"/>
                  </a:lnTo>
                  <a:lnTo>
                    <a:pt x="2933338" y="2486073"/>
                  </a:lnTo>
                  <a:lnTo>
                    <a:pt x="2933338" y="2468651"/>
                  </a:lnTo>
                  <a:lnTo>
                    <a:pt x="2640006" y="2468651"/>
                  </a:lnTo>
                  <a:lnTo>
                    <a:pt x="2640006" y="2442515"/>
                  </a:lnTo>
                  <a:lnTo>
                    <a:pt x="2448316" y="2442515"/>
                  </a:lnTo>
                  <a:lnTo>
                    <a:pt x="2448316" y="2410568"/>
                  </a:lnTo>
                  <a:lnTo>
                    <a:pt x="2355380" y="2410568"/>
                  </a:lnTo>
                  <a:lnTo>
                    <a:pt x="2355380" y="2393137"/>
                  </a:lnTo>
                  <a:lnTo>
                    <a:pt x="2253729" y="2393137"/>
                  </a:lnTo>
                  <a:lnTo>
                    <a:pt x="2253729" y="2367001"/>
                  </a:lnTo>
                  <a:lnTo>
                    <a:pt x="2125942" y="2367001"/>
                  </a:lnTo>
                  <a:lnTo>
                    <a:pt x="2125942" y="2355380"/>
                  </a:lnTo>
                  <a:lnTo>
                    <a:pt x="1992344" y="2355380"/>
                  </a:lnTo>
                  <a:lnTo>
                    <a:pt x="1992344" y="2329244"/>
                  </a:lnTo>
                  <a:lnTo>
                    <a:pt x="1954587" y="2329244"/>
                  </a:lnTo>
                  <a:lnTo>
                    <a:pt x="1954587" y="2314718"/>
                  </a:lnTo>
                  <a:lnTo>
                    <a:pt x="1925545" y="2314718"/>
                  </a:lnTo>
                  <a:lnTo>
                    <a:pt x="1925545" y="2291487"/>
                  </a:lnTo>
                  <a:lnTo>
                    <a:pt x="1847126" y="2291487"/>
                  </a:lnTo>
                  <a:lnTo>
                    <a:pt x="1847126" y="2268255"/>
                  </a:lnTo>
                  <a:lnTo>
                    <a:pt x="1786138" y="2268255"/>
                  </a:lnTo>
                  <a:lnTo>
                    <a:pt x="1786138" y="2245024"/>
                  </a:lnTo>
                  <a:lnTo>
                    <a:pt x="1760001" y="2245024"/>
                  </a:lnTo>
                  <a:lnTo>
                    <a:pt x="1760001" y="2227593"/>
                  </a:lnTo>
                  <a:lnTo>
                    <a:pt x="1719339" y="2227593"/>
                  </a:lnTo>
                  <a:lnTo>
                    <a:pt x="1719339" y="2198551"/>
                  </a:lnTo>
                  <a:lnTo>
                    <a:pt x="1678686" y="2198551"/>
                  </a:lnTo>
                  <a:lnTo>
                    <a:pt x="1678686" y="2163699"/>
                  </a:lnTo>
                  <a:lnTo>
                    <a:pt x="1603172" y="2163699"/>
                  </a:lnTo>
                  <a:lnTo>
                    <a:pt x="1603172" y="2152079"/>
                  </a:lnTo>
                  <a:lnTo>
                    <a:pt x="1577035" y="2152079"/>
                  </a:lnTo>
                  <a:lnTo>
                    <a:pt x="1577035" y="2120132"/>
                  </a:lnTo>
                  <a:lnTo>
                    <a:pt x="1533468" y="2120132"/>
                  </a:lnTo>
                  <a:lnTo>
                    <a:pt x="1533468" y="2091090"/>
                  </a:lnTo>
                  <a:lnTo>
                    <a:pt x="1478290" y="2091090"/>
                  </a:lnTo>
                  <a:lnTo>
                    <a:pt x="1478290" y="2059143"/>
                  </a:lnTo>
                  <a:lnTo>
                    <a:pt x="1440532" y="2059143"/>
                  </a:lnTo>
                  <a:lnTo>
                    <a:pt x="1440532" y="2015576"/>
                  </a:lnTo>
                  <a:lnTo>
                    <a:pt x="1411491" y="2015576"/>
                  </a:lnTo>
                  <a:lnTo>
                    <a:pt x="1411491" y="1989439"/>
                  </a:lnTo>
                  <a:lnTo>
                    <a:pt x="1394060" y="1989439"/>
                  </a:lnTo>
                  <a:lnTo>
                    <a:pt x="1394060" y="1969113"/>
                  </a:lnTo>
                  <a:lnTo>
                    <a:pt x="1370829" y="1969113"/>
                  </a:lnTo>
                  <a:lnTo>
                    <a:pt x="1370829" y="1925545"/>
                  </a:lnTo>
                  <a:lnTo>
                    <a:pt x="1330166" y="1925545"/>
                  </a:lnTo>
                  <a:lnTo>
                    <a:pt x="1330166" y="1890694"/>
                  </a:lnTo>
                  <a:lnTo>
                    <a:pt x="1280798" y="1890694"/>
                  </a:lnTo>
                  <a:lnTo>
                    <a:pt x="1280798" y="1867462"/>
                  </a:lnTo>
                  <a:lnTo>
                    <a:pt x="1240136" y="1867462"/>
                  </a:lnTo>
                  <a:lnTo>
                    <a:pt x="1240136" y="1838420"/>
                  </a:lnTo>
                  <a:lnTo>
                    <a:pt x="1213990" y="1838420"/>
                  </a:lnTo>
                  <a:lnTo>
                    <a:pt x="1213990" y="1797758"/>
                  </a:lnTo>
                  <a:lnTo>
                    <a:pt x="1182053" y="1797758"/>
                  </a:lnTo>
                  <a:lnTo>
                    <a:pt x="1182053" y="1765811"/>
                  </a:lnTo>
                  <a:lnTo>
                    <a:pt x="1144295" y="1765811"/>
                  </a:lnTo>
                  <a:lnTo>
                    <a:pt x="1144295" y="1716434"/>
                  </a:lnTo>
                  <a:lnTo>
                    <a:pt x="1126865" y="1716434"/>
                  </a:lnTo>
                  <a:lnTo>
                    <a:pt x="1126865" y="1687392"/>
                  </a:lnTo>
                  <a:lnTo>
                    <a:pt x="1100728" y="1687392"/>
                  </a:lnTo>
                  <a:lnTo>
                    <a:pt x="1100728" y="1649635"/>
                  </a:lnTo>
                  <a:lnTo>
                    <a:pt x="1068781" y="1649635"/>
                  </a:lnTo>
                  <a:lnTo>
                    <a:pt x="1068781" y="1623498"/>
                  </a:lnTo>
                  <a:lnTo>
                    <a:pt x="1033929" y="1623498"/>
                  </a:lnTo>
                  <a:lnTo>
                    <a:pt x="1033929" y="1568320"/>
                  </a:lnTo>
                  <a:lnTo>
                    <a:pt x="990362" y="1568320"/>
                  </a:lnTo>
                  <a:lnTo>
                    <a:pt x="990362" y="1530563"/>
                  </a:lnTo>
                  <a:lnTo>
                    <a:pt x="961320" y="1530563"/>
                  </a:lnTo>
                  <a:lnTo>
                    <a:pt x="961320" y="1449238"/>
                  </a:lnTo>
                  <a:lnTo>
                    <a:pt x="938087" y="1449238"/>
                  </a:lnTo>
                  <a:lnTo>
                    <a:pt x="938087" y="1405681"/>
                  </a:lnTo>
                  <a:lnTo>
                    <a:pt x="903236" y="1405681"/>
                  </a:lnTo>
                  <a:lnTo>
                    <a:pt x="903236" y="1344692"/>
                  </a:lnTo>
                  <a:lnTo>
                    <a:pt x="868384" y="1344692"/>
                  </a:lnTo>
                  <a:lnTo>
                    <a:pt x="868384" y="1272083"/>
                  </a:lnTo>
                  <a:lnTo>
                    <a:pt x="839341" y="1272083"/>
                  </a:lnTo>
                  <a:lnTo>
                    <a:pt x="839341" y="1222705"/>
                  </a:lnTo>
                  <a:lnTo>
                    <a:pt x="813203" y="1222705"/>
                  </a:lnTo>
                  <a:lnTo>
                    <a:pt x="813203" y="1153001"/>
                  </a:lnTo>
                  <a:lnTo>
                    <a:pt x="784159" y="1153001"/>
                  </a:lnTo>
                  <a:lnTo>
                    <a:pt x="784159" y="1106538"/>
                  </a:lnTo>
                  <a:lnTo>
                    <a:pt x="746404" y="1106538"/>
                  </a:lnTo>
                  <a:lnTo>
                    <a:pt x="746404" y="1016499"/>
                  </a:lnTo>
                  <a:lnTo>
                    <a:pt x="702839" y="1016499"/>
                  </a:lnTo>
                  <a:lnTo>
                    <a:pt x="702839" y="906140"/>
                  </a:lnTo>
                  <a:lnTo>
                    <a:pt x="679605" y="906140"/>
                  </a:lnTo>
                  <a:lnTo>
                    <a:pt x="679605" y="874192"/>
                  </a:lnTo>
                  <a:lnTo>
                    <a:pt x="659275" y="874192"/>
                  </a:lnTo>
                  <a:lnTo>
                    <a:pt x="659275" y="821915"/>
                  </a:lnTo>
                  <a:lnTo>
                    <a:pt x="624423" y="821915"/>
                  </a:lnTo>
                  <a:lnTo>
                    <a:pt x="624423" y="699935"/>
                  </a:lnTo>
                  <a:lnTo>
                    <a:pt x="575050" y="699935"/>
                  </a:lnTo>
                  <a:lnTo>
                    <a:pt x="575050" y="598284"/>
                  </a:lnTo>
                  <a:lnTo>
                    <a:pt x="546007" y="598284"/>
                  </a:lnTo>
                  <a:lnTo>
                    <a:pt x="546007" y="519869"/>
                  </a:lnTo>
                  <a:lnTo>
                    <a:pt x="514060" y="519869"/>
                  </a:lnTo>
                  <a:lnTo>
                    <a:pt x="514060" y="490826"/>
                  </a:lnTo>
                  <a:lnTo>
                    <a:pt x="493730" y="490826"/>
                  </a:lnTo>
                  <a:lnTo>
                    <a:pt x="493730" y="441452"/>
                  </a:lnTo>
                  <a:lnTo>
                    <a:pt x="453070" y="441452"/>
                  </a:lnTo>
                  <a:lnTo>
                    <a:pt x="453070" y="392079"/>
                  </a:lnTo>
                  <a:lnTo>
                    <a:pt x="418218" y="392079"/>
                  </a:lnTo>
                  <a:lnTo>
                    <a:pt x="418218" y="322376"/>
                  </a:lnTo>
                  <a:lnTo>
                    <a:pt x="397889" y="322376"/>
                  </a:lnTo>
                  <a:lnTo>
                    <a:pt x="397889" y="307855"/>
                  </a:lnTo>
                  <a:lnTo>
                    <a:pt x="351419" y="307855"/>
                  </a:lnTo>
                  <a:lnTo>
                    <a:pt x="351419" y="287525"/>
                  </a:lnTo>
                  <a:lnTo>
                    <a:pt x="319472" y="287525"/>
                  </a:lnTo>
                  <a:lnTo>
                    <a:pt x="319472" y="246865"/>
                  </a:lnTo>
                  <a:lnTo>
                    <a:pt x="270099" y="246865"/>
                  </a:lnTo>
                  <a:lnTo>
                    <a:pt x="270099" y="214918"/>
                  </a:lnTo>
                  <a:lnTo>
                    <a:pt x="246865" y="214918"/>
                  </a:lnTo>
                  <a:lnTo>
                    <a:pt x="246865" y="177162"/>
                  </a:lnTo>
                  <a:lnTo>
                    <a:pt x="180066" y="177162"/>
                  </a:lnTo>
                  <a:lnTo>
                    <a:pt x="180066" y="116172"/>
                  </a:lnTo>
                  <a:lnTo>
                    <a:pt x="151024" y="116172"/>
                  </a:lnTo>
                  <a:lnTo>
                    <a:pt x="151024" y="72607"/>
                  </a:lnTo>
                  <a:lnTo>
                    <a:pt x="95842" y="72607"/>
                  </a:lnTo>
                  <a:lnTo>
                    <a:pt x="95842" y="49373"/>
                  </a:lnTo>
                  <a:lnTo>
                    <a:pt x="72607" y="49373"/>
                  </a:lnTo>
                  <a:lnTo>
                    <a:pt x="7260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55497093-F171-48F0-9F82-90A175840431}"/>
                </a:ext>
              </a:extLst>
            </p:cNvPr>
            <p:cNvSpPr/>
            <p:nvPr/>
          </p:nvSpPr>
          <p:spPr>
            <a:xfrm>
              <a:off x="11124253" y="518356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0" name="Freeform: Shape 319">
              <a:extLst>
                <a:ext uri="{FF2B5EF4-FFF2-40B4-BE49-F238E27FC236}">
                  <a16:creationId xmlns:a16="http://schemas.microsoft.com/office/drawing/2014/main" id="{A0B415CF-24EE-47CB-92DF-9FD2CF64617D}"/>
                </a:ext>
              </a:extLst>
            </p:cNvPr>
            <p:cNvSpPr/>
            <p:nvPr/>
          </p:nvSpPr>
          <p:spPr>
            <a:xfrm>
              <a:off x="11352853" y="531691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1" name="Freeform: Shape 320">
              <a:extLst>
                <a:ext uri="{FF2B5EF4-FFF2-40B4-BE49-F238E27FC236}">
                  <a16:creationId xmlns:a16="http://schemas.microsoft.com/office/drawing/2014/main" id="{91AEB526-5F55-4564-AB17-65C91CDE2F87}"/>
                </a:ext>
              </a:extLst>
            </p:cNvPr>
            <p:cNvSpPr/>
            <p:nvPr/>
          </p:nvSpPr>
          <p:spPr>
            <a:xfrm>
              <a:off x="115433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2" name="Freeform: Shape 321">
              <a:extLst>
                <a:ext uri="{FF2B5EF4-FFF2-40B4-BE49-F238E27FC236}">
                  <a16:creationId xmlns:a16="http://schemas.microsoft.com/office/drawing/2014/main" id="{55CC231B-C62C-48F0-9765-B3083C3BB92B}"/>
                </a:ext>
              </a:extLst>
            </p:cNvPr>
            <p:cNvSpPr/>
            <p:nvPr/>
          </p:nvSpPr>
          <p:spPr>
            <a:xfrm>
              <a:off x="115814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3" name="Freeform: Shape 322">
              <a:extLst>
                <a:ext uri="{FF2B5EF4-FFF2-40B4-BE49-F238E27FC236}">
                  <a16:creationId xmlns:a16="http://schemas.microsoft.com/office/drawing/2014/main" id="{252DB989-4554-49C1-81EF-EAA053DDCFDE}"/>
                </a:ext>
              </a:extLst>
            </p:cNvPr>
            <p:cNvSpPr/>
            <p:nvPr/>
          </p:nvSpPr>
          <p:spPr>
            <a:xfrm>
              <a:off x="116386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4" name="Freeform: Shape 323">
              <a:extLst>
                <a:ext uri="{FF2B5EF4-FFF2-40B4-BE49-F238E27FC236}">
                  <a16:creationId xmlns:a16="http://schemas.microsoft.com/office/drawing/2014/main" id="{BA9BA6F3-2AA9-45B6-A42A-3886C4B0EE18}"/>
                </a:ext>
              </a:extLst>
            </p:cNvPr>
            <p:cNvSpPr/>
            <p:nvPr/>
          </p:nvSpPr>
          <p:spPr>
            <a:xfrm>
              <a:off x="116767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5" name="Freeform: Shape 324">
              <a:extLst>
                <a:ext uri="{FF2B5EF4-FFF2-40B4-BE49-F238E27FC236}">
                  <a16:creationId xmlns:a16="http://schemas.microsoft.com/office/drawing/2014/main" id="{9816696E-7FEF-4606-99A9-9EE99FED0317}"/>
                </a:ext>
              </a:extLst>
            </p:cNvPr>
            <p:cNvSpPr/>
            <p:nvPr/>
          </p:nvSpPr>
          <p:spPr>
            <a:xfrm>
              <a:off x="117148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6" name="Freeform: Shape 325">
              <a:extLst>
                <a:ext uri="{FF2B5EF4-FFF2-40B4-BE49-F238E27FC236}">
                  <a16:creationId xmlns:a16="http://schemas.microsoft.com/office/drawing/2014/main" id="{33713DEB-9FD7-4559-9A1A-9249DB958D22}"/>
                </a:ext>
              </a:extLst>
            </p:cNvPr>
            <p:cNvSpPr/>
            <p:nvPr/>
          </p:nvSpPr>
          <p:spPr>
            <a:xfrm>
              <a:off x="11791003" y="54121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7" name="Freeform: Shape 326">
              <a:extLst>
                <a:ext uri="{FF2B5EF4-FFF2-40B4-BE49-F238E27FC236}">
                  <a16:creationId xmlns:a16="http://schemas.microsoft.com/office/drawing/2014/main" id="{BD483E25-1871-4C3B-86B8-AA5A2BDDC71E}"/>
                </a:ext>
              </a:extLst>
            </p:cNvPr>
            <p:cNvSpPr/>
            <p:nvPr/>
          </p:nvSpPr>
          <p:spPr>
            <a:xfrm>
              <a:off x="11886253" y="5431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8" name="Freeform: Shape 327">
              <a:extLst>
                <a:ext uri="{FF2B5EF4-FFF2-40B4-BE49-F238E27FC236}">
                  <a16:creationId xmlns:a16="http://schemas.microsoft.com/office/drawing/2014/main" id="{1A98DB92-C824-4343-8D66-DA52E7F1BA6A}"/>
                </a:ext>
              </a:extLst>
            </p:cNvPr>
            <p:cNvSpPr/>
            <p:nvPr/>
          </p:nvSpPr>
          <p:spPr>
            <a:xfrm>
              <a:off x="119434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9" name="Freeform: Shape 328">
              <a:extLst>
                <a:ext uri="{FF2B5EF4-FFF2-40B4-BE49-F238E27FC236}">
                  <a16:creationId xmlns:a16="http://schemas.microsoft.com/office/drawing/2014/main" id="{272E1793-5F20-48E8-9A03-2E31AE0FF449}"/>
                </a:ext>
              </a:extLst>
            </p:cNvPr>
            <p:cNvSpPr/>
            <p:nvPr/>
          </p:nvSpPr>
          <p:spPr>
            <a:xfrm>
              <a:off x="120005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0" name="Freeform: Shape 329">
              <a:extLst>
                <a:ext uri="{FF2B5EF4-FFF2-40B4-BE49-F238E27FC236}">
                  <a16:creationId xmlns:a16="http://schemas.microsoft.com/office/drawing/2014/main" id="{C37DEAAD-A887-4151-806B-6D5EFC568D53}"/>
                </a:ext>
              </a:extLst>
            </p:cNvPr>
            <p:cNvSpPr/>
            <p:nvPr/>
          </p:nvSpPr>
          <p:spPr>
            <a:xfrm>
              <a:off x="120386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1" name="Freeform: Shape 330">
              <a:extLst>
                <a:ext uri="{FF2B5EF4-FFF2-40B4-BE49-F238E27FC236}">
                  <a16:creationId xmlns:a16="http://schemas.microsoft.com/office/drawing/2014/main" id="{8E00002A-935A-4EA5-82F7-B506D2C14717}"/>
                </a:ext>
              </a:extLst>
            </p:cNvPr>
            <p:cNvSpPr/>
            <p:nvPr/>
          </p:nvSpPr>
          <p:spPr>
            <a:xfrm>
              <a:off x="120958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2" name="Freeform: Shape 331">
              <a:extLst>
                <a:ext uri="{FF2B5EF4-FFF2-40B4-BE49-F238E27FC236}">
                  <a16:creationId xmlns:a16="http://schemas.microsoft.com/office/drawing/2014/main" id="{E1D42BE3-9A3A-426D-8828-CC72F23C9955}"/>
                </a:ext>
              </a:extLst>
            </p:cNvPr>
            <p:cNvSpPr/>
            <p:nvPr/>
          </p:nvSpPr>
          <p:spPr>
            <a:xfrm>
              <a:off x="121339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3" name="Freeform: Shape 332">
              <a:extLst>
                <a:ext uri="{FF2B5EF4-FFF2-40B4-BE49-F238E27FC236}">
                  <a16:creationId xmlns:a16="http://schemas.microsoft.com/office/drawing/2014/main" id="{61E80CE1-DE04-4A5F-B0AF-00FF56037CA0}"/>
                </a:ext>
              </a:extLst>
            </p:cNvPr>
            <p:cNvSpPr/>
            <p:nvPr/>
          </p:nvSpPr>
          <p:spPr>
            <a:xfrm>
              <a:off x="121720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4" name="Freeform: Shape 333">
              <a:extLst>
                <a:ext uri="{FF2B5EF4-FFF2-40B4-BE49-F238E27FC236}">
                  <a16:creationId xmlns:a16="http://schemas.microsoft.com/office/drawing/2014/main" id="{3BF4BAFC-778F-4EDE-9E28-D9773387B8E1}"/>
                </a:ext>
              </a:extLst>
            </p:cNvPr>
            <p:cNvSpPr/>
            <p:nvPr/>
          </p:nvSpPr>
          <p:spPr>
            <a:xfrm>
              <a:off x="122291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5" name="Freeform: Shape 334">
              <a:extLst>
                <a:ext uri="{FF2B5EF4-FFF2-40B4-BE49-F238E27FC236}">
                  <a16:creationId xmlns:a16="http://schemas.microsoft.com/office/drawing/2014/main" id="{27F34626-93B6-4404-873C-37BAF7718896}"/>
                </a:ext>
              </a:extLst>
            </p:cNvPr>
            <p:cNvSpPr/>
            <p:nvPr/>
          </p:nvSpPr>
          <p:spPr>
            <a:xfrm>
              <a:off x="122863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6" name="Freeform: Shape 335">
              <a:extLst>
                <a:ext uri="{FF2B5EF4-FFF2-40B4-BE49-F238E27FC236}">
                  <a16:creationId xmlns:a16="http://schemas.microsoft.com/office/drawing/2014/main" id="{B14091A0-0F27-411E-A32C-B1E065107405}"/>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7" name="Freeform: Shape 336">
              <a:extLst>
                <a:ext uri="{FF2B5EF4-FFF2-40B4-BE49-F238E27FC236}">
                  <a16:creationId xmlns:a16="http://schemas.microsoft.com/office/drawing/2014/main" id="{EA83F60F-EC26-47C3-9CDE-2C2EACFF88EA}"/>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8" name="Freeform: Shape 337">
              <a:extLst>
                <a:ext uri="{FF2B5EF4-FFF2-40B4-BE49-F238E27FC236}">
                  <a16:creationId xmlns:a16="http://schemas.microsoft.com/office/drawing/2014/main" id="{E4461198-89D8-4206-94C0-BC39BA603778}"/>
                </a:ext>
              </a:extLst>
            </p:cNvPr>
            <p:cNvSpPr/>
            <p:nvPr/>
          </p:nvSpPr>
          <p:spPr>
            <a:xfrm>
              <a:off x="123815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9" name="Freeform: Shape 338">
              <a:extLst>
                <a:ext uri="{FF2B5EF4-FFF2-40B4-BE49-F238E27FC236}">
                  <a16:creationId xmlns:a16="http://schemas.microsoft.com/office/drawing/2014/main" id="{768B20F8-011A-481E-98FD-D142AF42745D}"/>
                </a:ext>
              </a:extLst>
            </p:cNvPr>
            <p:cNvSpPr/>
            <p:nvPr/>
          </p:nvSpPr>
          <p:spPr>
            <a:xfrm>
              <a:off x="12476803"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0" name="Freeform: Shape 339">
              <a:extLst>
                <a:ext uri="{FF2B5EF4-FFF2-40B4-BE49-F238E27FC236}">
                  <a16:creationId xmlns:a16="http://schemas.microsoft.com/office/drawing/2014/main" id="{5C6D7593-BC0E-4C19-901B-F23BC1B41F36}"/>
                </a:ext>
              </a:extLst>
            </p:cNvPr>
            <p:cNvSpPr/>
            <p:nvPr/>
          </p:nvSpPr>
          <p:spPr>
            <a:xfrm>
              <a:off x="12553012"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1" name="Freeform: Shape 340">
              <a:extLst>
                <a:ext uri="{FF2B5EF4-FFF2-40B4-BE49-F238E27FC236}">
                  <a16:creationId xmlns:a16="http://schemas.microsoft.com/office/drawing/2014/main" id="{BBAB852B-FDCE-477C-BD0D-26826C7AF045}"/>
                </a:ext>
              </a:extLst>
            </p:cNvPr>
            <p:cNvSpPr/>
            <p:nvPr/>
          </p:nvSpPr>
          <p:spPr>
            <a:xfrm>
              <a:off x="12648262" y="55264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2" name="Freeform: Shape 341">
              <a:extLst>
                <a:ext uri="{FF2B5EF4-FFF2-40B4-BE49-F238E27FC236}">
                  <a16:creationId xmlns:a16="http://schemas.microsoft.com/office/drawing/2014/main" id="{88AF99A4-99A2-4EA7-AE9F-DEEB550FEE84}"/>
                </a:ext>
              </a:extLst>
            </p:cNvPr>
            <p:cNvSpPr/>
            <p:nvPr/>
          </p:nvSpPr>
          <p:spPr>
            <a:xfrm>
              <a:off x="127054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3" name="Freeform: Shape 342">
              <a:extLst>
                <a:ext uri="{FF2B5EF4-FFF2-40B4-BE49-F238E27FC236}">
                  <a16:creationId xmlns:a16="http://schemas.microsoft.com/office/drawing/2014/main" id="{A2FB4B0B-4410-4D3C-B545-C75BE61DD947}"/>
                </a:ext>
              </a:extLst>
            </p:cNvPr>
            <p:cNvSpPr/>
            <p:nvPr/>
          </p:nvSpPr>
          <p:spPr>
            <a:xfrm>
              <a:off x="127816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4" name="Freeform: Shape 343">
              <a:extLst>
                <a:ext uri="{FF2B5EF4-FFF2-40B4-BE49-F238E27FC236}">
                  <a16:creationId xmlns:a16="http://schemas.microsoft.com/office/drawing/2014/main" id="{C7D4768A-DDE3-480D-97A7-89DB782A70FA}"/>
                </a:ext>
              </a:extLst>
            </p:cNvPr>
            <p:cNvSpPr/>
            <p:nvPr/>
          </p:nvSpPr>
          <p:spPr>
            <a:xfrm>
              <a:off x="128197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5" name="Freeform: Shape 344">
              <a:extLst>
                <a:ext uri="{FF2B5EF4-FFF2-40B4-BE49-F238E27FC236}">
                  <a16:creationId xmlns:a16="http://schemas.microsoft.com/office/drawing/2014/main" id="{7CF60B6B-7AD5-48AB-96AE-D004727A4BD5}"/>
                </a:ext>
              </a:extLst>
            </p:cNvPr>
            <p:cNvSpPr/>
            <p:nvPr/>
          </p:nvSpPr>
          <p:spPr>
            <a:xfrm>
              <a:off x="129149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6" name="Freeform: Shape 345">
              <a:extLst>
                <a:ext uri="{FF2B5EF4-FFF2-40B4-BE49-F238E27FC236}">
                  <a16:creationId xmlns:a16="http://schemas.microsoft.com/office/drawing/2014/main" id="{73D1A821-39A4-4B92-95C0-ABA011F7158C}"/>
                </a:ext>
              </a:extLst>
            </p:cNvPr>
            <p:cNvSpPr/>
            <p:nvPr/>
          </p:nvSpPr>
          <p:spPr>
            <a:xfrm>
              <a:off x="130102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7" name="Freeform: Shape 346">
              <a:extLst>
                <a:ext uri="{FF2B5EF4-FFF2-40B4-BE49-F238E27FC236}">
                  <a16:creationId xmlns:a16="http://schemas.microsoft.com/office/drawing/2014/main" id="{69931F21-3354-410B-8F86-3AC63D363AC1}"/>
                </a:ext>
              </a:extLst>
            </p:cNvPr>
            <p:cNvSpPr/>
            <p:nvPr/>
          </p:nvSpPr>
          <p:spPr>
            <a:xfrm>
              <a:off x="131626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8" name="Freeform: Shape 347">
              <a:extLst>
                <a:ext uri="{FF2B5EF4-FFF2-40B4-BE49-F238E27FC236}">
                  <a16:creationId xmlns:a16="http://schemas.microsoft.com/office/drawing/2014/main" id="{F202CF5F-8672-4888-B624-5D11750D3ECF}"/>
                </a:ext>
              </a:extLst>
            </p:cNvPr>
            <p:cNvSpPr/>
            <p:nvPr/>
          </p:nvSpPr>
          <p:spPr>
            <a:xfrm>
              <a:off x="132007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9" name="Freeform: Shape 348">
              <a:extLst>
                <a:ext uri="{FF2B5EF4-FFF2-40B4-BE49-F238E27FC236}">
                  <a16:creationId xmlns:a16="http://schemas.microsoft.com/office/drawing/2014/main" id="{0FB1384B-50ED-4866-A052-839389843018}"/>
                </a:ext>
              </a:extLst>
            </p:cNvPr>
            <p:cNvSpPr/>
            <p:nvPr/>
          </p:nvSpPr>
          <p:spPr>
            <a:xfrm>
              <a:off x="132578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0" name="Freeform: Shape 349">
              <a:extLst>
                <a:ext uri="{FF2B5EF4-FFF2-40B4-BE49-F238E27FC236}">
                  <a16:creationId xmlns:a16="http://schemas.microsoft.com/office/drawing/2014/main" id="{8ECBC101-7543-4DC0-A205-1FDAC356082F}"/>
                </a:ext>
              </a:extLst>
            </p:cNvPr>
            <p:cNvSpPr/>
            <p:nvPr/>
          </p:nvSpPr>
          <p:spPr>
            <a:xfrm>
              <a:off x="133912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1" name="Freeform: Shape 350">
              <a:extLst>
                <a:ext uri="{FF2B5EF4-FFF2-40B4-BE49-F238E27FC236}">
                  <a16:creationId xmlns:a16="http://schemas.microsoft.com/office/drawing/2014/main" id="{1B433EC0-EABD-4ABB-8BB2-9DF7BCE9FBA7}"/>
                </a:ext>
              </a:extLst>
            </p:cNvPr>
            <p:cNvSpPr/>
            <p:nvPr/>
          </p:nvSpPr>
          <p:spPr>
            <a:xfrm>
              <a:off x="134483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4515A33B-23AA-4B9B-8672-D172496346E1}"/>
                </a:ext>
              </a:extLst>
            </p:cNvPr>
            <p:cNvSpPr/>
            <p:nvPr/>
          </p:nvSpPr>
          <p:spPr>
            <a:xfrm>
              <a:off x="135626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4CD6D4BD-98CE-498E-843E-7171C0DA1B7B}"/>
                </a:ext>
              </a:extLst>
            </p:cNvPr>
            <p:cNvSpPr/>
            <p:nvPr/>
          </p:nvSpPr>
          <p:spPr>
            <a:xfrm>
              <a:off x="136769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CAD92716-EA9A-4BDB-B4D5-F0561E4A6A79}"/>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46C4D21F-109F-4AFF-930B-5183433FD684}"/>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398AEE7C-59F6-4116-9595-FE01780DB92C}"/>
                </a:ext>
              </a:extLst>
            </p:cNvPr>
            <p:cNvSpPr/>
            <p:nvPr/>
          </p:nvSpPr>
          <p:spPr>
            <a:xfrm>
              <a:off x="14324672" y="56217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4C5C812C-0382-4564-8CC9-F9B93D70F50D}"/>
                </a:ext>
              </a:extLst>
            </p:cNvPr>
            <p:cNvSpPr/>
            <p:nvPr/>
          </p:nvSpPr>
          <p:spPr>
            <a:xfrm>
              <a:off x="14858072" y="57169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Tree>
    <p:extLst>
      <p:ext uri="{BB962C8B-B14F-4D97-AF65-F5344CB8AC3E}">
        <p14:creationId xmlns:p14="http://schemas.microsoft.com/office/powerpoint/2010/main" val="142087632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4015：FOLFOXIRI/贝伐单抗对比二联药物/贝伐单抗作为不可切除的转移性结直肠癌 (mCRC) 的初始疗法：五项随机化试验的个体患者数据 (IPD) 的荟萃分</a:t>
            </a:r>
            <a:r>
              <a:rPr lang="zh-CN" dirty="0" smtClean="0"/>
              <a:t>析</a:t>
            </a:r>
            <a:r>
              <a:rPr lang="en-GB" altLang="zh-CN" dirty="0" smtClean="0"/>
              <a:t/>
            </a:r>
            <a:br>
              <a:rPr lang="en-GB" altLang="zh-CN" dirty="0" smtClean="0"/>
            </a:br>
            <a:r>
              <a:rPr lang="zh-CN" dirty="0" smtClean="0"/>
              <a:t>–</a:t>
            </a:r>
            <a:r>
              <a:rPr lang="en-GB" altLang="zh-CN" dirty="0" smtClean="0"/>
              <a:t> </a:t>
            </a:r>
            <a:r>
              <a:rPr lang="zh-CN" dirty="0" smtClean="0"/>
              <a:t>C</a:t>
            </a:r>
            <a:r>
              <a:rPr lang="zh-CN" dirty="0"/>
              <a:t>remolini C 等人</a:t>
            </a:r>
          </a:p>
        </p:txBody>
      </p:sp>
      <p:sp>
        <p:nvSpPr>
          <p:cNvPr id="3" name="Content Placeholder 2"/>
          <p:cNvSpPr>
            <a:spLocks noGrp="1"/>
          </p:cNvSpPr>
          <p:nvPr>
            <p:ph idx="1"/>
          </p:nvPr>
        </p:nvSpPr>
        <p:spPr>
          <a:xfrm>
            <a:off x="365124" y="1254035"/>
            <a:ext cx="8413751" cy="215444"/>
          </a:xfrm>
          <a:ln w="12700">
            <a:noFill/>
          </a:ln>
        </p:spPr>
        <p:txBody>
          <a:bodyPr/>
          <a:lstStyle/>
          <a:p>
            <a:pPr marL="0" indent="0">
              <a:buNone/>
            </a:pPr>
            <a:r>
              <a:rPr lang="zh-CN" b="1" dirty="0"/>
              <a:t>关键结果（续）</a:t>
            </a:r>
          </a:p>
          <a:p>
            <a:pPr>
              <a:spcBef>
                <a:spcPts val="27000"/>
              </a:spcBef>
            </a:pPr>
            <a:r>
              <a:rPr lang="zh-CN" sz="1400" dirty="0"/>
              <a:t>FOLFOXIRI/贝伐单抗对 OS 的益处在所有被分析的亚组中是一致的</a:t>
            </a:r>
          </a:p>
          <a:p>
            <a:pPr marL="0" indent="0">
              <a:spcBef>
                <a:spcPts val="600"/>
              </a:spcBef>
              <a:buNone/>
            </a:pPr>
            <a:r>
              <a:rPr lang="zh-CN" b="1" dirty="0"/>
              <a:t>结论</a:t>
            </a:r>
          </a:p>
          <a:p>
            <a:r>
              <a:rPr lang="zh-CN" b="1" dirty="0"/>
              <a:t>在 mCRC 患者中，相比二联药物/贝伐单抗，FOLFOXIRI/贝伐单抗一线治疗显着提高了生存率</a:t>
            </a:r>
          </a:p>
        </p:txBody>
      </p:sp>
      <p:sp>
        <p:nvSpPr>
          <p:cNvPr id="5" name="Text Placeholder 4"/>
          <p:cNvSpPr>
            <a:spLocks noGrp="1"/>
          </p:cNvSpPr>
          <p:nvPr>
            <p:ph type="body" sz="quarter" idx="11"/>
          </p:nvPr>
        </p:nvSpPr>
        <p:spPr/>
        <p:txBody>
          <a:bodyPr/>
          <a:lstStyle/>
          <a:p>
            <a:r>
              <a:rPr lang="zh-CN"/>
              <a:t>Cremolini C, et al.J Clin Oncol 2020;38(suppl);abstr 4015</a:t>
            </a:r>
          </a:p>
        </p:txBody>
      </p:sp>
      <p:grpSp>
        <p:nvGrpSpPr>
          <p:cNvPr id="7" name="Group 6"/>
          <p:cNvGrpSpPr/>
          <p:nvPr/>
        </p:nvGrpSpPr>
        <p:grpSpPr>
          <a:xfrm>
            <a:off x="270757" y="1923372"/>
            <a:ext cx="4342480" cy="2820376"/>
            <a:chOff x="270757" y="1813647"/>
            <a:chExt cx="4342480" cy="2820376"/>
          </a:xfrm>
        </p:grpSpPr>
        <p:sp>
          <p:nvSpPr>
            <p:cNvPr id="6" name="TextBox 5">
              <a:extLst>
                <a:ext uri="{FF2B5EF4-FFF2-40B4-BE49-F238E27FC236}">
                  <a16:creationId xmlns:a16="http://schemas.microsoft.com/office/drawing/2014/main" id="{496E8224-EFA5-4A51-A6BE-0107DB99921A}"/>
                </a:ext>
              </a:extLst>
            </p:cNvPr>
            <p:cNvSpPr txBox="1"/>
            <p:nvPr/>
          </p:nvSpPr>
          <p:spPr>
            <a:xfrm>
              <a:off x="362704" y="1813647"/>
              <a:ext cx="729688"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亚组</a:t>
              </a:r>
            </a:p>
          </p:txBody>
        </p:sp>
        <p:sp>
          <p:nvSpPr>
            <p:cNvPr id="78" name="TextBox 77">
              <a:extLst>
                <a:ext uri="{FF2B5EF4-FFF2-40B4-BE49-F238E27FC236}">
                  <a16:creationId xmlns:a16="http://schemas.microsoft.com/office/drawing/2014/main" id="{7EFCE1EB-15FF-4B03-BE5E-69288ADD661A}"/>
                </a:ext>
              </a:extLst>
            </p:cNvPr>
            <p:cNvSpPr txBox="1"/>
            <p:nvPr/>
          </p:nvSpPr>
          <p:spPr>
            <a:xfrm>
              <a:off x="270757" y="1969967"/>
              <a:ext cx="97975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ITT 人群</a:t>
              </a:r>
            </a:p>
          </p:txBody>
        </p:sp>
        <p:sp>
          <p:nvSpPr>
            <p:cNvPr id="79" name="TextBox 78">
              <a:extLst>
                <a:ext uri="{FF2B5EF4-FFF2-40B4-BE49-F238E27FC236}">
                  <a16:creationId xmlns:a16="http://schemas.microsoft.com/office/drawing/2014/main" id="{6D1B5395-AB43-429F-B1C5-EFA93A2229A6}"/>
                </a:ext>
              </a:extLst>
            </p:cNvPr>
            <p:cNvSpPr txBox="1"/>
            <p:nvPr/>
          </p:nvSpPr>
          <p:spPr>
            <a:xfrm>
              <a:off x="270757" y="2111536"/>
              <a:ext cx="7104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ECOG PS</a:t>
              </a:r>
            </a:p>
          </p:txBody>
        </p:sp>
        <p:sp>
          <p:nvSpPr>
            <p:cNvPr id="80" name="TextBox 79">
              <a:extLst>
                <a:ext uri="{FF2B5EF4-FFF2-40B4-BE49-F238E27FC236}">
                  <a16:creationId xmlns:a16="http://schemas.microsoft.com/office/drawing/2014/main" id="{412CC017-7F4A-48E8-A537-3496A260637E}"/>
                </a:ext>
              </a:extLst>
            </p:cNvPr>
            <p:cNvSpPr txBox="1"/>
            <p:nvPr/>
          </p:nvSpPr>
          <p:spPr>
            <a:xfrm>
              <a:off x="270757" y="2460177"/>
              <a:ext cx="40267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dirty="0">
                  <a:ln>
                    <a:noFill/>
                  </a:ln>
                  <a:solidFill>
                    <a:srgbClr val="4D4D4D"/>
                  </a:solidFill>
                  <a:uLnTx/>
                  <a:uFillTx/>
                  <a:latin typeface="Arial"/>
                  <a:ea typeface="SimSun"/>
                  <a:cs typeface="Arial"/>
                </a:rPr>
                <a:t>年龄</a:t>
              </a:r>
            </a:p>
          </p:txBody>
        </p:sp>
        <p:sp>
          <p:nvSpPr>
            <p:cNvPr id="81" name="TextBox 80">
              <a:extLst>
                <a:ext uri="{FF2B5EF4-FFF2-40B4-BE49-F238E27FC236}">
                  <a16:creationId xmlns:a16="http://schemas.microsoft.com/office/drawing/2014/main" id="{4ADCB680-0A5D-4B3F-8E98-C2D003583414}"/>
                </a:ext>
              </a:extLst>
            </p:cNvPr>
            <p:cNvSpPr txBox="1"/>
            <p:nvPr/>
          </p:nvSpPr>
          <p:spPr>
            <a:xfrm>
              <a:off x="270757" y="2801530"/>
              <a:ext cx="58862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性别</a:t>
              </a:r>
            </a:p>
          </p:txBody>
        </p:sp>
        <p:sp>
          <p:nvSpPr>
            <p:cNvPr id="82" name="TextBox 81">
              <a:extLst>
                <a:ext uri="{FF2B5EF4-FFF2-40B4-BE49-F238E27FC236}">
                  <a16:creationId xmlns:a16="http://schemas.microsoft.com/office/drawing/2014/main" id="{7FFE54B5-92D1-4472-9C90-936EE1211796}"/>
                </a:ext>
              </a:extLst>
            </p:cNvPr>
            <p:cNvSpPr txBox="1"/>
            <p:nvPr/>
          </p:nvSpPr>
          <p:spPr>
            <a:xfrm>
              <a:off x="270757" y="3181665"/>
              <a:ext cx="72968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仅肝脏</a:t>
              </a:r>
            </a:p>
          </p:txBody>
        </p:sp>
        <p:sp>
          <p:nvSpPr>
            <p:cNvPr id="83" name="TextBox 82">
              <a:extLst>
                <a:ext uri="{FF2B5EF4-FFF2-40B4-BE49-F238E27FC236}">
                  <a16:creationId xmlns:a16="http://schemas.microsoft.com/office/drawing/2014/main" id="{138E190D-1BB9-448D-85FE-5CF04889E0B5}"/>
                </a:ext>
              </a:extLst>
            </p:cNvPr>
            <p:cNvSpPr txBox="1"/>
            <p:nvPr/>
          </p:nvSpPr>
          <p:spPr>
            <a:xfrm>
              <a:off x="270757" y="3570732"/>
              <a:ext cx="125547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至发生转移的时间</a:t>
              </a:r>
            </a:p>
          </p:txBody>
        </p:sp>
        <p:sp>
          <p:nvSpPr>
            <p:cNvPr id="21" name="TextBox 20">
              <a:extLst>
                <a:ext uri="{FF2B5EF4-FFF2-40B4-BE49-F238E27FC236}">
                  <a16:creationId xmlns:a16="http://schemas.microsoft.com/office/drawing/2014/main" id="{3D7F5B75-2202-4DFB-A329-DE767260776D}"/>
                </a:ext>
              </a:extLst>
            </p:cNvPr>
            <p:cNvSpPr txBox="1"/>
            <p:nvPr/>
          </p:nvSpPr>
          <p:spPr>
            <a:xfrm>
              <a:off x="1669648" y="2225604"/>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0.82 (0.71, 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0.88 (0.69, 1.12)</a:t>
              </a:r>
            </a:p>
          </p:txBody>
        </p:sp>
        <p:sp>
          <p:nvSpPr>
            <p:cNvPr id="22" name="TextBox 21">
              <a:extLst>
                <a:ext uri="{FF2B5EF4-FFF2-40B4-BE49-F238E27FC236}">
                  <a16:creationId xmlns:a16="http://schemas.microsoft.com/office/drawing/2014/main" id="{0740126B-3B1A-4A91-BE07-6E3B77AB7571}"/>
                </a:ext>
              </a:extLst>
            </p:cNvPr>
            <p:cNvSpPr txBox="1"/>
            <p:nvPr/>
          </p:nvSpPr>
          <p:spPr>
            <a:xfrm>
              <a:off x="1669648" y="2544566"/>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0.82 (0.72, 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0.72 (0.54, 0.97)</a:t>
              </a:r>
            </a:p>
          </p:txBody>
        </p:sp>
        <p:sp>
          <p:nvSpPr>
            <p:cNvPr id="74" name="TextBox 73">
              <a:extLst>
                <a:ext uri="{FF2B5EF4-FFF2-40B4-BE49-F238E27FC236}">
                  <a16:creationId xmlns:a16="http://schemas.microsoft.com/office/drawing/2014/main" id="{E7CBA38D-C861-47A8-A0CA-DA87776439EB}"/>
                </a:ext>
              </a:extLst>
            </p:cNvPr>
            <p:cNvSpPr txBox="1"/>
            <p:nvPr/>
          </p:nvSpPr>
          <p:spPr>
            <a:xfrm>
              <a:off x="1669648" y="1969967"/>
              <a:ext cx="10310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0.81 (0.72, 0.91)</a:t>
              </a:r>
            </a:p>
          </p:txBody>
        </p:sp>
        <p:sp>
          <p:nvSpPr>
            <p:cNvPr id="75" name="TextBox 74">
              <a:extLst>
                <a:ext uri="{FF2B5EF4-FFF2-40B4-BE49-F238E27FC236}">
                  <a16:creationId xmlns:a16="http://schemas.microsoft.com/office/drawing/2014/main" id="{6A106A01-5787-4808-A528-FFBA5219648D}"/>
                </a:ext>
              </a:extLst>
            </p:cNvPr>
            <p:cNvSpPr txBox="1"/>
            <p:nvPr/>
          </p:nvSpPr>
          <p:spPr>
            <a:xfrm>
              <a:off x="1669648" y="2934774"/>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0.80 (0.68, 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0.87 (0.72, 1.05)</a:t>
              </a:r>
            </a:p>
          </p:txBody>
        </p:sp>
        <p:sp>
          <p:nvSpPr>
            <p:cNvPr id="76" name="TextBox 75">
              <a:extLst>
                <a:ext uri="{FF2B5EF4-FFF2-40B4-BE49-F238E27FC236}">
                  <a16:creationId xmlns:a16="http://schemas.microsoft.com/office/drawing/2014/main" id="{3F6FE6D6-B99B-4FAF-BC27-CC03A52A93BD}"/>
                </a:ext>
              </a:extLst>
            </p:cNvPr>
            <p:cNvSpPr txBox="1"/>
            <p:nvPr/>
          </p:nvSpPr>
          <p:spPr>
            <a:xfrm>
              <a:off x="1669648" y="3288209"/>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0.81 (0.70, 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0.85 (0.68, 1.06)</a:t>
              </a:r>
            </a:p>
          </p:txBody>
        </p:sp>
        <p:sp>
          <p:nvSpPr>
            <p:cNvPr id="84" name="TextBox 83">
              <a:extLst>
                <a:ext uri="{FF2B5EF4-FFF2-40B4-BE49-F238E27FC236}">
                  <a16:creationId xmlns:a16="http://schemas.microsoft.com/office/drawing/2014/main" id="{686CDDC3-A072-4E57-9F8D-6B73183F5484}"/>
                </a:ext>
              </a:extLst>
            </p:cNvPr>
            <p:cNvSpPr txBox="1"/>
            <p:nvPr/>
          </p:nvSpPr>
          <p:spPr>
            <a:xfrm>
              <a:off x="1669648" y="3699443"/>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0.69 (0.49, 0.96)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0.82 (0.72, 0.93)</a:t>
              </a:r>
            </a:p>
          </p:txBody>
        </p:sp>
        <p:sp>
          <p:nvSpPr>
            <p:cNvPr id="85" name="TextBox 84">
              <a:extLst>
                <a:ext uri="{FF2B5EF4-FFF2-40B4-BE49-F238E27FC236}">
                  <a16:creationId xmlns:a16="http://schemas.microsoft.com/office/drawing/2014/main" id="{FC324E67-71C6-49D4-9077-F8B1A5C90F42}"/>
                </a:ext>
              </a:extLst>
            </p:cNvPr>
            <p:cNvSpPr txBox="1"/>
            <p:nvPr/>
          </p:nvSpPr>
          <p:spPr>
            <a:xfrm>
              <a:off x="449014" y="2225604"/>
              <a:ext cx="3770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0–1</a:t>
              </a:r>
            </a:p>
          </p:txBody>
        </p:sp>
        <p:sp>
          <p:nvSpPr>
            <p:cNvPr id="86" name="TextBox 85">
              <a:extLst>
                <a:ext uri="{FF2B5EF4-FFF2-40B4-BE49-F238E27FC236}">
                  <a16:creationId xmlns:a16="http://schemas.microsoft.com/office/drawing/2014/main" id="{6046BD4D-9FA5-404C-9A8D-2CDC3674BEBD}"/>
                </a:ext>
              </a:extLst>
            </p:cNvPr>
            <p:cNvSpPr txBox="1"/>
            <p:nvPr/>
          </p:nvSpPr>
          <p:spPr>
            <a:xfrm>
              <a:off x="449014" y="2544566"/>
              <a:ext cx="694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&lt;70 岁</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&gt;70 岁</a:t>
              </a:r>
            </a:p>
          </p:txBody>
        </p:sp>
        <p:sp>
          <p:nvSpPr>
            <p:cNvPr id="87" name="TextBox 86">
              <a:extLst>
                <a:ext uri="{FF2B5EF4-FFF2-40B4-BE49-F238E27FC236}">
                  <a16:creationId xmlns:a16="http://schemas.microsoft.com/office/drawing/2014/main" id="{D59E6AC7-6A87-40DD-839C-AF03B8B5587B}"/>
                </a:ext>
              </a:extLst>
            </p:cNvPr>
            <p:cNvSpPr txBox="1"/>
            <p:nvPr/>
          </p:nvSpPr>
          <p:spPr>
            <a:xfrm>
              <a:off x="449014" y="1969686"/>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sp>
          <p:nvSpPr>
            <p:cNvPr id="88" name="TextBox 87">
              <a:extLst>
                <a:ext uri="{FF2B5EF4-FFF2-40B4-BE49-F238E27FC236}">
                  <a16:creationId xmlns:a16="http://schemas.microsoft.com/office/drawing/2014/main" id="{1E2816BF-15CB-4C7A-9FE1-1A4ED97D2A8C}"/>
                </a:ext>
              </a:extLst>
            </p:cNvPr>
            <p:cNvSpPr txBox="1"/>
            <p:nvPr/>
          </p:nvSpPr>
          <p:spPr>
            <a:xfrm>
              <a:off x="449014" y="2934774"/>
              <a:ext cx="5693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男性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女性</a:t>
              </a:r>
            </a:p>
          </p:txBody>
        </p:sp>
        <p:sp>
          <p:nvSpPr>
            <p:cNvPr id="89" name="TextBox 88">
              <a:extLst>
                <a:ext uri="{FF2B5EF4-FFF2-40B4-BE49-F238E27FC236}">
                  <a16:creationId xmlns:a16="http://schemas.microsoft.com/office/drawing/2014/main" id="{D0FEB558-A9B4-4D2A-A11E-32C9FDF15A49}"/>
                </a:ext>
              </a:extLst>
            </p:cNvPr>
            <p:cNvSpPr txBox="1"/>
            <p:nvPr/>
          </p:nvSpPr>
          <p:spPr>
            <a:xfrm>
              <a:off x="449014" y="3288209"/>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否</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是</a:t>
              </a:r>
            </a:p>
          </p:txBody>
        </p:sp>
        <p:sp>
          <p:nvSpPr>
            <p:cNvPr id="90" name="TextBox 89">
              <a:extLst>
                <a:ext uri="{FF2B5EF4-FFF2-40B4-BE49-F238E27FC236}">
                  <a16:creationId xmlns:a16="http://schemas.microsoft.com/office/drawing/2014/main" id="{8DEFF92A-97F9-40E1-B0F0-D44D676AB4D5}"/>
                </a:ext>
              </a:extLst>
            </p:cNvPr>
            <p:cNvSpPr txBox="1"/>
            <p:nvPr/>
          </p:nvSpPr>
          <p:spPr>
            <a:xfrm>
              <a:off x="449014" y="3699443"/>
              <a:ext cx="9156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异时性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同时性</a:t>
              </a:r>
            </a:p>
          </p:txBody>
        </p:sp>
        <p:sp>
          <p:nvSpPr>
            <p:cNvPr id="162" name="TextBox 161">
              <a:extLst>
                <a:ext uri="{FF2B5EF4-FFF2-40B4-BE49-F238E27FC236}">
                  <a16:creationId xmlns:a16="http://schemas.microsoft.com/office/drawing/2014/main" id="{B68733C7-644F-4B7F-B25B-46AECE5AEBF5}"/>
                </a:ext>
              </a:extLst>
            </p:cNvPr>
            <p:cNvSpPr txBox="1"/>
            <p:nvPr/>
          </p:nvSpPr>
          <p:spPr>
            <a:xfrm>
              <a:off x="1736974"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HR (95% CI)</a:t>
              </a:r>
            </a:p>
          </p:txBody>
        </p:sp>
        <p:grpSp>
          <p:nvGrpSpPr>
            <p:cNvPr id="343" name="Group 342">
              <a:extLst>
                <a:ext uri="{FF2B5EF4-FFF2-40B4-BE49-F238E27FC236}">
                  <a16:creationId xmlns:a16="http://schemas.microsoft.com/office/drawing/2014/main" id="{4750D963-F02E-471F-9A47-826E4381FDB0}"/>
                </a:ext>
              </a:extLst>
            </p:cNvPr>
            <p:cNvGrpSpPr/>
            <p:nvPr/>
          </p:nvGrpSpPr>
          <p:grpSpPr>
            <a:xfrm>
              <a:off x="2525233" y="1921369"/>
              <a:ext cx="2088004" cy="2712654"/>
              <a:chOff x="2525233" y="1970529"/>
              <a:chExt cx="2088004" cy="2712654"/>
            </a:xfrm>
          </p:grpSpPr>
          <p:cxnSp>
            <p:nvCxnSpPr>
              <p:cNvPr id="41" name="Straight Connector 40">
                <a:extLst>
                  <a:ext uri="{FF2B5EF4-FFF2-40B4-BE49-F238E27FC236}">
                    <a16:creationId xmlns:a16="http://schemas.microsoft.com/office/drawing/2014/main" id="{8566CCA9-2593-448C-B8F8-E948279310F2}"/>
                  </a:ext>
                </a:extLst>
              </p:cNvPr>
              <p:cNvCxnSpPr/>
              <p:nvPr/>
            </p:nvCxnSpPr>
            <p:spPr>
              <a:xfrm>
                <a:off x="2616039" y="4092053"/>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B55DCF7-05B0-4AA8-AA11-9A71B07B86F6}"/>
                  </a:ext>
                </a:extLst>
              </p:cNvPr>
              <p:cNvCxnSpPr/>
              <p:nvPr/>
            </p:nvCxnSpPr>
            <p:spPr>
              <a:xfrm flipH="1">
                <a:off x="4344724"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ECE7795-363E-4EA9-BCD6-1D5406C6670B}"/>
                  </a:ext>
                </a:extLst>
              </p:cNvPr>
              <p:cNvCxnSpPr/>
              <p:nvPr/>
            </p:nvCxnSpPr>
            <p:spPr>
              <a:xfrm flipH="1">
                <a:off x="410094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0B737B3-CBFA-4B81-8F41-8C7C16C3B008}"/>
                  </a:ext>
                </a:extLst>
              </p:cNvPr>
              <p:cNvCxnSpPr/>
              <p:nvPr/>
            </p:nvCxnSpPr>
            <p:spPr>
              <a:xfrm flipH="1">
                <a:off x="3661263"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49C1CCD9-EAA4-49E0-84DE-8F1803402DC8}"/>
                  </a:ext>
                </a:extLst>
              </p:cNvPr>
              <p:cNvCxnSpPr/>
              <p:nvPr/>
            </p:nvCxnSpPr>
            <p:spPr>
              <a:xfrm flipH="1">
                <a:off x="3223906"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C9C58571-E51C-4F00-8E0F-778590002C7F}"/>
                  </a:ext>
                </a:extLst>
              </p:cNvPr>
              <p:cNvCxnSpPr/>
              <p:nvPr/>
            </p:nvCxnSpPr>
            <p:spPr>
              <a:xfrm flipH="1">
                <a:off x="280257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5AEE1B94-2F0E-4756-90AB-B52DD363852D}"/>
                  </a:ext>
                </a:extLst>
              </p:cNvPr>
              <p:cNvSpPr txBox="1"/>
              <p:nvPr/>
            </p:nvSpPr>
            <p:spPr>
              <a:xfrm>
                <a:off x="2595316" y="4147842"/>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0.25</a:t>
                </a:r>
              </a:p>
            </p:txBody>
          </p:sp>
          <p:sp>
            <p:nvSpPr>
              <p:cNvPr id="48" name="TextBox 47">
                <a:extLst>
                  <a:ext uri="{FF2B5EF4-FFF2-40B4-BE49-F238E27FC236}">
                    <a16:creationId xmlns:a16="http://schemas.microsoft.com/office/drawing/2014/main" id="{FBB8EBB9-4C9E-4AF2-B435-C263570B09BC}"/>
                  </a:ext>
                </a:extLst>
              </p:cNvPr>
              <p:cNvSpPr txBox="1"/>
              <p:nvPr/>
            </p:nvSpPr>
            <p:spPr>
              <a:xfrm>
                <a:off x="3054339"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0.5</a:t>
                </a:r>
              </a:p>
            </p:txBody>
          </p:sp>
          <p:sp>
            <p:nvSpPr>
              <p:cNvPr id="49" name="TextBox 48">
                <a:extLst>
                  <a:ext uri="{FF2B5EF4-FFF2-40B4-BE49-F238E27FC236}">
                    <a16:creationId xmlns:a16="http://schemas.microsoft.com/office/drawing/2014/main" id="{604D3445-30DD-457D-9A46-CBA0642798FD}"/>
                  </a:ext>
                </a:extLst>
              </p:cNvPr>
              <p:cNvSpPr txBox="1"/>
              <p:nvPr/>
            </p:nvSpPr>
            <p:spPr>
              <a:xfrm>
                <a:off x="3531268"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1</a:t>
                </a:r>
              </a:p>
            </p:txBody>
          </p:sp>
          <p:sp>
            <p:nvSpPr>
              <p:cNvPr id="50" name="TextBox 49">
                <a:extLst>
                  <a:ext uri="{FF2B5EF4-FFF2-40B4-BE49-F238E27FC236}">
                    <a16:creationId xmlns:a16="http://schemas.microsoft.com/office/drawing/2014/main" id="{37854DD5-48FB-4F97-9973-8B2105020C95}"/>
                  </a:ext>
                </a:extLst>
              </p:cNvPr>
              <p:cNvSpPr txBox="1"/>
              <p:nvPr/>
            </p:nvSpPr>
            <p:spPr>
              <a:xfrm>
                <a:off x="3973355"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2</a:t>
                </a:r>
              </a:p>
            </p:txBody>
          </p:sp>
          <p:sp>
            <p:nvSpPr>
              <p:cNvPr id="51" name="TextBox 50">
                <a:extLst>
                  <a:ext uri="{FF2B5EF4-FFF2-40B4-BE49-F238E27FC236}">
                    <a16:creationId xmlns:a16="http://schemas.microsoft.com/office/drawing/2014/main" id="{A4EB6B8A-8F39-4736-A3C9-457CA49E60C2}"/>
                  </a:ext>
                </a:extLst>
              </p:cNvPr>
              <p:cNvSpPr txBox="1"/>
              <p:nvPr/>
            </p:nvSpPr>
            <p:spPr>
              <a:xfrm>
                <a:off x="4217864"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3</a:t>
                </a:r>
              </a:p>
            </p:txBody>
          </p:sp>
          <p:cxnSp>
            <p:nvCxnSpPr>
              <p:cNvPr id="97" name="Straight Connector 96">
                <a:extLst>
                  <a:ext uri="{FF2B5EF4-FFF2-40B4-BE49-F238E27FC236}">
                    <a16:creationId xmlns:a16="http://schemas.microsoft.com/office/drawing/2014/main" id="{E5DA1E81-8701-478F-B0A5-41F96C26FCAB}"/>
                  </a:ext>
                </a:extLst>
              </p:cNvPr>
              <p:cNvCxnSpPr/>
              <p:nvPr/>
            </p:nvCxnSpPr>
            <p:spPr>
              <a:xfrm flipH="1">
                <a:off x="390182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98" name="TextBox 97">
                <a:extLst>
                  <a:ext uri="{FF2B5EF4-FFF2-40B4-BE49-F238E27FC236}">
                    <a16:creationId xmlns:a16="http://schemas.microsoft.com/office/drawing/2014/main" id="{B1E195B1-F5CE-4F73-8043-078BFD2AA80F}"/>
                  </a:ext>
                </a:extLst>
              </p:cNvPr>
              <p:cNvSpPr txBox="1"/>
              <p:nvPr/>
            </p:nvSpPr>
            <p:spPr>
              <a:xfrm>
                <a:off x="3726145"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1.5</a:t>
                </a:r>
              </a:p>
            </p:txBody>
          </p:sp>
          <p:sp>
            <p:nvSpPr>
              <p:cNvPr id="101" name="TextBox 100">
                <a:extLst>
                  <a:ext uri="{FF2B5EF4-FFF2-40B4-BE49-F238E27FC236}">
                    <a16:creationId xmlns:a16="http://schemas.microsoft.com/office/drawing/2014/main" id="{23488084-7DC2-4739-99E0-2E8811213FC6}"/>
                  </a:ext>
                </a:extLst>
              </p:cNvPr>
              <p:cNvSpPr txBox="1"/>
              <p:nvPr/>
            </p:nvSpPr>
            <p:spPr>
              <a:xfrm>
                <a:off x="2688467" y="4313851"/>
                <a:ext cx="91879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B60D27"/>
                    </a:solidFill>
                    <a:uLnTx/>
                    <a:uFillTx/>
                    <a:latin typeface="Arial"/>
                    <a:ea typeface="SimSun"/>
                    <a:cs typeface="Arial"/>
                  </a:rPr>
                  <a:t>FOLFOXIRI/贝伐单抗</a:t>
                </a:r>
              </a:p>
            </p:txBody>
          </p:sp>
          <p:sp>
            <p:nvSpPr>
              <p:cNvPr id="102" name="TextBox 101">
                <a:extLst>
                  <a:ext uri="{FF2B5EF4-FFF2-40B4-BE49-F238E27FC236}">
                    <a16:creationId xmlns:a16="http://schemas.microsoft.com/office/drawing/2014/main" id="{3FF8D09A-1868-4D94-8957-A043E24D1A4C}"/>
                  </a:ext>
                </a:extLst>
              </p:cNvPr>
              <p:cNvSpPr txBox="1"/>
              <p:nvPr/>
            </p:nvSpPr>
            <p:spPr>
              <a:xfrm>
                <a:off x="3673594" y="4313851"/>
                <a:ext cx="78567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B2C0D8"/>
                    </a:solidFill>
                    <a:uLnTx/>
                    <a:uFillTx/>
                    <a:latin typeface="Arial"/>
                    <a:ea typeface="SimSun"/>
                    <a:cs typeface="Arial"/>
                  </a:rPr>
                  <a:t>二联药物/贝伐单抗</a:t>
                </a:r>
              </a:p>
            </p:txBody>
          </p:sp>
          <p:cxnSp>
            <p:nvCxnSpPr>
              <p:cNvPr id="104" name="Straight Arrow Connector 103">
                <a:extLst>
                  <a:ext uri="{FF2B5EF4-FFF2-40B4-BE49-F238E27FC236}">
                    <a16:creationId xmlns:a16="http://schemas.microsoft.com/office/drawing/2014/main" id="{BE69FFA1-CD36-4456-8DE1-02671B12A816}"/>
                  </a:ext>
                </a:extLst>
              </p:cNvPr>
              <p:cNvCxnSpPr/>
              <p:nvPr/>
            </p:nvCxnSpPr>
            <p:spPr>
              <a:xfrm flipH="1">
                <a:off x="2525233"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83597A28-065D-40D0-A7A3-646A95C46214}"/>
                  </a:ext>
                </a:extLst>
              </p:cNvPr>
              <p:cNvCxnSpPr>
                <a:cxnSpLocks/>
              </p:cNvCxnSpPr>
              <p:nvPr/>
            </p:nvCxnSpPr>
            <p:spPr>
              <a:xfrm rot="10800000" flipH="1">
                <a:off x="4374469"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3680F43-A9A7-4566-8AEC-B5BDAE737E10}"/>
                  </a:ext>
                </a:extLst>
              </p:cNvPr>
              <p:cNvCxnSpPr/>
              <p:nvPr/>
            </p:nvCxnSpPr>
            <p:spPr>
              <a:xfrm flipH="1" flipV="1">
                <a:off x="3661256" y="1970529"/>
                <a:ext cx="0" cy="2114067"/>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110" name="Group 109">
                <a:extLst>
                  <a:ext uri="{FF2B5EF4-FFF2-40B4-BE49-F238E27FC236}">
                    <a16:creationId xmlns:a16="http://schemas.microsoft.com/office/drawing/2014/main" id="{96A3A93B-F0E1-4AE9-8634-D0500FC3FF68}"/>
                  </a:ext>
                </a:extLst>
              </p:cNvPr>
              <p:cNvGrpSpPr/>
              <p:nvPr/>
            </p:nvGrpSpPr>
            <p:grpSpPr>
              <a:xfrm>
                <a:off x="3439950" y="2080543"/>
                <a:ext cx="180000" cy="108000"/>
                <a:chOff x="3449701" y="1423504"/>
                <a:chExt cx="180000" cy="108000"/>
              </a:xfrm>
            </p:grpSpPr>
            <p:cxnSp>
              <p:nvCxnSpPr>
                <p:cNvPr id="37" name="Straight Connector 36">
                  <a:extLst>
                    <a:ext uri="{FF2B5EF4-FFF2-40B4-BE49-F238E27FC236}">
                      <a16:creationId xmlns:a16="http://schemas.microsoft.com/office/drawing/2014/main" id="{89039DEE-83B4-4BB7-B5EE-663261AEAFD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01E8D795-388D-46B4-ACF7-2A953436F02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F0F7DF92-307E-4062-B2A2-54315AE9F384}"/>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64" name="Rectangle 63">
                <a:extLst>
                  <a:ext uri="{FF2B5EF4-FFF2-40B4-BE49-F238E27FC236}">
                    <a16:creationId xmlns:a16="http://schemas.microsoft.com/office/drawing/2014/main" id="{6108064D-3D2F-4368-AD60-66219AEBD468}"/>
                  </a:ext>
                </a:extLst>
              </p:cNvPr>
              <p:cNvSpPr>
                <a:spLocks noChangeAspect="1"/>
              </p:cNvSpPr>
              <p:nvPr/>
            </p:nvSpPr>
            <p:spPr>
              <a:xfrm>
                <a:off x="3492062" y="209854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112" name="Group 111">
                <a:extLst>
                  <a:ext uri="{FF2B5EF4-FFF2-40B4-BE49-F238E27FC236}">
                    <a16:creationId xmlns:a16="http://schemas.microsoft.com/office/drawing/2014/main" id="{AD19C49D-7F32-43D1-A145-125EB5165183}"/>
                  </a:ext>
                </a:extLst>
              </p:cNvPr>
              <p:cNvGrpSpPr/>
              <p:nvPr/>
            </p:nvGrpSpPr>
            <p:grpSpPr>
              <a:xfrm>
                <a:off x="3455077" y="2328483"/>
                <a:ext cx="180000" cy="108000"/>
                <a:chOff x="3449701" y="1423504"/>
                <a:chExt cx="180000" cy="108000"/>
              </a:xfrm>
            </p:grpSpPr>
            <p:cxnSp>
              <p:nvCxnSpPr>
                <p:cNvPr id="113" name="Straight Connector 112">
                  <a:extLst>
                    <a:ext uri="{FF2B5EF4-FFF2-40B4-BE49-F238E27FC236}">
                      <a16:creationId xmlns:a16="http://schemas.microsoft.com/office/drawing/2014/main" id="{8FA2D333-28B4-4091-A6EC-4624DC447B9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a:extLst>
                    <a:ext uri="{FF2B5EF4-FFF2-40B4-BE49-F238E27FC236}">
                      <a16:creationId xmlns:a16="http://schemas.microsoft.com/office/drawing/2014/main" id="{2BD5443F-E454-4115-9FDB-9AC3659CFC9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a:extLst>
                    <a:ext uri="{FF2B5EF4-FFF2-40B4-BE49-F238E27FC236}">
                      <a16:creationId xmlns:a16="http://schemas.microsoft.com/office/drawing/2014/main" id="{80359F6E-931C-4D09-8D7F-86F5D934BB8E}"/>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6" name="Rectangle 115">
                <a:extLst>
                  <a:ext uri="{FF2B5EF4-FFF2-40B4-BE49-F238E27FC236}">
                    <a16:creationId xmlns:a16="http://schemas.microsoft.com/office/drawing/2014/main" id="{5E0C59F4-0FBA-4328-8934-5B81460D949A}"/>
                  </a:ext>
                </a:extLst>
              </p:cNvPr>
              <p:cNvSpPr>
                <a:spLocks noChangeAspect="1"/>
              </p:cNvSpPr>
              <p:nvPr/>
            </p:nvSpPr>
            <p:spPr>
              <a:xfrm>
                <a:off x="3503800" y="2346996"/>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118" name="Group 117">
                <a:extLst>
                  <a:ext uri="{FF2B5EF4-FFF2-40B4-BE49-F238E27FC236}">
                    <a16:creationId xmlns:a16="http://schemas.microsoft.com/office/drawing/2014/main" id="{C96DF84D-5AD9-4D67-9291-801E50589A0A}"/>
                  </a:ext>
                </a:extLst>
              </p:cNvPr>
              <p:cNvGrpSpPr/>
              <p:nvPr/>
            </p:nvGrpSpPr>
            <p:grpSpPr>
              <a:xfrm>
                <a:off x="3436935" y="2477949"/>
                <a:ext cx="324000" cy="108000"/>
                <a:chOff x="3449701" y="1423504"/>
                <a:chExt cx="180000" cy="108000"/>
              </a:xfrm>
            </p:grpSpPr>
            <p:cxnSp>
              <p:nvCxnSpPr>
                <p:cNvPr id="119" name="Straight Connector 118">
                  <a:extLst>
                    <a:ext uri="{FF2B5EF4-FFF2-40B4-BE49-F238E27FC236}">
                      <a16:creationId xmlns:a16="http://schemas.microsoft.com/office/drawing/2014/main" id="{30F5A3D7-1376-4E1E-B624-F3C8FDFFB42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a:extLst>
                    <a:ext uri="{FF2B5EF4-FFF2-40B4-BE49-F238E27FC236}">
                      <a16:creationId xmlns:a16="http://schemas.microsoft.com/office/drawing/2014/main" id="{1B860C79-2130-4B9D-97A1-8A45030AA89B}"/>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1" name="Straight Connector 120">
                  <a:extLst>
                    <a:ext uri="{FF2B5EF4-FFF2-40B4-BE49-F238E27FC236}">
                      <a16:creationId xmlns:a16="http://schemas.microsoft.com/office/drawing/2014/main" id="{A197FDF3-26AB-432F-B330-27E8A0D8818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2" name="Group 121">
                <a:extLst>
                  <a:ext uri="{FF2B5EF4-FFF2-40B4-BE49-F238E27FC236}">
                    <a16:creationId xmlns:a16="http://schemas.microsoft.com/office/drawing/2014/main" id="{1E693EAC-649D-48D7-924E-BC9B374B5C44}"/>
                  </a:ext>
                </a:extLst>
              </p:cNvPr>
              <p:cNvGrpSpPr/>
              <p:nvPr/>
            </p:nvGrpSpPr>
            <p:grpSpPr>
              <a:xfrm>
                <a:off x="3449835" y="2652397"/>
                <a:ext cx="180000" cy="108000"/>
                <a:chOff x="3449701" y="1423504"/>
                <a:chExt cx="180000" cy="108000"/>
              </a:xfrm>
            </p:grpSpPr>
            <p:cxnSp>
              <p:nvCxnSpPr>
                <p:cNvPr id="123" name="Straight Connector 122">
                  <a:extLst>
                    <a:ext uri="{FF2B5EF4-FFF2-40B4-BE49-F238E27FC236}">
                      <a16:creationId xmlns:a16="http://schemas.microsoft.com/office/drawing/2014/main" id="{03E2EC62-CD90-4883-899B-6A9877201C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a:extLst>
                    <a:ext uri="{FF2B5EF4-FFF2-40B4-BE49-F238E27FC236}">
                      <a16:creationId xmlns:a16="http://schemas.microsoft.com/office/drawing/2014/main" id="{7A15DBAA-DBD5-4092-838C-661D0F060A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0EF6D0E0-5B17-46FA-B3FC-CF84B6DC24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6" name="Group 125">
                <a:extLst>
                  <a:ext uri="{FF2B5EF4-FFF2-40B4-BE49-F238E27FC236}">
                    <a16:creationId xmlns:a16="http://schemas.microsoft.com/office/drawing/2014/main" id="{51F5EEAE-947E-482A-9D7E-BA721ABEE169}"/>
                  </a:ext>
                </a:extLst>
              </p:cNvPr>
              <p:cNvGrpSpPr/>
              <p:nvPr/>
            </p:nvGrpSpPr>
            <p:grpSpPr>
              <a:xfrm>
                <a:off x="3279293" y="2805491"/>
                <a:ext cx="396000" cy="108000"/>
                <a:chOff x="3449701" y="1423504"/>
                <a:chExt cx="180000" cy="108000"/>
              </a:xfrm>
            </p:grpSpPr>
            <p:cxnSp>
              <p:nvCxnSpPr>
                <p:cNvPr id="127" name="Straight Connector 126">
                  <a:extLst>
                    <a:ext uri="{FF2B5EF4-FFF2-40B4-BE49-F238E27FC236}">
                      <a16:creationId xmlns:a16="http://schemas.microsoft.com/office/drawing/2014/main" id="{E79CFCCA-AEE5-42BF-B835-FBFCB5D0F5F0}"/>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74A781F0-5A8D-4159-8DA1-5D95442A7C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96C71C46-0F2A-4800-A196-5F5ACAFE9A9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0" name="Group 129">
                <a:extLst>
                  <a:ext uri="{FF2B5EF4-FFF2-40B4-BE49-F238E27FC236}">
                    <a16:creationId xmlns:a16="http://schemas.microsoft.com/office/drawing/2014/main" id="{6E3D44E3-DA19-4DAD-9593-CD298CC6BCF6}"/>
                  </a:ext>
                </a:extLst>
              </p:cNvPr>
              <p:cNvGrpSpPr/>
              <p:nvPr/>
            </p:nvGrpSpPr>
            <p:grpSpPr>
              <a:xfrm>
                <a:off x="3420782" y="3045924"/>
                <a:ext cx="216000" cy="108000"/>
                <a:chOff x="3449701" y="1423504"/>
                <a:chExt cx="180000" cy="108000"/>
              </a:xfrm>
            </p:grpSpPr>
            <p:cxnSp>
              <p:nvCxnSpPr>
                <p:cNvPr id="131" name="Straight Connector 130">
                  <a:extLst>
                    <a:ext uri="{FF2B5EF4-FFF2-40B4-BE49-F238E27FC236}">
                      <a16:creationId xmlns:a16="http://schemas.microsoft.com/office/drawing/2014/main" id="{9F192814-90C6-480C-97B9-925E2C3F68A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EF178371-AC6E-40EC-B520-81584192496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7C293532-07FC-4C37-9589-81105E23CF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4" name="Group 133">
                <a:extLst>
                  <a:ext uri="{FF2B5EF4-FFF2-40B4-BE49-F238E27FC236}">
                    <a16:creationId xmlns:a16="http://schemas.microsoft.com/office/drawing/2014/main" id="{3100917C-6F17-4F03-BBF3-3A0332E8ED5E}"/>
                  </a:ext>
                </a:extLst>
              </p:cNvPr>
              <p:cNvGrpSpPr/>
              <p:nvPr/>
            </p:nvGrpSpPr>
            <p:grpSpPr>
              <a:xfrm>
                <a:off x="3464173" y="3187584"/>
                <a:ext cx="252000" cy="108000"/>
                <a:chOff x="3449701" y="1423504"/>
                <a:chExt cx="180000" cy="108000"/>
              </a:xfrm>
            </p:grpSpPr>
            <p:cxnSp>
              <p:nvCxnSpPr>
                <p:cNvPr id="135" name="Straight Connector 134">
                  <a:extLst>
                    <a:ext uri="{FF2B5EF4-FFF2-40B4-BE49-F238E27FC236}">
                      <a16:creationId xmlns:a16="http://schemas.microsoft.com/office/drawing/2014/main" id="{A3671950-64F0-472E-8B40-4C58C312B59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a:extLst>
                    <a:ext uri="{FF2B5EF4-FFF2-40B4-BE49-F238E27FC236}">
                      <a16:creationId xmlns:a16="http://schemas.microsoft.com/office/drawing/2014/main" id="{0E73D25A-B75A-4E34-90C2-7B3740A160A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372BD326-27A1-42CC-A184-0FF300D25793}"/>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9" name="Group 138">
                <a:extLst>
                  <a:ext uri="{FF2B5EF4-FFF2-40B4-BE49-F238E27FC236}">
                    <a16:creationId xmlns:a16="http://schemas.microsoft.com/office/drawing/2014/main" id="{A10361BA-4E00-4A76-A7BD-8571D96C9679}"/>
                  </a:ext>
                </a:extLst>
              </p:cNvPr>
              <p:cNvGrpSpPr/>
              <p:nvPr/>
            </p:nvGrpSpPr>
            <p:grpSpPr>
              <a:xfrm>
                <a:off x="3450943" y="3403590"/>
                <a:ext cx="180000" cy="108000"/>
                <a:chOff x="3449701" y="1423504"/>
                <a:chExt cx="180000" cy="108000"/>
              </a:xfrm>
            </p:grpSpPr>
            <p:cxnSp>
              <p:nvCxnSpPr>
                <p:cNvPr id="140" name="Straight Connector 139">
                  <a:extLst>
                    <a:ext uri="{FF2B5EF4-FFF2-40B4-BE49-F238E27FC236}">
                      <a16:creationId xmlns:a16="http://schemas.microsoft.com/office/drawing/2014/main" id="{1F885F39-5CF2-4035-B508-9B786A54336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a:extLst>
                    <a:ext uri="{FF2B5EF4-FFF2-40B4-BE49-F238E27FC236}">
                      <a16:creationId xmlns:a16="http://schemas.microsoft.com/office/drawing/2014/main" id="{09D65F15-3C21-4C0B-AB24-94376F46C02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a:extLst>
                    <a:ext uri="{FF2B5EF4-FFF2-40B4-BE49-F238E27FC236}">
                      <a16:creationId xmlns:a16="http://schemas.microsoft.com/office/drawing/2014/main" id="{00B0AF89-4539-4949-BCB2-A7768AE65FC8}"/>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3" name="Group 142">
                <a:extLst>
                  <a:ext uri="{FF2B5EF4-FFF2-40B4-BE49-F238E27FC236}">
                    <a16:creationId xmlns:a16="http://schemas.microsoft.com/office/drawing/2014/main" id="{ED9A5C8B-3411-41AB-9583-804C2F8149AB}"/>
                  </a:ext>
                </a:extLst>
              </p:cNvPr>
              <p:cNvGrpSpPr/>
              <p:nvPr/>
            </p:nvGrpSpPr>
            <p:grpSpPr>
              <a:xfrm>
                <a:off x="3423200" y="3529418"/>
                <a:ext cx="288000" cy="108000"/>
                <a:chOff x="3449701" y="1423504"/>
                <a:chExt cx="180000" cy="108000"/>
              </a:xfrm>
            </p:grpSpPr>
            <p:cxnSp>
              <p:nvCxnSpPr>
                <p:cNvPr id="144" name="Straight Connector 143">
                  <a:extLst>
                    <a:ext uri="{FF2B5EF4-FFF2-40B4-BE49-F238E27FC236}">
                      <a16:creationId xmlns:a16="http://schemas.microsoft.com/office/drawing/2014/main" id="{7C8972E5-8FEE-4D90-A20C-8BC9BF7111B1}"/>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a:extLst>
                    <a:ext uri="{FF2B5EF4-FFF2-40B4-BE49-F238E27FC236}">
                      <a16:creationId xmlns:a16="http://schemas.microsoft.com/office/drawing/2014/main" id="{CA24A32A-462A-4707-A18F-A6942290938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D3D97E6D-2392-4924-A3EA-92D25C6F3172}"/>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7" name="Group 146">
                <a:extLst>
                  <a:ext uri="{FF2B5EF4-FFF2-40B4-BE49-F238E27FC236}">
                    <a16:creationId xmlns:a16="http://schemas.microsoft.com/office/drawing/2014/main" id="{3D33C59F-8A1E-475E-9D56-43F7EBFF1D38}"/>
                  </a:ext>
                </a:extLst>
              </p:cNvPr>
              <p:cNvGrpSpPr/>
              <p:nvPr/>
            </p:nvGrpSpPr>
            <p:grpSpPr>
              <a:xfrm>
                <a:off x="3217019" y="3797069"/>
                <a:ext cx="432000" cy="108000"/>
                <a:chOff x="3449701" y="1423504"/>
                <a:chExt cx="180000" cy="108000"/>
              </a:xfrm>
            </p:grpSpPr>
            <p:cxnSp>
              <p:nvCxnSpPr>
                <p:cNvPr id="148" name="Straight Connector 147">
                  <a:extLst>
                    <a:ext uri="{FF2B5EF4-FFF2-40B4-BE49-F238E27FC236}">
                      <a16:creationId xmlns:a16="http://schemas.microsoft.com/office/drawing/2014/main" id="{A17EAC40-8B99-44BC-8050-0592937C9857}"/>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44E0BF81-554A-4432-B89E-93A629A2D45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a:extLst>
                    <a:ext uri="{FF2B5EF4-FFF2-40B4-BE49-F238E27FC236}">
                      <a16:creationId xmlns:a16="http://schemas.microsoft.com/office/drawing/2014/main" id="{F03BC2FB-CA29-4265-B39D-D98D85BF0A4B}"/>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51" name="Group 150">
                <a:extLst>
                  <a:ext uri="{FF2B5EF4-FFF2-40B4-BE49-F238E27FC236}">
                    <a16:creationId xmlns:a16="http://schemas.microsoft.com/office/drawing/2014/main" id="{F70624F9-C09C-4572-93F8-33DF3D692CD0}"/>
                  </a:ext>
                </a:extLst>
              </p:cNvPr>
              <p:cNvGrpSpPr/>
              <p:nvPr/>
            </p:nvGrpSpPr>
            <p:grpSpPr>
              <a:xfrm>
                <a:off x="3452804" y="3957005"/>
                <a:ext cx="180000" cy="108000"/>
                <a:chOff x="3449701" y="1423504"/>
                <a:chExt cx="180000" cy="108000"/>
              </a:xfrm>
            </p:grpSpPr>
            <p:cxnSp>
              <p:nvCxnSpPr>
                <p:cNvPr id="152" name="Straight Connector 151">
                  <a:extLst>
                    <a:ext uri="{FF2B5EF4-FFF2-40B4-BE49-F238E27FC236}">
                      <a16:creationId xmlns:a16="http://schemas.microsoft.com/office/drawing/2014/main" id="{2D4CCE59-1D20-48AA-B82E-9EF9506F730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CDA07DF5-3E65-417F-892C-4E0F4F38BAF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a:extLst>
                    <a:ext uri="{FF2B5EF4-FFF2-40B4-BE49-F238E27FC236}">
                      <a16:creationId xmlns:a16="http://schemas.microsoft.com/office/drawing/2014/main" id="{29B00FBB-1C7E-4A0B-A742-2DE19F450496}"/>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7" name="Rectangle 116">
                <a:extLst>
                  <a:ext uri="{FF2B5EF4-FFF2-40B4-BE49-F238E27FC236}">
                    <a16:creationId xmlns:a16="http://schemas.microsoft.com/office/drawing/2014/main" id="{9EEE7DF5-5F8B-4DA9-80B9-DE9E18D52266}"/>
                  </a:ext>
                </a:extLst>
              </p:cNvPr>
              <p:cNvSpPr>
                <a:spLocks noChangeAspect="1"/>
              </p:cNvSpPr>
              <p:nvPr/>
            </p:nvSpPr>
            <p:spPr>
              <a:xfrm>
                <a:off x="3508897" y="267566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5" name="Rectangle 154">
                <a:extLst>
                  <a:ext uri="{FF2B5EF4-FFF2-40B4-BE49-F238E27FC236}">
                    <a16:creationId xmlns:a16="http://schemas.microsoft.com/office/drawing/2014/main" id="{D8D2A18A-D6CC-4B8F-8AFB-54D2018DA128}"/>
                  </a:ext>
                </a:extLst>
              </p:cNvPr>
              <p:cNvSpPr>
                <a:spLocks noChangeAspect="1"/>
              </p:cNvSpPr>
              <p:nvPr/>
            </p:nvSpPr>
            <p:spPr>
              <a:xfrm>
                <a:off x="3503281" y="306440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6" name="Rectangle 155">
                <a:extLst>
                  <a:ext uri="{FF2B5EF4-FFF2-40B4-BE49-F238E27FC236}">
                    <a16:creationId xmlns:a16="http://schemas.microsoft.com/office/drawing/2014/main" id="{37657F0A-6612-4A41-AAA4-7952B1E56768}"/>
                  </a:ext>
                </a:extLst>
              </p:cNvPr>
              <p:cNvSpPr>
                <a:spLocks noChangeAspect="1"/>
              </p:cNvSpPr>
              <p:nvPr/>
            </p:nvSpPr>
            <p:spPr>
              <a:xfrm>
                <a:off x="3503281" y="3421112"/>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7" name="Rectangle 156">
                <a:extLst>
                  <a:ext uri="{FF2B5EF4-FFF2-40B4-BE49-F238E27FC236}">
                    <a16:creationId xmlns:a16="http://schemas.microsoft.com/office/drawing/2014/main" id="{3F96D77C-3E5E-4D4B-B162-A26E89B36DB0}"/>
                  </a:ext>
                </a:extLst>
              </p:cNvPr>
              <p:cNvSpPr>
                <a:spLocks noChangeAspect="1"/>
              </p:cNvSpPr>
              <p:nvPr/>
            </p:nvSpPr>
            <p:spPr>
              <a:xfrm>
                <a:off x="3507653" y="3980887"/>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8" name="Rectangle 157">
                <a:extLst>
                  <a:ext uri="{FF2B5EF4-FFF2-40B4-BE49-F238E27FC236}">
                    <a16:creationId xmlns:a16="http://schemas.microsoft.com/office/drawing/2014/main" id="{D2ED95EA-0247-4153-9307-40E3EF00E314}"/>
                  </a:ext>
                </a:extLst>
              </p:cNvPr>
              <p:cNvSpPr>
                <a:spLocks noChangeAspect="1"/>
              </p:cNvSpPr>
              <p:nvPr/>
            </p:nvSpPr>
            <p:spPr>
              <a:xfrm>
                <a:off x="3564062" y="250895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9" name="Rectangle 158">
                <a:extLst>
                  <a:ext uri="{FF2B5EF4-FFF2-40B4-BE49-F238E27FC236}">
                    <a16:creationId xmlns:a16="http://schemas.microsoft.com/office/drawing/2014/main" id="{33536274-D4F8-4157-8A73-C6ADE1596A77}"/>
                  </a:ext>
                </a:extLst>
              </p:cNvPr>
              <p:cNvSpPr>
                <a:spLocks noChangeAspect="1"/>
              </p:cNvSpPr>
              <p:nvPr/>
            </p:nvSpPr>
            <p:spPr>
              <a:xfrm>
                <a:off x="3560153" y="321294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0" name="Rectangle 159">
                <a:extLst>
                  <a:ext uri="{FF2B5EF4-FFF2-40B4-BE49-F238E27FC236}">
                    <a16:creationId xmlns:a16="http://schemas.microsoft.com/office/drawing/2014/main" id="{045881D5-F9A4-4159-8744-9414E135394C}"/>
                  </a:ext>
                </a:extLst>
              </p:cNvPr>
              <p:cNvSpPr>
                <a:spLocks noChangeAspect="1"/>
              </p:cNvSpPr>
              <p:nvPr/>
            </p:nvSpPr>
            <p:spPr>
              <a:xfrm>
                <a:off x="3544956" y="356657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1" name="Rectangle 160">
                <a:extLst>
                  <a:ext uri="{FF2B5EF4-FFF2-40B4-BE49-F238E27FC236}">
                    <a16:creationId xmlns:a16="http://schemas.microsoft.com/office/drawing/2014/main" id="{0748CADE-719E-43B8-AB7B-572005E23E0B}"/>
                  </a:ext>
                </a:extLst>
              </p:cNvPr>
              <p:cNvSpPr>
                <a:spLocks noChangeAspect="1"/>
              </p:cNvSpPr>
              <p:nvPr/>
            </p:nvSpPr>
            <p:spPr>
              <a:xfrm>
                <a:off x="3422517" y="383146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3" name="Rectangle 162">
                <a:extLst>
                  <a:ext uri="{FF2B5EF4-FFF2-40B4-BE49-F238E27FC236}">
                    <a16:creationId xmlns:a16="http://schemas.microsoft.com/office/drawing/2014/main" id="{50935BBF-9498-485B-831C-BEB42926A98E}"/>
                  </a:ext>
                </a:extLst>
              </p:cNvPr>
              <p:cNvSpPr>
                <a:spLocks noChangeAspect="1"/>
              </p:cNvSpPr>
              <p:nvPr/>
            </p:nvSpPr>
            <p:spPr>
              <a:xfrm>
                <a:off x="3448894" y="2836129"/>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sp>
        <p:nvSpPr>
          <p:cNvPr id="187" name="TextBox 186">
            <a:extLst>
              <a:ext uri="{FF2B5EF4-FFF2-40B4-BE49-F238E27FC236}">
                <a16:creationId xmlns:a16="http://schemas.microsoft.com/office/drawing/2014/main" id="{8595341A-5212-4384-8CA5-9F13B1889D10}"/>
              </a:ext>
            </a:extLst>
          </p:cNvPr>
          <p:cNvSpPr txBox="1"/>
          <p:nvPr/>
        </p:nvSpPr>
        <p:spPr>
          <a:xfrm>
            <a:off x="4728647" y="1940190"/>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grpSp>
        <p:nvGrpSpPr>
          <p:cNvPr id="4" name="Group 3"/>
          <p:cNvGrpSpPr/>
          <p:nvPr/>
        </p:nvGrpSpPr>
        <p:grpSpPr>
          <a:xfrm>
            <a:off x="4550390" y="1662721"/>
            <a:ext cx="4270545" cy="3471532"/>
            <a:chOff x="4550390" y="1813647"/>
            <a:chExt cx="4270545" cy="3471532"/>
          </a:xfrm>
        </p:grpSpPr>
        <p:sp>
          <p:nvSpPr>
            <p:cNvPr id="172" name="TextBox 171">
              <a:extLst>
                <a:ext uri="{FF2B5EF4-FFF2-40B4-BE49-F238E27FC236}">
                  <a16:creationId xmlns:a16="http://schemas.microsoft.com/office/drawing/2014/main" id="{EFF98362-125B-49AC-9B4B-AD0F6B6E8B58}"/>
                </a:ext>
              </a:extLst>
            </p:cNvPr>
            <p:cNvSpPr txBox="1"/>
            <p:nvPr/>
          </p:nvSpPr>
          <p:spPr>
            <a:xfrm>
              <a:off x="4642337" y="1813647"/>
              <a:ext cx="729688"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亚组</a:t>
              </a:r>
            </a:p>
          </p:txBody>
        </p:sp>
        <p:sp>
          <p:nvSpPr>
            <p:cNvPr id="173" name="TextBox 172">
              <a:extLst>
                <a:ext uri="{FF2B5EF4-FFF2-40B4-BE49-F238E27FC236}">
                  <a16:creationId xmlns:a16="http://schemas.microsoft.com/office/drawing/2014/main" id="{593F6B59-E546-4547-864A-E922F007CC8F}"/>
                </a:ext>
              </a:extLst>
            </p:cNvPr>
            <p:cNvSpPr txBox="1"/>
            <p:nvPr/>
          </p:nvSpPr>
          <p:spPr>
            <a:xfrm>
              <a:off x="4550390" y="1940471"/>
              <a:ext cx="117852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既往接受辅助治疗</a:t>
              </a:r>
            </a:p>
          </p:txBody>
        </p:sp>
        <p:sp>
          <p:nvSpPr>
            <p:cNvPr id="175" name="TextBox 174">
              <a:extLst>
                <a:ext uri="{FF2B5EF4-FFF2-40B4-BE49-F238E27FC236}">
                  <a16:creationId xmlns:a16="http://schemas.microsoft.com/office/drawing/2014/main" id="{C1625C3E-AF5A-4E54-88DA-1B7259AEFFDF}"/>
                </a:ext>
              </a:extLst>
            </p:cNvPr>
            <p:cNvSpPr txBox="1"/>
            <p:nvPr/>
          </p:nvSpPr>
          <p:spPr>
            <a:xfrm>
              <a:off x="4550390" y="2343615"/>
              <a:ext cx="115929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原发性切除</a:t>
              </a:r>
            </a:p>
          </p:txBody>
        </p:sp>
        <p:sp>
          <p:nvSpPr>
            <p:cNvPr id="176" name="TextBox 175">
              <a:extLst>
                <a:ext uri="{FF2B5EF4-FFF2-40B4-BE49-F238E27FC236}">
                  <a16:creationId xmlns:a16="http://schemas.microsoft.com/office/drawing/2014/main" id="{DEBC416E-EB3E-496F-867D-37187979D014}"/>
                </a:ext>
              </a:extLst>
            </p:cNvPr>
            <p:cNvSpPr txBox="1"/>
            <p:nvPr/>
          </p:nvSpPr>
          <p:spPr>
            <a:xfrm>
              <a:off x="4550390" y="2736178"/>
              <a:ext cx="77457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肿瘤部位</a:t>
              </a:r>
            </a:p>
          </p:txBody>
        </p:sp>
        <p:sp>
          <p:nvSpPr>
            <p:cNvPr id="177" name="TextBox 176">
              <a:extLst>
                <a:ext uri="{FF2B5EF4-FFF2-40B4-BE49-F238E27FC236}">
                  <a16:creationId xmlns:a16="http://schemas.microsoft.com/office/drawing/2014/main" id="{03032352-3F03-457C-9BC9-DF1CA0B177CA}"/>
                </a:ext>
              </a:extLst>
            </p:cNvPr>
            <p:cNvSpPr txBox="1"/>
            <p:nvPr/>
          </p:nvSpPr>
          <p:spPr>
            <a:xfrm>
              <a:off x="4550390" y="3152169"/>
              <a:ext cx="42832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RAS</a:t>
              </a:r>
            </a:p>
          </p:txBody>
        </p:sp>
        <p:sp>
          <p:nvSpPr>
            <p:cNvPr id="179" name="TextBox 178">
              <a:extLst>
                <a:ext uri="{FF2B5EF4-FFF2-40B4-BE49-F238E27FC236}">
                  <a16:creationId xmlns:a16="http://schemas.microsoft.com/office/drawing/2014/main" id="{697E2C50-10EB-4D21-B9F8-37F8C2ECEE0C}"/>
                </a:ext>
              </a:extLst>
            </p:cNvPr>
            <p:cNvSpPr txBox="1"/>
            <p:nvPr/>
          </p:nvSpPr>
          <p:spPr>
            <a:xfrm>
              <a:off x="5854126" y="2088540"/>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0.79 (0.70, 0.90)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1.04 (0.66, 1.65)</a:t>
              </a:r>
            </a:p>
          </p:txBody>
        </p:sp>
        <p:sp>
          <p:nvSpPr>
            <p:cNvPr id="180" name="TextBox 179">
              <a:extLst>
                <a:ext uri="{FF2B5EF4-FFF2-40B4-BE49-F238E27FC236}">
                  <a16:creationId xmlns:a16="http://schemas.microsoft.com/office/drawing/2014/main" id="{464852F8-BAE1-47BB-BA32-125FDAB18A26}"/>
                </a:ext>
              </a:extLst>
            </p:cNvPr>
            <p:cNvSpPr txBox="1"/>
            <p:nvPr/>
          </p:nvSpPr>
          <p:spPr>
            <a:xfrm>
              <a:off x="5854126" y="2470250"/>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0.77 (0.65, 0.91)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0.82 (0.69, 0.97)</a:t>
              </a:r>
            </a:p>
          </p:txBody>
        </p:sp>
        <p:sp>
          <p:nvSpPr>
            <p:cNvPr id="182" name="TextBox 181">
              <a:extLst>
                <a:ext uri="{FF2B5EF4-FFF2-40B4-BE49-F238E27FC236}">
                  <a16:creationId xmlns:a16="http://schemas.microsoft.com/office/drawing/2014/main" id="{B1C4AFEE-4281-41F8-BAC3-9BECF80EF9C4}"/>
                </a:ext>
              </a:extLst>
            </p:cNvPr>
            <p:cNvSpPr txBox="1"/>
            <p:nvPr/>
          </p:nvSpPr>
          <p:spPr>
            <a:xfrm>
              <a:off x="5854126" y="2905278"/>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0.79 (0.64, 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0.83 (0.72, 0.97)</a:t>
              </a:r>
            </a:p>
          </p:txBody>
        </p:sp>
        <p:sp>
          <p:nvSpPr>
            <p:cNvPr id="183" name="TextBox 182">
              <a:extLst>
                <a:ext uri="{FF2B5EF4-FFF2-40B4-BE49-F238E27FC236}">
                  <a16:creationId xmlns:a16="http://schemas.microsoft.com/office/drawing/2014/main" id="{80BDB5C2-8AB9-4C06-B5EF-1E49668D336D}"/>
                </a:ext>
              </a:extLst>
            </p:cNvPr>
            <p:cNvSpPr txBox="1"/>
            <p:nvPr/>
          </p:nvSpPr>
          <p:spPr>
            <a:xfrm>
              <a:off x="5854126" y="3258713"/>
              <a:ext cx="103105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0.84 (0.64, 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0.83 (0.70, 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1.12 (0.75, 1.68)</a:t>
              </a:r>
            </a:p>
          </p:txBody>
        </p:sp>
        <p:sp>
          <p:nvSpPr>
            <p:cNvPr id="184" name="TextBox 183">
              <a:extLst>
                <a:ext uri="{FF2B5EF4-FFF2-40B4-BE49-F238E27FC236}">
                  <a16:creationId xmlns:a16="http://schemas.microsoft.com/office/drawing/2014/main" id="{D3DF89AA-D86D-47CD-9D54-D1BBBC64E80E}"/>
                </a:ext>
              </a:extLst>
            </p:cNvPr>
            <p:cNvSpPr txBox="1"/>
            <p:nvPr/>
          </p:nvSpPr>
          <p:spPr>
            <a:xfrm>
              <a:off x="4720809" y="3804118"/>
              <a:ext cx="1281120"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4D4D4D"/>
                  </a:solidFill>
                  <a:uLnTx/>
                  <a:uFillTx/>
                  <a:latin typeface="Arial"/>
                  <a:ea typeface="SimSun"/>
                  <a:cs typeface="Arial" panose="020B0604020202020204" pitchFamily="34" charset="0"/>
                </a:rPr>
                <a:t>右侧-RAS/BRAF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4D4D4D"/>
                  </a:solidFill>
                  <a:uLnTx/>
                  <a:uFillTx/>
                  <a:latin typeface="Arial"/>
                  <a:ea typeface="SimSun"/>
                  <a:cs typeface="Arial" panose="020B0604020202020204" pitchFamily="34" charset="0"/>
                </a:rPr>
                <a:t>右侧-RAS 突变型</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4D4D4D"/>
                  </a:solidFill>
                  <a:uLnTx/>
                  <a:uFillTx/>
                  <a:latin typeface="Arial"/>
                  <a:ea typeface="SimSun"/>
                  <a:cs typeface="Arial" panose="020B0604020202020204" pitchFamily="34" charset="0"/>
                </a:rPr>
                <a:t>右侧-BRAF 突变型
</a:t>
              </a:r>
              <a:r>
                <a:rPr kumimoji="0" lang="zh-CN" sz="900" b="0" i="0" u="none" strike="noStrike" cap="none" normalizeH="0" baseline="0" dirty="0" smtClean="0">
                  <a:ln>
                    <a:noFill/>
                  </a:ln>
                  <a:solidFill>
                    <a:srgbClr val="4D4D4D"/>
                  </a:solidFill>
                  <a:uLnTx/>
                  <a:uFillTx/>
                  <a:latin typeface="Arial"/>
                  <a:ea typeface="SimSun"/>
                  <a:cs typeface="Arial" panose="020B0604020202020204" pitchFamily="34" charset="0"/>
                </a:rPr>
                <a:t>左</a:t>
              </a:r>
              <a:r>
                <a:rPr kumimoji="0" lang="zh-CN" sz="900" b="0" i="0" u="none" strike="noStrike" cap="none" normalizeH="0" baseline="0" dirty="0">
                  <a:ln>
                    <a:noFill/>
                  </a:ln>
                  <a:solidFill>
                    <a:srgbClr val="4D4D4D"/>
                  </a:solidFill>
                  <a:uLnTx/>
                  <a:uFillTx/>
                  <a:latin typeface="Arial"/>
                  <a:ea typeface="SimSun"/>
                  <a:cs typeface="Arial" panose="020B0604020202020204" pitchFamily="34" charset="0"/>
                </a:rPr>
                <a:t>侧-RAS/BRAF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4D4D4D"/>
                  </a:solidFill>
                  <a:uLnTx/>
                  <a:uFillTx/>
                  <a:latin typeface="Arial"/>
                  <a:ea typeface="SimSun"/>
                  <a:cs typeface="Arial" panose="020B0604020202020204" pitchFamily="34" charset="0"/>
                </a:rPr>
                <a:t>左侧-RAS 突变型</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4D4D4D"/>
                  </a:solidFill>
                  <a:uLnTx/>
                  <a:uFillTx/>
                  <a:latin typeface="Arial"/>
                  <a:ea typeface="SimSun"/>
                  <a:cs typeface="Arial" panose="020B0604020202020204" pitchFamily="34" charset="0"/>
                </a:rPr>
                <a:t>左侧-BRAF 突变型</a:t>
              </a:r>
            </a:p>
          </p:txBody>
        </p:sp>
        <p:sp>
          <p:nvSpPr>
            <p:cNvPr id="185" name="TextBox 184">
              <a:extLst>
                <a:ext uri="{FF2B5EF4-FFF2-40B4-BE49-F238E27FC236}">
                  <a16:creationId xmlns:a16="http://schemas.microsoft.com/office/drawing/2014/main" id="{073D55A0-9BBD-48AC-96D9-5072CF3202BE}"/>
                </a:ext>
              </a:extLst>
            </p:cNvPr>
            <p:cNvSpPr txBox="1"/>
            <p:nvPr/>
          </p:nvSpPr>
          <p:spPr>
            <a:xfrm>
              <a:off x="4720809" y="2088540"/>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否</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是</a:t>
              </a:r>
            </a:p>
          </p:txBody>
        </p:sp>
        <p:sp>
          <p:nvSpPr>
            <p:cNvPr id="186" name="TextBox 185">
              <a:extLst>
                <a:ext uri="{FF2B5EF4-FFF2-40B4-BE49-F238E27FC236}">
                  <a16:creationId xmlns:a16="http://schemas.microsoft.com/office/drawing/2014/main" id="{C3462DBE-8174-42BE-AC21-5B4C01586B60}"/>
                </a:ext>
              </a:extLst>
            </p:cNvPr>
            <p:cNvSpPr txBox="1"/>
            <p:nvPr/>
          </p:nvSpPr>
          <p:spPr>
            <a:xfrm>
              <a:off x="4720809" y="2470250"/>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否</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是</a:t>
              </a:r>
            </a:p>
          </p:txBody>
        </p:sp>
        <p:sp>
          <p:nvSpPr>
            <p:cNvPr id="188" name="TextBox 187">
              <a:extLst>
                <a:ext uri="{FF2B5EF4-FFF2-40B4-BE49-F238E27FC236}">
                  <a16:creationId xmlns:a16="http://schemas.microsoft.com/office/drawing/2014/main" id="{0FB86D4A-1330-4A39-8A67-5130EAAC47A5}"/>
                </a:ext>
              </a:extLst>
            </p:cNvPr>
            <p:cNvSpPr txBox="1"/>
            <p:nvPr/>
          </p:nvSpPr>
          <p:spPr>
            <a:xfrm>
              <a:off x="4720809" y="2905278"/>
              <a:ext cx="8258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右</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左/直肠</a:t>
              </a:r>
            </a:p>
          </p:txBody>
        </p:sp>
        <p:sp>
          <p:nvSpPr>
            <p:cNvPr id="189" name="TextBox 188">
              <a:extLst>
                <a:ext uri="{FF2B5EF4-FFF2-40B4-BE49-F238E27FC236}">
                  <a16:creationId xmlns:a16="http://schemas.microsoft.com/office/drawing/2014/main" id="{56868098-DED5-44BC-90E8-BB9E099A244F}"/>
                </a:ext>
              </a:extLst>
            </p:cNvPr>
            <p:cNvSpPr txBox="1"/>
            <p:nvPr/>
          </p:nvSpPr>
          <p:spPr>
            <a:xfrm>
              <a:off x="4720809" y="3258713"/>
              <a:ext cx="979755"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RAS 突变</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BRAF 突变</a:t>
              </a:r>
            </a:p>
          </p:txBody>
        </p:sp>
        <p:sp>
          <p:nvSpPr>
            <p:cNvPr id="230" name="TextBox 229">
              <a:extLst>
                <a:ext uri="{FF2B5EF4-FFF2-40B4-BE49-F238E27FC236}">
                  <a16:creationId xmlns:a16="http://schemas.microsoft.com/office/drawing/2014/main" id="{236D7566-5441-4905-8697-1D1D501019BC}"/>
                </a:ext>
              </a:extLst>
            </p:cNvPr>
            <p:cNvSpPr txBox="1"/>
            <p:nvPr/>
          </p:nvSpPr>
          <p:spPr>
            <a:xfrm>
              <a:off x="5918287"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363636"/>
                  </a:solidFill>
                  <a:uLnTx/>
                  <a:uFillTx/>
                  <a:latin typeface="Arial"/>
                  <a:ea typeface="SimSun"/>
                  <a:cs typeface="Arial"/>
                </a:rPr>
                <a:t>HR (95% CI)</a:t>
              </a:r>
            </a:p>
          </p:txBody>
        </p:sp>
        <p:sp>
          <p:nvSpPr>
            <p:cNvPr id="265" name="TextBox 264">
              <a:extLst>
                <a:ext uri="{FF2B5EF4-FFF2-40B4-BE49-F238E27FC236}">
                  <a16:creationId xmlns:a16="http://schemas.microsoft.com/office/drawing/2014/main" id="{EE7EED96-1D0E-408D-97B3-EA86BDEE6D67}"/>
                </a:ext>
              </a:extLst>
            </p:cNvPr>
            <p:cNvSpPr txBox="1"/>
            <p:nvPr/>
          </p:nvSpPr>
          <p:spPr>
            <a:xfrm>
              <a:off x="4550390" y="3671399"/>
              <a:ext cx="10695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1" i="0" u="none" strike="noStrike" cap="none" normalizeH="0" baseline="0">
                  <a:ln>
                    <a:noFill/>
                  </a:ln>
                  <a:solidFill>
                    <a:srgbClr val="4D4D4D"/>
                  </a:solidFill>
                  <a:uLnTx/>
                  <a:uFillTx/>
                  <a:latin typeface="Arial"/>
                  <a:ea typeface="SimSun"/>
                  <a:cs typeface="Arial"/>
                </a:rPr>
                <a:t>RAS-BRAF 部位</a:t>
              </a:r>
            </a:p>
          </p:txBody>
        </p:sp>
        <p:sp>
          <p:nvSpPr>
            <p:cNvPr id="267" name="TextBox 266">
              <a:extLst>
                <a:ext uri="{FF2B5EF4-FFF2-40B4-BE49-F238E27FC236}">
                  <a16:creationId xmlns:a16="http://schemas.microsoft.com/office/drawing/2014/main" id="{430C58F5-4EF0-438C-BA79-552DE6FB6399}"/>
                </a:ext>
              </a:extLst>
            </p:cNvPr>
            <p:cNvSpPr txBox="1"/>
            <p:nvPr/>
          </p:nvSpPr>
          <p:spPr>
            <a:xfrm>
              <a:off x="5854126" y="3804118"/>
              <a:ext cx="1031051"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0.44 (0.22, 0.88)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0.80 (0.62, 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1.04 (0.63, 1.72)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0.97 (0.71, 1.33)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0.85 (0.69, 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4D4D4D"/>
                  </a:solidFill>
                  <a:uLnTx/>
                  <a:uFillTx/>
                  <a:latin typeface="Arial"/>
                  <a:ea typeface="SimSun"/>
                  <a:cs typeface="Arial" panose="020B0604020202020204" pitchFamily="34" charset="0"/>
                </a:rPr>
                <a:t>1.77 (0.78, 4.01)</a:t>
              </a:r>
            </a:p>
          </p:txBody>
        </p:sp>
        <p:grpSp>
          <p:nvGrpSpPr>
            <p:cNvPr id="425" name="Group 424">
              <a:extLst>
                <a:ext uri="{FF2B5EF4-FFF2-40B4-BE49-F238E27FC236}">
                  <a16:creationId xmlns:a16="http://schemas.microsoft.com/office/drawing/2014/main" id="{6AE159F3-C9B5-437F-BB9A-4B8786A74CFE}"/>
                </a:ext>
              </a:extLst>
            </p:cNvPr>
            <p:cNvGrpSpPr/>
            <p:nvPr/>
          </p:nvGrpSpPr>
          <p:grpSpPr>
            <a:xfrm>
              <a:off x="6732931" y="1988719"/>
              <a:ext cx="2088004" cy="3296460"/>
              <a:chOff x="6495999" y="2067375"/>
              <a:chExt cx="2088004" cy="3296460"/>
            </a:xfrm>
          </p:grpSpPr>
          <p:cxnSp>
            <p:nvCxnSpPr>
              <p:cNvPr id="191" name="Straight Connector 190">
                <a:extLst>
                  <a:ext uri="{FF2B5EF4-FFF2-40B4-BE49-F238E27FC236}">
                    <a16:creationId xmlns:a16="http://schemas.microsoft.com/office/drawing/2014/main" id="{3CF6ADB2-E6FE-4013-9E79-CD6108EF5918}"/>
                  </a:ext>
                </a:extLst>
              </p:cNvPr>
              <p:cNvCxnSpPr/>
              <p:nvPr/>
            </p:nvCxnSpPr>
            <p:spPr>
              <a:xfrm>
                <a:off x="6577927" y="4780821"/>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a:extLst>
                  <a:ext uri="{FF2B5EF4-FFF2-40B4-BE49-F238E27FC236}">
                    <a16:creationId xmlns:a16="http://schemas.microsoft.com/office/drawing/2014/main" id="{4C2FEB90-59A0-4FCC-B4F7-430DD3BB556A}"/>
                  </a:ext>
                </a:extLst>
              </p:cNvPr>
              <p:cNvCxnSpPr/>
              <p:nvPr/>
            </p:nvCxnSpPr>
            <p:spPr>
              <a:xfrm flipH="1">
                <a:off x="8306612"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3" name="Straight Connector 192">
                <a:extLst>
                  <a:ext uri="{FF2B5EF4-FFF2-40B4-BE49-F238E27FC236}">
                    <a16:creationId xmlns:a16="http://schemas.microsoft.com/office/drawing/2014/main" id="{86F635EB-548B-4C66-8782-C53B79CE2413}"/>
                  </a:ext>
                </a:extLst>
              </p:cNvPr>
              <p:cNvCxnSpPr/>
              <p:nvPr/>
            </p:nvCxnSpPr>
            <p:spPr>
              <a:xfrm flipH="1">
                <a:off x="806282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4" name="Straight Connector 193">
                <a:extLst>
                  <a:ext uri="{FF2B5EF4-FFF2-40B4-BE49-F238E27FC236}">
                    <a16:creationId xmlns:a16="http://schemas.microsoft.com/office/drawing/2014/main" id="{35C71017-425F-409E-8032-9D535CFAE828}"/>
                  </a:ext>
                </a:extLst>
              </p:cNvPr>
              <p:cNvCxnSpPr/>
              <p:nvPr/>
            </p:nvCxnSpPr>
            <p:spPr>
              <a:xfrm flipH="1">
                <a:off x="7623151"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5" name="Straight Connector 194">
                <a:extLst>
                  <a:ext uri="{FF2B5EF4-FFF2-40B4-BE49-F238E27FC236}">
                    <a16:creationId xmlns:a16="http://schemas.microsoft.com/office/drawing/2014/main" id="{700A30F4-529D-4037-9451-30BAEB0C44BA}"/>
                  </a:ext>
                </a:extLst>
              </p:cNvPr>
              <p:cNvCxnSpPr/>
              <p:nvPr/>
            </p:nvCxnSpPr>
            <p:spPr>
              <a:xfrm flipH="1">
                <a:off x="7185794"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a:extLst>
                  <a:ext uri="{FF2B5EF4-FFF2-40B4-BE49-F238E27FC236}">
                    <a16:creationId xmlns:a16="http://schemas.microsoft.com/office/drawing/2014/main" id="{B0C0D665-44C4-4F44-A1E0-C97467BB5B91}"/>
                  </a:ext>
                </a:extLst>
              </p:cNvPr>
              <p:cNvCxnSpPr/>
              <p:nvPr/>
            </p:nvCxnSpPr>
            <p:spPr>
              <a:xfrm flipH="1">
                <a:off x="676445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197" name="TextBox 196">
                <a:extLst>
                  <a:ext uri="{FF2B5EF4-FFF2-40B4-BE49-F238E27FC236}">
                    <a16:creationId xmlns:a16="http://schemas.microsoft.com/office/drawing/2014/main" id="{78F19272-7534-4646-B0BE-7FB6441DBB30}"/>
                  </a:ext>
                </a:extLst>
              </p:cNvPr>
              <p:cNvSpPr txBox="1"/>
              <p:nvPr/>
            </p:nvSpPr>
            <p:spPr>
              <a:xfrm>
                <a:off x="6557204" y="4852176"/>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0.25</a:t>
                </a:r>
              </a:p>
            </p:txBody>
          </p:sp>
          <p:sp>
            <p:nvSpPr>
              <p:cNvPr id="198" name="TextBox 197">
                <a:extLst>
                  <a:ext uri="{FF2B5EF4-FFF2-40B4-BE49-F238E27FC236}">
                    <a16:creationId xmlns:a16="http://schemas.microsoft.com/office/drawing/2014/main" id="{046BE01B-4DA8-47B8-B747-5C9416691661}"/>
                  </a:ext>
                </a:extLst>
              </p:cNvPr>
              <p:cNvSpPr txBox="1"/>
              <p:nvPr/>
            </p:nvSpPr>
            <p:spPr>
              <a:xfrm>
                <a:off x="7016227"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0.5</a:t>
                </a:r>
              </a:p>
            </p:txBody>
          </p:sp>
          <p:sp>
            <p:nvSpPr>
              <p:cNvPr id="199" name="TextBox 198">
                <a:extLst>
                  <a:ext uri="{FF2B5EF4-FFF2-40B4-BE49-F238E27FC236}">
                    <a16:creationId xmlns:a16="http://schemas.microsoft.com/office/drawing/2014/main" id="{1CA8EC5D-22FD-439E-935F-F81C9B7567AC}"/>
                  </a:ext>
                </a:extLst>
              </p:cNvPr>
              <p:cNvSpPr txBox="1"/>
              <p:nvPr/>
            </p:nvSpPr>
            <p:spPr>
              <a:xfrm>
                <a:off x="7493156"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1</a:t>
                </a:r>
              </a:p>
            </p:txBody>
          </p:sp>
          <p:sp>
            <p:nvSpPr>
              <p:cNvPr id="200" name="TextBox 199">
                <a:extLst>
                  <a:ext uri="{FF2B5EF4-FFF2-40B4-BE49-F238E27FC236}">
                    <a16:creationId xmlns:a16="http://schemas.microsoft.com/office/drawing/2014/main" id="{00B92C0A-7E48-4ECF-90F7-F5ECD55E4A2D}"/>
                  </a:ext>
                </a:extLst>
              </p:cNvPr>
              <p:cNvSpPr txBox="1"/>
              <p:nvPr/>
            </p:nvSpPr>
            <p:spPr>
              <a:xfrm>
                <a:off x="7935243"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2</a:t>
                </a:r>
              </a:p>
            </p:txBody>
          </p:sp>
          <p:sp>
            <p:nvSpPr>
              <p:cNvPr id="201" name="TextBox 200">
                <a:extLst>
                  <a:ext uri="{FF2B5EF4-FFF2-40B4-BE49-F238E27FC236}">
                    <a16:creationId xmlns:a16="http://schemas.microsoft.com/office/drawing/2014/main" id="{665EE9B6-3D92-41F1-9DDC-B67FFB40E38B}"/>
                  </a:ext>
                </a:extLst>
              </p:cNvPr>
              <p:cNvSpPr txBox="1"/>
              <p:nvPr/>
            </p:nvSpPr>
            <p:spPr>
              <a:xfrm>
                <a:off x="8179752"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3</a:t>
                </a:r>
              </a:p>
            </p:txBody>
          </p:sp>
          <p:cxnSp>
            <p:nvCxnSpPr>
              <p:cNvPr id="202" name="Straight Connector 201">
                <a:extLst>
                  <a:ext uri="{FF2B5EF4-FFF2-40B4-BE49-F238E27FC236}">
                    <a16:creationId xmlns:a16="http://schemas.microsoft.com/office/drawing/2014/main" id="{2EEC8A77-9D49-427B-9866-0636BCB4FCBD}"/>
                  </a:ext>
                </a:extLst>
              </p:cNvPr>
              <p:cNvCxnSpPr/>
              <p:nvPr/>
            </p:nvCxnSpPr>
            <p:spPr>
              <a:xfrm flipH="1">
                <a:off x="786370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203" name="TextBox 202">
                <a:extLst>
                  <a:ext uri="{FF2B5EF4-FFF2-40B4-BE49-F238E27FC236}">
                    <a16:creationId xmlns:a16="http://schemas.microsoft.com/office/drawing/2014/main" id="{239A5153-24A6-4EFF-AF42-2C99D3E45DC3}"/>
                  </a:ext>
                </a:extLst>
              </p:cNvPr>
              <p:cNvSpPr txBox="1"/>
              <p:nvPr/>
            </p:nvSpPr>
            <p:spPr>
              <a:xfrm>
                <a:off x="7688033"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000000"/>
                    </a:solidFill>
                    <a:uLnTx/>
                    <a:uFillTx/>
                    <a:latin typeface="Arial"/>
                    <a:ea typeface="SimSun"/>
                    <a:cs typeface="Arial" panose="020B0604020202020204" pitchFamily="34" charset="0"/>
                  </a:rPr>
                  <a:t>1.5</a:t>
                </a:r>
              </a:p>
            </p:txBody>
          </p:sp>
          <p:sp>
            <p:nvSpPr>
              <p:cNvPr id="204" name="TextBox 203">
                <a:extLst>
                  <a:ext uri="{FF2B5EF4-FFF2-40B4-BE49-F238E27FC236}">
                    <a16:creationId xmlns:a16="http://schemas.microsoft.com/office/drawing/2014/main" id="{418517CE-3F28-44EC-B3E2-6A8B834FBBFF}"/>
                  </a:ext>
                </a:extLst>
              </p:cNvPr>
              <p:cNvSpPr txBox="1"/>
              <p:nvPr/>
            </p:nvSpPr>
            <p:spPr>
              <a:xfrm>
                <a:off x="6659233" y="4994503"/>
                <a:ext cx="77419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dirty="0">
                    <a:ln>
                      <a:noFill/>
                    </a:ln>
                    <a:solidFill>
                      <a:srgbClr val="B60D27"/>
                    </a:solidFill>
                    <a:uLnTx/>
                    <a:uFillTx/>
                    <a:latin typeface="Arial"/>
                    <a:ea typeface="SimSun"/>
                    <a:cs typeface="Arial"/>
                  </a:rPr>
                  <a:t>FOLFOXIRI/贝伐单抗</a:t>
                </a:r>
              </a:p>
            </p:txBody>
          </p:sp>
          <p:sp>
            <p:nvSpPr>
              <p:cNvPr id="205" name="TextBox 204">
                <a:extLst>
                  <a:ext uri="{FF2B5EF4-FFF2-40B4-BE49-F238E27FC236}">
                    <a16:creationId xmlns:a16="http://schemas.microsoft.com/office/drawing/2014/main" id="{7AE39971-0EAC-4B7A-80CE-4FC979264696}"/>
                  </a:ext>
                </a:extLst>
              </p:cNvPr>
              <p:cNvSpPr txBox="1"/>
              <p:nvPr/>
            </p:nvSpPr>
            <p:spPr>
              <a:xfrm>
                <a:off x="7655045" y="4994503"/>
                <a:ext cx="774985"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900" b="0" i="0" u="none" strike="noStrike" cap="none" normalizeH="0" baseline="0">
                    <a:ln>
                      <a:noFill/>
                    </a:ln>
                    <a:solidFill>
                      <a:srgbClr val="B2C0D8"/>
                    </a:solidFill>
                    <a:uLnTx/>
                    <a:uFillTx/>
                    <a:latin typeface="Arial"/>
                    <a:ea typeface="SimSun"/>
                    <a:cs typeface="Arial"/>
                  </a:rPr>
                  <a:t>二联药物/贝伐单抗</a:t>
                </a:r>
              </a:p>
            </p:txBody>
          </p:sp>
          <p:cxnSp>
            <p:nvCxnSpPr>
              <p:cNvPr id="206" name="Straight Arrow Connector 205">
                <a:extLst>
                  <a:ext uri="{FF2B5EF4-FFF2-40B4-BE49-F238E27FC236}">
                    <a16:creationId xmlns:a16="http://schemas.microsoft.com/office/drawing/2014/main" id="{0A82A4B9-AD58-4A67-A3CF-2BF9EC78181F}"/>
                  </a:ext>
                </a:extLst>
              </p:cNvPr>
              <p:cNvCxnSpPr/>
              <p:nvPr/>
            </p:nvCxnSpPr>
            <p:spPr>
              <a:xfrm flipH="1">
                <a:off x="6495999" y="513228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CD3963F7-7734-4569-866D-EB08A7435AB8}"/>
                  </a:ext>
                </a:extLst>
              </p:cNvPr>
              <p:cNvCxnSpPr>
                <a:cxnSpLocks/>
              </p:cNvCxnSpPr>
              <p:nvPr/>
            </p:nvCxnSpPr>
            <p:spPr>
              <a:xfrm rot="10800000" flipH="1">
                <a:off x="8345235" y="5132271"/>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79272250-CAE4-4B0A-8126-4CDE5CA6EF94}"/>
                  </a:ext>
                </a:extLst>
              </p:cNvPr>
              <p:cNvCxnSpPr/>
              <p:nvPr/>
            </p:nvCxnSpPr>
            <p:spPr>
              <a:xfrm flipH="1" flipV="1">
                <a:off x="7623144" y="2067375"/>
                <a:ext cx="0" cy="2703909"/>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423" name="Group 422">
                <a:extLst>
                  <a:ext uri="{FF2B5EF4-FFF2-40B4-BE49-F238E27FC236}">
                    <a16:creationId xmlns:a16="http://schemas.microsoft.com/office/drawing/2014/main" id="{2B9DBFFA-08E9-4244-BFB4-559F8E7CDEC1}"/>
                  </a:ext>
                </a:extLst>
              </p:cNvPr>
              <p:cNvGrpSpPr/>
              <p:nvPr/>
            </p:nvGrpSpPr>
            <p:grpSpPr>
              <a:xfrm>
                <a:off x="7401838" y="2221940"/>
                <a:ext cx="180000" cy="138133"/>
                <a:chOff x="9505149" y="2277493"/>
                <a:chExt cx="180000" cy="138133"/>
              </a:xfrm>
            </p:grpSpPr>
            <p:grpSp>
              <p:nvGrpSpPr>
                <p:cNvPr id="209" name="Group 208">
                  <a:extLst>
                    <a:ext uri="{FF2B5EF4-FFF2-40B4-BE49-F238E27FC236}">
                      <a16:creationId xmlns:a16="http://schemas.microsoft.com/office/drawing/2014/main" id="{0763827A-B0FA-4751-BFDD-27D5CDF694B2}"/>
                    </a:ext>
                  </a:extLst>
                </p:cNvPr>
                <p:cNvGrpSpPr/>
                <p:nvPr/>
              </p:nvGrpSpPr>
              <p:grpSpPr>
                <a:xfrm>
                  <a:off x="9505149" y="2277493"/>
                  <a:ext cx="180000" cy="138133"/>
                  <a:chOff x="3449701" y="1423504"/>
                  <a:chExt cx="180000" cy="108000"/>
                </a:xfrm>
              </p:grpSpPr>
              <p:cxnSp>
                <p:nvCxnSpPr>
                  <p:cNvPr id="262" name="Straight Connector 261">
                    <a:extLst>
                      <a:ext uri="{FF2B5EF4-FFF2-40B4-BE49-F238E27FC236}">
                        <a16:creationId xmlns:a16="http://schemas.microsoft.com/office/drawing/2014/main" id="{3C25B1A1-F310-4230-BC34-60131623123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B448D218-8B67-4801-B440-94A66D0175C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4" name="Straight Connector 263">
                    <a:extLst>
                      <a:ext uri="{FF2B5EF4-FFF2-40B4-BE49-F238E27FC236}">
                        <a16:creationId xmlns:a16="http://schemas.microsoft.com/office/drawing/2014/main" id="{D7972B6F-B5D2-494B-B074-7ED27533490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10" name="Rectangle 209">
                  <a:extLst>
                    <a:ext uri="{FF2B5EF4-FFF2-40B4-BE49-F238E27FC236}">
                      <a16:creationId xmlns:a16="http://schemas.microsoft.com/office/drawing/2014/main" id="{07C01F1A-E210-4E5E-B733-145FF05A8943}"/>
                    </a:ext>
                  </a:extLst>
                </p:cNvPr>
                <p:cNvSpPr>
                  <a:spLocks noChangeAspect="1"/>
                </p:cNvSpPr>
                <p:nvPr/>
              </p:nvSpPr>
              <p:spPr>
                <a:xfrm>
                  <a:off x="9557262" y="2310907"/>
                  <a:ext cx="56293"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11" name="Group 210">
                <a:extLst>
                  <a:ext uri="{FF2B5EF4-FFF2-40B4-BE49-F238E27FC236}">
                    <a16:creationId xmlns:a16="http://schemas.microsoft.com/office/drawing/2014/main" id="{8112313C-43FC-48A2-8945-E1CB65766C9D}"/>
                  </a:ext>
                </a:extLst>
              </p:cNvPr>
              <p:cNvGrpSpPr/>
              <p:nvPr/>
            </p:nvGrpSpPr>
            <p:grpSpPr>
              <a:xfrm>
                <a:off x="7333481" y="2377159"/>
                <a:ext cx="612000" cy="108000"/>
                <a:chOff x="3449701" y="1406572"/>
                <a:chExt cx="180000" cy="108000"/>
              </a:xfrm>
            </p:grpSpPr>
            <p:cxnSp>
              <p:nvCxnSpPr>
                <p:cNvPr id="259" name="Straight Connector 258">
                  <a:extLst>
                    <a:ext uri="{FF2B5EF4-FFF2-40B4-BE49-F238E27FC236}">
                      <a16:creationId xmlns:a16="http://schemas.microsoft.com/office/drawing/2014/main" id="{ACA4F0BC-BE2D-4351-BA5A-70CAEE895B2D}"/>
                    </a:ext>
                  </a:extLst>
                </p:cNvPr>
                <p:cNvCxnSpPr/>
                <p:nvPr/>
              </p:nvCxnSpPr>
              <p:spPr>
                <a:xfrm>
                  <a:off x="3449701" y="1460572"/>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a:extLst>
                    <a:ext uri="{FF2B5EF4-FFF2-40B4-BE49-F238E27FC236}">
                      <a16:creationId xmlns:a16="http://schemas.microsoft.com/office/drawing/2014/main" id="{8888E279-1BB5-4D30-87F1-6B1216B660B9}"/>
                    </a:ext>
                  </a:extLst>
                </p:cNvPr>
                <p:cNvCxnSpPr>
                  <a:cxnSpLocks/>
                </p:cNvCxnSpPr>
                <p:nvPr/>
              </p:nvCxnSpPr>
              <p:spPr>
                <a:xfrm rot="5400000">
                  <a:off x="3396179"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a:extLst>
                    <a:ext uri="{FF2B5EF4-FFF2-40B4-BE49-F238E27FC236}">
                      <a16:creationId xmlns:a16="http://schemas.microsoft.com/office/drawing/2014/main" id="{ABA4CD42-2D30-4A55-AABE-6898183C2D2E}"/>
                    </a:ext>
                  </a:extLst>
                </p:cNvPr>
                <p:cNvCxnSpPr>
                  <a:cxnSpLocks/>
                </p:cNvCxnSpPr>
                <p:nvPr/>
              </p:nvCxnSpPr>
              <p:spPr>
                <a:xfrm rot="5400000">
                  <a:off x="3572344"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344" name="Group 343">
                <a:extLst>
                  <a:ext uri="{FF2B5EF4-FFF2-40B4-BE49-F238E27FC236}">
                    <a16:creationId xmlns:a16="http://schemas.microsoft.com/office/drawing/2014/main" id="{D62B5D77-CF57-462A-9710-13A3AC99BD9F}"/>
                  </a:ext>
                </a:extLst>
              </p:cNvPr>
              <p:cNvGrpSpPr/>
              <p:nvPr/>
            </p:nvGrpSpPr>
            <p:grpSpPr>
              <a:xfrm>
                <a:off x="7348244" y="2625700"/>
                <a:ext cx="216000" cy="108000"/>
                <a:chOff x="9451555" y="2706651"/>
                <a:chExt cx="216000" cy="138133"/>
              </a:xfrm>
            </p:grpSpPr>
            <p:grpSp>
              <p:nvGrpSpPr>
                <p:cNvPr id="213" name="Group 212">
                  <a:extLst>
                    <a:ext uri="{FF2B5EF4-FFF2-40B4-BE49-F238E27FC236}">
                      <a16:creationId xmlns:a16="http://schemas.microsoft.com/office/drawing/2014/main" id="{A62B5C9E-2F99-49E2-B3DC-418B06AAD073}"/>
                    </a:ext>
                  </a:extLst>
                </p:cNvPr>
                <p:cNvGrpSpPr/>
                <p:nvPr/>
              </p:nvGrpSpPr>
              <p:grpSpPr>
                <a:xfrm>
                  <a:off x="9451555" y="2706651"/>
                  <a:ext cx="216000" cy="138133"/>
                  <a:chOff x="3449701" y="1423504"/>
                  <a:chExt cx="180000" cy="108000"/>
                </a:xfrm>
              </p:grpSpPr>
              <p:cxnSp>
                <p:nvCxnSpPr>
                  <p:cNvPr id="256" name="Straight Connector 255">
                    <a:extLst>
                      <a:ext uri="{FF2B5EF4-FFF2-40B4-BE49-F238E27FC236}">
                        <a16:creationId xmlns:a16="http://schemas.microsoft.com/office/drawing/2014/main" id="{98ACA59E-014B-4794-8B60-C87B20C6A0B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a:extLst>
                      <a:ext uri="{FF2B5EF4-FFF2-40B4-BE49-F238E27FC236}">
                        <a16:creationId xmlns:a16="http://schemas.microsoft.com/office/drawing/2014/main" id="{19C901E7-E6C1-44BA-AB42-CF030821259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8" name="Straight Connector 257">
                    <a:extLst>
                      <a:ext uri="{FF2B5EF4-FFF2-40B4-BE49-F238E27FC236}">
                        <a16:creationId xmlns:a16="http://schemas.microsoft.com/office/drawing/2014/main" id="{3D4AF581-0E83-44A5-896B-58351BB19A19}"/>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26" name="Rectangle 225">
                  <a:extLst>
                    <a:ext uri="{FF2B5EF4-FFF2-40B4-BE49-F238E27FC236}">
                      <a16:creationId xmlns:a16="http://schemas.microsoft.com/office/drawing/2014/main" id="{B51ABE24-AC0C-496F-8A24-005B2A391C33}"/>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45" name="Group 344">
                <a:extLst>
                  <a:ext uri="{FF2B5EF4-FFF2-40B4-BE49-F238E27FC236}">
                    <a16:creationId xmlns:a16="http://schemas.microsoft.com/office/drawing/2014/main" id="{73924D1F-EB57-4E3B-A1F4-75FFFD2084CB}"/>
                  </a:ext>
                </a:extLst>
              </p:cNvPr>
              <p:cNvGrpSpPr/>
              <p:nvPr/>
            </p:nvGrpSpPr>
            <p:grpSpPr>
              <a:xfrm>
                <a:off x="7382670" y="2769977"/>
                <a:ext cx="216000" cy="108000"/>
                <a:chOff x="9451555" y="2706651"/>
                <a:chExt cx="216000" cy="138133"/>
              </a:xfrm>
            </p:grpSpPr>
            <p:grpSp>
              <p:nvGrpSpPr>
                <p:cNvPr id="346" name="Group 345">
                  <a:extLst>
                    <a:ext uri="{FF2B5EF4-FFF2-40B4-BE49-F238E27FC236}">
                      <a16:creationId xmlns:a16="http://schemas.microsoft.com/office/drawing/2014/main" id="{3F1DABAA-51FF-4FA8-86ED-076B0375663E}"/>
                    </a:ext>
                  </a:extLst>
                </p:cNvPr>
                <p:cNvGrpSpPr/>
                <p:nvPr/>
              </p:nvGrpSpPr>
              <p:grpSpPr>
                <a:xfrm>
                  <a:off x="9451555" y="2706651"/>
                  <a:ext cx="216000" cy="138133"/>
                  <a:chOff x="3449701" y="1423504"/>
                  <a:chExt cx="180000" cy="108000"/>
                </a:xfrm>
              </p:grpSpPr>
              <p:cxnSp>
                <p:nvCxnSpPr>
                  <p:cNvPr id="348" name="Straight Connector 347">
                    <a:extLst>
                      <a:ext uri="{FF2B5EF4-FFF2-40B4-BE49-F238E27FC236}">
                        <a16:creationId xmlns:a16="http://schemas.microsoft.com/office/drawing/2014/main" id="{5BAA6586-996D-49C5-9476-F12FF383B2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49" name="Straight Connector 348">
                    <a:extLst>
                      <a:ext uri="{FF2B5EF4-FFF2-40B4-BE49-F238E27FC236}">
                        <a16:creationId xmlns:a16="http://schemas.microsoft.com/office/drawing/2014/main" id="{4CA489EE-2AB5-4D7F-9116-D6E67CFB8A8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0" name="Straight Connector 349">
                    <a:extLst>
                      <a:ext uri="{FF2B5EF4-FFF2-40B4-BE49-F238E27FC236}">
                        <a16:creationId xmlns:a16="http://schemas.microsoft.com/office/drawing/2014/main" id="{51AED52F-416A-47CB-9374-1C0D9E2F01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47" name="Rectangle 346">
                  <a:extLst>
                    <a:ext uri="{FF2B5EF4-FFF2-40B4-BE49-F238E27FC236}">
                      <a16:creationId xmlns:a16="http://schemas.microsoft.com/office/drawing/2014/main" id="{CDB0D2D0-0556-4FA0-BB6D-3C210249B4BA}"/>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52" name="Group 351">
                <a:extLst>
                  <a:ext uri="{FF2B5EF4-FFF2-40B4-BE49-F238E27FC236}">
                    <a16:creationId xmlns:a16="http://schemas.microsoft.com/office/drawing/2014/main" id="{495B61E8-C96C-4C2D-86C3-FF57DA3840FD}"/>
                  </a:ext>
                </a:extLst>
              </p:cNvPr>
              <p:cNvGrpSpPr/>
              <p:nvPr/>
            </p:nvGrpSpPr>
            <p:grpSpPr>
              <a:xfrm>
                <a:off x="7345052" y="3050278"/>
                <a:ext cx="288000" cy="108000"/>
                <a:chOff x="3449701" y="1423504"/>
                <a:chExt cx="180000" cy="108000"/>
              </a:xfrm>
            </p:grpSpPr>
            <p:cxnSp>
              <p:nvCxnSpPr>
                <p:cNvPr id="354" name="Straight Connector 353">
                  <a:extLst>
                    <a:ext uri="{FF2B5EF4-FFF2-40B4-BE49-F238E27FC236}">
                      <a16:creationId xmlns:a16="http://schemas.microsoft.com/office/drawing/2014/main" id="{6642F16F-EDC3-403C-8C9D-797A3DE96A5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5" name="Straight Connector 354">
                  <a:extLst>
                    <a:ext uri="{FF2B5EF4-FFF2-40B4-BE49-F238E27FC236}">
                      <a16:creationId xmlns:a16="http://schemas.microsoft.com/office/drawing/2014/main" id="{495D3C2E-0D53-47B3-A241-A0A05B9B83B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6" name="Straight Connector 355">
                  <a:extLst>
                    <a:ext uri="{FF2B5EF4-FFF2-40B4-BE49-F238E27FC236}">
                      <a16:creationId xmlns:a16="http://schemas.microsoft.com/office/drawing/2014/main" id="{29209456-D171-47FB-9F7B-07955DA36CB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53" name="Rectangle 352">
                <a:extLst>
                  <a:ext uri="{FF2B5EF4-FFF2-40B4-BE49-F238E27FC236}">
                    <a16:creationId xmlns:a16="http://schemas.microsoft.com/office/drawing/2014/main" id="{EE585BAF-5080-4B4F-80E5-7EDE9DE40B03}"/>
                  </a:ext>
                </a:extLst>
              </p:cNvPr>
              <p:cNvSpPr>
                <a:spLocks/>
              </p:cNvSpPr>
              <p:nvPr/>
            </p:nvSpPr>
            <p:spPr>
              <a:xfrm>
                <a:off x="7458633" y="307357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388" name="Group 387">
                <a:extLst>
                  <a:ext uri="{FF2B5EF4-FFF2-40B4-BE49-F238E27FC236}">
                    <a16:creationId xmlns:a16="http://schemas.microsoft.com/office/drawing/2014/main" id="{AD055AAA-C930-4EAC-A98D-78DA6D6779C5}"/>
                  </a:ext>
                </a:extLst>
              </p:cNvPr>
              <p:cNvGrpSpPr/>
              <p:nvPr/>
            </p:nvGrpSpPr>
            <p:grpSpPr>
              <a:xfrm>
                <a:off x="7324723" y="4210805"/>
                <a:ext cx="648000" cy="108000"/>
                <a:chOff x="3449701" y="1423504"/>
                <a:chExt cx="180000" cy="108000"/>
              </a:xfrm>
            </p:grpSpPr>
            <p:cxnSp>
              <p:nvCxnSpPr>
                <p:cNvPr id="389" name="Straight Connector 388">
                  <a:extLst>
                    <a:ext uri="{FF2B5EF4-FFF2-40B4-BE49-F238E27FC236}">
                      <a16:creationId xmlns:a16="http://schemas.microsoft.com/office/drawing/2014/main" id="{2F3EADC1-353B-4ED9-BD6A-124EA6A2905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0" name="Straight Connector 389">
                  <a:extLst>
                    <a:ext uri="{FF2B5EF4-FFF2-40B4-BE49-F238E27FC236}">
                      <a16:creationId xmlns:a16="http://schemas.microsoft.com/office/drawing/2014/main" id="{F32B8EB7-F950-420E-B4BE-387138A70FC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1" name="Straight Connector 390">
                  <a:extLst>
                    <a:ext uri="{FF2B5EF4-FFF2-40B4-BE49-F238E27FC236}">
                      <a16:creationId xmlns:a16="http://schemas.microsoft.com/office/drawing/2014/main" id="{B8114530-9788-4029-AED6-2E50BA07EBC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422" name="Group 421">
                <a:extLst>
                  <a:ext uri="{FF2B5EF4-FFF2-40B4-BE49-F238E27FC236}">
                    <a16:creationId xmlns:a16="http://schemas.microsoft.com/office/drawing/2014/main" id="{33D90A5B-22D0-4CDC-897A-024378EC1203}"/>
                  </a:ext>
                </a:extLst>
              </p:cNvPr>
              <p:cNvGrpSpPr/>
              <p:nvPr/>
            </p:nvGrpSpPr>
            <p:grpSpPr>
              <a:xfrm>
                <a:off x="7390518" y="3195295"/>
                <a:ext cx="216000" cy="108000"/>
                <a:chOff x="9493829" y="3233916"/>
                <a:chExt cx="216000" cy="108000"/>
              </a:xfrm>
            </p:grpSpPr>
            <p:grpSp>
              <p:nvGrpSpPr>
                <p:cNvPr id="358" name="Group 357">
                  <a:extLst>
                    <a:ext uri="{FF2B5EF4-FFF2-40B4-BE49-F238E27FC236}">
                      <a16:creationId xmlns:a16="http://schemas.microsoft.com/office/drawing/2014/main" id="{96BB2C64-E24F-422A-BA49-528AB632F03A}"/>
                    </a:ext>
                  </a:extLst>
                </p:cNvPr>
                <p:cNvGrpSpPr/>
                <p:nvPr/>
              </p:nvGrpSpPr>
              <p:grpSpPr>
                <a:xfrm>
                  <a:off x="9493829" y="3233916"/>
                  <a:ext cx="216000" cy="108000"/>
                  <a:chOff x="3449701" y="1423504"/>
                  <a:chExt cx="180000" cy="108000"/>
                </a:xfrm>
              </p:grpSpPr>
              <p:cxnSp>
                <p:nvCxnSpPr>
                  <p:cNvPr id="360" name="Straight Connector 359">
                    <a:extLst>
                      <a:ext uri="{FF2B5EF4-FFF2-40B4-BE49-F238E27FC236}">
                        <a16:creationId xmlns:a16="http://schemas.microsoft.com/office/drawing/2014/main" id="{A5497E8C-02A2-408D-B3C2-AC010731F65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1" name="Straight Connector 360">
                    <a:extLst>
                      <a:ext uri="{FF2B5EF4-FFF2-40B4-BE49-F238E27FC236}">
                        <a16:creationId xmlns:a16="http://schemas.microsoft.com/office/drawing/2014/main" id="{5B93EB49-2C4D-4DB5-85B5-FB54D39E3A6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2" name="Straight Connector 361">
                    <a:extLst>
                      <a:ext uri="{FF2B5EF4-FFF2-40B4-BE49-F238E27FC236}">
                        <a16:creationId xmlns:a16="http://schemas.microsoft.com/office/drawing/2014/main" id="{6BCE466A-E692-42CD-9FF5-ED9CE64207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4" name="Rectangle 403">
                  <a:extLst>
                    <a:ext uri="{FF2B5EF4-FFF2-40B4-BE49-F238E27FC236}">
                      <a16:creationId xmlns:a16="http://schemas.microsoft.com/office/drawing/2014/main" id="{8D79EF27-716E-4EDA-A514-5FD81D5D9BA6}"/>
                    </a:ext>
                  </a:extLst>
                </p:cNvPr>
                <p:cNvSpPr>
                  <a:spLocks/>
                </p:cNvSpPr>
                <p:nvPr/>
              </p:nvSpPr>
              <p:spPr>
                <a:xfrm>
                  <a:off x="9565829" y="3249379"/>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20" name="Group 419">
                <a:extLst>
                  <a:ext uri="{FF2B5EF4-FFF2-40B4-BE49-F238E27FC236}">
                    <a16:creationId xmlns:a16="http://schemas.microsoft.com/office/drawing/2014/main" id="{C829D0F6-608B-4BA0-A91E-702FA93E4CF4}"/>
                  </a:ext>
                </a:extLst>
              </p:cNvPr>
              <p:cNvGrpSpPr/>
              <p:nvPr/>
            </p:nvGrpSpPr>
            <p:grpSpPr>
              <a:xfrm>
                <a:off x="7390518" y="3538357"/>
                <a:ext cx="216000" cy="108000"/>
                <a:chOff x="9493829" y="3619308"/>
                <a:chExt cx="216000" cy="108000"/>
              </a:xfrm>
            </p:grpSpPr>
            <p:grpSp>
              <p:nvGrpSpPr>
                <p:cNvPr id="371" name="Group 370">
                  <a:extLst>
                    <a:ext uri="{FF2B5EF4-FFF2-40B4-BE49-F238E27FC236}">
                      <a16:creationId xmlns:a16="http://schemas.microsoft.com/office/drawing/2014/main" id="{0BC11249-4A66-4B5C-AA2D-6FB1404AD18F}"/>
                    </a:ext>
                  </a:extLst>
                </p:cNvPr>
                <p:cNvGrpSpPr/>
                <p:nvPr/>
              </p:nvGrpSpPr>
              <p:grpSpPr>
                <a:xfrm>
                  <a:off x="9493829" y="3619308"/>
                  <a:ext cx="216000" cy="108000"/>
                  <a:chOff x="3449701" y="1423504"/>
                  <a:chExt cx="180000" cy="108000"/>
                </a:xfrm>
              </p:grpSpPr>
              <p:cxnSp>
                <p:nvCxnSpPr>
                  <p:cNvPr id="372" name="Straight Connector 371">
                    <a:extLst>
                      <a:ext uri="{FF2B5EF4-FFF2-40B4-BE49-F238E27FC236}">
                        <a16:creationId xmlns:a16="http://schemas.microsoft.com/office/drawing/2014/main" id="{4DA40EA9-90C9-42F8-91B5-D8B4E0C3CDA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3" name="Straight Connector 372">
                    <a:extLst>
                      <a:ext uri="{FF2B5EF4-FFF2-40B4-BE49-F238E27FC236}">
                        <a16:creationId xmlns:a16="http://schemas.microsoft.com/office/drawing/2014/main" id="{D30C95F5-C1C7-482E-BF52-67433E21782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4" name="Straight Connector 373">
                    <a:extLst>
                      <a:ext uri="{FF2B5EF4-FFF2-40B4-BE49-F238E27FC236}">
                        <a16:creationId xmlns:a16="http://schemas.microsoft.com/office/drawing/2014/main" id="{E60198E3-C26E-4C8C-872A-A99DC5D7BEBB}"/>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5" name="Rectangle 404">
                  <a:extLst>
                    <a:ext uri="{FF2B5EF4-FFF2-40B4-BE49-F238E27FC236}">
                      <a16:creationId xmlns:a16="http://schemas.microsoft.com/office/drawing/2014/main" id="{BBC5B4E0-DED7-4879-B141-DEE4405A4589}"/>
                    </a:ext>
                  </a:extLst>
                </p:cNvPr>
                <p:cNvSpPr>
                  <a:spLocks/>
                </p:cNvSpPr>
                <p:nvPr/>
              </p:nvSpPr>
              <p:spPr>
                <a:xfrm>
                  <a:off x="9565829" y="3642664"/>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21" name="Group 420">
                <a:extLst>
                  <a:ext uri="{FF2B5EF4-FFF2-40B4-BE49-F238E27FC236}">
                    <a16:creationId xmlns:a16="http://schemas.microsoft.com/office/drawing/2014/main" id="{D97AF4AC-B4F4-4BBA-862E-2B5D533D801F}"/>
                  </a:ext>
                </a:extLst>
              </p:cNvPr>
              <p:cNvGrpSpPr/>
              <p:nvPr/>
            </p:nvGrpSpPr>
            <p:grpSpPr>
              <a:xfrm>
                <a:off x="7345052" y="3391962"/>
                <a:ext cx="360000" cy="108000"/>
                <a:chOff x="9448363" y="3494078"/>
                <a:chExt cx="360000" cy="108000"/>
              </a:xfrm>
            </p:grpSpPr>
            <p:grpSp>
              <p:nvGrpSpPr>
                <p:cNvPr id="363" name="Group 362">
                  <a:extLst>
                    <a:ext uri="{FF2B5EF4-FFF2-40B4-BE49-F238E27FC236}">
                      <a16:creationId xmlns:a16="http://schemas.microsoft.com/office/drawing/2014/main" id="{FEFBBA1C-BE0A-4850-9AEE-7DC957610A7B}"/>
                    </a:ext>
                  </a:extLst>
                </p:cNvPr>
                <p:cNvGrpSpPr/>
                <p:nvPr/>
              </p:nvGrpSpPr>
              <p:grpSpPr>
                <a:xfrm>
                  <a:off x="9448363" y="3494078"/>
                  <a:ext cx="360000" cy="108000"/>
                  <a:chOff x="3449701" y="1423504"/>
                  <a:chExt cx="180000" cy="108000"/>
                </a:xfrm>
              </p:grpSpPr>
              <p:cxnSp>
                <p:nvCxnSpPr>
                  <p:cNvPr id="364" name="Straight Connector 363">
                    <a:extLst>
                      <a:ext uri="{FF2B5EF4-FFF2-40B4-BE49-F238E27FC236}">
                        <a16:creationId xmlns:a16="http://schemas.microsoft.com/office/drawing/2014/main" id="{D15B2E02-E385-4960-8DD5-243BDA6654C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5" name="Straight Connector 364">
                    <a:extLst>
                      <a:ext uri="{FF2B5EF4-FFF2-40B4-BE49-F238E27FC236}">
                        <a16:creationId xmlns:a16="http://schemas.microsoft.com/office/drawing/2014/main" id="{FF5D09A2-DFF3-434E-B2C5-3560ECE97F0F}"/>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6" name="Straight Connector 365">
                    <a:extLst>
                      <a:ext uri="{FF2B5EF4-FFF2-40B4-BE49-F238E27FC236}">
                        <a16:creationId xmlns:a16="http://schemas.microsoft.com/office/drawing/2014/main" id="{E23D4C9E-40B9-4C8B-AEA6-FAF6A6F49D73}"/>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6" name="Rectangle 405">
                  <a:extLst>
                    <a:ext uri="{FF2B5EF4-FFF2-40B4-BE49-F238E27FC236}">
                      <a16:creationId xmlns:a16="http://schemas.microsoft.com/office/drawing/2014/main" id="{D410A33F-0F80-4ADA-8075-51C143B10746}"/>
                    </a:ext>
                  </a:extLst>
                </p:cNvPr>
                <p:cNvSpPr>
                  <a:spLocks/>
                </p:cNvSpPr>
                <p:nvPr/>
              </p:nvSpPr>
              <p:spPr>
                <a:xfrm>
                  <a:off x="9593981" y="352096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9" name="Group 418">
                <a:extLst>
                  <a:ext uri="{FF2B5EF4-FFF2-40B4-BE49-F238E27FC236}">
                    <a16:creationId xmlns:a16="http://schemas.microsoft.com/office/drawing/2014/main" id="{8F59B68A-2B34-488D-BF95-623002BF7318}"/>
                  </a:ext>
                </a:extLst>
              </p:cNvPr>
              <p:cNvGrpSpPr/>
              <p:nvPr/>
            </p:nvGrpSpPr>
            <p:grpSpPr>
              <a:xfrm>
                <a:off x="7439003" y="3678439"/>
                <a:ext cx="504000" cy="108000"/>
                <a:chOff x="9542314" y="3750924"/>
                <a:chExt cx="504000" cy="108000"/>
              </a:xfrm>
            </p:grpSpPr>
            <p:grpSp>
              <p:nvGrpSpPr>
                <p:cNvPr id="375" name="Group 374">
                  <a:extLst>
                    <a:ext uri="{FF2B5EF4-FFF2-40B4-BE49-F238E27FC236}">
                      <a16:creationId xmlns:a16="http://schemas.microsoft.com/office/drawing/2014/main" id="{5084648B-7441-4CC5-9FAA-F205C79B5594}"/>
                    </a:ext>
                  </a:extLst>
                </p:cNvPr>
                <p:cNvGrpSpPr/>
                <p:nvPr/>
              </p:nvGrpSpPr>
              <p:grpSpPr>
                <a:xfrm>
                  <a:off x="9542314" y="3750924"/>
                  <a:ext cx="504000" cy="108000"/>
                  <a:chOff x="3449701" y="1423504"/>
                  <a:chExt cx="180000" cy="108000"/>
                </a:xfrm>
              </p:grpSpPr>
              <p:cxnSp>
                <p:nvCxnSpPr>
                  <p:cNvPr id="376" name="Straight Connector 375">
                    <a:extLst>
                      <a:ext uri="{FF2B5EF4-FFF2-40B4-BE49-F238E27FC236}">
                        <a16:creationId xmlns:a16="http://schemas.microsoft.com/office/drawing/2014/main" id="{BAA6FEDC-862A-438E-8F65-A5BEF2ADB7F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7" name="Straight Connector 376">
                    <a:extLst>
                      <a:ext uri="{FF2B5EF4-FFF2-40B4-BE49-F238E27FC236}">
                        <a16:creationId xmlns:a16="http://schemas.microsoft.com/office/drawing/2014/main" id="{C26A70EE-3E26-43D1-975F-65EAD95BC4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8" name="Straight Connector 377">
                    <a:extLst>
                      <a:ext uri="{FF2B5EF4-FFF2-40B4-BE49-F238E27FC236}">
                        <a16:creationId xmlns:a16="http://schemas.microsoft.com/office/drawing/2014/main" id="{545BC4FE-5ED3-4C21-99BC-5DB8AE241735}"/>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7" name="Rectangle 406">
                  <a:extLst>
                    <a:ext uri="{FF2B5EF4-FFF2-40B4-BE49-F238E27FC236}">
                      <a16:creationId xmlns:a16="http://schemas.microsoft.com/office/drawing/2014/main" id="{42FD6FF7-C32C-44E2-AC28-92A8E96FDCDE}"/>
                    </a:ext>
                  </a:extLst>
                </p:cNvPr>
                <p:cNvSpPr>
                  <a:spLocks/>
                </p:cNvSpPr>
                <p:nvPr/>
              </p:nvSpPr>
              <p:spPr>
                <a:xfrm>
                  <a:off x="9758356" y="3772508"/>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8" name="Group 417">
                <a:extLst>
                  <a:ext uri="{FF2B5EF4-FFF2-40B4-BE49-F238E27FC236}">
                    <a16:creationId xmlns:a16="http://schemas.microsoft.com/office/drawing/2014/main" id="{9793BE5E-C352-4AA6-ADA4-077C4AF6DB20}"/>
                  </a:ext>
                </a:extLst>
              </p:cNvPr>
              <p:cNvGrpSpPr/>
              <p:nvPr/>
            </p:nvGrpSpPr>
            <p:grpSpPr>
              <a:xfrm>
                <a:off x="6681794" y="3955452"/>
                <a:ext cx="900000" cy="108000"/>
                <a:chOff x="8785105" y="4011005"/>
                <a:chExt cx="900000" cy="108000"/>
              </a:xfrm>
            </p:grpSpPr>
            <p:grpSp>
              <p:nvGrpSpPr>
                <p:cNvPr id="379" name="Group 378">
                  <a:extLst>
                    <a:ext uri="{FF2B5EF4-FFF2-40B4-BE49-F238E27FC236}">
                      <a16:creationId xmlns:a16="http://schemas.microsoft.com/office/drawing/2014/main" id="{FD043BAE-7B01-439D-9004-DC4EBAFC679A}"/>
                    </a:ext>
                  </a:extLst>
                </p:cNvPr>
                <p:cNvGrpSpPr/>
                <p:nvPr/>
              </p:nvGrpSpPr>
              <p:grpSpPr>
                <a:xfrm>
                  <a:off x="8785105" y="4011005"/>
                  <a:ext cx="900000" cy="108000"/>
                  <a:chOff x="3449701" y="1423504"/>
                  <a:chExt cx="180000" cy="108000"/>
                </a:xfrm>
              </p:grpSpPr>
              <p:cxnSp>
                <p:nvCxnSpPr>
                  <p:cNvPr id="380" name="Straight Connector 379">
                    <a:extLst>
                      <a:ext uri="{FF2B5EF4-FFF2-40B4-BE49-F238E27FC236}">
                        <a16:creationId xmlns:a16="http://schemas.microsoft.com/office/drawing/2014/main" id="{630184FD-02E2-4C1A-BAE1-D2DEE3F146A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1" name="Straight Connector 380">
                    <a:extLst>
                      <a:ext uri="{FF2B5EF4-FFF2-40B4-BE49-F238E27FC236}">
                        <a16:creationId xmlns:a16="http://schemas.microsoft.com/office/drawing/2014/main" id="{C487670C-F62D-45AE-872F-CB7B072FA454}"/>
                      </a:ext>
                    </a:extLst>
                  </p:cNvPr>
                  <p:cNvCxnSpPr>
                    <a:cxnSpLocks/>
                  </p:cNvCxnSpPr>
                  <p:nvPr/>
                </p:nvCxnSpPr>
                <p:spPr>
                  <a:xfrm rot="5400000">
                    <a:off x="339813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2" name="Straight Connector 381">
                    <a:extLst>
                      <a:ext uri="{FF2B5EF4-FFF2-40B4-BE49-F238E27FC236}">
                        <a16:creationId xmlns:a16="http://schemas.microsoft.com/office/drawing/2014/main" id="{F8BE3422-4AF5-4FE6-B60C-9116801C78E6}"/>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8" name="Rectangle 407">
                  <a:extLst>
                    <a:ext uri="{FF2B5EF4-FFF2-40B4-BE49-F238E27FC236}">
                      <a16:creationId xmlns:a16="http://schemas.microsoft.com/office/drawing/2014/main" id="{9B657BAB-2A2E-4EA4-BE0E-13D79BBBCF6B}"/>
                    </a:ext>
                  </a:extLst>
                </p:cNvPr>
                <p:cNvSpPr>
                  <a:spLocks/>
                </p:cNvSpPr>
                <p:nvPr/>
              </p:nvSpPr>
              <p:spPr>
                <a:xfrm>
                  <a:off x="9187388" y="4038053"/>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7" name="Group 416">
                <a:extLst>
                  <a:ext uri="{FF2B5EF4-FFF2-40B4-BE49-F238E27FC236}">
                    <a16:creationId xmlns:a16="http://schemas.microsoft.com/office/drawing/2014/main" id="{63449B84-C690-4719-9D9C-52F7E673E99E}"/>
                  </a:ext>
                </a:extLst>
              </p:cNvPr>
              <p:cNvGrpSpPr/>
              <p:nvPr/>
            </p:nvGrpSpPr>
            <p:grpSpPr>
              <a:xfrm>
                <a:off x="7291942" y="4068313"/>
                <a:ext cx="360000" cy="108000"/>
                <a:chOff x="9395253" y="4136565"/>
                <a:chExt cx="360000" cy="108000"/>
              </a:xfrm>
            </p:grpSpPr>
            <p:grpSp>
              <p:nvGrpSpPr>
                <p:cNvPr id="384" name="Group 383">
                  <a:extLst>
                    <a:ext uri="{FF2B5EF4-FFF2-40B4-BE49-F238E27FC236}">
                      <a16:creationId xmlns:a16="http://schemas.microsoft.com/office/drawing/2014/main" id="{A785EE36-2BB7-48DD-B25C-C48AB99BA586}"/>
                    </a:ext>
                  </a:extLst>
                </p:cNvPr>
                <p:cNvGrpSpPr/>
                <p:nvPr/>
              </p:nvGrpSpPr>
              <p:grpSpPr>
                <a:xfrm>
                  <a:off x="9395253" y="4136565"/>
                  <a:ext cx="360000" cy="108000"/>
                  <a:chOff x="3449701" y="1423504"/>
                  <a:chExt cx="180000" cy="108000"/>
                </a:xfrm>
              </p:grpSpPr>
              <p:cxnSp>
                <p:nvCxnSpPr>
                  <p:cNvPr id="385" name="Straight Connector 384">
                    <a:extLst>
                      <a:ext uri="{FF2B5EF4-FFF2-40B4-BE49-F238E27FC236}">
                        <a16:creationId xmlns:a16="http://schemas.microsoft.com/office/drawing/2014/main" id="{FFF36A1B-7309-45D4-8124-378D9D93C1B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D1303998-5A86-4192-B8ED-4A97701AC2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4C1B66E-5235-43D5-9557-E1B04677D3B5}"/>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9" name="Rectangle 408">
                  <a:extLst>
                    <a:ext uri="{FF2B5EF4-FFF2-40B4-BE49-F238E27FC236}">
                      <a16:creationId xmlns:a16="http://schemas.microsoft.com/office/drawing/2014/main" id="{8EFA0AB6-2A7F-4FCC-A7BE-ECC431402C78}"/>
                    </a:ext>
                  </a:extLst>
                </p:cNvPr>
                <p:cNvSpPr>
                  <a:spLocks/>
                </p:cNvSpPr>
                <p:nvPr/>
              </p:nvSpPr>
              <p:spPr>
                <a:xfrm>
                  <a:off x="9549834" y="4169621"/>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sp>
            <p:nvSpPr>
              <p:cNvPr id="410" name="Rectangle 409">
                <a:extLst>
                  <a:ext uri="{FF2B5EF4-FFF2-40B4-BE49-F238E27FC236}">
                    <a16:creationId xmlns:a16="http://schemas.microsoft.com/office/drawing/2014/main" id="{EAFC215E-C465-46D2-8CFE-85E2F0624E8B}"/>
                  </a:ext>
                </a:extLst>
              </p:cNvPr>
              <p:cNvSpPr>
                <a:spLocks/>
              </p:cNvSpPr>
              <p:nvPr/>
            </p:nvSpPr>
            <p:spPr>
              <a:xfrm>
                <a:off x="7606052" y="424182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416" name="Group 415">
                <a:extLst>
                  <a:ext uri="{FF2B5EF4-FFF2-40B4-BE49-F238E27FC236}">
                    <a16:creationId xmlns:a16="http://schemas.microsoft.com/office/drawing/2014/main" id="{F3E07156-9161-4B34-9BAF-481857E9305D}"/>
                  </a:ext>
                </a:extLst>
              </p:cNvPr>
              <p:cNvGrpSpPr/>
              <p:nvPr/>
            </p:nvGrpSpPr>
            <p:grpSpPr>
              <a:xfrm>
                <a:off x="7369228" y="4343529"/>
                <a:ext cx="432000" cy="108000"/>
                <a:chOff x="9472539" y="4390616"/>
                <a:chExt cx="432000" cy="108000"/>
              </a:xfrm>
            </p:grpSpPr>
            <p:grpSp>
              <p:nvGrpSpPr>
                <p:cNvPr id="392" name="Group 391">
                  <a:extLst>
                    <a:ext uri="{FF2B5EF4-FFF2-40B4-BE49-F238E27FC236}">
                      <a16:creationId xmlns:a16="http://schemas.microsoft.com/office/drawing/2014/main" id="{6C2E71F6-932F-4586-B66F-40483FCC068D}"/>
                    </a:ext>
                  </a:extLst>
                </p:cNvPr>
                <p:cNvGrpSpPr/>
                <p:nvPr/>
              </p:nvGrpSpPr>
              <p:grpSpPr>
                <a:xfrm>
                  <a:off x="9472539" y="4390616"/>
                  <a:ext cx="432000" cy="108000"/>
                  <a:chOff x="3449701" y="1423504"/>
                  <a:chExt cx="180000" cy="108000"/>
                </a:xfrm>
              </p:grpSpPr>
              <p:cxnSp>
                <p:nvCxnSpPr>
                  <p:cNvPr id="393" name="Straight Connector 392">
                    <a:extLst>
                      <a:ext uri="{FF2B5EF4-FFF2-40B4-BE49-F238E27FC236}">
                        <a16:creationId xmlns:a16="http://schemas.microsoft.com/office/drawing/2014/main" id="{955FD1AD-C0BC-4BE5-94FB-393CA878959D}"/>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4" name="Straight Connector 393">
                    <a:extLst>
                      <a:ext uri="{FF2B5EF4-FFF2-40B4-BE49-F238E27FC236}">
                        <a16:creationId xmlns:a16="http://schemas.microsoft.com/office/drawing/2014/main" id="{A718C6BD-B654-4040-89EF-73069FE266B1}"/>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5" name="Straight Connector 394">
                    <a:extLst>
                      <a:ext uri="{FF2B5EF4-FFF2-40B4-BE49-F238E27FC236}">
                        <a16:creationId xmlns:a16="http://schemas.microsoft.com/office/drawing/2014/main" id="{700FEEEF-E7EA-46DB-BAB8-04E2B310AAB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1" name="Rectangle 410">
                  <a:extLst>
                    <a:ext uri="{FF2B5EF4-FFF2-40B4-BE49-F238E27FC236}">
                      <a16:creationId xmlns:a16="http://schemas.microsoft.com/office/drawing/2014/main" id="{C5279184-AB6F-4E8A-A6F6-47069A45D73D}"/>
                    </a:ext>
                  </a:extLst>
                </p:cNvPr>
                <p:cNvSpPr>
                  <a:spLocks/>
                </p:cNvSpPr>
                <p:nvPr/>
              </p:nvSpPr>
              <p:spPr>
                <a:xfrm>
                  <a:off x="9685844" y="4418359"/>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5" name="Group 414">
                <a:extLst>
                  <a:ext uri="{FF2B5EF4-FFF2-40B4-BE49-F238E27FC236}">
                    <a16:creationId xmlns:a16="http://schemas.microsoft.com/office/drawing/2014/main" id="{09F96E6E-A752-45BF-AADC-47A13EC46BF2}"/>
                  </a:ext>
                </a:extLst>
              </p:cNvPr>
              <p:cNvGrpSpPr/>
              <p:nvPr/>
            </p:nvGrpSpPr>
            <p:grpSpPr>
              <a:xfrm>
                <a:off x="7378561" y="4491883"/>
                <a:ext cx="288000" cy="108000"/>
                <a:chOff x="9481872" y="4522038"/>
                <a:chExt cx="288000" cy="108000"/>
              </a:xfrm>
            </p:grpSpPr>
            <p:grpSp>
              <p:nvGrpSpPr>
                <p:cNvPr id="396" name="Group 395">
                  <a:extLst>
                    <a:ext uri="{FF2B5EF4-FFF2-40B4-BE49-F238E27FC236}">
                      <a16:creationId xmlns:a16="http://schemas.microsoft.com/office/drawing/2014/main" id="{274E9226-A939-4E33-B7E9-A1F3A4FBADEC}"/>
                    </a:ext>
                  </a:extLst>
                </p:cNvPr>
                <p:cNvGrpSpPr/>
                <p:nvPr/>
              </p:nvGrpSpPr>
              <p:grpSpPr>
                <a:xfrm>
                  <a:off x="9481872" y="4522038"/>
                  <a:ext cx="288000" cy="108000"/>
                  <a:chOff x="3449701" y="1423504"/>
                  <a:chExt cx="180000" cy="108000"/>
                </a:xfrm>
              </p:grpSpPr>
              <p:cxnSp>
                <p:nvCxnSpPr>
                  <p:cNvPr id="397" name="Straight Connector 396">
                    <a:extLst>
                      <a:ext uri="{FF2B5EF4-FFF2-40B4-BE49-F238E27FC236}">
                        <a16:creationId xmlns:a16="http://schemas.microsoft.com/office/drawing/2014/main" id="{D87271AE-2436-44A3-872C-7A8367BB305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8" name="Straight Connector 397">
                    <a:extLst>
                      <a:ext uri="{FF2B5EF4-FFF2-40B4-BE49-F238E27FC236}">
                        <a16:creationId xmlns:a16="http://schemas.microsoft.com/office/drawing/2014/main" id="{D41FE7F4-BE46-46D5-B5C1-06F819033B4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9" name="Straight Connector 398">
                    <a:extLst>
                      <a:ext uri="{FF2B5EF4-FFF2-40B4-BE49-F238E27FC236}">
                        <a16:creationId xmlns:a16="http://schemas.microsoft.com/office/drawing/2014/main" id="{E72A0FB2-4BF0-411B-88CE-19C65313F729}"/>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2" name="Rectangle 411">
                  <a:extLst>
                    <a:ext uri="{FF2B5EF4-FFF2-40B4-BE49-F238E27FC236}">
                      <a16:creationId xmlns:a16="http://schemas.microsoft.com/office/drawing/2014/main" id="{01CC209E-F346-45AF-A89A-BDE740A93F92}"/>
                    </a:ext>
                  </a:extLst>
                </p:cNvPr>
                <p:cNvSpPr>
                  <a:spLocks/>
                </p:cNvSpPr>
                <p:nvPr/>
              </p:nvSpPr>
              <p:spPr>
                <a:xfrm>
                  <a:off x="9601363" y="4552445"/>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4" name="Group 413">
                <a:extLst>
                  <a:ext uri="{FF2B5EF4-FFF2-40B4-BE49-F238E27FC236}">
                    <a16:creationId xmlns:a16="http://schemas.microsoft.com/office/drawing/2014/main" id="{5A02226B-8586-4A6A-BE70-04F3B6726C1F}"/>
                  </a:ext>
                </a:extLst>
              </p:cNvPr>
              <p:cNvGrpSpPr/>
              <p:nvPr/>
            </p:nvGrpSpPr>
            <p:grpSpPr>
              <a:xfrm>
                <a:off x="7455304" y="4627538"/>
                <a:ext cx="1008000" cy="108000"/>
                <a:chOff x="9558615" y="4653460"/>
                <a:chExt cx="1008000" cy="108000"/>
              </a:xfrm>
            </p:grpSpPr>
            <p:grpSp>
              <p:nvGrpSpPr>
                <p:cNvPr id="400" name="Group 399">
                  <a:extLst>
                    <a:ext uri="{FF2B5EF4-FFF2-40B4-BE49-F238E27FC236}">
                      <a16:creationId xmlns:a16="http://schemas.microsoft.com/office/drawing/2014/main" id="{F9EE04B4-608E-494A-8C5A-855580F292AF}"/>
                    </a:ext>
                  </a:extLst>
                </p:cNvPr>
                <p:cNvGrpSpPr/>
                <p:nvPr/>
              </p:nvGrpSpPr>
              <p:grpSpPr>
                <a:xfrm>
                  <a:off x="9558615" y="4653460"/>
                  <a:ext cx="1008000" cy="108000"/>
                  <a:chOff x="3449701" y="1423504"/>
                  <a:chExt cx="180000" cy="108000"/>
                </a:xfrm>
              </p:grpSpPr>
              <p:cxnSp>
                <p:nvCxnSpPr>
                  <p:cNvPr id="401" name="Straight Connector 400">
                    <a:extLst>
                      <a:ext uri="{FF2B5EF4-FFF2-40B4-BE49-F238E27FC236}">
                        <a16:creationId xmlns:a16="http://schemas.microsoft.com/office/drawing/2014/main" id="{41B113F0-9D13-41FB-A181-D4CEC2816A4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68D08099-020B-47E9-BAFE-7D1D9772416B}"/>
                      </a:ext>
                    </a:extLst>
                  </p:cNvPr>
                  <p:cNvCxnSpPr>
                    <a:cxnSpLocks/>
                  </p:cNvCxnSpPr>
                  <p:nvPr/>
                </p:nvCxnSpPr>
                <p:spPr>
                  <a:xfrm rot="5400000">
                    <a:off x="3398743"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82F5BC10-D8BB-4DCD-8EAC-7811540EAC3A}"/>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3" name="Rectangle 412">
                  <a:extLst>
                    <a:ext uri="{FF2B5EF4-FFF2-40B4-BE49-F238E27FC236}">
                      <a16:creationId xmlns:a16="http://schemas.microsoft.com/office/drawing/2014/main" id="{54364A16-E877-404B-8BE7-5556B3AF61FE}"/>
                    </a:ext>
                  </a:extLst>
                </p:cNvPr>
                <p:cNvSpPr>
                  <a:spLocks/>
                </p:cNvSpPr>
                <p:nvPr/>
              </p:nvSpPr>
              <p:spPr>
                <a:xfrm>
                  <a:off x="10035615" y="4678262"/>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grpSp>
      <p:sp>
        <p:nvSpPr>
          <p:cNvPr id="8" name="Rectangle 7"/>
          <p:cNvSpPr/>
          <p:nvPr/>
        </p:nvSpPr>
        <p:spPr>
          <a:xfrm>
            <a:off x="3191654" y="1337580"/>
            <a:ext cx="2760692" cy="338554"/>
          </a:xfrm>
          <a:prstGeom prst="rect">
            <a:avLst/>
          </a:prstGeom>
        </p:spPr>
        <p:txBody>
          <a:bodyPr wrap="none">
            <a:spAutoFit/>
          </a:bodyPr>
          <a:lstStyle/>
          <a:p>
            <a:pPr algn="ctr"/>
            <a:r>
              <a:rPr lang="zh-CN" sz="1600" b="1"/>
              <a:t>OS 的亚组分析</a:t>
            </a:r>
          </a:p>
        </p:txBody>
      </p:sp>
    </p:spTree>
    <p:extLst>
      <p:ext uri="{BB962C8B-B14F-4D97-AF65-F5344CB8AC3E}">
        <p14:creationId xmlns:p14="http://schemas.microsoft.com/office/powerpoint/2010/main" val="78048027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4018：CodeBreak 100: KRAS</a:t>
            </a:r>
            <a:r>
              <a:rPr lang="zh-CN" baseline="30000" dirty="0"/>
              <a:t>G12C</a:t>
            </a:r>
            <a:r>
              <a:rPr lang="zh-CN" dirty="0"/>
              <a:t> 的新型小分子抑制剂 AMG 510 在晚期结直肠癌患者中的活</a:t>
            </a:r>
            <a:r>
              <a:rPr lang="zh-CN" dirty="0" smtClean="0"/>
              <a:t>性</a:t>
            </a:r>
            <a:r>
              <a:rPr lang="en-GB" altLang="zh-CN" dirty="0" smtClean="0"/>
              <a:t> </a:t>
            </a:r>
            <a:r>
              <a:rPr lang="zh-CN" dirty="0" smtClean="0"/>
              <a:t>–</a:t>
            </a:r>
            <a:r>
              <a:rPr lang="en-GB" altLang="zh-CN" dirty="0" smtClean="0"/>
              <a:t> </a:t>
            </a:r>
            <a:r>
              <a:rPr lang="zh-CN" dirty="0" smtClean="0"/>
              <a:t>F</a:t>
            </a:r>
            <a:r>
              <a:rPr lang="zh-CN" dirty="0"/>
              <a:t>akih M 等人</a:t>
            </a:r>
          </a:p>
        </p:txBody>
      </p:sp>
      <p:sp>
        <p:nvSpPr>
          <p:cNvPr id="3" name="Content Placeholder 2"/>
          <p:cNvSpPr>
            <a:spLocks noGrp="1"/>
          </p:cNvSpPr>
          <p:nvPr>
            <p:ph idx="1"/>
          </p:nvPr>
        </p:nvSpPr>
        <p:spPr/>
        <p:txBody>
          <a:bodyPr/>
          <a:lstStyle/>
          <a:p>
            <a:pPr marL="0" indent="0">
              <a:buNone/>
            </a:pPr>
            <a:r>
              <a:rPr lang="zh-CN" b="1"/>
              <a:t>研究目的</a:t>
            </a:r>
          </a:p>
          <a:p>
            <a:r>
              <a:rPr lang="zh-CN"/>
              <a:t>评价 AMG 510（KRAS</a:t>
            </a:r>
            <a:r>
              <a:rPr lang="zh-CN" baseline="30000"/>
              <a:t>G12C</a:t>
            </a:r>
            <a:r>
              <a:rPr lang="zh-CN"/>
              <a:t> 抑制剂）用于晚期 CRC 患者的疗效和安全性</a:t>
            </a:r>
          </a:p>
        </p:txBody>
      </p:sp>
      <p:sp>
        <p:nvSpPr>
          <p:cNvPr id="9" name="Text Placeholder 8"/>
          <p:cNvSpPr>
            <a:spLocks noGrp="1"/>
          </p:cNvSpPr>
          <p:nvPr>
            <p:ph type="body" sz="quarter" idx="10"/>
          </p:nvPr>
        </p:nvSpPr>
        <p:spPr/>
        <p:txBody>
          <a:bodyPr/>
          <a:lstStyle/>
          <a:p>
            <a:r>
              <a:rPr lang="zh-CN"/>
              <a:t>*为期 21 天的周期，直至出现 PD </a:t>
            </a:r>
          </a:p>
        </p:txBody>
      </p:sp>
      <p:sp>
        <p:nvSpPr>
          <p:cNvPr id="5" name="Text Placeholder 4"/>
          <p:cNvSpPr>
            <a:spLocks noGrp="1"/>
          </p:cNvSpPr>
          <p:nvPr>
            <p:ph type="body" sz="quarter" idx="11"/>
          </p:nvPr>
        </p:nvSpPr>
        <p:spPr/>
        <p:txBody>
          <a:bodyPr/>
          <a:lstStyle/>
          <a:p>
            <a:r>
              <a:rPr lang="zh-CN"/>
              <a:t>Fakih M, et al.J Clin Oncol 2020;38(suppl);abstr 4018</a:t>
            </a:r>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主要终点</a:t>
            </a:r>
          </a:p>
          <a:p>
            <a:pPr>
              <a:buClr>
                <a:srgbClr val="043882"/>
              </a:buClr>
            </a:pPr>
            <a:r>
              <a:rPr lang="zh-CN"/>
              <a:t>DLT、安全性</a:t>
            </a:r>
          </a:p>
          <a:p>
            <a:pPr>
              <a:buClr>
                <a:srgbClr val="043882"/>
              </a:buClr>
            </a:pPr>
            <a:endParaRPr lang="en-US" kern="0" dirty="0"/>
          </a:p>
        </p:txBody>
      </p:sp>
      <p:sp>
        <p:nvSpPr>
          <p:cNvPr id="8"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dirty="0">
                <a:solidFill>
                  <a:srgbClr val="A0A0A0"/>
                </a:solidFill>
              </a:rPr>
              <a:t>次要终点</a:t>
            </a:r>
          </a:p>
          <a:p>
            <a:pPr>
              <a:buClr>
                <a:srgbClr val="043882"/>
              </a:buClr>
            </a:pPr>
            <a:r>
              <a:rPr lang="zh-CN" dirty="0"/>
              <a:t>ORR、DoR、DCR、PFS，SD 持续时间</a:t>
            </a:r>
          </a:p>
        </p:txBody>
      </p:sp>
      <p:sp>
        <p:nvSpPr>
          <p:cNvPr id="10" name="AutoShape 12"/>
          <p:cNvSpPr>
            <a:spLocks noChangeArrowheads="1"/>
          </p:cNvSpPr>
          <p:nvPr/>
        </p:nvSpPr>
        <p:spPr bwMode="auto">
          <a:xfrm>
            <a:off x="4421820" y="2863405"/>
            <a:ext cx="2214370" cy="1540991"/>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zh-CN" dirty="0">
                <a:solidFill>
                  <a:srgbClr val="4D4D4D"/>
                </a:solidFill>
                <a:ea typeface="SimSun" pitchFamily="2" charset="-122"/>
              </a:rPr>
              <a:t>AMG 510 </a:t>
            </a:r>
            <a:br>
              <a:rPr lang="zh-CN" dirty="0">
                <a:solidFill>
                  <a:srgbClr val="4D4D4D"/>
                </a:solidFill>
                <a:ea typeface="SimSun" pitchFamily="2" charset="-122"/>
              </a:rPr>
            </a:br>
            <a:r>
              <a:rPr lang="zh-CN" dirty="0">
                <a:solidFill>
                  <a:srgbClr val="4D4D4D"/>
                </a:solidFill>
                <a:ea typeface="SimSun" pitchFamily="2" charset="-122"/>
              </a:rPr>
              <a:t>180 (n=3), 360 (n=10), 720 (n=4) 以及 </a:t>
            </a:r>
            <a:br>
              <a:rPr lang="zh-CN" dirty="0">
                <a:solidFill>
                  <a:srgbClr val="4D4D4D"/>
                </a:solidFill>
                <a:ea typeface="SimSun" pitchFamily="2" charset="-122"/>
              </a:rPr>
            </a:br>
            <a:r>
              <a:rPr lang="zh-CN" dirty="0">
                <a:solidFill>
                  <a:srgbClr val="4D4D4D"/>
                </a:solidFill>
                <a:ea typeface="SimSun" pitchFamily="2" charset="-122"/>
              </a:rPr>
              <a:t>960 mg/天* (n=25) </a:t>
            </a:r>
          </a:p>
        </p:txBody>
      </p:sp>
      <p:cxnSp>
        <p:nvCxnSpPr>
          <p:cNvPr id="11" name="AutoShape 19"/>
          <p:cNvCxnSpPr>
            <a:cxnSpLocks noChangeShapeType="1"/>
            <a:stCxn id="14" idx="3"/>
            <a:endCxn id="10" idx="1"/>
          </p:cNvCxnSpPr>
          <p:nvPr/>
        </p:nvCxnSpPr>
        <p:spPr bwMode="auto">
          <a:xfrm>
            <a:off x="3832718" y="3633900"/>
            <a:ext cx="589102" cy="1"/>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flipV="1">
            <a:off x="6636190" y="3633900"/>
            <a:ext cx="565878"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202068" y="3166884"/>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zh-CN" dirty="0">
                <a:solidFill>
                  <a:srgbClr val="FFFFFF"/>
                </a:solidFill>
                <a:ea typeface="SimSun" pitchFamily="2" charset="-122"/>
              </a:rPr>
              <a:t>AMG 51</a:t>
            </a:r>
            <a:r>
              <a:rPr lang="zh-CN" dirty="0" smtClean="0">
                <a:solidFill>
                  <a:srgbClr val="FFFFFF"/>
                </a:solidFill>
                <a:ea typeface="SimSun" pitchFamily="2" charset="-122"/>
              </a:rPr>
              <a:t>0</a:t>
            </a:r>
            <a:r>
              <a:rPr lang="zh-CN" dirty="0">
                <a:solidFill>
                  <a:srgbClr val="FFFFFF"/>
                </a:solidFill>
                <a:ea typeface="SimSun" pitchFamily="2" charset="-122"/>
              </a:rPr>
              <a:t/>
            </a:r>
            <a:br>
              <a:rPr lang="zh-CN" dirty="0">
                <a:solidFill>
                  <a:srgbClr val="FFFFFF"/>
                </a:solidFill>
                <a:ea typeface="SimSun" pitchFamily="2" charset="-122"/>
              </a:rPr>
            </a:br>
            <a:r>
              <a:rPr lang="zh-CN" dirty="0">
                <a:solidFill>
                  <a:srgbClr val="FFFFFF"/>
                </a:solidFill>
                <a:ea typeface="SimSun" pitchFamily="2" charset="-122"/>
              </a:rPr>
              <a:t>960 mg/天</a:t>
            </a:r>
          </a:p>
        </p:txBody>
      </p:sp>
      <p:sp>
        <p:nvSpPr>
          <p:cNvPr id="14" name="AutoShape 9"/>
          <p:cNvSpPr>
            <a:spLocks noChangeArrowheads="1"/>
          </p:cNvSpPr>
          <p:nvPr/>
        </p:nvSpPr>
        <p:spPr bwMode="auto">
          <a:xfrm>
            <a:off x="418456" y="2665686"/>
            <a:ext cx="3414262" cy="193642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600" dirty="0">
                <a:solidFill>
                  <a:srgbClr val="FFFFFF"/>
                </a:solidFill>
                <a:ea typeface="SimSun" pitchFamily="2" charset="-122"/>
              </a:rPr>
              <a:t>患者关键纳入标准</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转移性或局部晚期 CRC</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KRAS p.G12C 突变</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接受标准治疗后出现 PD</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无活动性的脑转移</a:t>
            </a:r>
          </a:p>
          <a:p>
            <a:pPr marL="292100" indent="-292100" defTabSz="892175" eaLnBrk="0" hangingPunct="0">
              <a:spcAft>
                <a:spcPct val="30000"/>
              </a:spcAft>
              <a:buFont typeface="Wingdings" pitchFamily="2" charset="2"/>
              <a:buNone/>
              <a:defRPr/>
            </a:pPr>
            <a:r>
              <a:rPr lang="zh-CN" sz="1600" dirty="0">
                <a:solidFill>
                  <a:srgbClr val="FFFFFF"/>
                </a:solidFill>
                <a:ea typeface="SimSun" pitchFamily="2" charset="-122"/>
              </a:rPr>
              <a:t>(n=4</a:t>
            </a:r>
            <a:r>
              <a:rPr lang="zh-CN" sz="1600" dirty="0" smtClean="0">
                <a:solidFill>
                  <a:srgbClr val="FFFFFF"/>
                </a:solidFill>
                <a:ea typeface="SimSun" pitchFamily="2" charset="-122"/>
              </a:rPr>
              <a:t>2</a:t>
            </a:r>
            <a:r>
              <a:rPr lang="en-GB" altLang="zh-CN" sz="1600" dirty="0" smtClean="0">
                <a:solidFill>
                  <a:srgbClr val="FFFFFF"/>
                </a:solidFill>
                <a:ea typeface="SimSun" pitchFamily="2" charset="-122"/>
              </a:rPr>
              <a:t>)</a:t>
            </a:r>
            <a:endParaRPr lang="zh-CN" sz="1600" dirty="0">
              <a:solidFill>
                <a:srgbClr val="FFFFFF"/>
              </a:solidFill>
              <a:ea typeface="SimSun" pitchFamily="2" charset="-122"/>
            </a:endParaRPr>
          </a:p>
        </p:txBody>
      </p:sp>
      <p:sp>
        <p:nvSpPr>
          <p:cNvPr id="24" name="TextBox 23"/>
          <p:cNvSpPr txBox="1"/>
          <p:nvPr/>
        </p:nvSpPr>
        <p:spPr>
          <a:xfrm>
            <a:off x="4613522" y="2497540"/>
            <a:ext cx="1745991" cy="338554"/>
          </a:xfrm>
          <a:prstGeom prst="rect">
            <a:avLst/>
          </a:prstGeom>
          <a:noFill/>
        </p:spPr>
        <p:txBody>
          <a:bodyPr wrap="none" rtlCol="0">
            <a:spAutoFit/>
          </a:bodyPr>
          <a:lstStyle/>
          <a:p>
            <a:pPr algn="ctr"/>
            <a:r>
              <a:rPr lang="zh-CN" sz="1600" b="1">
                <a:solidFill>
                  <a:srgbClr val="4D4D4D"/>
                </a:solidFill>
              </a:rPr>
              <a:t>剂量递增</a:t>
            </a:r>
          </a:p>
        </p:txBody>
      </p:sp>
      <p:sp>
        <p:nvSpPr>
          <p:cNvPr id="25" name="TextBox 24"/>
          <p:cNvSpPr txBox="1"/>
          <p:nvPr/>
        </p:nvSpPr>
        <p:spPr>
          <a:xfrm>
            <a:off x="7127676" y="2497540"/>
            <a:ext cx="1755609" cy="338554"/>
          </a:xfrm>
          <a:prstGeom prst="rect">
            <a:avLst/>
          </a:prstGeom>
          <a:noFill/>
        </p:spPr>
        <p:txBody>
          <a:bodyPr wrap="none" rtlCol="0">
            <a:spAutoFit/>
          </a:bodyPr>
          <a:lstStyle/>
          <a:p>
            <a:pPr algn="ctr"/>
            <a:r>
              <a:rPr lang="zh-CN" sz="1600" b="1">
                <a:solidFill>
                  <a:srgbClr val="4D4D4D"/>
                </a:solidFill>
              </a:rPr>
              <a:t>剂量扩增</a:t>
            </a:r>
          </a:p>
        </p:txBody>
      </p:sp>
    </p:spTree>
    <p:extLst>
      <p:ext uri="{BB962C8B-B14F-4D97-AF65-F5344CB8AC3E}">
        <p14:creationId xmlns:p14="http://schemas.microsoft.com/office/powerpoint/2010/main" val="25152247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4501：围手术期雷莫芦单抗联合 FLOT 对比单独 FLOT 用于治疗可切除性食管胃腺癌 (RAMSES/FLOT7)：II 期部分的结果 - 德国 AIO 和意大利 GOIM 的一项多中心随机化 II/III 期试验 </a:t>
            </a:r>
            <a:r>
              <a:rPr lang="en-US" altLang="zh-CN" dirty="0" smtClean="0"/>
              <a:t>–</a:t>
            </a:r>
            <a:r>
              <a:rPr lang="zh-CN" dirty="0" smtClean="0"/>
              <a:t> </a:t>
            </a:r>
            <a:r>
              <a:rPr lang="zh-CN" dirty="0"/>
              <a:t>Al-Batran S-E 等人</a:t>
            </a:r>
          </a:p>
        </p:txBody>
      </p:sp>
      <p:sp>
        <p:nvSpPr>
          <p:cNvPr id="3" name="Content Placeholder 2"/>
          <p:cNvSpPr>
            <a:spLocks noGrp="1"/>
          </p:cNvSpPr>
          <p:nvPr>
            <p:ph idx="1"/>
          </p:nvPr>
        </p:nvSpPr>
        <p:spPr/>
        <p:txBody>
          <a:bodyPr/>
          <a:lstStyle/>
          <a:p>
            <a:pPr marL="0" indent="0">
              <a:buNone/>
            </a:pPr>
            <a:r>
              <a:rPr lang="zh-CN" b="1"/>
              <a:t>研究目的</a:t>
            </a:r>
          </a:p>
          <a:p>
            <a:r>
              <a:rPr lang="zh-CN"/>
              <a:t>评价围手术期雷莫芦单抗 + FLOT 用于治疗可切除性食管胃腺癌患者的疗效和安全性</a:t>
            </a:r>
          </a:p>
        </p:txBody>
      </p:sp>
      <p:sp>
        <p:nvSpPr>
          <p:cNvPr id="4" name="Text Placeholder 3"/>
          <p:cNvSpPr>
            <a:spLocks noGrp="1"/>
          </p:cNvSpPr>
          <p:nvPr>
            <p:ph type="body" sz="quarter" idx="10"/>
          </p:nvPr>
        </p:nvSpPr>
        <p:spPr>
          <a:xfrm>
            <a:off x="365124" y="6096000"/>
            <a:ext cx="4170876" cy="487363"/>
          </a:xfrm>
        </p:spPr>
        <p:txBody>
          <a:bodyPr/>
          <a:lstStyle/>
          <a:p>
            <a:r>
              <a:rPr lang="zh-CN" dirty="0"/>
              <a:t>*四个周期的术前和术后多西他赛 50 mg/m</a:t>
            </a:r>
            <a:r>
              <a:rPr lang="zh-CN" baseline="30000" dirty="0"/>
              <a:t>2</a:t>
            </a:r>
            <a:r>
              <a:rPr lang="zh-CN" dirty="0"/>
              <a:t> + 奥沙利铂 </a:t>
            </a:r>
            <a:r>
              <a:rPr lang="en-GB" altLang="zh-CN" dirty="0" smtClean="0"/>
              <a:t/>
            </a:r>
            <a:br>
              <a:rPr lang="en-GB" altLang="zh-CN" dirty="0" smtClean="0"/>
            </a:br>
            <a:r>
              <a:rPr lang="zh-CN" dirty="0" smtClean="0"/>
              <a:t>8</a:t>
            </a:r>
            <a:r>
              <a:rPr lang="zh-CN" dirty="0"/>
              <a:t>5 mg/m</a:t>
            </a:r>
            <a:r>
              <a:rPr lang="zh-CN" baseline="30000" dirty="0"/>
              <a:t>2</a:t>
            </a:r>
            <a:r>
              <a:rPr lang="zh-CN" dirty="0"/>
              <a:t> + 亚叶酸 200 mg/m</a:t>
            </a:r>
            <a:r>
              <a:rPr lang="zh-CN" baseline="30000" dirty="0"/>
              <a:t>2</a:t>
            </a:r>
            <a:r>
              <a:rPr lang="zh-CN" dirty="0"/>
              <a:t> + 5FU </a:t>
            </a:r>
            <a:r>
              <a:rPr lang="zh-CN" dirty="0" smtClean="0"/>
              <a:t>2</a:t>
            </a:r>
            <a:r>
              <a:rPr lang="zh-CN" dirty="0"/>
              <a:t>600 mg/m</a:t>
            </a:r>
            <a:r>
              <a:rPr lang="zh-CN" baseline="30000" dirty="0"/>
              <a:t>2</a:t>
            </a:r>
            <a:r>
              <a:rPr lang="zh-CN" dirty="0"/>
              <a:t> q2w</a:t>
            </a:r>
          </a:p>
        </p:txBody>
      </p:sp>
      <p:sp>
        <p:nvSpPr>
          <p:cNvPr id="5" name="Text Placeholder 4"/>
          <p:cNvSpPr>
            <a:spLocks noGrp="1"/>
          </p:cNvSpPr>
          <p:nvPr>
            <p:ph type="body" sz="quarter" idx="11"/>
          </p:nvPr>
        </p:nvSpPr>
        <p:spPr/>
        <p:txBody>
          <a:bodyPr/>
          <a:lstStyle/>
          <a:p>
            <a:r>
              <a:rPr lang="zh-CN"/>
              <a:t>Al-Batran S-E, et al.J Clin Oncol 2020;38(suppl);abstr 4501</a:t>
            </a:r>
          </a:p>
        </p:txBody>
      </p:sp>
      <p:sp>
        <p:nvSpPr>
          <p:cNvPr id="7" name="Rectangle 9"/>
          <p:cNvSpPr txBox="1">
            <a:spLocks noChangeArrowheads="1"/>
          </p:cNvSpPr>
          <p:nvPr/>
        </p:nvSpPr>
        <p:spPr bwMode="auto">
          <a:xfrm>
            <a:off x="267689" y="5222285"/>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缓解（接近或 pCR）</a:t>
            </a:r>
          </a:p>
        </p:txBody>
      </p:sp>
      <p:sp>
        <p:nvSpPr>
          <p:cNvPr id="9" name="Oval 14"/>
          <p:cNvSpPr>
            <a:spLocks noChangeArrowheads="1"/>
          </p:cNvSpPr>
          <p:nvPr/>
        </p:nvSpPr>
        <p:spPr bwMode="auto">
          <a:xfrm>
            <a:off x="3225872" y="3492125"/>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1:1</a:t>
            </a:r>
          </a:p>
        </p:txBody>
      </p:sp>
      <p:cxnSp>
        <p:nvCxnSpPr>
          <p:cNvPr id="10" name="AutoShape 15"/>
          <p:cNvCxnSpPr>
            <a:cxnSpLocks noChangeShapeType="1"/>
            <a:stCxn id="9" idx="0"/>
            <a:endCxn id="12" idx="1"/>
          </p:cNvCxnSpPr>
          <p:nvPr/>
        </p:nvCxnSpPr>
        <p:spPr bwMode="auto">
          <a:xfrm rot="5400000" flipH="1" flipV="1">
            <a:off x="3406545" y="2895472"/>
            <a:ext cx="707778" cy="485528"/>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3" idx="3"/>
            <a:endCxn id="9" idx="2"/>
          </p:cNvCxnSpPr>
          <p:nvPr/>
        </p:nvCxnSpPr>
        <p:spPr bwMode="auto">
          <a:xfrm flipV="1">
            <a:off x="2992633" y="3784225"/>
            <a:ext cx="233239"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003198" y="2167200"/>
            <a:ext cx="4977840" cy="1234294"/>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b="0" i="0" u="none" strike="noStrike" cap="none" normalizeH="0" baseline="0" dirty="0">
                <a:ln>
                  <a:noFill/>
                </a:ln>
                <a:solidFill>
                  <a:srgbClr val="FFFFFF"/>
                </a:solidFill>
                <a:uLnTx/>
                <a:uFillTx/>
                <a:latin typeface="Arial"/>
                <a:ea typeface="SimSun" pitchFamily="2" charset="-122"/>
                <a:cs typeface="Arial"/>
              </a:rPr>
              <a:t>雷莫芦单抗 8 mg/kg q2w + FLOT* </a:t>
            </a:r>
            <a:br>
              <a:rPr kumimoji="0" lang="zh-CN" b="0" i="0" u="none" strike="noStrike" cap="none" normalizeH="0" baseline="0" dirty="0">
                <a:ln>
                  <a:noFill/>
                </a:ln>
                <a:solidFill>
                  <a:srgbClr val="FFFFFF"/>
                </a:solidFill>
                <a:uLnTx/>
                <a:uFillTx/>
                <a:latin typeface="Arial"/>
                <a:ea typeface="SimSun" pitchFamily="2" charset="-122"/>
                <a:cs typeface="Arial"/>
              </a:rPr>
            </a:br>
            <a:r>
              <a:rPr kumimoji="0" lang="zh-CN" b="0" i="0" u="none" strike="noStrike" cap="none" normalizeH="0" baseline="0" dirty="0">
                <a:ln>
                  <a:noFill/>
                </a:ln>
                <a:solidFill>
                  <a:srgbClr val="FFFFFF"/>
                </a:solidFill>
                <a:uLnTx/>
                <a:uFillTx/>
                <a:latin typeface="Arial"/>
                <a:ea typeface="SimSun" pitchFamily="2" charset="-122"/>
                <a:cs typeface="Arial"/>
              </a:rPr>
              <a:t>（4 个周期），然后进行手术，然后雷莫芦单抗 8 mg/kg q2w + FLOT*（4 个周期）</a:t>
            </a:r>
            <a:r>
              <a:rPr kumimoji="0" lang="zh-CN" b="0" i="0" u="none" strike="noStrike" cap="none" normalizeH="0" baseline="0" dirty="0" smtClean="0">
                <a:ln>
                  <a:noFill/>
                </a:ln>
                <a:solidFill>
                  <a:srgbClr val="FFFFFF"/>
                </a:solidFill>
                <a:uLnTx/>
                <a:uFillTx/>
                <a:latin typeface="Arial"/>
                <a:ea typeface="SimSun" pitchFamily="2" charset="-122"/>
                <a:cs typeface="Arial"/>
              </a:rPr>
              <a:t>，</a:t>
            </a:r>
            <a:r>
              <a:rPr kumimoji="0" lang="en-GB" altLang="zh-CN" b="0" i="0" u="none" strike="noStrike" cap="none" normalizeH="0" baseline="0" dirty="0" smtClean="0">
                <a:ln>
                  <a:noFill/>
                </a:ln>
                <a:solidFill>
                  <a:srgbClr val="FFFFFF"/>
                </a:solidFill>
                <a:uLnTx/>
                <a:uFillTx/>
                <a:latin typeface="Arial"/>
                <a:ea typeface="SimSun" pitchFamily="2" charset="-122"/>
                <a:cs typeface="Arial"/>
              </a:rPr>
              <a:t/>
            </a:r>
            <a:br>
              <a:rPr kumimoji="0" lang="en-GB" altLang="zh-CN" b="0" i="0" u="none" strike="noStrike" cap="none" normalizeH="0" baseline="0" dirty="0" smtClean="0">
                <a:ln>
                  <a:noFill/>
                </a:ln>
                <a:solidFill>
                  <a:srgbClr val="FFFFFF"/>
                </a:solidFill>
                <a:uLnTx/>
                <a:uFillTx/>
                <a:latin typeface="Arial"/>
                <a:ea typeface="SimSun" pitchFamily="2" charset="-122"/>
                <a:cs typeface="Arial"/>
              </a:rPr>
            </a:br>
            <a:r>
              <a:rPr kumimoji="0" lang="zh-CN" b="0" i="0" u="none" strike="noStrike" cap="none" normalizeH="0" baseline="0" dirty="0" smtClean="0">
                <a:ln>
                  <a:noFill/>
                </a:ln>
                <a:solidFill>
                  <a:srgbClr val="FFFFFF"/>
                </a:solidFill>
                <a:uLnTx/>
                <a:uFillTx/>
                <a:latin typeface="Arial"/>
                <a:ea typeface="SimSun" pitchFamily="2" charset="-122"/>
                <a:cs typeface="Arial"/>
              </a:rPr>
              <a:t>接</a:t>
            </a:r>
            <a:r>
              <a:rPr kumimoji="0" lang="zh-CN" b="0" i="0" u="none" strike="noStrike" cap="none" normalizeH="0" baseline="0" dirty="0">
                <a:ln>
                  <a:noFill/>
                </a:ln>
                <a:solidFill>
                  <a:srgbClr val="FFFFFF"/>
                </a:solidFill>
                <a:uLnTx/>
                <a:uFillTx/>
                <a:latin typeface="Arial"/>
                <a:ea typeface="SimSun" pitchFamily="2" charset="-122"/>
                <a:cs typeface="Arial"/>
              </a:rPr>
              <a:t>着再给予雷莫芦单抗（16 个周期）(n=89)</a:t>
            </a:r>
          </a:p>
        </p:txBody>
      </p:sp>
      <p:sp>
        <p:nvSpPr>
          <p:cNvPr id="13" name="AutoShape 9"/>
          <p:cNvSpPr>
            <a:spLocks noChangeArrowheads="1"/>
          </p:cNvSpPr>
          <p:nvPr/>
        </p:nvSpPr>
        <p:spPr bwMode="auto">
          <a:xfrm>
            <a:off x="201064" y="2692901"/>
            <a:ext cx="2791569" cy="218264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可切除性胃或 GEJ 腺</a:t>
            </a:r>
            <a:r>
              <a:rPr kumimoji="0" lang="zh-CN" sz="1600" b="0" i="0" u="none" strike="noStrike" cap="none" normalizeH="0" baseline="0" dirty="0" smtClean="0">
                <a:ln>
                  <a:noFill/>
                </a:ln>
                <a:solidFill>
                  <a:srgbClr val="FFFFFF"/>
                </a:solidFill>
                <a:uLnTx/>
                <a:uFillTx/>
                <a:latin typeface="Arial"/>
                <a:ea typeface="SimSun" pitchFamily="2" charset="-122"/>
                <a:cs typeface="Arial"/>
              </a:rPr>
              <a:t>癌</a:t>
            </a:r>
            <a: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t/>
            </a:r>
            <a:b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br>
            <a:r>
              <a:rPr kumimoji="0" lang="zh-CN" sz="1600" b="0" i="0" u="none" strike="noStrike" cap="none" normalizeH="0" baseline="0" dirty="0" smtClean="0">
                <a:ln>
                  <a:noFill/>
                </a:ln>
                <a:solidFill>
                  <a:srgbClr val="FFFFFF"/>
                </a:solidFill>
                <a:uLnTx/>
                <a:uFillTx/>
                <a:latin typeface="Arial"/>
                <a:ea typeface="SimSun" pitchFamily="2" charset="-122"/>
                <a:cs typeface="Arial"/>
              </a:rPr>
              <a:t>（</a:t>
            </a:r>
            <a:r>
              <a:rPr kumimoji="0" lang="zh-CN" sz="16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600" b="0" i="0" u="none" strike="noStrike" cap="none" normalizeH="0" baseline="0" dirty="0">
                <a:ln>
                  <a:noFill/>
                </a:ln>
                <a:solidFill>
                  <a:srgbClr val="FFFFFF"/>
                </a:solidFill>
                <a:uLnTx/>
                <a:uFillTx/>
                <a:latin typeface="Arial"/>
                <a:ea typeface="SimSun" pitchFamily="2" charset="-122"/>
                <a:cs typeface="Arial"/>
              </a:rPr>
              <a:t>cT2 或 cN+）</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无远端转移</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HER2 阴性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ECOG PS ≤1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(n=18</a:t>
            </a:r>
            <a:r>
              <a:rPr kumimoji="0" lang="zh-CN" sz="1600" b="0" i="0" u="none" strike="noStrike" cap="none" normalizeH="0" baseline="0" dirty="0" smtClean="0">
                <a:ln>
                  <a:noFill/>
                </a:ln>
                <a:solidFill>
                  <a:srgbClr val="FFFFFF"/>
                </a:solidFill>
                <a:uLnTx/>
                <a:uFillTx/>
                <a:latin typeface="Arial"/>
                <a:ea typeface="SimSun" pitchFamily="2" charset="-122"/>
                <a:cs typeface="Arial"/>
              </a:rPr>
              <a:t>0</a:t>
            </a:r>
            <a: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t>)</a:t>
            </a:r>
            <a:endParaRPr kumimoji="0" lang="zh-CN" sz="1600" b="0" i="0" u="none" strike="noStrike" cap="none" normalizeH="0" baseline="0" dirty="0">
              <a:ln>
                <a:noFill/>
              </a:ln>
              <a:solidFill>
                <a:srgbClr val="FFFFFF"/>
              </a:solidFill>
              <a:uLnTx/>
              <a:uFillTx/>
              <a:latin typeface="Arial"/>
              <a:ea typeface="SimSun" pitchFamily="2" charset="-122"/>
              <a:cs typeface="Arial"/>
            </a:endParaRPr>
          </a:p>
        </p:txBody>
      </p:sp>
      <p:cxnSp>
        <p:nvCxnSpPr>
          <p:cNvPr id="14" name="AutoShape 16"/>
          <p:cNvCxnSpPr>
            <a:cxnSpLocks noChangeShapeType="1"/>
            <a:stCxn id="9" idx="4"/>
            <a:endCxn id="15" idx="1"/>
          </p:cNvCxnSpPr>
          <p:nvPr/>
        </p:nvCxnSpPr>
        <p:spPr bwMode="auto">
          <a:xfrm rot="16200000" flipH="1">
            <a:off x="3427694" y="4166301"/>
            <a:ext cx="665483" cy="485530"/>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003200" y="4431781"/>
            <a:ext cx="4977838" cy="6200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a:ea typeface="SimSun" pitchFamily="2" charset="-122"/>
                <a:cs typeface="Arial"/>
              </a:rPr>
              <a:t>FLOT*（4 个周期），然后手术，接着再给予 FLOT*（4 个周期）(n=91)</a:t>
            </a:r>
          </a:p>
        </p:txBody>
      </p:sp>
      <p:sp>
        <p:nvSpPr>
          <p:cNvPr id="16" name="Content Placeholder 26"/>
          <p:cNvSpPr txBox="1">
            <a:spLocks/>
          </p:cNvSpPr>
          <p:nvPr/>
        </p:nvSpPr>
        <p:spPr bwMode="auto">
          <a:xfrm>
            <a:off x="4398365" y="3466295"/>
            <a:ext cx="382062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zh-CN" sz="1200" b="1" i="0" u="none" strike="noStrike" cap="none" normalizeH="0" baseline="0" dirty="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dirty="0">
                <a:ln>
                  <a:noFill/>
                </a:ln>
                <a:solidFill>
                  <a:srgbClr val="4D4D4D"/>
                </a:solidFill>
                <a:uLnTx/>
                <a:uFillTx/>
                <a:latin typeface="Arial"/>
                <a:ea typeface="SimSun"/>
                <a:cs typeface="Arial"/>
              </a:rPr>
              <a:t>肿瘤部位（GEJ vs. 胃部的）</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dirty="0">
                <a:ln>
                  <a:noFill/>
                </a:ln>
                <a:solidFill>
                  <a:srgbClr val="4D4D4D"/>
                </a:solidFill>
                <a:uLnTx/>
                <a:uFillTx/>
                <a:latin typeface="Arial"/>
                <a:ea typeface="SimSun"/>
                <a:cs typeface="Arial"/>
              </a:rPr>
              <a:t>阶段（T1/2 vs. T3/4 和/或 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dirty="0">
                <a:ln>
                  <a:noFill/>
                </a:ln>
                <a:solidFill>
                  <a:srgbClr val="4D4D4D"/>
                </a:solidFill>
                <a:uLnTx/>
                <a:uFillTx/>
                <a:latin typeface="Arial"/>
                <a:ea typeface="SimSun"/>
                <a:cs typeface="Arial"/>
              </a:rPr>
              <a:t>组织学（肠道的 vs. 弥散性/混合性的或未知的）</a:t>
            </a:r>
          </a:p>
        </p:txBody>
      </p:sp>
      <p:sp>
        <p:nvSpPr>
          <p:cNvPr id="46" name="Rectangle 9"/>
          <p:cNvSpPr txBox="1">
            <a:spLocks noChangeArrowheads="1"/>
          </p:cNvSpPr>
          <p:nvPr/>
        </p:nvSpPr>
        <p:spPr bwMode="auto">
          <a:xfrm>
            <a:off x="4398365" y="5222285"/>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R0 率、PFS、OS、安全性</a:t>
            </a:r>
          </a:p>
        </p:txBody>
      </p:sp>
    </p:spTree>
    <p:extLst>
      <p:ext uri="{BB962C8B-B14F-4D97-AF65-F5344CB8AC3E}">
        <p14:creationId xmlns:p14="http://schemas.microsoft.com/office/powerpoint/2010/main" val="203097999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4018：CodeBreak 100: KRAS</a:t>
            </a:r>
            <a:r>
              <a:rPr lang="zh-CN" baseline="30000" dirty="0"/>
              <a:t>G12C</a:t>
            </a:r>
            <a:r>
              <a:rPr lang="zh-CN" dirty="0"/>
              <a:t> 的新型小分子抑制剂 AMG 510 在晚期结直肠癌患者中的活</a:t>
            </a:r>
            <a:r>
              <a:rPr lang="zh-CN" dirty="0" smtClean="0"/>
              <a:t>性</a:t>
            </a:r>
            <a:r>
              <a:rPr lang="en-GB" altLang="zh-CN" dirty="0" smtClean="0"/>
              <a:t> </a:t>
            </a:r>
            <a:r>
              <a:rPr lang="zh-CN" dirty="0" smtClean="0"/>
              <a:t>–</a:t>
            </a:r>
            <a:r>
              <a:rPr lang="en-GB" altLang="zh-CN" dirty="0" smtClean="0"/>
              <a:t> </a:t>
            </a:r>
            <a:r>
              <a:rPr lang="zh-CN" dirty="0" smtClean="0"/>
              <a:t>F</a:t>
            </a:r>
            <a:r>
              <a:rPr lang="zh-CN" dirty="0"/>
              <a:t>akih M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Fakih M, et al.J Clin Oncol 2020;38(suppl);abstr 4018</a:t>
            </a:r>
          </a:p>
        </p:txBody>
      </p:sp>
      <p:graphicFrame>
        <p:nvGraphicFramePr>
          <p:cNvPr id="4" name="Table 3"/>
          <p:cNvGraphicFramePr>
            <a:graphicFrameLocks noGrp="1"/>
          </p:cNvGraphicFramePr>
          <p:nvPr>
            <p:extLst>
              <p:ext uri="{D42A27DB-BD31-4B8C-83A1-F6EECF244321}">
                <p14:modId xmlns:p14="http://schemas.microsoft.com/office/powerpoint/2010/main" val="1890230716"/>
              </p:ext>
            </p:extLst>
          </p:nvPr>
        </p:nvGraphicFramePr>
        <p:xfrm>
          <a:off x="254759" y="1706384"/>
          <a:ext cx="5014358" cy="3708400"/>
        </p:xfrm>
        <a:graphic>
          <a:graphicData uri="http://schemas.openxmlformats.org/drawingml/2006/table">
            <a:tbl>
              <a:tblPr firstRow="1" bandRow="1">
                <a:tableStyleId>{5202B0CA-FC54-4496-8BCA-5EF66A818D29}</a:tableStyleId>
              </a:tblPr>
              <a:tblGrid>
                <a:gridCol w="1574042">
                  <a:extLst>
                    <a:ext uri="{9D8B030D-6E8A-4147-A177-3AD203B41FA5}">
                      <a16:colId xmlns:a16="http://schemas.microsoft.com/office/drawing/2014/main" val="3858927606"/>
                    </a:ext>
                  </a:extLst>
                </a:gridCol>
                <a:gridCol w="1702050">
                  <a:extLst>
                    <a:ext uri="{9D8B030D-6E8A-4147-A177-3AD203B41FA5}">
                      <a16:colId xmlns:a16="http://schemas.microsoft.com/office/drawing/2014/main" val="2401402158"/>
                    </a:ext>
                  </a:extLst>
                </a:gridCol>
                <a:gridCol w="1738266">
                  <a:extLst>
                    <a:ext uri="{9D8B030D-6E8A-4147-A177-3AD203B41FA5}">
                      <a16:colId xmlns:a16="http://schemas.microsoft.com/office/drawing/2014/main" val="1947274144"/>
                    </a:ext>
                  </a:extLst>
                </a:gridCol>
              </a:tblGrid>
              <a:tr h="370840">
                <a:tc rowSpan="2">
                  <a:txBody>
                    <a:bodyPr/>
                    <a:lstStyle/>
                    <a:p>
                      <a:r>
                        <a:rPr lang="zh-CN" sz="1600" dirty="0">
                          <a:solidFill>
                            <a:schemeClr val="tx2"/>
                          </a:solidFill>
                        </a:rPr>
                        <a:t>n</a:t>
                      </a:r>
                      <a:r>
                        <a:rPr lang="zh-CN" sz="1600" baseline="0" dirty="0">
                          <a:solidFill>
                            <a:schemeClr val="tx2"/>
                          </a:solidFill>
                        </a:rPr>
                        <a:t> (%)</a:t>
                      </a:r>
                    </a:p>
                  </a:txBody>
                  <a:tcPr anchor="ctr"/>
                </a:tc>
                <a:tc gridSpan="2">
                  <a:txBody>
                    <a:bodyPr/>
                    <a:lstStyle/>
                    <a:p>
                      <a:pPr algn="ctr"/>
                      <a:r>
                        <a:rPr lang="zh-CN" sz="1600">
                          <a:solidFill>
                            <a:schemeClr val="tx2"/>
                          </a:solidFill>
                        </a:rPr>
                        <a:t>所有</a:t>
                      </a:r>
                      <a:r>
                        <a:rPr lang="zh-CN" sz="1600" baseline="0">
                          <a:solidFill>
                            <a:schemeClr val="tx2"/>
                          </a:solidFill>
                        </a:rPr>
                        <a:t>患者 (n=42)</a:t>
                      </a:r>
                    </a:p>
                  </a:txBody>
                  <a:tcPr anchor="ctr"/>
                </a:tc>
                <a:tc hMerge="1">
                  <a:txBody>
                    <a:bodyPr/>
                    <a:lstStyle/>
                    <a:p>
                      <a:pPr algn="l" rtl="0"/>
                      <a:endParaRPr lang="en-GB" sz="1600" dirty="0">
                        <a:solidFill>
                          <a:schemeClr val="tx2"/>
                        </a:solidFill>
                      </a:endParaRPr>
                    </a:p>
                  </a:txBody>
                  <a:tcPr/>
                </a:tc>
                <a:extLst>
                  <a:ext uri="{0D108BD9-81ED-4DB2-BD59-A6C34878D82A}">
                    <a16:rowId xmlns:a16="http://schemas.microsoft.com/office/drawing/2014/main" val="10000"/>
                  </a:ext>
                </a:extLst>
              </a:tr>
              <a:tr h="370840">
                <a:tc vMerge="1">
                  <a:txBody>
                    <a:bodyPr/>
                    <a:lstStyle/>
                    <a:p>
                      <a:endParaRPr lang="en-GB" sz="1600" dirty="0">
                        <a:solidFill>
                          <a:schemeClr val="tx2"/>
                        </a:solidFill>
                      </a:endParaRPr>
                    </a:p>
                  </a:txBody>
                  <a:tcPr>
                    <a:solidFill>
                      <a:srgbClr val="A0A0A0"/>
                    </a:solidFill>
                  </a:tcPr>
                </a:tc>
                <a:tc>
                  <a:txBody>
                    <a:bodyPr/>
                    <a:lstStyle/>
                    <a:p>
                      <a:pPr algn="ctr"/>
                      <a:r>
                        <a:rPr lang="zh-CN" sz="1600" b="1">
                          <a:solidFill>
                            <a:schemeClr val="tx2"/>
                          </a:solidFill>
                        </a:rPr>
                        <a:t>TEAE</a:t>
                      </a:r>
                    </a:p>
                  </a:txBody>
                  <a:tcPr anchor="ctr">
                    <a:solidFill>
                      <a:srgbClr val="A0A0A0"/>
                    </a:solidFill>
                  </a:tcPr>
                </a:tc>
                <a:tc>
                  <a:txBody>
                    <a:bodyPr/>
                    <a:lstStyle/>
                    <a:p>
                      <a:pPr algn="ctr"/>
                      <a:r>
                        <a:rPr lang="zh-CN" sz="1600" b="1" baseline="0">
                          <a:solidFill>
                            <a:schemeClr val="tx2"/>
                          </a:solidFill>
                        </a:rPr>
                        <a:t>TRAE </a:t>
                      </a:r>
                    </a:p>
                  </a:txBody>
                  <a:tcPr anchor="ctr">
                    <a:solidFill>
                      <a:srgbClr val="A0A0A0"/>
                    </a:solidFill>
                  </a:tcPr>
                </a:tc>
                <a:extLst>
                  <a:ext uri="{0D108BD9-81ED-4DB2-BD59-A6C34878D82A}">
                    <a16:rowId xmlns:a16="http://schemas.microsoft.com/office/drawing/2014/main" val="2582675990"/>
                  </a:ext>
                </a:extLst>
              </a:tr>
              <a:tr h="370840">
                <a:tc>
                  <a:txBody>
                    <a:bodyPr/>
                    <a:lstStyle/>
                    <a:p>
                      <a:r>
                        <a:rPr lang="zh-CN" sz="1600" dirty="0">
                          <a:solidFill>
                            <a:schemeClr val="tx1"/>
                          </a:solidFill>
                        </a:rPr>
                        <a:t>任何级别</a:t>
                      </a:r>
                    </a:p>
                  </a:txBody>
                  <a:tcPr>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38 (90.5)</a:t>
                      </a:r>
                    </a:p>
                  </a:txBody>
                  <a:tcPr>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20 (47.6)</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zh-CN" sz="1600">
                          <a:solidFill>
                            <a:schemeClr val="tx1"/>
                          </a:solidFill>
                        </a:rPr>
                        <a:t>≥2 级</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29 (69.0)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9 (21.4)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600">
                          <a:solidFill>
                            <a:schemeClr val="tx1"/>
                          </a:solidFill>
                        </a:rPr>
                        <a:t>≥3 级</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13 (31.0)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600">
                          <a:solidFill>
                            <a:schemeClr val="tx1"/>
                          </a:solidFill>
                        </a:rPr>
                        <a:t>≥4 级</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zh-CN" sz="1600">
                          <a:solidFill>
                            <a:schemeClr val="tx1"/>
                          </a:solidFill>
                        </a:rPr>
                        <a:t>DLT</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zh-CN" sz="1600">
                          <a:solidFill>
                            <a:schemeClr val="tx1"/>
                          </a:solidFill>
                        </a:rPr>
                        <a:t>SAE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10 (23.8)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370840">
                <a:tc>
                  <a:txBody>
                    <a:bodyPr/>
                    <a:lstStyle/>
                    <a:p>
                      <a:r>
                        <a:rPr lang="zh-CN" sz="1600" dirty="0">
                          <a:solidFill>
                            <a:schemeClr val="tx1"/>
                          </a:solidFill>
                        </a:rPr>
                        <a:t>致命的</a:t>
                      </a:r>
                      <a:r>
                        <a:rPr lang="zh-CN" sz="1600" baseline="0" dirty="0">
                          <a:solidFill>
                            <a:schemeClr val="tx1"/>
                          </a:solidFill>
                        </a:rPr>
                        <a:t> A</a:t>
                      </a:r>
                      <a:r>
                        <a:rPr lang="zh-CN" sz="1600" baseline="0" dirty="0" smtClean="0">
                          <a:solidFill>
                            <a:schemeClr val="tx1"/>
                          </a:solidFill>
                        </a:rPr>
                        <a:t>E</a:t>
                      </a:r>
                      <a:endParaRPr lang="zh-CN"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370840">
                <a:tc>
                  <a:txBody>
                    <a:bodyPr/>
                    <a:lstStyle/>
                    <a:p>
                      <a:r>
                        <a:rPr lang="zh-CN" sz="1600">
                          <a:solidFill>
                            <a:schemeClr val="tx1"/>
                          </a:solidFill>
                        </a:rPr>
                        <a:t>导致停药的 AE</a:t>
                      </a:r>
                    </a:p>
                  </a:txBody>
                  <a:tcPr>
                    <a:lnT w="12700" cap="flat" cmpd="sng" algn="ctr">
                      <a:solidFill>
                        <a:schemeClr val="tx2"/>
                      </a:solidFill>
                      <a:prstDash val="solid"/>
                      <a:round/>
                      <a:headEnd type="none" w="med" len="med"/>
                      <a:tailEnd type="none" w="med" len="med"/>
                    </a:lnT>
                  </a:tcPr>
                </a:tc>
                <a:tc>
                  <a:txBody>
                    <a:bodyPr/>
                    <a:lstStyle/>
                    <a:p>
                      <a:pPr algn="ctr"/>
                      <a:r>
                        <a:rPr lang="zh-CN" sz="1600">
                          <a:solidFill>
                            <a:schemeClr val="tx1"/>
                          </a:solidFill>
                        </a:rPr>
                        <a:t>2 (4.8)</a:t>
                      </a:r>
                    </a:p>
                  </a:txBody>
                  <a:tcPr>
                    <a:lnT w="12700" cap="flat" cmpd="sng" algn="ctr">
                      <a:solidFill>
                        <a:schemeClr val="tx2"/>
                      </a:solidFill>
                      <a:prstDash val="solid"/>
                      <a:round/>
                      <a:headEnd type="none" w="med" len="med"/>
                      <a:tailEnd type="none" w="med" len="med"/>
                    </a:lnT>
                  </a:tcPr>
                </a:tc>
                <a:tc>
                  <a:txBody>
                    <a:bodyPr/>
                    <a:lstStyle/>
                    <a:p>
                      <a:pPr algn="ctr"/>
                      <a:r>
                        <a:rPr lang="zh-CN" sz="1600" dirty="0">
                          <a:solidFill>
                            <a:schemeClr val="tx1"/>
                          </a:solidFill>
                        </a:rPr>
                        <a:t>0</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173389659"/>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152166945"/>
              </p:ext>
            </p:extLst>
          </p:nvPr>
        </p:nvGraphicFramePr>
        <p:xfrm>
          <a:off x="5484124" y="1706384"/>
          <a:ext cx="3343076" cy="2804160"/>
        </p:xfrm>
        <a:graphic>
          <a:graphicData uri="http://schemas.openxmlformats.org/drawingml/2006/table">
            <a:tbl>
              <a:tblPr firstRow="1" bandRow="1">
                <a:tableStyleId>{5202B0CA-FC54-4496-8BCA-5EF66A818D29}</a:tableStyleId>
              </a:tblPr>
              <a:tblGrid>
                <a:gridCol w="2248676">
                  <a:extLst>
                    <a:ext uri="{9D8B030D-6E8A-4147-A177-3AD203B41FA5}">
                      <a16:colId xmlns:a16="http://schemas.microsoft.com/office/drawing/2014/main" val="3858927606"/>
                    </a:ext>
                  </a:extLst>
                </a:gridCol>
                <a:gridCol w="1094400">
                  <a:extLst>
                    <a:ext uri="{9D8B030D-6E8A-4147-A177-3AD203B41FA5}">
                      <a16:colId xmlns:a16="http://schemas.microsoft.com/office/drawing/2014/main" val="1947274144"/>
                    </a:ext>
                  </a:extLst>
                </a:gridCol>
              </a:tblGrid>
              <a:tr h="370840">
                <a:tc>
                  <a:txBody>
                    <a:bodyPr/>
                    <a:lstStyle/>
                    <a:p>
                      <a:r>
                        <a:rPr lang="zh-CN" sz="1600" noProof="0" dirty="0">
                          <a:solidFill>
                            <a:schemeClr val="tx2"/>
                          </a:solidFill>
                        </a:rPr>
                        <a:t>在 &gt;1</a:t>
                      </a:r>
                      <a:r>
                        <a:rPr lang="zh-CN" sz="1600" baseline="0" noProof="0" dirty="0">
                          <a:solidFill>
                            <a:schemeClr val="tx2"/>
                          </a:solidFill>
                        </a:rPr>
                        <a:t> 例患者中发生的 TRAE，n (%)</a:t>
                      </a:r>
                    </a:p>
                  </a:txBody>
                  <a:tcPr/>
                </a:tc>
                <a:tc>
                  <a:txBody>
                    <a:bodyPr/>
                    <a:lstStyle/>
                    <a:p>
                      <a:pPr algn="ctr"/>
                      <a:r>
                        <a:rPr lang="zh-CN" sz="1600" noProof="0">
                          <a:solidFill>
                            <a:schemeClr val="tx2"/>
                          </a:solidFill>
                        </a:rPr>
                        <a:t>所有</a:t>
                      </a:r>
                      <a:r>
                        <a:rPr lang="zh-CN" sz="1600" baseline="0" noProof="0">
                          <a:solidFill>
                            <a:schemeClr val="tx2"/>
                          </a:solidFill>
                        </a:rPr>
                        <a:t>患者 (n=42)</a:t>
                      </a:r>
                    </a:p>
                  </a:txBody>
                  <a:tcPr/>
                </a:tc>
                <a:extLst>
                  <a:ext uri="{0D108BD9-81ED-4DB2-BD59-A6C34878D82A}">
                    <a16:rowId xmlns:a16="http://schemas.microsoft.com/office/drawing/2014/main" val="2582675990"/>
                  </a:ext>
                </a:extLst>
              </a:tr>
              <a:tr h="370840">
                <a:tc>
                  <a:txBody>
                    <a:bodyPr/>
                    <a:lstStyle/>
                    <a:p>
                      <a:r>
                        <a:rPr lang="zh-CN" sz="1600" noProof="0" dirty="0">
                          <a:solidFill>
                            <a:schemeClr val="tx1"/>
                          </a:solidFill>
                        </a:rPr>
                        <a:t>腹泻</a:t>
                      </a:r>
                    </a:p>
                  </a:txBody>
                  <a:tcPr>
                    <a:lnB w="12700" cap="flat" cmpd="sng" algn="ctr">
                      <a:solidFill>
                        <a:schemeClr val="tx2"/>
                      </a:solidFill>
                      <a:prstDash val="solid"/>
                      <a:round/>
                      <a:headEnd type="none" w="med" len="med"/>
                      <a:tailEnd type="none" w="med" len="med"/>
                    </a:lnB>
                  </a:tcPr>
                </a:tc>
                <a:tc>
                  <a:txBody>
                    <a:bodyPr/>
                    <a:lstStyle/>
                    <a:p>
                      <a:pPr algn="ctr"/>
                      <a:r>
                        <a:rPr lang="zh-CN" sz="1600" noProof="0">
                          <a:solidFill>
                            <a:schemeClr val="tx1"/>
                          </a:solidFill>
                        </a:rPr>
                        <a:t>8 (19.0)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zh-CN" sz="1600" noProof="0" dirty="0">
                          <a:solidFill>
                            <a:schemeClr val="tx1"/>
                          </a:solidFill>
                        </a:rPr>
                        <a:t>疲乏</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noProof="0" dirty="0">
                          <a:solidFill>
                            <a:schemeClr val="tx1"/>
                          </a:solidFill>
                        </a:rPr>
                        <a:t>4 (9.5)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600" noProof="0" dirty="0">
                          <a:solidFill>
                            <a:schemeClr val="tx1"/>
                          </a:solidFill>
                        </a:rPr>
                        <a:t>恶心</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noProof="0" dirty="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600" noProof="0">
                          <a:solidFill>
                            <a:schemeClr val="tx1"/>
                          </a:solidFill>
                        </a:rPr>
                        <a:t>血液肌酐磷酸激酶增加</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noProof="0" dirty="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zh-CN" sz="1600" noProof="0">
                          <a:solidFill>
                            <a:schemeClr val="tx1"/>
                          </a:solidFill>
                        </a:rPr>
                        <a:t>贫血</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noProof="0" dirty="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zh-CN" sz="1600" noProof="0">
                          <a:solidFill>
                            <a:schemeClr val="tx1"/>
                          </a:solidFill>
                        </a:rPr>
                        <a:t>呕吐</a:t>
                      </a:r>
                    </a:p>
                  </a:txBody>
                  <a:tcPr>
                    <a:lnT w="12700" cap="flat" cmpd="sng" algn="ctr">
                      <a:solidFill>
                        <a:schemeClr val="tx2"/>
                      </a:solidFill>
                      <a:prstDash val="solid"/>
                      <a:round/>
                      <a:headEnd type="none" w="med" len="med"/>
                      <a:tailEnd type="none" w="med" len="med"/>
                    </a:lnT>
                  </a:tcPr>
                </a:tc>
                <a:tc>
                  <a:txBody>
                    <a:bodyPr/>
                    <a:lstStyle/>
                    <a:p>
                      <a:pPr algn="ctr"/>
                      <a:r>
                        <a:rPr lang="zh-CN" sz="1600" noProof="0" dirty="0">
                          <a:solidFill>
                            <a:schemeClr val="tx1"/>
                          </a:solidFill>
                        </a:rPr>
                        <a:t>2 (4.8)</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68816692"/>
                  </a:ext>
                </a:extLst>
              </a:tr>
            </a:tbl>
          </a:graphicData>
        </a:graphic>
      </p:graphicFrame>
    </p:spTree>
    <p:extLst>
      <p:ext uri="{BB962C8B-B14F-4D97-AF65-F5344CB8AC3E}">
        <p14:creationId xmlns:p14="http://schemas.microsoft.com/office/powerpoint/2010/main" val="416068169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4018：CodeBreak 100: KRAS</a:t>
            </a:r>
            <a:r>
              <a:rPr lang="zh-CN" baseline="30000" dirty="0"/>
              <a:t>G12C</a:t>
            </a:r>
            <a:r>
              <a:rPr lang="zh-CN" dirty="0"/>
              <a:t> 的新型小分子抑制剂 AMG 510 在晚期结直肠癌患者中的活</a:t>
            </a:r>
            <a:r>
              <a:rPr lang="zh-CN" dirty="0" smtClean="0"/>
              <a:t>性</a:t>
            </a:r>
            <a:r>
              <a:rPr lang="en-GB" altLang="zh-CN" dirty="0" smtClean="0"/>
              <a:t> </a:t>
            </a:r>
            <a:r>
              <a:rPr lang="zh-CN" dirty="0" smtClean="0"/>
              <a:t>–</a:t>
            </a:r>
            <a:r>
              <a:rPr lang="en-GB" altLang="zh-CN" dirty="0" smtClean="0"/>
              <a:t> </a:t>
            </a:r>
            <a:r>
              <a:rPr lang="zh-CN" dirty="0" smtClean="0"/>
              <a:t>F</a:t>
            </a:r>
            <a:r>
              <a:rPr lang="zh-CN" dirty="0"/>
              <a:t>akih M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7600"/>
              </a:spcBef>
              <a:buNone/>
            </a:pPr>
            <a:r>
              <a:rPr lang="zh-CN" b="1"/>
              <a:t>结论</a:t>
            </a:r>
          </a:p>
          <a:p>
            <a:r>
              <a:rPr lang="zh-CN" b="1"/>
              <a:t>在经多次预先治疗的 KRAS p.G12C 突变型 mCRC 患者中，AMG 510 显示出具有活性，3 例 (7.1%) 患者实现了持久的 PR</a:t>
            </a:r>
          </a:p>
          <a:p>
            <a:r>
              <a:rPr lang="zh-CN" b="1"/>
              <a:t>AMG 510 耐受良好，没有观察到 DLT</a:t>
            </a:r>
          </a:p>
        </p:txBody>
      </p:sp>
      <p:sp>
        <p:nvSpPr>
          <p:cNvPr id="9" name="Text Placeholder 8"/>
          <p:cNvSpPr>
            <a:spLocks noGrp="1"/>
          </p:cNvSpPr>
          <p:nvPr>
            <p:ph type="body" sz="quarter" idx="10"/>
          </p:nvPr>
        </p:nvSpPr>
        <p:spPr/>
        <p:txBody>
          <a:bodyPr/>
          <a:lstStyle/>
          <a:p>
            <a:r>
              <a:rPr lang="zh-CN"/>
              <a:t>+ 表示持续进行中</a:t>
            </a:r>
          </a:p>
        </p:txBody>
      </p:sp>
      <p:sp>
        <p:nvSpPr>
          <p:cNvPr id="5" name="Text Placeholder 4"/>
          <p:cNvSpPr>
            <a:spLocks noGrp="1"/>
          </p:cNvSpPr>
          <p:nvPr>
            <p:ph type="body" sz="quarter" idx="11"/>
          </p:nvPr>
        </p:nvSpPr>
        <p:spPr/>
        <p:txBody>
          <a:bodyPr/>
          <a:lstStyle/>
          <a:p>
            <a:r>
              <a:rPr lang="zh-CN"/>
              <a:t>Fakih M, et al.J Clin Oncol 2020;38(suppl);abstr 4018</a:t>
            </a:r>
          </a:p>
        </p:txBody>
      </p:sp>
      <p:graphicFrame>
        <p:nvGraphicFramePr>
          <p:cNvPr id="6" name="Table 5"/>
          <p:cNvGraphicFramePr>
            <a:graphicFrameLocks noGrp="1"/>
          </p:cNvGraphicFramePr>
          <p:nvPr>
            <p:extLst>
              <p:ext uri="{D42A27DB-BD31-4B8C-83A1-F6EECF244321}">
                <p14:modId xmlns:p14="http://schemas.microsoft.com/office/powerpoint/2010/main" val="1626985587"/>
              </p:ext>
            </p:extLst>
          </p:nvPr>
        </p:nvGraphicFramePr>
        <p:xfrm>
          <a:off x="297976" y="1628632"/>
          <a:ext cx="8548048" cy="3352800"/>
        </p:xfrm>
        <a:graphic>
          <a:graphicData uri="http://schemas.openxmlformats.org/drawingml/2006/table">
            <a:tbl>
              <a:tblPr firstRow="1" bandRow="1">
                <a:tableStyleId>{5202B0CA-FC54-4496-8BCA-5EF66A818D29}</a:tableStyleId>
              </a:tblPr>
              <a:tblGrid>
                <a:gridCol w="4178935">
                  <a:extLst>
                    <a:ext uri="{9D8B030D-6E8A-4147-A177-3AD203B41FA5}">
                      <a16:colId xmlns:a16="http://schemas.microsoft.com/office/drawing/2014/main" val="3858927606"/>
                    </a:ext>
                  </a:extLst>
                </a:gridCol>
                <a:gridCol w="2144528">
                  <a:extLst>
                    <a:ext uri="{9D8B030D-6E8A-4147-A177-3AD203B41FA5}">
                      <a16:colId xmlns:a16="http://schemas.microsoft.com/office/drawing/2014/main" val="2401402158"/>
                    </a:ext>
                  </a:extLst>
                </a:gridCol>
                <a:gridCol w="2224585">
                  <a:extLst>
                    <a:ext uri="{9D8B030D-6E8A-4147-A177-3AD203B41FA5}">
                      <a16:colId xmlns:a16="http://schemas.microsoft.com/office/drawing/2014/main" val="1947274144"/>
                    </a:ext>
                  </a:extLst>
                </a:gridCol>
              </a:tblGrid>
              <a:tr h="291607">
                <a:tc>
                  <a:txBody>
                    <a:bodyPr/>
                    <a:lstStyle/>
                    <a:p>
                      <a:r>
                        <a:rPr lang="zh-CN" sz="1600">
                          <a:solidFill>
                            <a:schemeClr val="tx2"/>
                          </a:solidFill>
                        </a:rPr>
                        <a:t>疗效结果</a:t>
                      </a:r>
                    </a:p>
                  </a:txBody>
                  <a:tcPr/>
                </a:tc>
                <a:tc>
                  <a:txBody>
                    <a:bodyPr/>
                    <a:lstStyle/>
                    <a:p>
                      <a:pPr algn="ctr"/>
                      <a:r>
                        <a:rPr lang="zh-CN" sz="1600">
                          <a:solidFill>
                            <a:schemeClr val="tx2"/>
                          </a:solidFill>
                        </a:rPr>
                        <a:t>所有剂量 (n=42)</a:t>
                      </a:r>
                    </a:p>
                  </a:txBody>
                  <a:tcPr/>
                </a:tc>
                <a:tc>
                  <a:txBody>
                    <a:bodyPr/>
                    <a:lstStyle/>
                    <a:p>
                      <a:pPr algn="ctr"/>
                      <a:r>
                        <a:rPr lang="zh-CN" sz="1600">
                          <a:solidFill>
                            <a:schemeClr val="tx2"/>
                          </a:solidFill>
                        </a:rPr>
                        <a:t>960 mg (n=25)</a:t>
                      </a:r>
                    </a:p>
                  </a:txBody>
                  <a:tcPr/>
                </a:tc>
                <a:extLst>
                  <a:ext uri="{0D108BD9-81ED-4DB2-BD59-A6C34878D82A}">
                    <a16:rowId xmlns:a16="http://schemas.microsoft.com/office/drawing/2014/main" val="2582675990"/>
                  </a:ext>
                </a:extLst>
              </a:tr>
              <a:tr h="291607">
                <a:tc>
                  <a:txBody>
                    <a:bodyPr/>
                    <a:lstStyle/>
                    <a:p>
                      <a:r>
                        <a:rPr lang="zh-CN" sz="1600">
                          <a:solidFill>
                            <a:schemeClr val="tx1"/>
                          </a:solidFill>
                        </a:rPr>
                        <a:t>BOR，n (%)</a:t>
                      </a:r>
                    </a:p>
                  </a:txBody>
                  <a:tcPr>
                    <a:lnB w="12700" cap="flat" cmpd="sng" algn="ctr">
                      <a:solidFill>
                        <a:schemeClr val="tx2"/>
                      </a:solidFill>
                      <a:prstDash val="solid"/>
                      <a:round/>
                      <a:headEnd type="none" w="med" len="med"/>
                      <a:tailEnd type="none" w="med" len="med"/>
                    </a:lnB>
                  </a:tcPr>
                </a:tc>
                <a:tc>
                  <a:txBody>
                    <a:bodyPr/>
                    <a:lstStyle/>
                    <a:p>
                      <a:pPr algn="l" rtl="0"/>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l" rtl="0"/>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291607">
                <a:tc>
                  <a:txBody>
                    <a:bodyPr/>
                    <a:lstStyle/>
                    <a:p>
                      <a:pPr marL="85725" indent="0">
                        <a:tabLst/>
                      </a:pPr>
                      <a:r>
                        <a:rPr lang="zh-CN" sz="1600">
                          <a:solidFill>
                            <a:schemeClr val="tx1"/>
                          </a:solidFill>
                        </a:rPr>
                        <a:t>已确认 PR</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3 (12.0)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zh-CN" sz="1600">
                          <a:solidFill>
                            <a:schemeClr val="tx1"/>
                          </a:solidFill>
                        </a:rPr>
                        <a:t>SD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29 (69.0)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17 (68.0)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zh-CN" sz="1600">
                          <a:solidFill>
                            <a:schemeClr val="tx1"/>
                          </a:solidFill>
                        </a:rPr>
                        <a:t>PD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9 (21.4)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4 (16.0)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291607">
                <a:tc>
                  <a:txBody>
                    <a:bodyPr/>
                    <a:lstStyle/>
                    <a:p>
                      <a:pPr marL="85725" indent="0"/>
                      <a:r>
                        <a:rPr lang="zh-CN" sz="1600">
                          <a:solidFill>
                            <a:schemeClr val="tx1"/>
                          </a:solidFill>
                        </a:rPr>
                        <a:t>未</a:t>
                      </a:r>
                      <a:r>
                        <a:rPr lang="zh-CN" sz="1600" baseline="0">
                          <a:solidFill>
                            <a:schemeClr val="tx1"/>
                          </a:solidFill>
                        </a:rPr>
                        <a:t>评估</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 (2.4)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 (4.0)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291607">
                <a:tc>
                  <a:txBody>
                    <a:bodyPr/>
                    <a:lstStyle/>
                    <a:p>
                      <a:r>
                        <a:rPr lang="zh-CN" sz="1600">
                          <a:solidFill>
                            <a:schemeClr val="tx1"/>
                          </a:solidFill>
                        </a:rPr>
                        <a:t>ORR，% (95% CI)</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7.1 (1.50,</a:t>
                      </a:r>
                      <a:r>
                        <a:rPr lang="zh-CN" sz="1600" baseline="0">
                          <a:solidFill>
                            <a:schemeClr val="tx1"/>
                          </a:solidFill>
                        </a:rPr>
                        <a:t> </a:t>
                      </a:r>
                      <a:r>
                        <a:rPr lang="zh-CN" sz="1600">
                          <a:solidFill>
                            <a:schemeClr val="tx1"/>
                          </a:solidFill>
                        </a:rPr>
                        <a:t>19.48)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12.0 (2.55,</a:t>
                      </a:r>
                      <a:r>
                        <a:rPr lang="zh-CN" sz="1600" baseline="0">
                          <a:solidFill>
                            <a:schemeClr val="tx1"/>
                          </a:solidFill>
                        </a:rPr>
                        <a:t> </a:t>
                      </a:r>
                      <a:r>
                        <a:rPr lang="zh-CN" sz="1600">
                          <a:solidFill>
                            <a:schemeClr val="tx1"/>
                          </a:solidFill>
                        </a:rPr>
                        <a:t>31.22)</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291607">
                <a:tc>
                  <a:txBody>
                    <a:bodyPr/>
                    <a:lstStyle/>
                    <a:p>
                      <a:r>
                        <a:rPr lang="zh-CN" sz="1600">
                          <a:solidFill>
                            <a:schemeClr val="tx1"/>
                          </a:solidFill>
                        </a:rPr>
                        <a:t>DCR,</a:t>
                      </a:r>
                      <a:r>
                        <a:rPr lang="zh-CN" sz="1600" baseline="0">
                          <a:solidFill>
                            <a:schemeClr val="tx1"/>
                          </a:solidFill>
                        </a:rPr>
                        <a:t> % (95% CI)</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76.2 (60.55,</a:t>
                      </a:r>
                      <a:r>
                        <a:rPr lang="zh-CN" sz="1600" baseline="0">
                          <a:solidFill>
                            <a:schemeClr val="tx1"/>
                          </a:solidFill>
                        </a:rPr>
                        <a:t> </a:t>
                      </a:r>
                      <a:r>
                        <a:rPr lang="zh-CN" sz="1600">
                          <a:solidFill>
                            <a:schemeClr val="tx1"/>
                          </a:solidFill>
                        </a:rPr>
                        <a:t>87.95)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80.0 (59.30,</a:t>
                      </a:r>
                      <a:r>
                        <a:rPr lang="zh-CN" sz="1600" baseline="0">
                          <a:solidFill>
                            <a:schemeClr val="tx1"/>
                          </a:solidFill>
                        </a:rPr>
                        <a:t> </a:t>
                      </a:r>
                      <a:r>
                        <a:rPr lang="zh-CN" sz="1600">
                          <a:solidFill>
                            <a:schemeClr val="tx1"/>
                          </a:solidFill>
                        </a:rPr>
                        <a:t>93.17)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291607">
                <a:tc>
                  <a:txBody>
                    <a:bodyPr/>
                    <a:lstStyle/>
                    <a:p>
                      <a:r>
                        <a:rPr lang="zh-CN" sz="1600">
                          <a:solidFill>
                            <a:schemeClr val="tx1"/>
                          </a:solidFill>
                        </a:rPr>
                        <a:t>3 例应答者的 DoR（月）</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1.4+, 4.2+, 4.3+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1.4+, 4.2+,</a:t>
                      </a:r>
                      <a:r>
                        <a:rPr lang="zh-CN" sz="1600" baseline="0">
                          <a:solidFill>
                            <a:schemeClr val="tx1"/>
                          </a:solidFill>
                        </a:rPr>
                        <a:t> 4.3+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3389659"/>
                  </a:ext>
                </a:extLst>
              </a:tr>
              <a:tr h="291607">
                <a:tc>
                  <a:txBody>
                    <a:bodyPr/>
                    <a:lstStyle/>
                    <a:p>
                      <a:r>
                        <a:rPr lang="zh-CN" sz="1600">
                          <a:solidFill>
                            <a:schemeClr val="tx1"/>
                          </a:solidFill>
                        </a:rPr>
                        <a:t>SD 的持续时间（月）（最小，最大）</a:t>
                      </a:r>
                    </a:p>
                  </a:txBody>
                  <a:tcPr>
                    <a:lnT w="12700" cap="flat" cmpd="sng" algn="ctr">
                      <a:solidFill>
                        <a:schemeClr val="tx2"/>
                      </a:solidFill>
                      <a:prstDash val="solid"/>
                      <a:round/>
                      <a:headEnd type="none" w="med" len="med"/>
                      <a:tailEnd type="none" w="med" len="med"/>
                    </a:lnT>
                  </a:tcPr>
                </a:tc>
                <a:tc>
                  <a:txBody>
                    <a:bodyPr/>
                    <a:lstStyle/>
                    <a:p>
                      <a:pPr algn="ctr"/>
                      <a:r>
                        <a:rPr lang="zh-CN" sz="1600">
                          <a:solidFill>
                            <a:schemeClr val="tx1"/>
                          </a:solidFill>
                        </a:rPr>
                        <a:t>4.2 (2.5+, 11.0)</a:t>
                      </a:r>
                    </a:p>
                  </a:txBody>
                  <a:tcPr>
                    <a:lnT w="12700" cap="flat" cmpd="sng" algn="ctr">
                      <a:solidFill>
                        <a:schemeClr val="tx2"/>
                      </a:solidFill>
                      <a:prstDash val="solid"/>
                      <a:round/>
                      <a:headEnd type="none" w="med" len="med"/>
                      <a:tailEnd type="none" w="med" len="med"/>
                    </a:lnT>
                  </a:tcPr>
                </a:tc>
                <a:tc>
                  <a:txBody>
                    <a:bodyPr/>
                    <a:lstStyle/>
                    <a:p>
                      <a:pPr algn="ctr"/>
                      <a:r>
                        <a:rPr lang="zh-CN" sz="1600">
                          <a:solidFill>
                            <a:schemeClr val="tx1"/>
                          </a:solidFill>
                        </a:rPr>
                        <a:t>4.2 (2.6, 5.7+)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28979792"/>
                  </a:ext>
                </a:extLst>
              </a:tr>
            </a:tbl>
          </a:graphicData>
        </a:graphic>
      </p:graphicFrame>
    </p:spTree>
    <p:extLst>
      <p:ext uri="{BB962C8B-B14F-4D97-AF65-F5344CB8AC3E}">
        <p14:creationId xmlns:p14="http://schemas.microsoft.com/office/powerpoint/2010/main" val="135466636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4019：REGOMUNE：瑞戈非尼加阿维鲁单抗用于治疗实体瘤的 II 期研究 — 非 MSI-H 转移性结直肠癌 (mCRC) 组群的结</a:t>
            </a:r>
            <a:r>
              <a:rPr lang="zh-CN" dirty="0" smtClean="0"/>
              <a:t>果</a:t>
            </a:r>
            <a:r>
              <a:rPr lang="en-GB" altLang="zh-CN" dirty="0" smtClean="0"/>
              <a:t> </a:t>
            </a:r>
            <a:r>
              <a:rPr lang="zh-CN" dirty="0" smtClean="0"/>
              <a:t>–</a:t>
            </a:r>
            <a:r>
              <a:rPr lang="en-GB" altLang="zh-CN" dirty="0" smtClean="0"/>
              <a:t> </a:t>
            </a:r>
            <a:r>
              <a:rPr lang="zh-CN" dirty="0" smtClean="0"/>
              <a:t>C</a:t>
            </a:r>
            <a:r>
              <a:rPr lang="zh-CN" dirty="0"/>
              <a:t>ousin S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评价瑞戈非尼 + 阿维鲁单抗用于治疗 MSS mCRC 患者的疗效和安全性</a:t>
            </a:r>
          </a:p>
        </p:txBody>
      </p:sp>
      <p:sp>
        <p:nvSpPr>
          <p:cNvPr id="5" name="Text Placeholder 4"/>
          <p:cNvSpPr>
            <a:spLocks noGrp="1"/>
          </p:cNvSpPr>
          <p:nvPr>
            <p:ph type="body" sz="quarter" idx="11"/>
          </p:nvPr>
        </p:nvSpPr>
        <p:spPr/>
        <p:txBody>
          <a:bodyPr/>
          <a:lstStyle/>
          <a:p>
            <a:r>
              <a:rPr lang="zh-CN"/>
              <a:t>Cousin S, et al.J Clin Oncol 2020;38(suppl);abstr 4019</a:t>
            </a:r>
          </a:p>
        </p:txBody>
      </p:sp>
      <p:sp>
        <p:nvSpPr>
          <p:cNvPr id="7" name="Rectangle 9"/>
          <p:cNvSpPr txBox="1">
            <a:spLocks noChangeArrowheads="1"/>
          </p:cNvSpPr>
          <p:nvPr/>
        </p:nvSpPr>
        <p:spPr bwMode="auto">
          <a:xfrm>
            <a:off x="365124" y="464816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dirty="0">
                <a:solidFill>
                  <a:srgbClr val="A0A0A0"/>
                </a:solidFill>
              </a:rPr>
              <a:t>主要终点</a:t>
            </a:r>
          </a:p>
          <a:p>
            <a:pPr>
              <a:buClr>
                <a:srgbClr val="043882"/>
              </a:buClr>
            </a:pPr>
            <a:r>
              <a:rPr lang="zh-CN" dirty="0"/>
              <a:t>6 个月 ORR (RECIST v1.1)</a:t>
            </a:r>
          </a:p>
          <a:p>
            <a:pPr>
              <a:buClr>
                <a:srgbClr val="043882"/>
              </a:buClr>
            </a:pPr>
            <a:endParaRPr lang="en-US" kern="0" dirty="0"/>
          </a:p>
        </p:txBody>
      </p:sp>
      <p:sp>
        <p:nvSpPr>
          <p:cNvPr id="8" name="Content Placeholder 26"/>
          <p:cNvSpPr txBox="1">
            <a:spLocks/>
          </p:cNvSpPr>
          <p:nvPr/>
        </p:nvSpPr>
        <p:spPr>
          <a:xfrm>
            <a:off x="4648200" y="464816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次要终点</a:t>
            </a:r>
          </a:p>
          <a:p>
            <a:pPr>
              <a:buClr>
                <a:srgbClr val="043882"/>
              </a:buClr>
            </a:pPr>
            <a:r>
              <a:rPr lang="zh-CN"/>
              <a:t>PFS、OS、安全性</a:t>
            </a:r>
          </a:p>
        </p:txBody>
      </p:sp>
      <p:cxnSp>
        <p:nvCxnSpPr>
          <p:cNvPr id="11" name="AutoShape 19"/>
          <p:cNvCxnSpPr>
            <a:cxnSpLocks noChangeShapeType="1"/>
            <a:stCxn id="14" idx="3"/>
            <a:endCxn id="13" idx="1"/>
          </p:cNvCxnSpPr>
          <p:nvPr/>
        </p:nvCxnSpPr>
        <p:spPr bwMode="auto">
          <a:xfrm>
            <a:off x="3779386" y="3389680"/>
            <a:ext cx="461117"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4240503" y="2768369"/>
            <a:ext cx="3429539" cy="1242623"/>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zh-CN" dirty="0">
                <a:solidFill>
                  <a:srgbClr val="FFFFFF"/>
                </a:solidFill>
                <a:ea typeface="SimSun" pitchFamily="2" charset="-122"/>
              </a:rPr>
              <a:t>瑞戈非尼 160 mg/天 </a:t>
            </a:r>
            <a:br>
              <a:rPr lang="zh-CN" dirty="0">
                <a:solidFill>
                  <a:srgbClr val="FFFFFF"/>
                </a:solidFill>
                <a:ea typeface="SimSun" pitchFamily="2" charset="-122"/>
              </a:rPr>
            </a:br>
            <a:r>
              <a:rPr lang="zh-CN" dirty="0">
                <a:solidFill>
                  <a:srgbClr val="FFFFFF"/>
                </a:solidFill>
                <a:ea typeface="SimSun" pitchFamily="2" charset="-122"/>
              </a:rPr>
              <a:t>（使用 3 周/停用 1 周）+ </a:t>
            </a:r>
            <a:r>
              <a:rPr lang="en-GB" altLang="zh-CN" dirty="0" smtClean="0">
                <a:solidFill>
                  <a:srgbClr val="FFFFFF"/>
                </a:solidFill>
                <a:ea typeface="SimSun" pitchFamily="2" charset="-122"/>
              </a:rPr>
              <a:t/>
            </a:r>
            <a:br>
              <a:rPr lang="en-GB" altLang="zh-CN" dirty="0" smtClean="0">
                <a:solidFill>
                  <a:srgbClr val="FFFFFF"/>
                </a:solidFill>
                <a:ea typeface="SimSun" pitchFamily="2" charset="-122"/>
              </a:rPr>
            </a:br>
            <a:r>
              <a:rPr lang="zh-CN" dirty="0" smtClean="0">
                <a:solidFill>
                  <a:srgbClr val="FFFFFF"/>
                </a:solidFill>
                <a:ea typeface="SimSun" pitchFamily="2" charset="-122"/>
              </a:rPr>
              <a:t>阿</a:t>
            </a:r>
            <a:r>
              <a:rPr lang="zh-CN" dirty="0">
                <a:solidFill>
                  <a:srgbClr val="FFFFFF"/>
                </a:solidFill>
                <a:ea typeface="SimSun" pitchFamily="2" charset="-122"/>
              </a:rPr>
              <a:t>维鲁单抗 10 mg/kg q2w</a:t>
            </a:r>
            <a:r>
              <a:rPr lang="zh-CN" dirty="0" smtClean="0">
                <a:solidFill>
                  <a:srgbClr val="FFFFFF"/>
                </a:solidFill>
                <a:ea typeface="SimSun" pitchFamily="2" charset="-122"/>
              </a:rPr>
              <a:t>，</a:t>
            </a:r>
            <a:r>
              <a:rPr lang="en-GB" altLang="zh-CN" dirty="0" smtClean="0">
                <a:solidFill>
                  <a:srgbClr val="FFFFFF"/>
                </a:solidFill>
                <a:ea typeface="SimSun" pitchFamily="2" charset="-122"/>
              </a:rPr>
              <a:t/>
            </a:r>
            <a:br>
              <a:rPr lang="en-GB" altLang="zh-CN" dirty="0" smtClean="0">
                <a:solidFill>
                  <a:srgbClr val="FFFFFF"/>
                </a:solidFill>
                <a:ea typeface="SimSun" pitchFamily="2" charset="-122"/>
              </a:rPr>
            </a:br>
            <a:r>
              <a:rPr lang="zh-CN" dirty="0" smtClean="0">
                <a:solidFill>
                  <a:srgbClr val="FFFFFF"/>
                </a:solidFill>
                <a:ea typeface="SimSun" pitchFamily="2" charset="-122"/>
              </a:rPr>
              <a:t>在</a:t>
            </a:r>
            <a:r>
              <a:rPr lang="zh-CN" dirty="0">
                <a:solidFill>
                  <a:srgbClr val="FFFFFF"/>
                </a:solidFill>
                <a:ea typeface="SimSun" pitchFamily="2" charset="-122"/>
              </a:rPr>
              <a:t>第 1 周期的第 15 天开始</a:t>
            </a:r>
          </a:p>
        </p:txBody>
      </p:sp>
      <p:sp>
        <p:nvSpPr>
          <p:cNvPr id="14" name="AutoShape 9"/>
          <p:cNvSpPr>
            <a:spLocks noChangeArrowheads="1"/>
          </p:cNvSpPr>
          <p:nvPr/>
        </p:nvSpPr>
        <p:spPr bwMode="auto">
          <a:xfrm>
            <a:off x="365124" y="2581510"/>
            <a:ext cx="3414262"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600" dirty="0">
                <a:solidFill>
                  <a:srgbClr val="FFFFFF"/>
                </a:solidFill>
                <a:ea typeface="SimSun" pitchFamily="2" charset="-122"/>
              </a:rPr>
              <a:t>患者关键纳入标准</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晚期或转移性的 MSS mCRC</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≥1 次既往全身性治疗</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ECOG PS 0–1</a:t>
            </a:r>
          </a:p>
          <a:p>
            <a:pPr defTabSz="892175" eaLnBrk="0" hangingPunct="0">
              <a:spcAft>
                <a:spcPct val="30000"/>
              </a:spcAft>
              <a:defRPr/>
            </a:pPr>
            <a:r>
              <a:rPr lang="zh-CN" sz="1600" dirty="0">
                <a:solidFill>
                  <a:srgbClr val="FFFFFF"/>
                </a:solidFill>
                <a:ea typeface="SimSun" pitchFamily="2" charset="-122"/>
              </a:rPr>
              <a:t>(n=4</a:t>
            </a:r>
            <a:r>
              <a:rPr lang="zh-CN" sz="1600" dirty="0" smtClean="0">
                <a:solidFill>
                  <a:srgbClr val="FFFFFF"/>
                </a:solidFill>
                <a:ea typeface="SimSun" pitchFamily="2" charset="-122"/>
              </a:rPr>
              <a:t>8</a:t>
            </a:r>
            <a:r>
              <a:rPr lang="en-GB" altLang="zh-CN" sz="1600" dirty="0" smtClean="0">
                <a:solidFill>
                  <a:srgbClr val="FFFFFF"/>
                </a:solidFill>
                <a:ea typeface="SimSun" pitchFamily="2" charset="-122"/>
              </a:rPr>
              <a:t>)</a:t>
            </a:r>
            <a:endParaRPr lang="zh-CN" sz="1600" dirty="0">
              <a:solidFill>
                <a:srgbClr val="FFFFFF"/>
              </a:solidFill>
              <a:ea typeface="SimSun" pitchFamily="2" charset="-122"/>
            </a:endParaRPr>
          </a:p>
        </p:txBody>
      </p:sp>
      <p:sp>
        <p:nvSpPr>
          <p:cNvPr id="15" name="AutoShape 12"/>
          <p:cNvSpPr>
            <a:spLocks noChangeArrowheads="1"/>
          </p:cNvSpPr>
          <p:nvPr/>
        </p:nvSpPr>
        <p:spPr bwMode="auto">
          <a:xfrm>
            <a:off x="8239265" y="3125362"/>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zh-CN" sz="1600" b="1">
                <a:solidFill>
                  <a:srgbClr val="FFFFFF"/>
                </a:solidFill>
                <a:latin typeface="Arial"/>
                <a:ea typeface="SimSun" pitchFamily="2" charset="-122"/>
                <a:cs typeface="Arial"/>
              </a:rPr>
              <a:t>PD</a:t>
            </a:r>
          </a:p>
        </p:txBody>
      </p:sp>
      <p:cxnSp>
        <p:nvCxnSpPr>
          <p:cNvPr id="16" name="AutoShape 21"/>
          <p:cNvCxnSpPr>
            <a:cxnSpLocks noChangeShapeType="1"/>
            <a:stCxn id="13" idx="3"/>
            <a:endCxn id="15" idx="1"/>
          </p:cNvCxnSpPr>
          <p:nvPr/>
        </p:nvCxnSpPr>
        <p:spPr bwMode="auto">
          <a:xfrm>
            <a:off x="7670042" y="3389681"/>
            <a:ext cx="569223" cy="0"/>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40494417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4019：REGOMUNE：瑞戈非尼加阿维鲁单抗用于治疗实体瘤的 II 期研究 — 非 MSI-H 转移性结直肠癌 (mCRC) 组群的结</a:t>
            </a:r>
            <a:r>
              <a:rPr lang="zh-CN" dirty="0" smtClean="0"/>
              <a:t>果</a:t>
            </a:r>
            <a:r>
              <a:rPr lang="en-GB" altLang="zh-CN" dirty="0" smtClean="0"/>
              <a:t> </a:t>
            </a:r>
            <a:r>
              <a:rPr lang="zh-CN" dirty="0" smtClean="0"/>
              <a:t>–</a:t>
            </a:r>
            <a:r>
              <a:rPr lang="en-GB" altLang="zh-CN" dirty="0" smtClean="0"/>
              <a:t> </a:t>
            </a:r>
            <a:r>
              <a:rPr lang="zh-CN" dirty="0" smtClean="0"/>
              <a:t>C</a:t>
            </a:r>
            <a:r>
              <a:rPr lang="zh-CN" dirty="0"/>
              <a:t>ousin S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Cousin S, et al.J Clin Oncol 2020;38(suppl);abstr 4019</a:t>
            </a:r>
          </a:p>
        </p:txBody>
      </p:sp>
      <p:graphicFrame>
        <p:nvGraphicFramePr>
          <p:cNvPr id="4" name="Table 3"/>
          <p:cNvGraphicFramePr>
            <a:graphicFrameLocks noGrp="1"/>
          </p:cNvGraphicFramePr>
          <p:nvPr>
            <p:extLst>
              <p:ext uri="{D42A27DB-BD31-4B8C-83A1-F6EECF244321}">
                <p14:modId xmlns:p14="http://schemas.microsoft.com/office/powerpoint/2010/main" val="1721143828"/>
              </p:ext>
            </p:extLst>
          </p:nvPr>
        </p:nvGraphicFramePr>
        <p:xfrm>
          <a:off x="308361" y="1992573"/>
          <a:ext cx="2665862" cy="2122227"/>
        </p:xfrm>
        <a:graphic>
          <a:graphicData uri="http://schemas.openxmlformats.org/drawingml/2006/table">
            <a:tbl>
              <a:tblPr firstRow="1" bandRow="1">
                <a:tableStyleId>{5202B0CA-FC54-4496-8BCA-5EF66A818D29}</a:tableStyleId>
              </a:tblPr>
              <a:tblGrid>
                <a:gridCol w="1362039">
                  <a:extLst>
                    <a:ext uri="{9D8B030D-6E8A-4147-A177-3AD203B41FA5}">
                      <a16:colId xmlns:a16="http://schemas.microsoft.com/office/drawing/2014/main" val="2691974079"/>
                    </a:ext>
                  </a:extLst>
                </a:gridCol>
                <a:gridCol w="1303823">
                  <a:extLst>
                    <a:ext uri="{9D8B030D-6E8A-4147-A177-3AD203B41FA5}">
                      <a16:colId xmlns:a16="http://schemas.microsoft.com/office/drawing/2014/main" val="2431970768"/>
                    </a:ext>
                  </a:extLst>
                </a:gridCol>
              </a:tblGrid>
              <a:tr h="445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600" dirty="0">
                          <a:solidFill>
                            <a:schemeClr val="tx2"/>
                          </a:solidFill>
                        </a:rPr>
                        <a:t>缓解</a:t>
                      </a:r>
                      <a:r>
                        <a:rPr lang="zh-CN" sz="1600" dirty="0" smtClean="0">
                          <a:solidFill>
                            <a:schemeClr val="tx2"/>
                          </a:solidFill>
                        </a:rPr>
                        <a:t>，</a:t>
                      </a:r>
                      <a:r>
                        <a:rPr lang="zh-CN" sz="1600" baseline="0" dirty="0" smtClean="0">
                          <a:solidFill>
                            <a:schemeClr val="tx2"/>
                          </a:solidFill>
                        </a:rPr>
                        <a:t>n </a:t>
                      </a:r>
                      <a:r>
                        <a:rPr lang="zh-CN" sz="1600" baseline="0" dirty="0">
                          <a:solidFill>
                            <a:schemeClr val="tx2"/>
                          </a:solidFill>
                        </a:rPr>
                        <a:t>(%)</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600">
                          <a:solidFill>
                            <a:schemeClr val="tx2"/>
                          </a:solidFill>
                        </a:rPr>
                        <a:t>n=43</a:t>
                      </a:r>
                    </a:p>
                  </a:txBody>
                  <a:tcPr anchor="ctr"/>
                </a:tc>
                <a:extLst>
                  <a:ext uri="{0D108BD9-81ED-4DB2-BD59-A6C34878D82A}">
                    <a16:rowId xmlns:a16="http://schemas.microsoft.com/office/drawing/2014/main" val="1605851537"/>
                  </a:ext>
                </a:extLst>
              </a:tr>
              <a:tr h="254758">
                <a:tc>
                  <a:txBody>
                    <a:bodyPr/>
                    <a:lstStyle/>
                    <a:p>
                      <a:r>
                        <a:rPr lang="zh-CN" sz="1600">
                          <a:solidFill>
                            <a:schemeClr val="tx1"/>
                          </a:solidFill>
                        </a:rPr>
                        <a:t>ORR</a:t>
                      </a:r>
                    </a:p>
                  </a:txBody>
                  <a:tcPr>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1355349"/>
                  </a:ext>
                </a:extLst>
              </a:tr>
              <a:tr h="254758">
                <a:tc>
                  <a:txBody>
                    <a:bodyPr/>
                    <a:lstStyle/>
                    <a:p>
                      <a:r>
                        <a:rPr lang="zh-CN" sz="1600">
                          <a:solidFill>
                            <a:schemeClr val="tx1"/>
                          </a:solidFill>
                        </a:rPr>
                        <a:t>CR/PR</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31777502"/>
                  </a:ext>
                </a:extLst>
              </a:tr>
              <a:tr h="254758">
                <a:tc>
                  <a:txBody>
                    <a:bodyPr/>
                    <a:lstStyle/>
                    <a:p>
                      <a:r>
                        <a:rPr lang="zh-CN" sz="1600">
                          <a:solidFill>
                            <a:schemeClr val="tx1"/>
                          </a:solidFill>
                        </a:rPr>
                        <a:t>SD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23 (53.5)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84463072"/>
                  </a:ext>
                </a:extLst>
              </a:tr>
              <a:tr h="254758">
                <a:tc>
                  <a:txBody>
                    <a:bodyPr/>
                    <a:lstStyle/>
                    <a:p>
                      <a:r>
                        <a:rPr lang="zh-CN" sz="1600">
                          <a:solidFill>
                            <a:schemeClr val="tx1"/>
                          </a:solidFill>
                        </a:rPr>
                        <a:t>PD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600">
                          <a:solidFill>
                            <a:schemeClr val="tx1"/>
                          </a:solidFill>
                        </a:rPr>
                        <a:t>17 (39.5)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386017073"/>
                  </a:ext>
                </a:extLst>
              </a:tr>
              <a:tr h="254758">
                <a:tc>
                  <a:txBody>
                    <a:bodyPr/>
                    <a:lstStyle/>
                    <a:p>
                      <a:r>
                        <a:rPr lang="zh-CN" sz="1600" dirty="0">
                          <a:solidFill>
                            <a:schemeClr val="tx1"/>
                          </a:solidFill>
                        </a:rPr>
                        <a:t>NA</a:t>
                      </a:r>
                    </a:p>
                  </a:txBody>
                  <a:tcPr>
                    <a:lnT w="12700" cap="flat" cmpd="sng" algn="ctr">
                      <a:solidFill>
                        <a:schemeClr val="tx2"/>
                      </a:solidFill>
                      <a:prstDash val="solid"/>
                      <a:round/>
                      <a:headEnd type="none" w="med" len="med"/>
                      <a:tailEnd type="none" w="med" len="med"/>
                    </a:lnT>
                  </a:tcPr>
                </a:tc>
                <a:tc>
                  <a:txBody>
                    <a:bodyPr/>
                    <a:lstStyle/>
                    <a:p>
                      <a:pPr algn="ctr"/>
                      <a:r>
                        <a:rPr lang="zh-CN" sz="1600" dirty="0">
                          <a:solidFill>
                            <a:schemeClr val="tx1"/>
                          </a:solidFill>
                        </a:rPr>
                        <a:t>3 (7)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547420650"/>
                  </a:ext>
                </a:extLst>
              </a:tr>
            </a:tbl>
          </a:graphicData>
        </a:graphic>
      </p:graphicFrame>
      <p:grpSp>
        <p:nvGrpSpPr>
          <p:cNvPr id="183" name="Group 182">
            <a:extLst>
              <a:ext uri="{FF2B5EF4-FFF2-40B4-BE49-F238E27FC236}">
                <a16:creationId xmlns:a16="http://schemas.microsoft.com/office/drawing/2014/main" id="{28EC522A-C199-4D04-986F-D3D6BE9B24F6}"/>
              </a:ext>
            </a:extLst>
          </p:cNvPr>
          <p:cNvGrpSpPr/>
          <p:nvPr/>
        </p:nvGrpSpPr>
        <p:grpSpPr>
          <a:xfrm>
            <a:off x="3823271" y="1178454"/>
            <a:ext cx="4881374" cy="2541168"/>
            <a:chOff x="3821690" y="1119029"/>
            <a:chExt cx="4386954" cy="2797613"/>
          </a:xfrm>
        </p:grpSpPr>
        <p:sp>
          <p:nvSpPr>
            <p:cNvPr id="10" name="Freeform 21">
              <a:extLst>
                <a:ext uri="{FF2B5EF4-FFF2-40B4-BE49-F238E27FC236}">
                  <a16:creationId xmlns:a16="http://schemas.microsoft.com/office/drawing/2014/main" id="{33FD1A29-C7DE-4CAD-9B40-AACDE23816E2}"/>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7" name="TextBox 16">
              <a:extLst>
                <a:ext uri="{FF2B5EF4-FFF2-40B4-BE49-F238E27FC236}">
                  <a16:creationId xmlns:a16="http://schemas.microsoft.com/office/drawing/2014/main" id="{B80047B8-E659-4F79-B21E-1B8BA4F924CC}"/>
                </a:ext>
              </a:extLst>
            </p:cNvPr>
            <p:cNvSpPr txBox="1"/>
            <p:nvPr/>
          </p:nvSpPr>
          <p:spPr>
            <a:xfrm rot="16200000">
              <a:off x="3556852" y="2033255"/>
              <a:ext cx="778619" cy="248943"/>
            </a:xfrm>
            <a:prstGeom prst="rect">
              <a:avLst/>
            </a:prstGeom>
            <a:noFill/>
          </p:spPr>
          <p:txBody>
            <a:bodyPr wrap="none" rtlCol="0">
              <a:spAutoFit/>
            </a:bodyPr>
            <a:lstStyle/>
            <a:p>
              <a:pPr algn="ctr"/>
              <a:r>
                <a:rPr lang="zh-CN" sz="1200">
                  <a:latin typeface="Arial" panose="020B0604020202020204" pitchFamily="34" charset="0"/>
                  <a:ea typeface="SimSun"/>
                  <a:cs typeface="Arial" panose="020B0604020202020204" pitchFamily="34" charset="0"/>
                </a:rPr>
                <a:t>PFS，%</a:t>
              </a:r>
            </a:p>
          </p:txBody>
        </p:sp>
        <p:sp>
          <p:nvSpPr>
            <p:cNvPr id="18" name="TextBox 17">
              <a:extLst>
                <a:ext uri="{FF2B5EF4-FFF2-40B4-BE49-F238E27FC236}">
                  <a16:creationId xmlns:a16="http://schemas.microsoft.com/office/drawing/2014/main" id="{670A2489-EDB0-4BB9-8AF7-3D3773468B7D}"/>
                </a:ext>
              </a:extLst>
            </p:cNvPr>
            <p:cNvSpPr txBox="1"/>
            <p:nvPr/>
          </p:nvSpPr>
          <p:spPr>
            <a:xfrm>
              <a:off x="5855413" y="3438078"/>
              <a:ext cx="997844" cy="304953"/>
            </a:xfrm>
            <a:prstGeom prst="rect">
              <a:avLst/>
            </a:prstGeom>
            <a:noFill/>
          </p:spPr>
          <p:txBody>
            <a:bodyPr wrap="none" rtlCol="0">
              <a:spAutoFit/>
            </a:bodyPr>
            <a:lstStyle/>
            <a:p>
              <a:pPr algn="ctr"/>
              <a:r>
                <a:rPr lang="zh-CN" sz="1200">
                  <a:latin typeface="Arial" panose="020B0604020202020204" pitchFamily="34" charset="0"/>
                  <a:ea typeface="SimSun"/>
                  <a:cs typeface="Arial" panose="020B0604020202020204" pitchFamily="34" charset="0"/>
                </a:rPr>
                <a:t>时间（月）</a:t>
              </a:r>
            </a:p>
          </p:txBody>
        </p:sp>
        <p:grpSp>
          <p:nvGrpSpPr>
            <p:cNvPr id="58" name="Group 57">
              <a:extLst>
                <a:ext uri="{FF2B5EF4-FFF2-40B4-BE49-F238E27FC236}">
                  <a16:creationId xmlns:a16="http://schemas.microsoft.com/office/drawing/2014/main" id="{686D81DE-E792-44E1-8845-DAEDDF1F627F}"/>
                </a:ext>
              </a:extLst>
            </p:cNvPr>
            <p:cNvGrpSpPr/>
            <p:nvPr/>
          </p:nvGrpSpPr>
          <p:grpSpPr>
            <a:xfrm>
              <a:off x="4064714" y="1119029"/>
              <a:ext cx="463435" cy="2240829"/>
              <a:chOff x="-2240573" y="2435668"/>
              <a:chExt cx="463435" cy="2952275"/>
            </a:xfrm>
          </p:grpSpPr>
          <p:sp>
            <p:nvSpPr>
              <p:cNvPr id="11" name="Line 6">
                <a:extLst>
                  <a:ext uri="{FF2B5EF4-FFF2-40B4-BE49-F238E27FC236}">
                    <a16:creationId xmlns:a16="http://schemas.microsoft.com/office/drawing/2014/main" id="{02B3D812-3970-4211-A400-6E68779A0F09}"/>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2" name="Line 7">
                <a:extLst>
                  <a:ext uri="{FF2B5EF4-FFF2-40B4-BE49-F238E27FC236}">
                    <a16:creationId xmlns:a16="http://schemas.microsoft.com/office/drawing/2014/main" id="{4831C960-72DF-4BB5-8903-05A9969BC6C9}"/>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3" name="Line 8">
                <a:extLst>
                  <a:ext uri="{FF2B5EF4-FFF2-40B4-BE49-F238E27FC236}">
                    <a16:creationId xmlns:a16="http://schemas.microsoft.com/office/drawing/2014/main" id="{2EA0A827-0F28-42DC-B043-516BA850F6AF}"/>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 name="Line 9">
                <a:extLst>
                  <a:ext uri="{FF2B5EF4-FFF2-40B4-BE49-F238E27FC236}">
                    <a16:creationId xmlns:a16="http://schemas.microsoft.com/office/drawing/2014/main" id="{78076FD0-66A1-48EA-808A-59325CBB07E8}"/>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 name="Line 10">
                <a:extLst>
                  <a:ext uri="{FF2B5EF4-FFF2-40B4-BE49-F238E27FC236}">
                    <a16:creationId xmlns:a16="http://schemas.microsoft.com/office/drawing/2014/main" id="{13EBA854-B1DF-4CD6-AEC9-4A76B59EB5ED}"/>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 name="Line 11">
                <a:extLst>
                  <a:ext uri="{FF2B5EF4-FFF2-40B4-BE49-F238E27FC236}">
                    <a16:creationId xmlns:a16="http://schemas.microsoft.com/office/drawing/2014/main" id="{363AD6CE-7C6B-47F1-8588-DEF59E9EA4E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9" name="TextBox 18">
                <a:extLst>
                  <a:ext uri="{FF2B5EF4-FFF2-40B4-BE49-F238E27FC236}">
                    <a16:creationId xmlns:a16="http://schemas.microsoft.com/office/drawing/2014/main" id="{790926D0-4357-4400-A001-500F25649203}"/>
                  </a:ext>
                </a:extLst>
              </p:cNvPr>
              <p:cNvSpPr txBox="1"/>
              <p:nvPr/>
            </p:nvSpPr>
            <p:spPr>
              <a:xfrm>
                <a:off x="-2240573" y="2435668"/>
                <a:ext cx="395024" cy="401773"/>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100</a:t>
                </a:r>
              </a:p>
            </p:txBody>
          </p:sp>
          <p:sp>
            <p:nvSpPr>
              <p:cNvPr id="20" name="TextBox 19">
                <a:extLst>
                  <a:ext uri="{FF2B5EF4-FFF2-40B4-BE49-F238E27FC236}">
                    <a16:creationId xmlns:a16="http://schemas.microsoft.com/office/drawing/2014/main" id="{B789DABC-6B05-408B-92DB-3E823C8F0DE6}"/>
                  </a:ext>
                </a:extLst>
              </p:cNvPr>
              <p:cNvSpPr txBox="1"/>
              <p:nvPr/>
            </p:nvSpPr>
            <p:spPr>
              <a:xfrm>
                <a:off x="-2164215" y="2959808"/>
                <a:ext cx="318669" cy="401773"/>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80</a:t>
                </a:r>
              </a:p>
            </p:txBody>
          </p:sp>
          <p:sp>
            <p:nvSpPr>
              <p:cNvPr id="21" name="TextBox 20">
                <a:extLst>
                  <a:ext uri="{FF2B5EF4-FFF2-40B4-BE49-F238E27FC236}">
                    <a16:creationId xmlns:a16="http://schemas.microsoft.com/office/drawing/2014/main" id="{108C6EED-2CEF-4D55-8532-35F10315C7B1}"/>
                  </a:ext>
                </a:extLst>
              </p:cNvPr>
              <p:cNvSpPr txBox="1"/>
              <p:nvPr/>
            </p:nvSpPr>
            <p:spPr>
              <a:xfrm>
                <a:off x="-2164215" y="3458339"/>
                <a:ext cx="318669" cy="401773"/>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60</a:t>
                </a:r>
              </a:p>
            </p:txBody>
          </p:sp>
          <p:sp>
            <p:nvSpPr>
              <p:cNvPr id="22" name="TextBox 21">
                <a:extLst>
                  <a:ext uri="{FF2B5EF4-FFF2-40B4-BE49-F238E27FC236}">
                    <a16:creationId xmlns:a16="http://schemas.microsoft.com/office/drawing/2014/main" id="{FC608531-1001-4E5E-AFA0-FDE8070E7BD3}"/>
                  </a:ext>
                </a:extLst>
              </p:cNvPr>
              <p:cNvSpPr txBox="1"/>
              <p:nvPr/>
            </p:nvSpPr>
            <p:spPr>
              <a:xfrm>
                <a:off x="-2164215" y="3972991"/>
                <a:ext cx="318669" cy="401773"/>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40</a:t>
                </a:r>
              </a:p>
            </p:txBody>
          </p:sp>
          <p:sp>
            <p:nvSpPr>
              <p:cNvPr id="23" name="TextBox 22">
                <a:extLst>
                  <a:ext uri="{FF2B5EF4-FFF2-40B4-BE49-F238E27FC236}">
                    <a16:creationId xmlns:a16="http://schemas.microsoft.com/office/drawing/2014/main" id="{DA4FB9D0-260A-4EE4-9849-6F6254090A8C}"/>
                  </a:ext>
                </a:extLst>
              </p:cNvPr>
              <p:cNvSpPr txBox="1"/>
              <p:nvPr/>
            </p:nvSpPr>
            <p:spPr>
              <a:xfrm>
                <a:off x="-2164215" y="4476894"/>
                <a:ext cx="318669" cy="401773"/>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20</a:t>
                </a:r>
              </a:p>
            </p:txBody>
          </p:sp>
          <p:sp>
            <p:nvSpPr>
              <p:cNvPr id="24" name="TextBox 23">
                <a:extLst>
                  <a:ext uri="{FF2B5EF4-FFF2-40B4-BE49-F238E27FC236}">
                    <a16:creationId xmlns:a16="http://schemas.microsoft.com/office/drawing/2014/main" id="{11DC05F5-32EE-451D-A34D-D1F6141A7108}"/>
                  </a:ext>
                </a:extLst>
              </p:cNvPr>
              <p:cNvSpPr txBox="1"/>
              <p:nvPr/>
            </p:nvSpPr>
            <p:spPr>
              <a:xfrm>
                <a:off x="-2087852" y="4986170"/>
                <a:ext cx="242316" cy="401773"/>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0</a:t>
                </a:r>
              </a:p>
            </p:txBody>
          </p:sp>
        </p:grpSp>
        <p:sp>
          <p:nvSpPr>
            <p:cNvPr id="25" name="Line 19">
              <a:extLst>
                <a:ext uri="{FF2B5EF4-FFF2-40B4-BE49-F238E27FC236}">
                  <a16:creationId xmlns:a16="http://schemas.microsoft.com/office/drawing/2014/main" id="{86EEAFF4-B012-4ECE-BA86-2E55C4955EDC}"/>
                </a:ext>
              </a:extLst>
            </p:cNvPr>
            <p:cNvSpPr>
              <a:spLocks noChangeShapeType="1"/>
            </p:cNvSpPr>
            <p:nvPr/>
          </p:nvSpPr>
          <p:spPr bwMode="auto">
            <a:xfrm>
              <a:off x="505025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6" name="Line 21">
              <a:extLst>
                <a:ext uri="{FF2B5EF4-FFF2-40B4-BE49-F238E27FC236}">
                  <a16:creationId xmlns:a16="http://schemas.microsoft.com/office/drawing/2014/main" id="{C351CCB9-9052-42E9-A9CD-AA813193D984}"/>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7" name="Line 19">
              <a:extLst>
                <a:ext uri="{FF2B5EF4-FFF2-40B4-BE49-F238E27FC236}">
                  <a16:creationId xmlns:a16="http://schemas.microsoft.com/office/drawing/2014/main" id="{FC46DC89-643C-49D8-AE53-886B12C5A0EA}"/>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8" name="Line 21">
              <a:extLst>
                <a:ext uri="{FF2B5EF4-FFF2-40B4-BE49-F238E27FC236}">
                  <a16:creationId xmlns:a16="http://schemas.microsoft.com/office/drawing/2014/main" id="{66B560FB-89DA-4F53-9CB7-989947010D36}"/>
                </a:ext>
              </a:extLst>
            </p:cNvPr>
            <p:cNvSpPr>
              <a:spLocks noChangeShapeType="1"/>
            </p:cNvSpPr>
            <p:nvPr/>
          </p:nvSpPr>
          <p:spPr bwMode="auto">
            <a:xfrm>
              <a:off x="542794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9" name="Line 19">
              <a:extLst>
                <a:ext uri="{FF2B5EF4-FFF2-40B4-BE49-F238E27FC236}">
                  <a16:creationId xmlns:a16="http://schemas.microsoft.com/office/drawing/2014/main" id="{66836718-B4F5-46BA-A44E-FA5250E81DFA}"/>
                </a:ext>
              </a:extLst>
            </p:cNvPr>
            <p:cNvSpPr>
              <a:spLocks noChangeShapeType="1"/>
            </p:cNvSpPr>
            <p:nvPr/>
          </p:nvSpPr>
          <p:spPr bwMode="auto">
            <a:xfrm>
              <a:off x="659614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0" name="Line 21">
              <a:extLst>
                <a:ext uri="{FF2B5EF4-FFF2-40B4-BE49-F238E27FC236}">
                  <a16:creationId xmlns:a16="http://schemas.microsoft.com/office/drawing/2014/main" id="{44F13C68-0EF8-4E8B-9305-F6DEA83AB807}"/>
                </a:ext>
              </a:extLst>
            </p:cNvPr>
            <p:cNvSpPr>
              <a:spLocks noChangeShapeType="1"/>
            </p:cNvSpPr>
            <p:nvPr/>
          </p:nvSpPr>
          <p:spPr bwMode="auto">
            <a:xfrm>
              <a:off x="620088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A92F55A8-6F1F-4E55-A053-A1CFAAD656E3}"/>
                </a:ext>
              </a:extLst>
            </p:cNvPr>
            <p:cNvSpPr>
              <a:spLocks noChangeShapeType="1"/>
            </p:cNvSpPr>
            <p:nvPr/>
          </p:nvSpPr>
          <p:spPr bwMode="auto">
            <a:xfrm>
              <a:off x="736909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2" name="Line 21">
              <a:extLst>
                <a:ext uri="{FF2B5EF4-FFF2-40B4-BE49-F238E27FC236}">
                  <a16:creationId xmlns:a16="http://schemas.microsoft.com/office/drawing/2014/main" id="{C46D81F3-BE7C-4A6D-A2AC-E3B12252482E}"/>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5CC1E363-37CD-4D95-8E1B-C5508908B216}"/>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4" name="Line 21">
              <a:extLst>
                <a:ext uri="{FF2B5EF4-FFF2-40B4-BE49-F238E27FC236}">
                  <a16:creationId xmlns:a16="http://schemas.microsoft.com/office/drawing/2014/main" id="{6A3FC568-6F57-428C-AA17-8615E90DB824}"/>
                </a:ext>
              </a:extLst>
            </p:cNvPr>
            <p:cNvSpPr>
              <a:spLocks noChangeShapeType="1"/>
            </p:cNvSpPr>
            <p:nvPr/>
          </p:nvSpPr>
          <p:spPr bwMode="auto">
            <a:xfrm>
              <a:off x="774677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71" name="Group 170">
              <a:extLst>
                <a:ext uri="{FF2B5EF4-FFF2-40B4-BE49-F238E27FC236}">
                  <a16:creationId xmlns:a16="http://schemas.microsoft.com/office/drawing/2014/main" id="{FA81C110-06BA-4F42-A93F-7BE4F616DDE3}"/>
                </a:ext>
              </a:extLst>
            </p:cNvPr>
            <p:cNvGrpSpPr/>
            <p:nvPr/>
          </p:nvGrpSpPr>
          <p:grpSpPr>
            <a:xfrm>
              <a:off x="4591642" y="3254153"/>
              <a:ext cx="3617001" cy="283344"/>
              <a:chOff x="4591642" y="3254153"/>
              <a:chExt cx="3617001" cy="283344"/>
            </a:xfrm>
          </p:grpSpPr>
          <p:sp>
            <p:nvSpPr>
              <p:cNvPr id="42" name="TextBox 41">
                <a:extLst>
                  <a:ext uri="{FF2B5EF4-FFF2-40B4-BE49-F238E27FC236}">
                    <a16:creationId xmlns:a16="http://schemas.microsoft.com/office/drawing/2014/main" id="{EC060DB9-2409-4144-A7DD-D33C948E8E7D}"/>
                  </a:ext>
                </a:extLst>
              </p:cNvPr>
              <p:cNvSpPr txBox="1"/>
              <p:nvPr/>
            </p:nvSpPr>
            <p:spPr>
              <a:xfrm>
                <a:off x="5756170"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3</a:t>
                </a:r>
              </a:p>
            </p:txBody>
          </p:sp>
          <p:sp>
            <p:nvSpPr>
              <p:cNvPr id="43" name="TextBox 42">
                <a:extLst>
                  <a:ext uri="{FF2B5EF4-FFF2-40B4-BE49-F238E27FC236}">
                    <a16:creationId xmlns:a16="http://schemas.microsoft.com/office/drawing/2014/main" id="{36BDACFA-C3B6-4316-9AB4-1974E7C25526}"/>
                  </a:ext>
                </a:extLst>
              </p:cNvPr>
              <p:cNvSpPr txBox="1"/>
              <p:nvPr/>
            </p:nvSpPr>
            <p:spPr>
              <a:xfrm>
                <a:off x="4591642" y="3254155"/>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0</a:t>
                </a:r>
              </a:p>
            </p:txBody>
          </p:sp>
          <p:sp>
            <p:nvSpPr>
              <p:cNvPr id="44" name="TextBox 43">
                <a:extLst>
                  <a:ext uri="{FF2B5EF4-FFF2-40B4-BE49-F238E27FC236}">
                    <a16:creationId xmlns:a16="http://schemas.microsoft.com/office/drawing/2014/main" id="{2FC14F4F-07C1-49D0-928A-627589AC7B9A}"/>
                  </a:ext>
                </a:extLst>
              </p:cNvPr>
              <p:cNvSpPr txBox="1"/>
              <p:nvPr/>
            </p:nvSpPr>
            <p:spPr>
              <a:xfrm>
                <a:off x="4987252" y="3254155"/>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1</a:t>
                </a:r>
              </a:p>
            </p:txBody>
          </p:sp>
          <p:sp>
            <p:nvSpPr>
              <p:cNvPr id="45" name="TextBox 44">
                <a:extLst>
                  <a:ext uri="{FF2B5EF4-FFF2-40B4-BE49-F238E27FC236}">
                    <a16:creationId xmlns:a16="http://schemas.microsoft.com/office/drawing/2014/main" id="{A4414F08-CF21-49D0-A76F-867B8497290B}"/>
                  </a:ext>
                </a:extLst>
              </p:cNvPr>
              <p:cNvSpPr txBox="1"/>
              <p:nvPr/>
            </p:nvSpPr>
            <p:spPr>
              <a:xfrm>
                <a:off x="5356529" y="3254154"/>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2</a:t>
                </a:r>
              </a:p>
            </p:txBody>
          </p:sp>
          <p:sp>
            <p:nvSpPr>
              <p:cNvPr id="46" name="TextBox 45">
                <a:extLst>
                  <a:ext uri="{FF2B5EF4-FFF2-40B4-BE49-F238E27FC236}">
                    <a16:creationId xmlns:a16="http://schemas.microsoft.com/office/drawing/2014/main" id="{2290CAF4-DC77-4722-8834-0F06F9AF208E}"/>
                  </a:ext>
                </a:extLst>
              </p:cNvPr>
              <p:cNvSpPr txBox="1"/>
              <p:nvPr/>
            </p:nvSpPr>
            <p:spPr>
              <a:xfrm>
                <a:off x="6133509"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4</a:t>
                </a:r>
              </a:p>
            </p:txBody>
          </p:sp>
          <p:sp>
            <p:nvSpPr>
              <p:cNvPr id="47" name="TextBox 46">
                <a:extLst>
                  <a:ext uri="{FF2B5EF4-FFF2-40B4-BE49-F238E27FC236}">
                    <a16:creationId xmlns:a16="http://schemas.microsoft.com/office/drawing/2014/main" id="{DC1C4DAD-DA2F-4DEF-93E9-E273CE12A881}"/>
                  </a:ext>
                </a:extLst>
              </p:cNvPr>
              <p:cNvSpPr txBox="1"/>
              <p:nvPr/>
            </p:nvSpPr>
            <p:spPr>
              <a:xfrm>
                <a:off x="6525088"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5</a:t>
                </a:r>
              </a:p>
            </p:txBody>
          </p:sp>
          <p:sp>
            <p:nvSpPr>
              <p:cNvPr id="48" name="TextBox 47">
                <a:extLst>
                  <a:ext uri="{FF2B5EF4-FFF2-40B4-BE49-F238E27FC236}">
                    <a16:creationId xmlns:a16="http://schemas.microsoft.com/office/drawing/2014/main" id="{0C776113-97B6-4A71-8730-028877168586}"/>
                  </a:ext>
                </a:extLst>
              </p:cNvPr>
              <p:cNvSpPr txBox="1"/>
              <p:nvPr/>
            </p:nvSpPr>
            <p:spPr>
              <a:xfrm>
                <a:off x="6906450"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6</a:t>
                </a:r>
              </a:p>
            </p:txBody>
          </p:sp>
          <p:sp>
            <p:nvSpPr>
              <p:cNvPr id="49" name="TextBox 48">
                <a:extLst>
                  <a:ext uri="{FF2B5EF4-FFF2-40B4-BE49-F238E27FC236}">
                    <a16:creationId xmlns:a16="http://schemas.microsoft.com/office/drawing/2014/main" id="{33D7AD2D-C9B2-469F-A19C-F3D00D3BE479}"/>
                  </a:ext>
                </a:extLst>
              </p:cNvPr>
              <p:cNvSpPr txBox="1"/>
              <p:nvPr/>
            </p:nvSpPr>
            <p:spPr>
              <a:xfrm>
                <a:off x="7302061"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7</a:t>
                </a:r>
              </a:p>
            </p:txBody>
          </p:sp>
          <p:sp>
            <p:nvSpPr>
              <p:cNvPr id="50" name="TextBox 49">
                <a:extLst>
                  <a:ext uri="{FF2B5EF4-FFF2-40B4-BE49-F238E27FC236}">
                    <a16:creationId xmlns:a16="http://schemas.microsoft.com/office/drawing/2014/main" id="{D900ED7F-1FD6-4CF0-98FE-7653A39465F4}"/>
                  </a:ext>
                </a:extLst>
              </p:cNvPr>
              <p:cNvSpPr txBox="1"/>
              <p:nvPr/>
            </p:nvSpPr>
            <p:spPr>
              <a:xfrm>
                <a:off x="7679397"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8</a:t>
                </a:r>
              </a:p>
            </p:txBody>
          </p:sp>
          <p:sp>
            <p:nvSpPr>
              <p:cNvPr id="51" name="TextBox 50">
                <a:extLst>
                  <a:ext uri="{FF2B5EF4-FFF2-40B4-BE49-F238E27FC236}">
                    <a16:creationId xmlns:a16="http://schemas.microsoft.com/office/drawing/2014/main" id="{7A63A034-E576-48B7-9ABB-B22BC09D4F05}"/>
                  </a:ext>
                </a:extLst>
              </p:cNvPr>
              <p:cNvSpPr txBox="1"/>
              <p:nvPr/>
            </p:nvSpPr>
            <p:spPr>
              <a:xfrm>
                <a:off x="8066950" y="3254153"/>
                <a:ext cx="141693" cy="283342"/>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9</a:t>
                </a:r>
              </a:p>
            </p:txBody>
          </p:sp>
        </p:grpSp>
        <p:grpSp>
          <p:nvGrpSpPr>
            <p:cNvPr id="172" name="Group 171">
              <a:extLst>
                <a:ext uri="{FF2B5EF4-FFF2-40B4-BE49-F238E27FC236}">
                  <a16:creationId xmlns:a16="http://schemas.microsoft.com/office/drawing/2014/main" id="{684E37BA-AC7B-4ACC-A623-8450B7668736}"/>
                </a:ext>
              </a:extLst>
            </p:cNvPr>
            <p:cNvGrpSpPr/>
            <p:nvPr/>
          </p:nvGrpSpPr>
          <p:grpSpPr>
            <a:xfrm>
              <a:off x="4553466" y="3653624"/>
              <a:ext cx="3655178" cy="263018"/>
              <a:chOff x="4518573" y="3312149"/>
              <a:chExt cx="3655178" cy="263018"/>
            </a:xfrm>
          </p:grpSpPr>
          <p:sp>
            <p:nvSpPr>
              <p:cNvPr id="173" name="TextBox 172">
                <a:extLst>
                  <a:ext uri="{FF2B5EF4-FFF2-40B4-BE49-F238E27FC236}">
                    <a16:creationId xmlns:a16="http://schemas.microsoft.com/office/drawing/2014/main" id="{7C064361-EE80-457E-B115-14BA38EE8B21}"/>
                  </a:ext>
                </a:extLst>
              </p:cNvPr>
              <p:cNvSpPr txBox="1"/>
              <p:nvPr/>
            </p:nvSpPr>
            <p:spPr>
              <a:xfrm>
                <a:off x="5683100" y="3312156"/>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18</a:t>
                </a:r>
              </a:p>
            </p:txBody>
          </p:sp>
          <p:sp>
            <p:nvSpPr>
              <p:cNvPr id="174" name="TextBox 173">
                <a:extLst>
                  <a:ext uri="{FF2B5EF4-FFF2-40B4-BE49-F238E27FC236}">
                    <a16:creationId xmlns:a16="http://schemas.microsoft.com/office/drawing/2014/main" id="{0B8423BD-49DF-4965-9218-F8392F292578}"/>
                  </a:ext>
                </a:extLst>
              </p:cNvPr>
              <p:cNvSpPr txBox="1"/>
              <p:nvPr/>
            </p:nvSpPr>
            <p:spPr>
              <a:xfrm>
                <a:off x="4518573" y="3312149"/>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43</a:t>
                </a:r>
              </a:p>
            </p:txBody>
          </p:sp>
          <p:sp>
            <p:nvSpPr>
              <p:cNvPr id="175" name="TextBox 174">
                <a:extLst>
                  <a:ext uri="{FF2B5EF4-FFF2-40B4-BE49-F238E27FC236}">
                    <a16:creationId xmlns:a16="http://schemas.microsoft.com/office/drawing/2014/main" id="{22830AAD-7A6F-4532-9092-EDB076118AF0}"/>
                  </a:ext>
                </a:extLst>
              </p:cNvPr>
              <p:cNvSpPr txBox="1"/>
              <p:nvPr/>
            </p:nvSpPr>
            <p:spPr>
              <a:xfrm>
                <a:off x="4914182" y="3312156"/>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41</a:t>
                </a:r>
              </a:p>
            </p:txBody>
          </p:sp>
          <p:sp>
            <p:nvSpPr>
              <p:cNvPr id="176" name="TextBox 175">
                <a:extLst>
                  <a:ext uri="{FF2B5EF4-FFF2-40B4-BE49-F238E27FC236}">
                    <a16:creationId xmlns:a16="http://schemas.microsoft.com/office/drawing/2014/main" id="{D419B4B5-DC1A-4B7A-BAF8-4C4237C0D863}"/>
                  </a:ext>
                </a:extLst>
              </p:cNvPr>
              <p:cNvSpPr txBox="1"/>
              <p:nvPr/>
            </p:nvSpPr>
            <p:spPr>
              <a:xfrm>
                <a:off x="5283462" y="3312156"/>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19</a:t>
                </a:r>
              </a:p>
            </p:txBody>
          </p:sp>
          <p:sp>
            <p:nvSpPr>
              <p:cNvPr id="177" name="TextBox 176">
                <a:extLst>
                  <a:ext uri="{FF2B5EF4-FFF2-40B4-BE49-F238E27FC236}">
                    <a16:creationId xmlns:a16="http://schemas.microsoft.com/office/drawing/2014/main" id="{B5C39ED9-4F2A-4151-AC2A-5A6B1AA9EF0A}"/>
                  </a:ext>
                </a:extLst>
              </p:cNvPr>
              <p:cNvSpPr txBox="1"/>
              <p:nvPr/>
            </p:nvSpPr>
            <p:spPr>
              <a:xfrm>
                <a:off x="6060439" y="3312156"/>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10</a:t>
                </a:r>
              </a:p>
            </p:txBody>
          </p:sp>
          <p:sp>
            <p:nvSpPr>
              <p:cNvPr id="178" name="TextBox 177">
                <a:extLst>
                  <a:ext uri="{FF2B5EF4-FFF2-40B4-BE49-F238E27FC236}">
                    <a16:creationId xmlns:a16="http://schemas.microsoft.com/office/drawing/2014/main" id="{F4E7D140-3BC2-4FE5-BAE2-A42E34C6DD70}"/>
                  </a:ext>
                </a:extLst>
              </p:cNvPr>
              <p:cNvSpPr txBox="1"/>
              <p:nvPr/>
            </p:nvSpPr>
            <p:spPr>
              <a:xfrm>
                <a:off x="6452018" y="3312156"/>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10</a:t>
                </a:r>
              </a:p>
            </p:txBody>
          </p:sp>
          <p:sp>
            <p:nvSpPr>
              <p:cNvPr id="179" name="TextBox 178">
                <a:extLst>
                  <a:ext uri="{FF2B5EF4-FFF2-40B4-BE49-F238E27FC236}">
                    <a16:creationId xmlns:a16="http://schemas.microsoft.com/office/drawing/2014/main" id="{9AA79A75-5DC2-40A3-A6CC-60D12FC98780}"/>
                  </a:ext>
                </a:extLst>
              </p:cNvPr>
              <p:cNvSpPr txBox="1"/>
              <p:nvPr/>
            </p:nvSpPr>
            <p:spPr>
              <a:xfrm>
                <a:off x="6871557" y="3312156"/>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2</a:t>
                </a:r>
              </a:p>
            </p:txBody>
          </p:sp>
          <p:sp>
            <p:nvSpPr>
              <p:cNvPr id="180" name="TextBox 179">
                <a:extLst>
                  <a:ext uri="{FF2B5EF4-FFF2-40B4-BE49-F238E27FC236}">
                    <a16:creationId xmlns:a16="http://schemas.microsoft.com/office/drawing/2014/main" id="{BB151430-2E62-46EC-8FF5-91EE8B3896FD}"/>
                  </a:ext>
                </a:extLst>
              </p:cNvPr>
              <p:cNvSpPr txBox="1"/>
              <p:nvPr/>
            </p:nvSpPr>
            <p:spPr>
              <a:xfrm>
                <a:off x="7267167" y="3312156"/>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2</a:t>
                </a:r>
              </a:p>
            </p:txBody>
          </p:sp>
          <p:sp>
            <p:nvSpPr>
              <p:cNvPr id="181" name="TextBox 180">
                <a:extLst>
                  <a:ext uri="{FF2B5EF4-FFF2-40B4-BE49-F238E27FC236}">
                    <a16:creationId xmlns:a16="http://schemas.microsoft.com/office/drawing/2014/main" id="{A16865E7-B2ED-4325-B0D5-BE76F889537E}"/>
                  </a:ext>
                </a:extLst>
              </p:cNvPr>
              <p:cNvSpPr txBox="1"/>
              <p:nvPr/>
            </p:nvSpPr>
            <p:spPr>
              <a:xfrm>
                <a:off x="7644505" y="3312156"/>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0</a:t>
                </a:r>
              </a:p>
            </p:txBody>
          </p:sp>
          <p:sp>
            <p:nvSpPr>
              <p:cNvPr id="182" name="TextBox 181">
                <a:extLst>
                  <a:ext uri="{FF2B5EF4-FFF2-40B4-BE49-F238E27FC236}">
                    <a16:creationId xmlns:a16="http://schemas.microsoft.com/office/drawing/2014/main" id="{63A8CCF3-C2F7-4351-86C4-F5515EC89901}"/>
                  </a:ext>
                </a:extLst>
              </p:cNvPr>
              <p:cNvSpPr txBox="1"/>
              <p:nvPr/>
            </p:nvSpPr>
            <p:spPr>
              <a:xfrm>
                <a:off x="8032058" y="3312156"/>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0</a:t>
                </a:r>
              </a:p>
            </p:txBody>
          </p:sp>
        </p:grpSp>
      </p:grpSp>
      <p:grpSp>
        <p:nvGrpSpPr>
          <p:cNvPr id="307" name="Group 306">
            <a:extLst>
              <a:ext uri="{FF2B5EF4-FFF2-40B4-BE49-F238E27FC236}">
                <a16:creationId xmlns:a16="http://schemas.microsoft.com/office/drawing/2014/main" id="{88145C1A-52C3-4BD2-A553-39EAF5B4E4A4}"/>
              </a:ext>
            </a:extLst>
          </p:cNvPr>
          <p:cNvGrpSpPr/>
          <p:nvPr/>
        </p:nvGrpSpPr>
        <p:grpSpPr>
          <a:xfrm>
            <a:off x="3793773" y="3721113"/>
            <a:ext cx="4934940" cy="2553502"/>
            <a:chOff x="3821692" y="1119029"/>
            <a:chExt cx="4435094" cy="2811189"/>
          </a:xfrm>
        </p:grpSpPr>
        <p:sp>
          <p:nvSpPr>
            <p:cNvPr id="308" name="Freeform 21">
              <a:extLst>
                <a:ext uri="{FF2B5EF4-FFF2-40B4-BE49-F238E27FC236}">
                  <a16:creationId xmlns:a16="http://schemas.microsoft.com/office/drawing/2014/main" id="{15DA7686-65E1-41BB-ACC8-5936CE539CF6}"/>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09" name="TextBox 308">
              <a:extLst>
                <a:ext uri="{FF2B5EF4-FFF2-40B4-BE49-F238E27FC236}">
                  <a16:creationId xmlns:a16="http://schemas.microsoft.com/office/drawing/2014/main" id="{30128121-251D-484B-91D8-1F567053ED91}"/>
                </a:ext>
              </a:extLst>
            </p:cNvPr>
            <p:cNvSpPr txBox="1"/>
            <p:nvPr/>
          </p:nvSpPr>
          <p:spPr>
            <a:xfrm rot="16200000">
              <a:off x="3599209" y="2033255"/>
              <a:ext cx="693909" cy="248943"/>
            </a:xfrm>
            <a:prstGeom prst="rect">
              <a:avLst/>
            </a:prstGeom>
            <a:noFill/>
          </p:spPr>
          <p:txBody>
            <a:bodyPr wrap="none" rtlCol="0">
              <a:spAutoFit/>
            </a:bodyPr>
            <a:lstStyle/>
            <a:p>
              <a:pPr algn="ctr"/>
              <a:r>
                <a:rPr lang="zh-CN" sz="1200">
                  <a:latin typeface="Arial" panose="020B0604020202020204" pitchFamily="34" charset="0"/>
                  <a:ea typeface="SimSun"/>
                  <a:cs typeface="Arial" panose="020B0604020202020204" pitchFamily="34" charset="0"/>
                </a:rPr>
                <a:t>OS，%</a:t>
              </a:r>
            </a:p>
          </p:txBody>
        </p:sp>
        <p:sp>
          <p:nvSpPr>
            <p:cNvPr id="310" name="TextBox 309">
              <a:extLst>
                <a:ext uri="{FF2B5EF4-FFF2-40B4-BE49-F238E27FC236}">
                  <a16:creationId xmlns:a16="http://schemas.microsoft.com/office/drawing/2014/main" id="{9EE55D11-28E6-40C5-8A6F-B73B068DE2FF}"/>
                </a:ext>
              </a:extLst>
            </p:cNvPr>
            <p:cNvSpPr txBox="1"/>
            <p:nvPr/>
          </p:nvSpPr>
          <p:spPr>
            <a:xfrm>
              <a:off x="5855413" y="3435054"/>
              <a:ext cx="997844" cy="304952"/>
            </a:xfrm>
            <a:prstGeom prst="rect">
              <a:avLst/>
            </a:prstGeom>
            <a:noFill/>
          </p:spPr>
          <p:txBody>
            <a:bodyPr wrap="none" rtlCol="0">
              <a:spAutoFit/>
            </a:bodyPr>
            <a:lstStyle/>
            <a:p>
              <a:pPr algn="ctr"/>
              <a:r>
                <a:rPr lang="zh-CN" sz="1200">
                  <a:solidFill>
                    <a:srgbClr val="363636"/>
                  </a:solidFill>
                  <a:latin typeface="Arial" panose="020B0604020202020204" pitchFamily="34" charset="0"/>
                  <a:ea typeface="SimSun"/>
                  <a:cs typeface="Arial" panose="020B0604020202020204" pitchFamily="34" charset="0"/>
                </a:rPr>
                <a:t>时间（月）</a:t>
              </a:r>
            </a:p>
          </p:txBody>
        </p:sp>
        <p:grpSp>
          <p:nvGrpSpPr>
            <p:cNvPr id="311" name="Group 310">
              <a:extLst>
                <a:ext uri="{FF2B5EF4-FFF2-40B4-BE49-F238E27FC236}">
                  <a16:creationId xmlns:a16="http://schemas.microsoft.com/office/drawing/2014/main" id="{78ECDA7F-4270-45A5-80D9-4078649022A6}"/>
                </a:ext>
              </a:extLst>
            </p:cNvPr>
            <p:cNvGrpSpPr/>
            <p:nvPr/>
          </p:nvGrpSpPr>
          <p:grpSpPr>
            <a:xfrm>
              <a:off x="4064713" y="1119029"/>
              <a:ext cx="463436" cy="2240828"/>
              <a:chOff x="-2240574" y="2435668"/>
              <a:chExt cx="463436" cy="2952274"/>
            </a:xfrm>
          </p:grpSpPr>
          <p:sp>
            <p:nvSpPr>
              <p:cNvPr id="355" name="Line 6">
                <a:extLst>
                  <a:ext uri="{FF2B5EF4-FFF2-40B4-BE49-F238E27FC236}">
                    <a16:creationId xmlns:a16="http://schemas.microsoft.com/office/drawing/2014/main" id="{765F43EF-316D-4AB3-B767-B15A4375F732}"/>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6" name="Line 7">
                <a:extLst>
                  <a:ext uri="{FF2B5EF4-FFF2-40B4-BE49-F238E27FC236}">
                    <a16:creationId xmlns:a16="http://schemas.microsoft.com/office/drawing/2014/main" id="{E6E42218-634D-4FF7-9E52-0BFD2B58E063}"/>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7" name="Line 8">
                <a:extLst>
                  <a:ext uri="{FF2B5EF4-FFF2-40B4-BE49-F238E27FC236}">
                    <a16:creationId xmlns:a16="http://schemas.microsoft.com/office/drawing/2014/main" id="{A828D8AD-7705-49A3-AE6A-77872595AA6C}"/>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8" name="Line 9">
                <a:extLst>
                  <a:ext uri="{FF2B5EF4-FFF2-40B4-BE49-F238E27FC236}">
                    <a16:creationId xmlns:a16="http://schemas.microsoft.com/office/drawing/2014/main" id="{11D96C73-0122-49E2-9ADF-62B4F53CF27E}"/>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9" name="Line 10">
                <a:extLst>
                  <a:ext uri="{FF2B5EF4-FFF2-40B4-BE49-F238E27FC236}">
                    <a16:creationId xmlns:a16="http://schemas.microsoft.com/office/drawing/2014/main" id="{A7DB53DC-95F8-4A68-9E2E-53C6AB92F40F}"/>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60" name="Line 11">
                <a:extLst>
                  <a:ext uri="{FF2B5EF4-FFF2-40B4-BE49-F238E27FC236}">
                    <a16:creationId xmlns:a16="http://schemas.microsoft.com/office/drawing/2014/main" id="{1318EFC9-E944-42EC-BC01-3441DC92C74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61" name="TextBox 360">
                <a:extLst>
                  <a:ext uri="{FF2B5EF4-FFF2-40B4-BE49-F238E27FC236}">
                    <a16:creationId xmlns:a16="http://schemas.microsoft.com/office/drawing/2014/main" id="{C5253FBA-9024-4AEA-965D-6524C06E3B46}"/>
                  </a:ext>
                </a:extLst>
              </p:cNvPr>
              <p:cNvSpPr txBox="1"/>
              <p:nvPr/>
            </p:nvSpPr>
            <p:spPr>
              <a:xfrm>
                <a:off x="-2240574" y="2435668"/>
                <a:ext cx="395024" cy="401772"/>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100</a:t>
                </a:r>
              </a:p>
            </p:txBody>
          </p:sp>
          <p:sp>
            <p:nvSpPr>
              <p:cNvPr id="362" name="TextBox 361">
                <a:extLst>
                  <a:ext uri="{FF2B5EF4-FFF2-40B4-BE49-F238E27FC236}">
                    <a16:creationId xmlns:a16="http://schemas.microsoft.com/office/drawing/2014/main" id="{712ADF60-AF22-4299-9F19-A751C71D325E}"/>
                  </a:ext>
                </a:extLst>
              </p:cNvPr>
              <p:cNvSpPr txBox="1"/>
              <p:nvPr/>
            </p:nvSpPr>
            <p:spPr>
              <a:xfrm>
                <a:off x="-2164215" y="2959807"/>
                <a:ext cx="318669" cy="401772"/>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80</a:t>
                </a:r>
              </a:p>
            </p:txBody>
          </p:sp>
          <p:sp>
            <p:nvSpPr>
              <p:cNvPr id="363" name="TextBox 362">
                <a:extLst>
                  <a:ext uri="{FF2B5EF4-FFF2-40B4-BE49-F238E27FC236}">
                    <a16:creationId xmlns:a16="http://schemas.microsoft.com/office/drawing/2014/main" id="{3A292FF2-E316-43E7-AE83-F82063464EF6}"/>
                  </a:ext>
                </a:extLst>
              </p:cNvPr>
              <p:cNvSpPr txBox="1"/>
              <p:nvPr/>
            </p:nvSpPr>
            <p:spPr>
              <a:xfrm>
                <a:off x="-2164215" y="3458339"/>
                <a:ext cx="318669" cy="401772"/>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60</a:t>
                </a:r>
              </a:p>
            </p:txBody>
          </p:sp>
          <p:sp>
            <p:nvSpPr>
              <p:cNvPr id="364" name="TextBox 363">
                <a:extLst>
                  <a:ext uri="{FF2B5EF4-FFF2-40B4-BE49-F238E27FC236}">
                    <a16:creationId xmlns:a16="http://schemas.microsoft.com/office/drawing/2014/main" id="{D75D1ED0-E293-4CA8-BEBA-D2F774BC0CE8}"/>
                  </a:ext>
                </a:extLst>
              </p:cNvPr>
              <p:cNvSpPr txBox="1"/>
              <p:nvPr/>
            </p:nvSpPr>
            <p:spPr>
              <a:xfrm>
                <a:off x="-2164215" y="3972991"/>
                <a:ext cx="318669" cy="401772"/>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40</a:t>
                </a:r>
              </a:p>
            </p:txBody>
          </p:sp>
          <p:sp>
            <p:nvSpPr>
              <p:cNvPr id="365" name="TextBox 364">
                <a:extLst>
                  <a:ext uri="{FF2B5EF4-FFF2-40B4-BE49-F238E27FC236}">
                    <a16:creationId xmlns:a16="http://schemas.microsoft.com/office/drawing/2014/main" id="{125D2329-8E1B-4336-9533-0640BE2CEC9B}"/>
                  </a:ext>
                </a:extLst>
              </p:cNvPr>
              <p:cNvSpPr txBox="1"/>
              <p:nvPr/>
            </p:nvSpPr>
            <p:spPr>
              <a:xfrm>
                <a:off x="-2164215" y="4476894"/>
                <a:ext cx="318669" cy="401772"/>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20</a:t>
                </a:r>
              </a:p>
            </p:txBody>
          </p:sp>
          <p:sp>
            <p:nvSpPr>
              <p:cNvPr id="366" name="TextBox 365">
                <a:extLst>
                  <a:ext uri="{FF2B5EF4-FFF2-40B4-BE49-F238E27FC236}">
                    <a16:creationId xmlns:a16="http://schemas.microsoft.com/office/drawing/2014/main" id="{66316191-942B-4786-819D-5999EE471EF1}"/>
                  </a:ext>
                </a:extLst>
              </p:cNvPr>
              <p:cNvSpPr txBox="1"/>
              <p:nvPr/>
            </p:nvSpPr>
            <p:spPr>
              <a:xfrm>
                <a:off x="-2087852" y="4986170"/>
                <a:ext cx="242316" cy="401772"/>
              </a:xfrm>
              <a:prstGeom prst="rect">
                <a:avLst/>
              </a:prstGeom>
              <a:noFill/>
            </p:spPr>
            <p:txBody>
              <a:bodyPr wrap="none" rtlCol="0" anchor="ctr" anchorCtr="0">
                <a:spAutoFit/>
              </a:bodyPr>
              <a:lstStyle/>
              <a:p>
                <a:pPr algn="r"/>
                <a:r>
                  <a:rPr lang="zh-CN" sz="1200">
                    <a:latin typeface="Arial" panose="020B0604020202020204" pitchFamily="34" charset="0"/>
                    <a:ea typeface="SimSun"/>
                    <a:cs typeface="Arial" panose="020B0604020202020204" pitchFamily="34" charset="0"/>
                  </a:rPr>
                  <a:t>0</a:t>
                </a:r>
              </a:p>
            </p:txBody>
          </p:sp>
        </p:grpSp>
        <p:sp>
          <p:nvSpPr>
            <p:cNvPr id="312" name="Line 19">
              <a:extLst>
                <a:ext uri="{FF2B5EF4-FFF2-40B4-BE49-F238E27FC236}">
                  <a16:creationId xmlns:a16="http://schemas.microsoft.com/office/drawing/2014/main" id="{13C03F7B-1FC1-40F5-AC85-CD6460310B9B}"/>
                </a:ext>
              </a:extLst>
            </p:cNvPr>
            <p:cNvSpPr>
              <a:spLocks noChangeShapeType="1"/>
            </p:cNvSpPr>
            <p:nvPr/>
          </p:nvSpPr>
          <p:spPr bwMode="auto">
            <a:xfrm>
              <a:off x="4912321"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3" name="Line 21">
              <a:extLst>
                <a:ext uri="{FF2B5EF4-FFF2-40B4-BE49-F238E27FC236}">
                  <a16:creationId xmlns:a16="http://schemas.microsoft.com/office/drawing/2014/main" id="{EFA5E736-2E6A-4C18-BBA1-260532D92BF8}"/>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4" name="Line 19">
              <a:extLst>
                <a:ext uri="{FF2B5EF4-FFF2-40B4-BE49-F238E27FC236}">
                  <a16:creationId xmlns:a16="http://schemas.microsoft.com/office/drawing/2014/main" id="{0E0DCF74-46B9-4BA8-BF27-CB78E37ACE74}"/>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5" name="Line 21">
              <a:extLst>
                <a:ext uri="{FF2B5EF4-FFF2-40B4-BE49-F238E27FC236}">
                  <a16:creationId xmlns:a16="http://schemas.microsoft.com/office/drawing/2014/main" id="{93EBC873-3BD1-4C16-BC4B-ABCF81A874E4}"/>
                </a:ext>
              </a:extLst>
            </p:cNvPr>
            <p:cNvSpPr>
              <a:spLocks noChangeShapeType="1"/>
            </p:cNvSpPr>
            <p:nvPr/>
          </p:nvSpPr>
          <p:spPr bwMode="auto">
            <a:xfrm>
              <a:off x="550559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6" name="Line 19">
              <a:extLst>
                <a:ext uri="{FF2B5EF4-FFF2-40B4-BE49-F238E27FC236}">
                  <a16:creationId xmlns:a16="http://schemas.microsoft.com/office/drawing/2014/main" id="{322A55D9-9A5E-46F2-BD72-F293AB7359C7}"/>
                </a:ext>
              </a:extLst>
            </p:cNvPr>
            <p:cNvSpPr>
              <a:spLocks noChangeShapeType="1"/>
            </p:cNvSpPr>
            <p:nvPr/>
          </p:nvSpPr>
          <p:spPr bwMode="auto">
            <a:xfrm>
              <a:off x="668229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7" name="Line 21">
              <a:extLst>
                <a:ext uri="{FF2B5EF4-FFF2-40B4-BE49-F238E27FC236}">
                  <a16:creationId xmlns:a16="http://schemas.microsoft.com/office/drawing/2014/main" id="{EE96B50C-51C1-4E18-BFB2-49FC2A80ECC9}"/>
                </a:ext>
              </a:extLst>
            </p:cNvPr>
            <p:cNvSpPr>
              <a:spLocks noChangeShapeType="1"/>
            </p:cNvSpPr>
            <p:nvPr/>
          </p:nvSpPr>
          <p:spPr bwMode="auto">
            <a:xfrm>
              <a:off x="607718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8" name="Line 19">
              <a:extLst>
                <a:ext uri="{FF2B5EF4-FFF2-40B4-BE49-F238E27FC236}">
                  <a16:creationId xmlns:a16="http://schemas.microsoft.com/office/drawing/2014/main" id="{B73BB2C6-EDEF-4624-8D34-C0E77989D77E}"/>
                </a:ext>
              </a:extLst>
            </p:cNvPr>
            <p:cNvSpPr>
              <a:spLocks noChangeShapeType="1"/>
            </p:cNvSpPr>
            <p:nvPr/>
          </p:nvSpPr>
          <p:spPr bwMode="auto">
            <a:xfrm>
              <a:off x="755244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9" name="Line 21">
              <a:extLst>
                <a:ext uri="{FF2B5EF4-FFF2-40B4-BE49-F238E27FC236}">
                  <a16:creationId xmlns:a16="http://schemas.microsoft.com/office/drawing/2014/main" id="{D7052035-CEEA-40EB-99B2-F47CFA84F854}"/>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20" name="Line 19">
              <a:extLst>
                <a:ext uri="{FF2B5EF4-FFF2-40B4-BE49-F238E27FC236}">
                  <a16:creationId xmlns:a16="http://schemas.microsoft.com/office/drawing/2014/main" id="{5D83B122-CADE-47DF-A088-C5DC7C634A45}"/>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21" name="Line 21">
              <a:extLst>
                <a:ext uri="{FF2B5EF4-FFF2-40B4-BE49-F238E27FC236}">
                  <a16:creationId xmlns:a16="http://schemas.microsoft.com/office/drawing/2014/main" id="{1CEF3325-F2AC-4A8D-AAE8-3E387E7B087C}"/>
                </a:ext>
              </a:extLst>
            </p:cNvPr>
            <p:cNvSpPr>
              <a:spLocks noChangeShapeType="1"/>
            </p:cNvSpPr>
            <p:nvPr/>
          </p:nvSpPr>
          <p:spPr bwMode="auto">
            <a:xfrm>
              <a:off x="785943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322" name="Group 321">
              <a:extLst>
                <a:ext uri="{FF2B5EF4-FFF2-40B4-BE49-F238E27FC236}">
                  <a16:creationId xmlns:a16="http://schemas.microsoft.com/office/drawing/2014/main" id="{F5AA5C9F-F8A7-448F-B94B-3CC8C608A7F0}"/>
                </a:ext>
              </a:extLst>
            </p:cNvPr>
            <p:cNvGrpSpPr/>
            <p:nvPr/>
          </p:nvGrpSpPr>
          <p:grpSpPr>
            <a:xfrm>
              <a:off x="4565003" y="3243497"/>
              <a:ext cx="3691783" cy="293999"/>
              <a:chOff x="4565003" y="3243497"/>
              <a:chExt cx="3691783" cy="293999"/>
            </a:xfrm>
          </p:grpSpPr>
          <p:sp>
            <p:nvSpPr>
              <p:cNvPr id="345" name="TextBox 344">
                <a:extLst>
                  <a:ext uri="{FF2B5EF4-FFF2-40B4-BE49-F238E27FC236}">
                    <a16:creationId xmlns:a16="http://schemas.microsoft.com/office/drawing/2014/main" id="{C847A420-A2F6-44CD-BC9A-2516E7949189}"/>
                  </a:ext>
                </a:extLst>
              </p:cNvPr>
              <p:cNvSpPr txBox="1"/>
              <p:nvPr/>
            </p:nvSpPr>
            <p:spPr>
              <a:xfrm>
                <a:off x="5443831"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3</a:t>
                </a:r>
              </a:p>
            </p:txBody>
          </p:sp>
          <p:sp>
            <p:nvSpPr>
              <p:cNvPr id="346" name="TextBox 345">
                <a:extLst>
                  <a:ext uri="{FF2B5EF4-FFF2-40B4-BE49-F238E27FC236}">
                    <a16:creationId xmlns:a16="http://schemas.microsoft.com/office/drawing/2014/main" id="{65844C2C-8A23-42C6-91B0-A8C28C9C5176}"/>
                  </a:ext>
                </a:extLst>
              </p:cNvPr>
              <p:cNvSpPr txBox="1"/>
              <p:nvPr/>
            </p:nvSpPr>
            <p:spPr>
              <a:xfrm>
                <a:off x="4565003" y="3254155"/>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0</a:t>
                </a:r>
              </a:p>
            </p:txBody>
          </p:sp>
          <p:sp>
            <p:nvSpPr>
              <p:cNvPr id="347" name="TextBox 346">
                <a:extLst>
                  <a:ext uri="{FF2B5EF4-FFF2-40B4-BE49-F238E27FC236}">
                    <a16:creationId xmlns:a16="http://schemas.microsoft.com/office/drawing/2014/main" id="{19B8E792-A2EF-4482-96EC-ADCBAC946B3B}"/>
                  </a:ext>
                </a:extLst>
              </p:cNvPr>
              <p:cNvSpPr txBox="1"/>
              <p:nvPr/>
            </p:nvSpPr>
            <p:spPr>
              <a:xfrm>
                <a:off x="4843729" y="3254155"/>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1</a:t>
                </a:r>
              </a:p>
            </p:txBody>
          </p:sp>
          <p:sp>
            <p:nvSpPr>
              <p:cNvPr id="348" name="TextBox 347">
                <a:extLst>
                  <a:ext uri="{FF2B5EF4-FFF2-40B4-BE49-F238E27FC236}">
                    <a16:creationId xmlns:a16="http://schemas.microsoft.com/office/drawing/2014/main" id="{B5FE2952-08AD-4834-B980-B52D461C1DBA}"/>
                  </a:ext>
                </a:extLst>
              </p:cNvPr>
              <p:cNvSpPr txBox="1"/>
              <p:nvPr/>
            </p:nvSpPr>
            <p:spPr>
              <a:xfrm>
                <a:off x="5139129" y="3254154"/>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2</a:t>
                </a:r>
              </a:p>
            </p:txBody>
          </p:sp>
          <p:sp>
            <p:nvSpPr>
              <p:cNvPr id="349" name="TextBox 348">
                <a:extLst>
                  <a:ext uri="{FF2B5EF4-FFF2-40B4-BE49-F238E27FC236}">
                    <a16:creationId xmlns:a16="http://schemas.microsoft.com/office/drawing/2014/main" id="{94D019AE-74CF-4ACF-B8DF-FF2DA352301F}"/>
                  </a:ext>
                </a:extLst>
              </p:cNvPr>
              <p:cNvSpPr txBox="1"/>
              <p:nvPr/>
            </p:nvSpPr>
            <p:spPr>
              <a:xfrm>
                <a:off x="5750184"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4</a:t>
                </a:r>
              </a:p>
            </p:txBody>
          </p:sp>
          <p:sp>
            <p:nvSpPr>
              <p:cNvPr id="350" name="TextBox 349">
                <a:extLst>
                  <a:ext uri="{FF2B5EF4-FFF2-40B4-BE49-F238E27FC236}">
                    <a16:creationId xmlns:a16="http://schemas.microsoft.com/office/drawing/2014/main" id="{2FC2F7D8-A985-4EC3-AA9C-D57C11AAF231}"/>
                  </a:ext>
                </a:extLst>
              </p:cNvPr>
              <p:cNvSpPr txBox="1"/>
              <p:nvPr/>
            </p:nvSpPr>
            <p:spPr>
              <a:xfrm>
                <a:off x="6001796"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5</a:t>
                </a:r>
              </a:p>
            </p:txBody>
          </p:sp>
          <p:sp>
            <p:nvSpPr>
              <p:cNvPr id="351" name="TextBox 350">
                <a:extLst>
                  <a:ext uri="{FF2B5EF4-FFF2-40B4-BE49-F238E27FC236}">
                    <a16:creationId xmlns:a16="http://schemas.microsoft.com/office/drawing/2014/main" id="{DA5491D1-6D69-433E-AC07-4D8AF3946F0B}"/>
                  </a:ext>
                </a:extLst>
              </p:cNvPr>
              <p:cNvSpPr txBox="1"/>
              <p:nvPr/>
            </p:nvSpPr>
            <p:spPr>
              <a:xfrm>
                <a:off x="6308285"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6</a:t>
                </a:r>
              </a:p>
            </p:txBody>
          </p:sp>
          <p:sp>
            <p:nvSpPr>
              <p:cNvPr id="352" name="TextBox 351">
                <a:extLst>
                  <a:ext uri="{FF2B5EF4-FFF2-40B4-BE49-F238E27FC236}">
                    <a16:creationId xmlns:a16="http://schemas.microsoft.com/office/drawing/2014/main" id="{EE027ADF-7496-410A-8DB1-3F38BC5130F1}"/>
                  </a:ext>
                </a:extLst>
              </p:cNvPr>
              <p:cNvSpPr txBox="1"/>
              <p:nvPr/>
            </p:nvSpPr>
            <p:spPr>
              <a:xfrm>
                <a:off x="6610061"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7</a:t>
                </a:r>
              </a:p>
            </p:txBody>
          </p:sp>
          <p:sp>
            <p:nvSpPr>
              <p:cNvPr id="353" name="TextBox 352">
                <a:extLst>
                  <a:ext uri="{FF2B5EF4-FFF2-40B4-BE49-F238E27FC236}">
                    <a16:creationId xmlns:a16="http://schemas.microsoft.com/office/drawing/2014/main" id="{3AE5118F-D55B-44A3-881A-6F4DAD9FD19B}"/>
                  </a:ext>
                </a:extLst>
              </p:cNvPr>
              <p:cNvSpPr txBox="1"/>
              <p:nvPr/>
            </p:nvSpPr>
            <p:spPr>
              <a:xfrm>
                <a:off x="6904491"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8</a:t>
                </a:r>
              </a:p>
            </p:txBody>
          </p:sp>
          <p:sp>
            <p:nvSpPr>
              <p:cNvPr id="354" name="TextBox 353">
                <a:extLst>
                  <a:ext uri="{FF2B5EF4-FFF2-40B4-BE49-F238E27FC236}">
                    <a16:creationId xmlns:a16="http://schemas.microsoft.com/office/drawing/2014/main" id="{5DC4AB56-2541-4636-A66B-EBD5E45EB0C9}"/>
                  </a:ext>
                </a:extLst>
              </p:cNvPr>
              <p:cNvSpPr txBox="1"/>
              <p:nvPr/>
            </p:nvSpPr>
            <p:spPr>
              <a:xfrm>
                <a:off x="7194247" y="3254153"/>
                <a:ext cx="141693"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9</a:t>
                </a:r>
              </a:p>
            </p:txBody>
          </p:sp>
          <p:sp>
            <p:nvSpPr>
              <p:cNvPr id="375" name="TextBox 374">
                <a:extLst>
                  <a:ext uri="{FF2B5EF4-FFF2-40B4-BE49-F238E27FC236}">
                    <a16:creationId xmlns:a16="http://schemas.microsoft.com/office/drawing/2014/main" id="{98E5A173-8798-4D84-8178-FF74FFC9020B}"/>
                  </a:ext>
                </a:extLst>
              </p:cNvPr>
              <p:cNvSpPr txBox="1"/>
              <p:nvPr/>
            </p:nvSpPr>
            <p:spPr>
              <a:xfrm>
                <a:off x="7455744" y="3243497"/>
                <a:ext cx="218047"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10</a:t>
                </a:r>
              </a:p>
            </p:txBody>
          </p:sp>
          <p:sp>
            <p:nvSpPr>
              <p:cNvPr id="376" name="TextBox 375">
                <a:extLst>
                  <a:ext uri="{FF2B5EF4-FFF2-40B4-BE49-F238E27FC236}">
                    <a16:creationId xmlns:a16="http://schemas.microsoft.com/office/drawing/2014/main" id="{35A3EA80-585D-4432-B0DE-3B7BC95E913D}"/>
                  </a:ext>
                </a:extLst>
              </p:cNvPr>
              <p:cNvSpPr txBox="1"/>
              <p:nvPr/>
            </p:nvSpPr>
            <p:spPr>
              <a:xfrm>
                <a:off x="7755304" y="3243497"/>
                <a:ext cx="207790"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11</a:t>
                </a:r>
              </a:p>
            </p:txBody>
          </p:sp>
          <p:sp>
            <p:nvSpPr>
              <p:cNvPr id="377" name="TextBox 376">
                <a:extLst>
                  <a:ext uri="{FF2B5EF4-FFF2-40B4-BE49-F238E27FC236}">
                    <a16:creationId xmlns:a16="http://schemas.microsoft.com/office/drawing/2014/main" id="{24BFBF49-BDDB-4642-976D-909D6D9E47DB}"/>
                  </a:ext>
                </a:extLst>
              </p:cNvPr>
              <p:cNvSpPr txBox="1"/>
              <p:nvPr/>
            </p:nvSpPr>
            <p:spPr>
              <a:xfrm>
                <a:off x="8038739" y="3243497"/>
                <a:ext cx="218047" cy="283341"/>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12</a:t>
                </a:r>
              </a:p>
            </p:txBody>
          </p:sp>
        </p:grpSp>
        <p:grpSp>
          <p:nvGrpSpPr>
            <p:cNvPr id="324" name="Group 323">
              <a:extLst>
                <a:ext uri="{FF2B5EF4-FFF2-40B4-BE49-F238E27FC236}">
                  <a16:creationId xmlns:a16="http://schemas.microsoft.com/office/drawing/2014/main" id="{2B83DCFE-12A9-4114-9040-C8B6A364061A}"/>
                </a:ext>
              </a:extLst>
            </p:cNvPr>
            <p:cNvGrpSpPr/>
            <p:nvPr/>
          </p:nvGrpSpPr>
          <p:grpSpPr>
            <a:xfrm>
              <a:off x="4526827" y="3667202"/>
              <a:ext cx="3691773" cy="263016"/>
              <a:chOff x="4491934" y="3325727"/>
              <a:chExt cx="3691773" cy="263016"/>
            </a:xfrm>
          </p:grpSpPr>
          <p:sp>
            <p:nvSpPr>
              <p:cNvPr id="325" name="TextBox 324">
                <a:extLst>
                  <a:ext uri="{FF2B5EF4-FFF2-40B4-BE49-F238E27FC236}">
                    <a16:creationId xmlns:a16="http://schemas.microsoft.com/office/drawing/2014/main" id="{606F4621-7DA0-4481-B8F7-4076BB832CE0}"/>
                  </a:ext>
                </a:extLst>
              </p:cNvPr>
              <p:cNvSpPr txBox="1"/>
              <p:nvPr/>
            </p:nvSpPr>
            <p:spPr>
              <a:xfrm>
                <a:off x="5350186"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40</a:t>
                </a:r>
              </a:p>
            </p:txBody>
          </p:sp>
          <p:sp>
            <p:nvSpPr>
              <p:cNvPr id="326" name="TextBox 325">
                <a:extLst>
                  <a:ext uri="{FF2B5EF4-FFF2-40B4-BE49-F238E27FC236}">
                    <a16:creationId xmlns:a16="http://schemas.microsoft.com/office/drawing/2014/main" id="{D5A13942-3132-47CC-8F58-961103B6C5AE}"/>
                  </a:ext>
                </a:extLst>
              </p:cNvPr>
              <p:cNvSpPr txBox="1"/>
              <p:nvPr/>
            </p:nvSpPr>
            <p:spPr>
              <a:xfrm>
                <a:off x="4491934" y="3325727"/>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43</a:t>
                </a:r>
              </a:p>
            </p:txBody>
          </p:sp>
          <p:sp>
            <p:nvSpPr>
              <p:cNvPr id="327" name="TextBox 326">
                <a:extLst>
                  <a:ext uri="{FF2B5EF4-FFF2-40B4-BE49-F238E27FC236}">
                    <a16:creationId xmlns:a16="http://schemas.microsoft.com/office/drawing/2014/main" id="{CE650663-3669-4460-A029-1DA5F61DC73F}"/>
                  </a:ext>
                </a:extLst>
              </p:cNvPr>
              <p:cNvSpPr txBox="1"/>
              <p:nvPr/>
            </p:nvSpPr>
            <p:spPr>
              <a:xfrm>
                <a:off x="4770660"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43</a:t>
                </a:r>
              </a:p>
            </p:txBody>
          </p:sp>
          <p:sp>
            <p:nvSpPr>
              <p:cNvPr id="328" name="TextBox 327">
                <a:extLst>
                  <a:ext uri="{FF2B5EF4-FFF2-40B4-BE49-F238E27FC236}">
                    <a16:creationId xmlns:a16="http://schemas.microsoft.com/office/drawing/2014/main" id="{B923B4B6-02C2-4D61-8EB1-50B2C32FC878}"/>
                  </a:ext>
                </a:extLst>
              </p:cNvPr>
              <p:cNvSpPr txBox="1"/>
              <p:nvPr/>
            </p:nvSpPr>
            <p:spPr>
              <a:xfrm>
                <a:off x="5066060"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43</a:t>
                </a:r>
              </a:p>
            </p:txBody>
          </p:sp>
          <p:sp>
            <p:nvSpPr>
              <p:cNvPr id="329" name="TextBox 328">
                <a:extLst>
                  <a:ext uri="{FF2B5EF4-FFF2-40B4-BE49-F238E27FC236}">
                    <a16:creationId xmlns:a16="http://schemas.microsoft.com/office/drawing/2014/main" id="{53CD1CD8-FDB4-4C7A-8618-BBFB0454CFBE}"/>
                  </a:ext>
                </a:extLst>
              </p:cNvPr>
              <p:cNvSpPr txBox="1"/>
              <p:nvPr/>
            </p:nvSpPr>
            <p:spPr>
              <a:xfrm>
                <a:off x="5651233"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30</a:t>
                </a:r>
              </a:p>
            </p:txBody>
          </p:sp>
          <p:sp>
            <p:nvSpPr>
              <p:cNvPr id="330" name="TextBox 329">
                <a:extLst>
                  <a:ext uri="{FF2B5EF4-FFF2-40B4-BE49-F238E27FC236}">
                    <a16:creationId xmlns:a16="http://schemas.microsoft.com/office/drawing/2014/main" id="{84A2B9F7-60FC-445B-A476-78CEFC875C2C}"/>
                  </a:ext>
                </a:extLst>
              </p:cNvPr>
              <p:cNvSpPr txBox="1"/>
              <p:nvPr/>
            </p:nvSpPr>
            <p:spPr>
              <a:xfrm>
                <a:off x="5928726"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27</a:t>
                </a:r>
              </a:p>
            </p:txBody>
          </p:sp>
          <p:sp>
            <p:nvSpPr>
              <p:cNvPr id="331" name="TextBox 330">
                <a:extLst>
                  <a:ext uri="{FF2B5EF4-FFF2-40B4-BE49-F238E27FC236}">
                    <a16:creationId xmlns:a16="http://schemas.microsoft.com/office/drawing/2014/main" id="{8EAFD52E-38F8-4C2E-9DA3-804EA749DEDB}"/>
                  </a:ext>
                </a:extLst>
              </p:cNvPr>
              <p:cNvSpPr txBox="1"/>
              <p:nvPr/>
            </p:nvSpPr>
            <p:spPr>
              <a:xfrm>
                <a:off x="6236410"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20</a:t>
                </a:r>
              </a:p>
            </p:txBody>
          </p:sp>
          <p:sp>
            <p:nvSpPr>
              <p:cNvPr id="332" name="TextBox 331">
                <a:extLst>
                  <a:ext uri="{FF2B5EF4-FFF2-40B4-BE49-F238E27FC236}">
                    <a16:creationId xmlns:a16="http://schemas.microsoft.com/office/drawing/2014/main" id="{DA70BA76-0E33-4345-893C-399D09734039}"/>
                  </a:ext>
                </a:extLst>
              </p:cNvPr>
              <p:cNvSpPr txBox="1"/>
              <p:nvPr/>
            </p:nvSpPr>
            <p:spPr>
              <a:xfrm>
                <a:off x="6538186" y="3325732"/>
                <a:ext cx="218047"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16</a:t>
                </a:r>
              </a:p>
            </p:txBody>
          </p:sp>
          <p:sp>
            <p:nvSpPr>
              <p:cNvPr id="333" name="TextBox 332">
                <a:extLst>
                  <a:ext uri="{FF2B5EF4-FFF2-40B4-BE49-F238E27FC236}">
                    <a16:creationId xmlns:a16="http://schemas.microsoft.com/office/drawing/2014/main" id="{558BDE3C-2540-44AE-8FB4-F7AD4299FFB2}"/>
                  </a:ext>
                </a:extLst>
              </p:cNvPr>
              <p:cNvSpPr txBox="1"/>
              <p:nvPr/>
            </p:nvSpPr>
            <p:spPr>
              <a:xfrm>
                <a:off x="6870794" y="3325732"/>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9</a:t>
                </a:r>
              </a:p>
            </p:txBody>
          </p:sp>
          <p:sp>
            <p:nvSpPr>
              <p:cNvPr id="334" name="TextBox 333">
                <a:extLst>
                  <a:ext uri="{FF2B5EF4-FFF2-40B4-BE49-F238E27FC236}">
                    <a16:creationId xmlns:a16="http://schemas.microsoft.com/office/drawing/2014/main" id="{709F0ACF-47B3-4A9C-B87A-ED45C803C2E2}"/>
                  </a:ext>
                </a:extLst>
              </p:cNvPr>
              <p:cNvSpPr txBox="1"/>
              <p:nvPr/>
            </p:nvSpPr>
            <p:spPr>
              <a:xfrm>
                <a:off x="7159345" y="3325732"/>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6</a:t>
                </a:r>
              </a:p>
            </p:txBody>
          </p:sp>
          <p:sp>
            <p:nvSpPr>
              <p:cNvPr id="378" name="TextBox 377">
                <a:extLst>
                  <a:ext uri="{FF2B5EF4-FFF2-40B4-BE49-F238E27FC236}">
                    <a16:creationId xmlns:a16="http://schemas.microsoft.com/office/drawing/2014/main" id="{2D7BA6D0-22BF-4FBE-8780-50FF8FE4524B}"/>
                  </a:ext>
                </a:extLst>
              </p:cNvPr>
              <p:cNvSpPr txBox="1"/>
              <p:nvPr/>
            </p:nvSpPr>
            <p:spPr>
              <a:xfrm>
                <a:off x="7459030" y="3325732"/>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3</a:t>
                </a:r>
              </a:p>
            </p:txBody>
          </p:sp>
          <p:sp>
            <p:nvSpPr>
              <p:cNvPr id="379" name="TextBox 378">
                <a:extLst>
                  <a:ext uri="{FF2B5EF4-FFF2-40B4-BE49-F238E27FC236}">
                    <a16:creationId xmlns:a16="http://schemas.microsoft.com/office/drawing/2014/main" id="{350FC493-1A9C-4CA2-8522-2CB34E8149E8}"/>
                  </a:ext>
                </a:extLst>
              </p:cNvPr>
              <p:cNvSpPr txBox="1"/>
              <p:nvPr/>
            </p:nvSpPr>
            <p:spPr>
              <a:xfrm>
                <a:off x="7753460" y="3325732"/>
                <a:ext cx="141693" cy="263011"/>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1</a:t>
                </a:r>
              </a:p>
            </p:txBody>
          </p:sp>
          <p:sp>
            <p:nvSpPr>
              <p:cNvPr id="380" name="TextBox 379">
                <a:extLst>
                  <a:ext uri="{FF2B5EF4-FFF2-40B4-BE49-F238E27FC236}">
                    <a16:creationId xmlns:a16="http://schemas.microsoft.com/office/drawing/2014/main" id="{071DC484-F96B-4706-8C9B-76A9941B32C2}"/>
                  </a:ext>
                </a:extLst>
              </p:cNvPr>
              <p:cNvSpPr txBox="1"/>
              <p:nvPr/>
            </p:nvSpPr>
            <p:spPr>
              <a:xfrm>
                <a:off x="8042014" y="3325732"/>
                <a:ext cx="141693" cy="263010"/>
              </a:xfrm>
              <a:prstGeom prst="rect">
                <a:avLst/>
              </a:prstGeom>
              <a:noFill/>
            </p:spPr>
            <p:txBody>
              <a:bodyPr wrap="none" lIns="36000" tIns="36000" rIns="36000" bIns="36000" rtlCol="0" anchor="t" anchorCtr="0">
                <a:spAutoFit/>
              </a:bodyPr>
              <a:lstStyle/>
              <a:p>
                <a:pPr algn="ctr">
                  <a:lnSpc>
                    <a:spcPct val="90000"/>
                  </a:lnSpc>
                </a:pPr>
                <a:r>
                  <a:rPr lang="zh-CN" sz="1200">
                    <a:solidFill>
                      <a:srgbClr val="B60D27"/>
                    </a:solidFill>
                    <a:latin typeface="Arial" panose="020B0604020202020204" pitchFamily="34" charset="0"/>
                    <a:ea typeface="SimSun"/>
                    <a:cs typeface="Arial" panose="020B0604020202020204" pitchFamily="34" charset="0"/>
                  </a:rPr>
                  <a:t>0</a:t>
                </a:r>
              </a:p>
            </p:txBody>
          </p:sp>
        </p:grpSp>
        <p:sp>
          <p:nvSpPr>
            <p:cNvPr id="373" name="Line 19">
              <a:extLst>
                <a:ext uri="{FF2B5EF4-FFF2-40B4-BE49-F238E27FC236}">
                  <a16:creationId xmlns:a16="http://schemas.microsoft.com/office/drawing/2014/main" id="{4C1263DC-50E2-4AA4-9DC6-F9538AA8F6A1}"/>
                </a:ext>
              </a:extLst>
            </p:cNvPr>
            <p:cNvSpPr>
              <a:spLocks noChangeShapeType="1"/>
            </p:cNvSpPr>
            <p:nvPr/>
          </p:nvSpPr>
          <p:spPr bwMode="auto">
            <a:xfrm>
              <a:off x="726508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74" name="Line 21">
              <a:extLst>
                <a:ext uri="{FF2B5EF4-FFF2-40B4-BE49-F238E27FC236}">
                  <a16:creationId xmlns:a16="http://schemas.microsoft.com/office/drawing/2014/main" id="{511629E1-B583-4993-88CE-EB3B3C4B2C05}"/>
                </a:ext>
              </a:extLst>
            </p:cNvPr>
            <p:cNvSpPr>
              <a:spLocks noChangeShapeType="1"/>
            </p:cNvSpPr>
            <p:nvPr/>
          </p:nvSpPr>
          <p:spPr bwMode="auto">
            <a:xfrm>
              <a:off x="6380325" y="3233652"/>
              <a:ext cx="0" cy="54649"/>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81" name="Line 19">
              <a:extLst>
                <a:ext uri="{FF2B5EF4-FFF2-40B4-BE49-F238E27FC236}">
                  <a16:creationId xmlns:a16="http://schemas.microsoft.com/office/drawing/2014/main" id="{8A8D04B5-8C8A-4E4B-A69D-309C23A1026E}"/>
                </a:ext>
              </a:extLst>
            </p:cNvPr>
            <p:cNvSpPr>
              <a:spLocks noChangeShapeType="1"/>
            </p:cNvSpPr>
            <p:nvPr/>
          </p:nvSpPr>
          <p:spPr bwMode="auto">
            <a:xfrm>
              <a:off x="5206863" y="3233652"/>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grpSp>
      <p:sp>
        <p:nvSpPr>
          <p:cNvPr id="367" name="TextBox 366">
            <a:extLst>
              <a:ext uri="{FF2B5EF4-FFF2-40B4-BE49-F238E27FC236}">
                <a16:creationId xmlns:a16="http://schemas.microsoft.com/office/drawing/2014/main" id="{C31D86E0-E13D-45FB-A584-772570695C72}"/>
              </a:ext>
            </a:extLst>
          </p:cNvPr>
          <p:cNvSpPr txBox="1"/>
          <p:nvPr/>
        </p:nvSpPr>
        <p:spPr>
          <a:xfrm>
            <a:off x="6478114" y="1329913"/>
            <a:ext cx="2007281" cy="523220"/>
          </a:xfrm>
          <a:prstGeom prst="rect">
            <a:avLst/>
          </a:prstGeom>
          <a:noFill/>
        </p:spPr>
        <p:txBody>
          <a:bodyPr wrap="none" rtlCol="0">
            <a:spAutoFit/>
          </a:bodyPr>
          <a:lstStyle/>
          <a:p>
            <a:pPr algn="ctr"/>
            <a:r>
              <a:rPr lang="zh-CN" sz="1400" dirty="0"/>
              <a:t>中位 PFS 为 3.6 个</a:t>
            </a:r>
            <a:r>
              <a:rPr lang="zh-CN" sz="1400" dirty="0" smtClean="0"/>
              <a:t>月</a:t>
            </a:r>
            <a:r>
              <a:rPr lang="zh-CN" sz="1400" dirty="0"/>
              <a:t/>
            </a:r>
            <a:br>
              <a:rPr lang="zh-CN" sz="1400" dirty="0"/>
            </a:br>
            <a:r>
              <a:rPr lang="zh-CN" sz="1400" dirty="0"/>
              <a:t>（95% CI 为 1.8, 5.4）</a:t>
            </a:r>
          </a:p>
        </p:txBody>
      </p:sp>
      <p:sp>
        <p:nvSpPr>
          <p:cNvPr id="369" name="Graphic 367">
            <a:extLst>
              <a:ext uri="{FF2B5EF4-FFF2-40B4-BE49-F238E27FC236}">
                <a16:creationId xmlns:a16="http://schemas.microsoft.com/office/drawing/2014/main" id="{431C83B2-9AA8-4395-B81D-E46E4884495B}"/>
              </a:ext>
            </a:extLst>
          </p:cNvPr>
          <p:cNvSpPr/>
          <p:nvPr/>
        </p:nvSpPr>
        <p:spPr>
          <a:xfrm>
            <a:off x="4754209" y="1328788"/>
            <a:ext cx="3158106" cy="1728000"/>
          </a:xfrm>
          <a:custGeom>
            <a:avLst/>
            <a:gdLst>
              <a:gd name="connsiteX0" fmla="*/ 4910242 w 4905375"/>
              <a:gd name="connsiteY0" fmla="*/ 2721007 h 2714625"/>
              <a:gd name="connsiteX1" fmla="*/ 3687537 w 4905375"/>
              <a:gd name="connsiteY1" fmla="*/ 2721007 h 2714625"/>
              <a:gd name="connsiteX2" fmla="*/ 3687537 w 4905375"/>
              <a:gd name="connsiteY2" fmla="*/ 2604564 h 2714625"/>
              <a:gd name="connsiteX3" fmla="*/ 3648713 w 4905375"/>
              <a:gd name="connsiteY3" fmla="*/ 2604564 h 2714625"/>
              <a:gd name="connsiteX4" fmla="*/ 3648713 w 4905375"/>
              <a:gd name="connsiteY4" fmla="*/ 2460946 h 2714625"/>
              <a:gd name="connsiteX5" fmla="*/ 3625425 w 4905375"/>
              <a:gd name="connsiteY5" fmla="*/ 2460946 h 2714625"/>
              <a:gd name="connsiteX6" fmla="*/ 3625425 w 4905375"/>
              <a:gd name="connsiteY6" fmla="*/ 2328967 h 2714625"/>
              <a:gd name="connsiteX7" fmla="*/ 3613785 w 4905375"/>
              <a:gd name="connsiteY7" fmla="*/ 2328967 h 2714625"/>
              <a:gd name="connsiteX8" fmla="*/ 3613785 w 4905375"/>
              <a:gd name="connsiteY8" fmla="*/ 2200875 h 2714625"/>
              <a:gd name="connsiteX9" fmla="*/ 3578847 w 4905375"/>
              <a:gd name="connsiteY9" fmla="*/ 2200875 h 2714625"/>
              <a:gd name="connsiteX10" fmla="*/ 3578847 w 4905375"/>
              <a:gd name="connsiteY10" fmla="*/ 1948567 h 2714625"/>
              <a:gd name="connsiteX11" fmla="*/ 2464822 w 4905375"/>
              <a:gd name="connsiteY11" fmla="*/ 1948567 h 2714625"/>
              <a:gd name="connsiteX12" fmla="*/ 2464822 w 4905375"/>
              <a:gd name="connsiteY12" fmla="*/ 1762249 h 2714625"/>
              <a:gd name="connsiteX13" fmla="*/ 2426008 w 4905375"/>
              <a:gd name="connsiteY13" fmla="*/ 1762249 h 2714625"/>
              <a:gd name="connsiteX14" fmla="*/ 2426008 w 4905375"/>
              <a:gd name="connsiteY14" fmla="*/ 1672971 h 2714625"/>
              <a:gd name="connsiteX15" fmla="*/ 2371668 w 4905375"/>
              <a:gd name="connsiteY15" fmla="*/ 1672971 h 2714625"/>
              <a:gd name="connsiteX16" fmla="*/ 2371668 w 4905375"/>
              <a:gd name="connsiteY16" fmla="*/ 1490539 h 2714625"/>
              <a:gd name="connsiteX17" fmla="*/ 2165938 w 4905375"/>
              <a:gd name="connsiteY17" fmla="*/ 1490539 h 2714625"/>
              <a:gd name="connsiteX18" fmla="*/ 2165938 w 4905375"/>
              <a:gd name="connsiteY18" fmla="*/ 1397384 h 2714625"/>
              <a:gd name="connsiteX19" fmla="*/ 1967979 w 4905375"/>
              <a:gd name="connsiteY19" fmla="*/ 1397384 h 2714625"/>
              <a:gd name="connsiteX20" fmla="*/ 1967979 w 4905375"/>
              <a:gd name="connsiteY20" fmla="*/ 1304220 h 2714625"/>
              <a:gd name="connsiteX21" fmla="*/ 1257643 w 4905375"/>
              <a:gd name="connsiteY21" fmla="*/ 1304220 h 2714625"/>
              <a:gd name="connsiteX22" fmla="*/ 1257643 w 4905375"/>
              <a:gd name="connsiteY22" fmla="*/ 1226591 h 2714625"/>
              <a:gd name="connsiteX23" fmla="*/ 1214942 w 4905375"/>
              <a:gd name="connsiteY23" fmla="*/ 1226591 h 2714625"/>
              <a:gd name="connsiteX24" fmla="*/ 1214942 w 4905375"/>
              <a:gd name="connsiteY24" fmla="*/ 811257 h 2714625"/>
              <a:gd name="connsiteX25" fmla="*/ 1164488 w 4905375"/>
              <a:gd name="connsiteY25" fmla="*/ 811257 h 2714625"/>
              <a:gd name="connsiteX26" fmla="*/ 1164488 w 4905375"/>
              <a:gd name="connsiteY26" fmla="*/ 590005 h 2714625"/>
              <a:gd name="connsiteX27" fmla="*/ 1141190 w 4905375"/>
              <a:gd name="connsiteY27" fmla="*/ 590005 h 2714625"/>
              <a:gd name="connsiteX28" fmla="*/ 1141190 w 4905375"/>
              <a:gd name="connsiteY28" fmla="*/ 512373 h 2714625"/>
              <a:gd name="connsiteX29" fmla="*/ 1098499 w 4905375"/>
              <a:gd name="connsiteY29" fmla="*/ 512373 h 2714625"/>
              <a:gd name="connsiteX30" fmla="*/ 1098499 w 4905375"/>
              <a:gd name="connsiteY30" fmla="*/ 360990 h 2714625"/>
              <a:gd name="connsiteX31" fmla="*/ 1063562 w 4905375"/>
              <a:gd name="connsiteY31" fmla="*/ 360990 h 2714625"/>
              <a:gd name="connsiteX32" fmla="*/ 1063562 w 4905375"/>
              <a:gd name="connsiteY32" fmla="*/ 194080 h 2714625"/>
              <a:gd name="connsiteX33" fmla="*/ 1051912 w 4905375"/>
              <a:gd name="connsiteY33" fmla="*/ 194080 h 2714625"/>
              <a:gd name="connsiteX34" fmla="*/ 1051912 w 4905375"/>
              <a:gd name="connsiteY34" fmla="*/ 131975 h 2714625"/>
              <a:gd name="connsiteX35" fmla="*/ 1040273 w 4905375"/>
              <a:gd name="connsiteY35" fmla="*/ 131975 h 2714625"/>
              <a:gd name="connsiteX36" fmla="*/ 1040273 w 4905375"/>
              <a:gd name="connsiteY36" fmla="*/ 93158 h 2714625"/>
              <a:gd name="connsiteX37" fmla="*/ 1013098 w 4905375"/>
              <a:gd name="connsiteY37" fmla="*/ 93158 h 2714625"/>
              <a:gd name="connsiteX38" fmla="*/ 1013098 w 4905375"/>
              <a:gd name="connsiteY38" fmla="*/ 0 h 2714625"/>
              <a:gd name="connsiteX39" fmla="*/ 0 w 4905375"/>
              <a:gd name="connsiteY39" fmla="*/ 0 h 271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05375" h="2714625">
                <a:moveTo>
                  <a:pt x="4910242" y="2721007"/>
                </a:moveTo>
                <a:lnTo>
                  <a:pt x="3687537" y="2721007"/>
                </a:lnTo>
                <a:lnTo>
                  <a:pt x="3687537" y="2604564"/>
                </a:lnTo>
                <a:lnTo>
                  <a:pt x="3648713" y="2604564"/>
                </a:lnTo>
                <a:lnTo>
                  <a:pt x="3648713" y="2460946"/>
                </a:lnTo>
                <a:lnTo>
                  <a:pt x="3625425" y="2460946"/>
                </a:lnTo>
                <a:lnTo>
                  <a:pt x="3625425" y="2328967"/>
                </a:lnTo>
                <a:lnTo>
                  <a:pt x="3613785" y="2328967"/>
                </a:lnTo>
                <a:lnTo>
                  <a:pt x="3613785" y="2200875"/>
                </a:lnTo>
                <a:lnTo>
                  <a:pt x="3578847" y="2200875"/>
                </a:lnTo>
                <a:lnTo>
                  <a:pt x="3578847" y="1948567"/>
                </a:lnTo>
                <a:lnTo>
                  <a:pt x="2464822" y="1948567"/>
                </a:lnTo>
                <a:lnTo>
                  <a:pt x="2464822" y="1762249"/>
                </a:lnTo>
                <a:lnTo>
                  <a:pt x="2426008" y="1762249"/>
                </a:lnTo>
                <a:lnTo>
                  <a:pt x="2426008" y="1672971"/>
                </a:lnTo>
                <a:lnTo>
                  <a:pt x="2371668" y="1672971"/>
                </a:lnTo>
                <a:lnTo>
                  <a:pt x="2371668" y="1490539"/>
                </a:lnTo>
                <a:lnTo>
                  <a:pt x="2165938" y="1490539"/>
                </a:lnTo>
                <a:lnTo>
                  <a:pt x="2165938" y="1397384"/>
                </a:lnTo>
                <a:lnTo>
                  <a:pt x="1967979" y="1397384"/>
                </a:lnTo>
                <a:lnTo>
                  <a:pt x="1967979" y="1304220"/>
                </a:lnTo>
                <a:lnTo>
                  <a:pt x="1257643" y="1304220"/>
                </a:lnTo>
                <a:lnTo>
                  <a:pt x="1257643" y="1226591"/>
                </a:lnTo>
                <a:lnTo>
                  <a:pt x="1214942" y="1226591"/>
                </a:lnTo>
                <a:lnTo>
                  <a:pt x="1214942" y="811257"/>
                </a:lnTo>
                <a:lnTo>
                  <a:pt x="1164488" y="811257"/>
                </a:lnTo>
                <a:lnTo>
                  <a:pt x="1164488" y="590005"/>
                </a:lnTo>
                <a:lnTo>
                  <a:pt x="1141190" y="590005"/>
                </a:lnTo>
                <a:lnTo>
                  <a:pt x="1141190" y="512373"/>
                </a:lnTo>
                <a:lnTo>
                  <a:pt x="1098499" y="512373"/>
                </a:lnTo>
                <a:lnTo>
                  <a:pt x="1098499" y="360990"/>
                </a:lnTo>
                <a:lnTo>
                  <a:pt x="1063562" y="360990"/>
                </a:lnTo>
                <a:lnTo>
                  <a:pt x="1063562" y="194080"/>
                </a:lnTo>
                <a:lnTo>
                  <a:pt x="1051912" y="194080"/>
                </a:lnTo>
                <a:lnTo>
                  <a:pt x="1051912" y="131975"/>
                </a:lnTo>
                <a:lnTo>
                  <a:pt x="1040273" y="131975"/>
                </a:lnTo>
                <a:lnTo>
                  <a:pt x="1040273" y="93158"/>
                </a:lnTo>
                <a:lnTo>
                  <a:pt x="1013098" y="93158"/>
                </a:lnTo>
                <a:lnTo>
                  <a:pt x="1013098" y="0"/>
                </a:lnTo>
                <a:lnTo>
                  <a:pt x="0" y="0"/>
                </a:lnTo>
              </a:path>
            </a:pathLst>
          </a:custGeom>
          <a:noFill/>
          <a:ln w="22225" cap="flat">
            <a:solidFill>
              <a:schemeClr val="accent3"/>
            </a:solidFill>
            <a:prstDash val="solid"/>
            <a:miter/>
          </a:ln>
        </p:spPr>
        <p:txBody>
          <a:bodyPr rtlCol="0" anchor="ctr"/>
          <a:lstStyle/>
          <a:p>
            <a:endParaRPr lang="en-US" dirty="0">
              <a:solidFill>
                <a:srgbClr val="4D4D4D"/>
              </a:solidFill>
            </a:endParaRPr>
          </a:p>
        </p:txBody>
      </p:sp>
      <p:sp>
        <p:nvSpPr>
          <p:cNvPr id="370" name="TextBox 369">
            <a:extLst>
              <a:ext uri="{FF2B5EF4-FFF2-40B4-BE49-F238E27FC236}">
                <a16:creationId xmlns:a16="http://schemas.microsoft.com/office/drawing/2014/main" id="{4A74BA14-49AF-47D2-9A08-8223DAA8E72C}"/>
              </a:ext>
            </a:extLst>
          </p:cNvPr>
          <p:cNvSpPr txBox="1"/>
          <p:nvPr/>
        </p:nvSpPr>
        <p:spPr>
          <a:xfrm>
            <a:off x="3749189" y="3454209"/>
            <a:ext cx="877163" cy="276999"/>
          </a:xfrm>
          <a:prstGeom prst="rect">
            <a:avLst/>
          </a:prstGeom>
          <a:noFill/>
        </p:spPr>
        <p:txBody>
          <a:bodyPr wrap="none" rtlCol="0">
            <a:spAutoFit/>
          </a:bodyPr>
          <a:lstStyle/>
          <a:p>
            <a:pPr algn="r"/>
            <a:r>
              <a:rPr lang="zh-CN" sz="1200">
                <a:solidFill>
                  <a:srgbClr val="4D4D4D"/>
                </a:solidFill>
              </a:rPr>
              <a:t>面临风险的人数</a:t>
            </a:r>
          </a:p>
        </p:txBody>
      </p:sp>
      <p:sp>
        <p:nvSpPr>
          <p:cNvPr id="371" name="TextBox 370">
            <a:extLst>
              <a:ext uri="{FF2B5EF4-FFF2-40B4-BE49-F238E27FC236}">
                <a16:creationId xmlns:a16="http://schemas.microsoft.com/office/drawing/2014/main" id="{E10FD670-36EA-4387-BAAD-CBAD583E886C}"/>
              </a:ext>
            </a:extLst>
          </p:cNvPr>
          <p:cNvSpPr txBox="1"/>
          <p:nvPr/>
        </p:nvSpPr>
        <p:spPr>
          <a:xfrm>
            <a:off x="3749189" y="6000067"/>
            <a:ext cx="877163" cy="276999"/>
          </a:xfrm>
          <a:prstGeom prst="rect">
            <a:avLst/>
          </a:prstGeom>
          <a:noFill/>
        </p:spPr>
        <p:txBody>
          <a:bodyPr wrap="none" rtlCol="0">
            <a:spAutoFit/>
          </a:bodyPr>
          <a:lstStyle/>
          <a:p>
            <a:pPr algn="r"/>
            <a:r>
              <a:rPr lang="zh-CN" sz="1200">
                <a:solidFill>
                  <a:srgbClr val="4D4D4D"/>
                </a:solidFill>
              </a:rPr>
              <a:t>面临风险的人数</a:t>
            </a:r>
          </a:p>
        </p:txBody>
      </p:sp>
      <p:sp>
        <p:nvSpPr>
          <p:cNvPr id="372" name="TextBox 371">
            <a:extLst>
              <a:ext uri="{FF2B5EF4-FFF2-40B4-BE49-F238E27FC236}">
                <a16:creationId xmlns:a16="http://schemas.microsoft.com/office/drawing/2014/main" id="{32EC5D2C-9F34-4EE6-9D0E-59950EDF9DF9}"/>
              </a:ext>
            </a:extLst>
          </p:cNvPr>
          <p:cNvSpPr txBox="1"/>
          <p:nvPr/>
        </p:nvSpPr>
        <p:spPr>
          <a:xfrm>
            <a:off x="5379801" y="4817144"/>
            <a:ext cx="2145139" cy="523220"/>
          </a:xfrm>
          <a:prstGeom prst="rect">
            <a:avLst/>
          </a:prstGeom>
          <a:noFill/>
        </p:spPr>
        <p:txBody>
          <a:bodyPr wrap="none" rtlCol="0">
            <a:spAutoFit/>
          </a:bodyPr>
          <a:lstStyle/>
          <a:p>
            <a:pPr algn="ctr"/>
            <a:r>
              <a:rPr lang="zh-CN" sz="1400" dirty="0"/>
              <a:t>中位 OS 为 10.8 个</a:t>
            </a:r>
            <a:r>
              <a:rPr lang="zh-CN" sz="1400" dirty="0" smtClean="0"/>
              <a:t>月</a:t>
            </a:r>
            <a:r>
              <a:rPr lang="zh-CN" sz="1400" dirty="0"/>
              <a:t/>
            </a:r>
            <a:br>
              <a:rPr lang="zh-CN" sz="1400" dirty="0"/>
            </a:br>
            <a:r>
              <a:rPr lang="zh-CN" sz="1400" dirty="0"/>
              <a:t>（95% CI 为 5.9，NA）</a:t>
            </a:r>
          </a:p>
        </p:txBody>
      </p:sp>
      <p:sp>
        <p:nvSpPr>
          <p:cNvPr id="383" name="Graphic 381">
            <a:extLst>
              <a:ext uri="{FF2B5EF4-FFF2-40B4-BE49-F238E27FC236}">
                <a16:creationId xmlns:a16="http://schemas.microsoft.com/office/drawing/2014/main" id="{009109BD-E218-45D4-A083-1F9A39B5CF23}"/>
              </a:ext>
            </a:extLst>
          </p:cNvPr>
          <p:cNvSpPr/>
          <p:nvPr/>
        </p:nvSpPr>
        <p:spPr>
          <a:xfrm>
            <a:off x="4682022" y="3866296"/>
            <a:ext cx="3733366" cy="1054106"/>
          </a:xfrm>
          <a:custGeom>
            <a:avLst/>
            <a:gdLst>
              <a:gd name="connsiteX0" fmla="*/ 5893375 w 5886450"/>
              <a:gd name="connsiteY0" fmla="*/ 1633880 h 1628775"/>
              <a:gd name="connsiteX1" fmla="*/ 5529491 w 5886450"/>
              <a:gd name="connsiteY1" fmla="*/ 1633880 h 1628775"/>
              <a:gd name="connsiteX2" fmla="*/ 5529491 w 5886450"/>
              <a:gd name="connsiteY2" fmla="*/ 1084498 h 1628775"/>
              <a:gd name="connsiteX3" fmla="*/ 4027608 w 5886450"/>
              <a:gd name="connsiteY3" fmla="*/ 1084498 h 1628775"/>
              <a:gd name="connsiteX4" fmla="*/ 4027608 w 5886450"/>
              <a:gd name="connsiteY4" fmla="*/ 931095 h 1628775"/>
              <a:gd name="connsiteX5" fmla="*/ 3021597 w 5886450"/>
              <a:gd name="connsiteY5" fmla="*/ 931095 h 1628775"/>
              <a:gd name="connsiteX6" fmla="*/ 3021597 w 5886450"/>
              <a:gd name="connsiteY6" fmla="*/ 738455 h 1628775"/>
              <a:gd name="connsiteX7" fmla="*/ 2811123 w 5886450"/>
              <a:gd name="connsiteY7" fmla="*/ 738455 h 1628775"/>
              <a:gd name="connsiteX8" fmla="*/ 2811123 w 5886450"/>
              <a:gd name="connsiteY8" fmla="*/ 667107 h 1628775"/>
              <a:gd name="connsiteX9" fmla="*/ 2661295 w 5886450"/>
              <a:gd name="connsiteY9" fmla="*/ 667107 h 1628775"/>
              <a:gd name="connsiteX10" fmla="*/ 2661295 w 5886450"/>
              <a:gd name="connsiteY10" fmla="*/ 520842 h 1628775"/>
              <a:gd name="connsiteX11" fmla="*/ 2465080 w 5886450"/>
              <a:gd name="connsiteY11" fmla="*/ 520842 h 1628775"/>
              <a:gd name="connsiteX12" fmla="*/ 2465080 w 5886450"/>
              <a:gd name="connsiteY12" fmla="*/ 431658 h 1628775"/>
              <a:gd name="connsiteX13" fmla="*/ 2001317 w 5886450"/>
              <a:gd name="connsiteY13" fmla="*/ 431658 h 1628775"/>
              <a:gd name="connsiteX14" fmla="*/ 2001317 w 5886450"/>
              <a:gd name="connsiteY14" fmla="*/ 353175 h 1628775"/>
              <a:gd name="connsiteX15" fmla="*/ 1929975 w 5886450"/>
              <a:gd name="connsiteY15" fmla="*/ 353175 h 1628775"/>
              <a:gd name="connsiteX16" fmla="*/ 1929975 w 5886450"/>
              <a:gd name="connsiteY16" fmla="*/ 288961 h 1628775"/>
              <a:gd name="connsiteX17" fmla="*/ 1883597 w 5886450"/>
              <a:gd name="connsiteY17" fmla="*/ 288961 h 1628775"/>
              <a:gd name="connsiteX18" fmla="*/ 1883597 w 5886450"/>
              <a:gd name="connsiteY18" fmla="*/ 196208 h 1628775"/>
              <a:gd name="connsiteX19" fmla="*/ 1801549 w 5886450"/>
              <a:gd name="connsiteY19" fmla="*/ 196208 h 1628775"/>
              <a:gd name="connsiteX20" fmla="*/ 1801549 w 5886450"/>
              <a:gd name="connsiteY20" fmla="*/ 139129 h 1628775"/>
              <a:gd name="connsiteX21" fmla="*/ 1683820 w 5886450"/>
              <a:gd name="connsiteY21" fmla="*/ 139129 h 1628775"/>
              <a:gd name="connsiteX22" fmla="*/ 1683820 w 5886450"/>
              <a:gd name="connsiteY22" fmla="*/ 67781 h 1628775"/>
              <a:gd name="connsiteX23" fmla="*/ 1412700 w 5886450"/>
              <a:gd name="connsiteY23" fmla="*/ 67781 h 1628775"/>
              <a:gd name="connsiteX24" fmla="*/ 1412700 w 5886450"/>
              <a:gd name="connsiteY24" fmla="*/ 0 h 1628775"/>
              <a:gd name="connsiteX25" fmla="*/ 0 w 5886450"/>
              <a:gd name="connsiteY25" fmla="*/ 0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86450" h="1628775">
                <a:moveTo>
                  <a:pt x="5893375" y="1633880"/>
                </a:moveTo>
                <a:lnTo>
                  <a:pt x="5529491" y="1633880"/>
                </a:lnTo>
                <a:lnTo>
                  <a:pt x="5529491" y="1084498"/>
                </a:lnTo>
                <a:lnTo>
                  <a:pt x="4027608" y="1084498"/>
                </a:lnTo>
                <a:lnTo>
                  <a:pt x="4027608" y="931095"/>
                </a:lnTo>
                <a:lnTo>
                  <a:pt x="3021597" y="931095"/>
                </a:lnTo>
                <a:lnTo>
                  <a:pt x="3021597" y="738455"/>
                </a:lnTo>
                <a:lnTo>
                  <a:pt x="2811123" y="738455"/>
                </a:lnTo>
                <a:lnTo>
                  <a:pt x="2811123" y="667107"/>
                </a:lnTo>
                <a:lnTo>
                  <a:pt x="2661295" y="667107"/>
                </a:lnTo>
                <a:lnTo>
                  <a:pt x="2661295" y="520842"/>
                </a:lnTo>
                <a:lnTo>
                  <a:pt x="2465080" y="520842"/>
                </a:lnTo>
                <a:lnTo>
                  <a:pt x="2465080" y="431658"/>
                </a:lnTo>
                <a:lnTo>
                  <a:pt x="2001317" y="431658"/>
                </a:lnTo>
                <a:lnTo>
                  <a:pt x="2001317" y="353175"/>
                </a:lnTo>
                <a:lnTo>
                  <a:pt x="1929975" y="353175"/>
                </a:lnTo>
                <a:lnTo>
                  <a:pt x="1929975" y="288961"/>
                </a:lnTo>
                <a:lnTo>
                  <a:pt x="1883597" y="288961"/>
                </a:lnTo>
                <a:lnTo>
                  <a:pt x="1883597" y="196208"/>
                </a:lnTo>
                <a:lnTo>
                  <a:pt x="1801549" y="196208"/>
                </a:lnTo>
                <a:lnTo>
                  <a:pt x="1801549" y="139129"/>
                </a:lnTo>
                <a:lnTo>
                  <a:pt x="1683820" y="139129"/>
                </a:lnTo>
                <a:lnTo>
                  <a:pt x="1683820" y="67781"/>
                </a:lnTo>
                <a:lnTo>
                  <a:pt x="1412700" y="67781"/>
                </a:lnTo>
                <a:lnTo>
                  <a:pt x="1412700" y="0"/>
                </a:lnTo>
                <a:lnTo>
                  <a:pt x="0" y="0"/>
                </a:lnTo>
              </a:path>
            </a:pathLst>
          </a:custGeom>
          <a:noFill/>
          <a:ln w="2222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B60D27"/>
              </a:solidFill>
            </a:endParaRPr>
          </a:p>
        </p:txBody>
      </p:sp>
      <p:sp>
        <p:nvSpPr>
          <p:cNvPr id="6" name="TextBox 5"/>
          <p:cNvSpPr txBox="1"/>
          <p:nvPr/>
        </p:nvSpPr>
        <p:spPr>
          <a:xfrm>
            <a:off x="3128791" y="1255923"/>
            <a:ext cx="633507" cy="369332"/>
          </a:xfrm>
          <a:prstGeom prst="rect">
            <a:avLst/>
          </a:prstGeom>
          <a:noFill/>
        </p:spPr>
        <p:txBody>
          <a:bodyPr wrap="none" rtlCol="0">
            <a:spAutoFit/>
          </a:bodyPr>
          <a:lstStyle/>
          <a:p>
            <a:r>
              <a:rPr lang="zh-CN" b="1">
                <a:solidFill>
                  <a:srgbClr val="4D4D4D"/>
                </a:solidFill>
              </a:rPr>
              <a:t>PFS</a:t>
            </a:r>
          </a:p>
        </p:txBody>
      </p:sp>
      <p:sp>
        <p:nvSpPr>
          <p:cNvPr id="143" name="TextBox 142"/>
          <p:cNvSpPr txBox="1"/>
          <p:nvPr/>
        </p:nvSpPr>
        <p:spPr>
          <a:xfrm>
            <a:off x="3148988" y="3754915"/>
            <a:ext cx="518091" cy="369332"/>
          </a:xfrm>
          <a:prstGeom prst="rect">
            <a:avLst/>
          </a:prstGeom>
          <a:noFill/>
        </p:spPr>
        <p:txBody>
          <a:bodyPr wrap="none" rtlCol="0">
            <a:spAutoFit/>
          </a:bodyPr>
          <a:lstStyle/>
          <a:p>
            <a:r>
              <a:rPr lang="zh-CN" b="1">
                <a:solidFill>
                  <a:srgbClr val="4D4D4D"/>
                </a:solidFill>
              </a:rPr>
              <a:t>OS</a:t>
            </a:r>
          </a:p>
        </p:txBody>
      </p:sp>
    </p:spTree>
    <p:extLst>
      <p:ext uri="{BB962C8B-B14F-4D97-AF65-F5344CB8AC3E}">
        <p14:creationId xmlns:p14="http://schemas.microsoft.com/office/powerpoint/2010/main" val="193336360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4019：REGOMUNE：瑞戈非尼加阿维鲁单抗用于治疗实体瘤的 II 期研究 — 非 MSI-H 转移性结直肠癌 (mCRC) 组群的结</a:t>
            </a:r>
            <a:r>
              <a:rPr lang="zh-CN" dirty="0" smtClean="0"/>
              <a:t>果</a:t>
            </a:r>
            <a:r>
              <a:rPr lang="en-GB" altLang="zh-CN" dirty="0" smtClean="0"/>
              <a:t> </a:t>
            </a:r>
            <a:r>
              <a:rPr lang="zh-CN" dirty="0" smtClean="0"/>
              <a:t>–</a:t>
            </a:r>
            <a:r>
              <a:rPr lang="en-GB" altLang="zh-CN" dirty="0" smtClean="0"/>
              <a:t> </a:t>
            </a:r>
            <a:r>
              <a:rPr lang="zh-CN" dirty="0" smtClean="0"/>
              <a:t>C</a:t>
            </a:r>
            <a:r>
              <a:rPr lang="zh-CN" dirty="0"/>
              <a:t>ousin S 等人</a:t>
            </a:r>
          </a:p>
        </p:txBody>
      </p:sp>
      <p:sp>
        <p:nvSpPr>
          <p:cNvPr id="3" name="Content Placeholder 2"/>
          <p:cNvSpPr>
            <a:spLocks noGrp="1"/>
          </p:cNvSpPr>
          <p:nvPr>
            <p:ph idx="1"/>
          </p:nvPr>
        </p:nvSpPr>
        <p:spPr/>
        <p:txBody>
          <a:bodyPr/>
          <a:lstStyle/>
          <a:p>
            <a:pPr marL="0" indent="0">
              <a:buNone/>
            </a:pPr>
            <a:r>
              <a:rPr lang="zh-CN" b="1" dirty="0"/>
              <a:t>关键结果（续）</a:t>
            </a:r>
          </a:p>
          <a:p>
            <a:pPr marL="0" indent="0">
              <a:spcBef>
                <a:spcPts val="22800"/>
              </a:spcBef>
              <a:buNone/>
            </a:pPr>
            <a:r>
              <a:rPr lang="zh-CN" b="1" dirty="0"/>
              <a:t>结论</a:t>
            </a:r>
          </a:p>
          <a:p>
            <a:r>
              <a:rPr lang="zh-CN" b="1" dirty="0"/>
              <a:t>在晚期或转移性 MSS CRC 患者中，瑞戈非尼 + 阿维鲁单抗联用呈现出具有活性，并且普遍耐受良好</a:t>
            </a:r>
          </a:p>
        </p:txBody>
      </p:sp>
      <p:sp>
        <p:nvSpPr>
          <p:cNvPr id="5" name="Text Placeholder 4"/>
          <p:cNvSpPr>
            <a:spLocks noGrp="1"/>
          </p:cNvSpPr>
          <p:nvPr>
            <p:ph type="body" sz="quarter" idx="11"/>
          </p:nvPr>
        </p:nvSpPr>
        <p:spPr/>
        <p:txBody>
          <a:bodyPr/>
          <a:lstStyle/>
          <a:p>
            <a:r>
              <a:rPr lang="zh-CN"/>
              <a:t>Cousin S, et al.J Clin Oncol 2020;38(suppl);abstr 4019</a:t>
            </a:r>
          </a:p>
        </p:txBody>
      </p:sp>
      <p:graphicFrame>
        <p:nvGraphicFramePr>
          <p:cNvPr id="4" name="Table 3"/>
          <p:cNvGraphicFramePr>
            <a:graphicFrameLocks noGrp="1"/>
          </p:cNvGraphicFramePr>
          <p:nvPr>
            <p:extLst>
              <p:ext uri="{D42A27DB-BD31-4B8C-83A1-F6EECF244321}">
                <p14:modId xmlns:p14="http://schemas.microsoft.com/office/powerpoint/2010/main" val="2703091595"/>
              </p:ext>
            </p:extLst>
          </p:nvPr>
        </p:nvGraphicFramePr>
        <p:xfrm>
          <a:off x="416167" y="1688657"/>
          <a:ext cx="4220633" cy="2596816"/>
        </p:xfrm>
        <a:graphic>
          <a:graphicData uri="http://schemas.openxmlformats.org/drawingml/2006/table">
            <a:tbl>
              <a:tblPr firstRow="1" bandRow="1">
                <a:tableStyleId>{5202B0CA-FC54-4496-8BCA-5EF66A818D29}</a:tableStyleId>
              </a:tblPr>
              <a:tblGrid>
                <a:gridCol w="3239069">
                  <a:extLst>
                    <a:ext uri="{9D8B030D-6E8A-4147-A177-3AD203B41FA5}">
                      <a16:colId xmlns:a16="http://schemas.microsoft.com/office/drawing/2014/main" val="2748874752"/>
                    </a:ext>
                  </a:extLst>
                </a:gridCol>
                <a:gridCol w="981564">
                  <a:extLst>
                    <a:ext uri="{9D8B030D-6E8A-4147-A177-3AD203B41FA5}">
                      <a16:colId xmlns:a16="http://schemas.microsoft.com/office/drawing/2014/main" val="609713788"/>
                    </a:ext>
                  </a:extLst>
                </a:gridCol>
              </a:tblGrid>
              <a:tr h="311541">
                <a:tc>
                  <a:txBody>
                    <a:bodyPr/>
                    <a:lstStyle/>
                    <a:p>
                      <a:r>
                        <a:rPr lang="zh-CN" sz="1400">
                          <a:solidFill>
                            <a:schemeClr val="tx2"/>
                          </a:solidFill>
                        </a:rPr>
                        <a:t>AE，n (%) </a:t>
                      </a:r>
                    </a:p>
                  </a:txBody>
                  <a:tcPr/>
                </a:tc>
                <a:tc>
                  <a:txBody>
                    <a:bodyPr/>
                    <a:lstStyle/>
                    <a:p>
                      <a:pPr algn="ctr"/>
                      <a:r>
                        <a:rPr lang="zh-CN" sz="1400">
                          <a:solidFill>
                            <a:schemeClr val="tx2"/>
                          </a:solidFill>
                        </a:rPr>
                        <a:t>n=47</a:t>
                      </a:r>
                    </a:p>
                  </a:txBody>
                  <a:tcPr/>
                </a:tc>
                <a:extLst>
                  <a:ext uri="{0D108BD9-81ED-4DB2-BD59-A6C34878D82A}">
                    <a16:rowId xmlns:a16="http://schemas.microsoft.com/office/drawing/2014/main" val="2396048162"/>
                  </a:ext>
                </a:extLst>
              </a:tr>
              <a:tr h="311541">
                <a:tc>
                  <a:txBody>
                    <a:bodyPr/>
                    <a:lstStyle/>
                    <a:p>
                      <a:r>
                        <a:rPr lang="zh-CN" sz="1400">
                          <a:solidFill>
                            <a:schemeClr val="tx1"/>
                          </a:solidFill>
                        </a:rPr>
                        <a:t>有 ≥1 例 AE 的患者</a:t>
                      </a:r>
                    </a:p>
                  </a:txBody>
                  <a:tcP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47 (100)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161676561"/>
                  </a:ext>
                </a:extLst>
              </a:tr>
              <a:tr h="311541">
                <a:tc>
                  <a:txBody>
                    <a:bodyPr/>
                    <a:lstStyle/>
                    <a:p>
                      <a:r>
                        <a:rPr lang="zh-CN" sz="1400">
                          <a:solidFill>
                            <a:schemeClr val="tx1"/>
                          </a:solidFill>
                        </a:rPr>
                        <a:t>3–4 级 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41 (87)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77495774"/>
                  </a:ext>
                </a:extLst>
              </a:tr>
              <a:tr h="311541">
                <a:tc>
                  <a:txBody>
                    <a:bodyPr/>
                    <a:lstStyle/>
                    <a:p>
                      <a:r>
                        <a:rPr lang="zh-CN" sz="1400">
                          <a:solidFill>
                            <a:schemeClr val="tx1"/>
                          </a:solidFill>
                        </a:rPr>
                        <a:t>TRAE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47 (100)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222781071"/>
                  </a:ext>
                </a:extLst>
              </a:tr>
              <a:tr h="311541">
                <a:tc>
                  <a:txBody>
                    <a:bodyPr/>
                    <a:lstStyle/>
                    <a:p>
                      <a:r>
                        <a:rPr lang="zh-CN" sz="1400">
                          <a:solidFill>
                            <a:schemeClr val="tx1"/>
                          </a:solidFill>
                        </a:rPr>
                        <a:t>SAE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22 (47)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04484599"/>
                  </a:ext>
                </a:extLst>
              </a:tr>
              <a:tr h="606755">
                <a:tc>
                  <a:txBody>
                    <a:bodyPr/>
                    <a:lstStyle/>
                    <a:p>
                      <a:r>
                        <a:rPr lang="zh-CN" sz="1400">
                          <a:solidFill>
                            <a:schemeClr val="tx1"/>
                          </a:solidFill>
                        </a:rPr>
                        <a:t>导致停止</a:t>
                      </a:r>
                      <a:r>
                        <a:rPr lang="zh-CN" sz="1400" baseline="0">
                          <a:solidFill>
                            <a:schemeClr val="tx1"/>
                          </a:solidFill>
                        </a:rPr>
                        <a:t>治疗</a:t>
                      </a:r>
                      <a:r>
                        <a:rPr lang="zh-CN" sz="1400">
                          <a:solidFill>
                            <a:schemeClr val="tx1"/>
                          </a:solidFill>
                        </a:rPr>
                        <a:t>的 AE</a:t>
                      </a:r>
                    </a:p>
                    <a:p>
                      <a:pPr marL="85725" indent="0"/>
                      <a:r>
                        <a:rPr lang="zh-CN" sz="1400" baseline="0">
                          <a:solidFill>
                            <a:schemeClr val="tx1"/>
                          </a:solidFill>
                        </a:rPr>
                        <a:t>停用瑞戈非尼</a:t>
                      </a:r>
                    </a:p>
                    <a:p>
                      <a:pPr marL="85725" indent="0"/>
                      <a:r>
                        <a:rPr lang="zh-CN" sz="1400" baseline="0">
                          <a:solidFill>
                            <a:schemeClr val="tx1"/>
                          </a:solidFill>
                        </a:rPr>
                        <a:t>停用阿维鲁单抗</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9 (19)</a:t>
                      </a:r>
                    </a:p>
                    <a:p>
                      <a:pPr algn="ctr"/>
                      <a:r>
                        <a:rPr lang="zh-CN" sz="1400">
                          <a:solidFill>
                            <a:schemeClr val="tx1"/>
                          </a:solidFill>
                        </a:rPr>
                        <a:t>8 (17)</a:t>
                      </a:r>
                    </a:p>
                    <a:p>
                      <a:pPr algn="ctr"/>
                      <a:r>
                        <a:rPr lang="zh-CN" sz="1400">
                          <a:solidFill>
                            <a:schemeClr val="tx1"/>
                          </a:solidFill>
                        </a:rPr>
                        <a:t>5 (11)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16838897"/>
                  </a:ext>
                </a:extLst>
              </a:tr>
              <a:tr h="307591">
                <a:tc>
                  <a:txBody>
                    <a:bodyPr/>
                    <a:lstStyle/>
                    <a:p>
                      <a:r>
                        <a:rPr lang="zh-CN" sz="1400">
                          <a:solidFill>
                            <a:schemeClr val="tx1"/>
                          </a:solidFill>
                        </a:rPr>
                        <a:t>5 级 TRAE</a:t>
                      </a:r>
                    </a:p>
                  </a:txBody>
                  <a:tcP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0</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520182369"/>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108201347"/>
              </p:ext>
            </p:extLst>
          </p:nvPr>
        </p:nvGraphicFramePr>
        <p:xfrm>
          <a:off x="4867200" y="1688657"/>
          <a:ext cx="3769468" cy="2556258"/>
        </p:xfrm>
        <a:graphic>
          <a:graphicData uri="http://schemas.openxmlformats.org/drawingml/2006/table">
            <a:tbl>
              <a:tblPr firstRow="1" bandRow="1">
                <a:tableStyleId>{5202B0CA-FC54-4496-8BCA-5EF66A818D29}</a:tableStyleId>
              </a:tblPr>
              <a:tblGrid>
                <a:gridCol w="2152800">
                  <a:extLst>
                    <a:ext uri="{9D8B030D-6E8A-4147-A177-3AD203B41FA5}">
                      <a16:colId xmlns:a16="http://schemas.microsoft.com/office/drawing/2014/main" val="2165572400"/>
                    </a:ext>
                  </a:extLst>
                </a:gridCol>
                <a:gridCol w="808334">
                  <a:extLst>
                    <a:ext uri="{9D8B030D-6E8A-4147-A177-3AD203B41FA5}">
                      <a16:colId xmlns:a16="http://schemas.microsoft.com/office/drawing/2014/main" val="2705793776"/>
                    </a:ext>
                  </a:extLst>
                </a:gridCol>
                <a:gridCol w="808334">
                  <a:extLst>
                    <a:ext uri="{9D8B030D-6E8A-4147-A177-3AD203B41FA5}">
                      <a16:colId xmlns:a16="http://schemas.microsoft.com/office/drawing/2014/main" val="375879132"/>
                    </a:ext>
                  </a:extLst>
                </a:gridCol>
              </a:tblGrid>
              <a:tr h="409449">
                <a:tc>
                  <a:txBody>
                    <a:bodyPr/>
                    <a:lstStyle/>
                    <a:p>
                      <a:r>
                        <a:rPr lang="zh-CN" altLang="en-US" sz="1400" baseline="0" noProof="0" dirty="0" smtClean="0">
                          <a:solidFill>
                            <a:schemeClr val="tx2"/>
                          </a:solidFill>
                        </a:rPr>
                        <a:t>特别感兴趣的</a:t>
                      </a:r>
                      <a:r>
                        <a:rPr lang="en-US" altLang="zh-CN" sz="1400" baseline="0" noProof="0" dirty="0" smtClean="0">
                          <a:solidFill>
                            <a:schemeClr val="tx2"/>
                          </a:solidFill>
                        </a:rPr>
                        <a:t>AE</a:t>
                      </a:r>
                      <a:r>
                        <a:rPr lang="zh-CN" altLang="en-US" sz="1400" baseline="0" noProof="0" dirty="0" smtClean="0">
                          <a:solidFill>
                            <a:schemeClr val="tx2"/>
                          </a:solidFill>
                        </a:rPr>
                        <a:t>发生率≥</a:t>
                      </a:r>
                      <a:r>
                        <a:rPr lang="en-US" altLang="zh-CN" sz="1400" baseline="0" noProof="0" dirty="0" smtClean="0">
                          <a:solidFill>
                            <a:schemeClr val="tx2"/>
                          </a:solidFill>
                        </a:rPr>
                        <a:t>5</a:t>
                      </a:r>
                      <a:r>
                        <a:rPr lang="zh-CN" altLang="en-US" sz="1400" baseline="0" noProof="0" dirty="0" smtClean="0">
                          <a:solidFill>
                            <a:schemeClr val="tx2"/>
                          </a:solidFill>
                        </a:rPr>
                        <a:t>％</a:t>
                      </a:r>
                      <a:r>
                        <a:rPr lang="zh-CN" sz="1400" baseline="0" noProof="0" dirty="0" smtClean="0">
                          <a:solidFill>
                            <a:schemeClr val="tx2"/>
                          </a:solidFill>
                        </a:rPr>
                        <a:t>，</a:t>
                      </a:r>
                      <a:r>
                        <a:rPr lang="zh-CN" sz="1400" baseline="0" noProof="0" dirty="0">
                          <a:solidFill>
                            <a:schemeClr val="tx2"/>
                          </a:solidFill>
                        </a:rPr>
                        <a:t>n (%)</a:t>
                      </a:r>
                    </a:p>
                  </a:txBody>
                  <a:tcPr anchor="ctr"/>
                </a:tc>
                <a:tc>
                  <a:txBody>
                    <a:bodyPr/>
                    <a:lstStyle/>
                    <a:p>
                      <a:pPr algn="ctr"/>
                      <a:r>
                        <a:rPr lang="zh-CN" sz="1400" noProof="0">
                          <a:solidFill>
                            <a:schemeClr val="tx2"/>
                          </a:solidFill>
                        </a:rPr>
                        <a:t>1-2 级</a:t>
                      </a:r>
                    </a:p>
                  </a:txBody>
                  <a:tcPr anchor="ctr"/>
                </a:tc>
                <a:tc>
                  <a:txBody>
                    <a:bodyPr/>
                    <a:lstStyle/>
                    <a:p>
                      <a:pPr algn="ctr"/>
                      <a:r>
                        <a:rPr lang="zh-CN" sz="1400" noProof="0">
                          <a:solidFill>
                            <a:schemeClr val="tx2"/>
                          </a:solidFill>
                        </a:rPr>
                        <a:t>3-4 级</a:t>
                      </a:r>
                    </a:p>
                  </a:txBody>
                  <a:tcPr anchor="ctr"/>
                </a:tc>
                <a:extLst>
                  <a:ext uri="{0D108BD9-81ED-4DB2-BD59-A6C34878D82A}">
                    <a16:rowId xmlns:a16="http://schemas.microsoft.com/office/drawing/2014/main" val="1592857224"/>
                  </a:ext>
                </a:extLst>
              </a:tr>
              <a:tr h="339683">
                <a:tc>
                  <a:txBody>
                    <a:bodyPr/>
                    <a:lstStyle/>
                    <a:p>
                      <a:r>
                        <a:rPr lang="zh-CN" sz="1400" noProof="0" dirty="0">
                          <a:solidFill>
                            <a:schemeClr val="tx1"/>
                          </a:solidFill>
                        </a:rPr>
                        <a:t>掌跖感觉丧失性红斑</a:t>
                      </a:r>
                    </a:p>
                  </a:txBody>
                  <a:tcPr>
                    <a:lnB w="12700" cap="flat" cmpd="sng" algn="ctr">
                      <a:solidFill>
                        <a:schemeClr val="tx2"/>
                      </a:solidFill>
                      <a:prstDash val="solid"/>
                      <a:round/>
                      <a:headEnd type="none" w="med" len="med"/>
                      <a:tailEnd type="none" w="med" len="med"/>
                    </a:lnB>
                  </a:tcPr>
                </a:tc>
                <a:tc>
                  <a:txBody>
                    <a:bodyPr/>
                    <a:lstStyle/>
                    <a:p>
                      <a:pPr algn="ctr"/>
                      <a:r>
                        <a:rPr lang="zh-CN" sz="1400" noProof="0">
                          <a:solidFill>
                            <a:schemeClr val="tx1"/>
                          </a:solidFill>
                        </a:rPr>
                        <a:t>21 (45)</a:t>
                      </a:r>
                    </a:p>
                  </a:txBody>
                  <a:tcPr>
                    <a:lnB w="12700" cap="flat" cmpd="sng" algn="ctr">
                      <a:solidFill>
                        <a:schemeClr val="tx2"/>
                      </a:solidFill>
                      <a:prstDash val="solid"/>
                      <a:round/>
                      <a:headEnd type="none" w="med" len="med"/>
                      <a:tailEnd type="none" w="med" len="med"/>
                    </a:lnB>
                  </a:tcPr>
                </a:tc>
                <a:tc>
                  <a:txBody>
                    <a:bodyPr/>
                    <a:lstStyle/>
                    <a:p>
                      <a:pPr algn="ctr"/>
                      <a:r>
                        <a:rPr lang="zh-CN" sz="1400" noProof="0">
                          <a:solidFill>
                            <a:schemeClr val="tx1"/>
                          </a:solidFill>
                        </a:rPr>
                        <a:t>14 (30)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257254109"/>
                  </a:ext>
                </a:extLst>
              </a:tr>
              <a:tr h="339683">
                <a:tc>
                  <a:txBody>
                    <a:bodyPr/>
                    <a:lstStyle/>
                    <a:p>
                      <a:r>
                        <a:rPr lang="zh-CN" sz="1400" noProof="0" dirty="0">
                          <a:solidFill>
                            <a:schemeClr val="tx1"/>
                          </a:solidFill>
                        </a:rPr>
                        <a:t>高血压</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a:solidFill>
                            <a:schemeClr val="tx1"/>
                          </a:solidFill>
                        </a:rPr>
                        <a:t>9 (19)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a:solidFill>
                            <a:schemeClr val="tx1"/>
                          </a:solidFill>
                        </a:rPr>
                        <a:t>11 (23)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16705138"/>
                  </a:ext>
                </a:extLst>
              </a:tr>
              <a:tr h="339683">
                <a:tc>
                  <a:txBody>
                    <a:bodyPr/>
                    <a:lstStyle/>
                    <a:p>
                      <a:r>
                        <a:rPr lang="zh-CN" sz="1400" noProof="0">
                          <a:solidFill>
                            <a:schemeClr val="tx1"/>
                          </a:solidFill>
                        </a:rPr>
                        <a:t>AST 和/或 ALT 增加</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14 (30)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a:solidFill>
                            <a:schemeClr val="tx1"/>
                          </a:solidFill>
                        </a:rPr>
                        <a:t>6 (13)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29906718"/>
                  </a:ext>
                </a:extLst>
              </a:tr>
              <a:tr h="339683">
                <a:tc>
                  <a:txBody>
                    <a:bodyPr/>
                    <a:lstStyle/>
                    <a:p>
                      <a:r>
                        <a:rPr lang="zh-CN" sz="1400" noProof="0">
                          <a:solidFill>
                            <a:schemeClr val="tx1"/>
                          </a:solidFill>
                        </a:rPr>
                        <a:t>腹泻</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17 (36)</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a:solidFill>
                            <a:schemeClr val="tx1"/>
                          </a:solidFill>
                        </a:rPr>
                        <a:t>6 (13)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46877930"/>
                  </a:ext>
                </a:extLst>
              </a:tr>
              <a:tr h="339683">
                <a:tc>
                  <a:txBody>
                    <a:bodyPr/>
                    <a:lstStyle/>
                    <a:p>
                      <a:r>
                        <a:rPr lang="zh-CN" sz="1400" noProof="0">
                          <a:solidFill>
                            <a:schemeClr val="tx1"/>
                          </a:solidFill>
                        </a:rPr>
                        <a:t>斑状丘疹</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4 (9)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4 (9)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520527377"/>
                  </a:ext>
                </a:extLst>
              </a:tr>
              <a:tr h="339683">
                <a:tc>
                  <a:txBody>
                    <a:bodyPr/>
                    <a:lstStyle/>
                    <a:p>
                      <a:r>
                        <a:rPr lang="zh-CN" sz="1400" noProof="0">
                          <a:solidFill>
                            <a:schemeClr val="tx1"/>
                          </a:solidFill>
                        </a:rPr>
                        <a:t>疲乏</a:t>
                      </a:r>
                    </a:p>
                  </a:txBody>
                  <a:tcPr>
                    <a:lnT w="12700" cap="flat" cmpd="sng" algn="ctr">
                      <a:solidFill>
                        <a:schemeClr val="tx2"/>
                      </a:solidFill>
                      <a:prstDash val="solid"/>
                      <a:round/>
                      <a:headEnd type="none" w="med" len="med"/>
                      <a:tailEnd type="none" w="med" len="med"/>
                    </a:lnT>
                  </a:tcPr>
                </a:tc>
                <a:tc>
                  <a:txBody>
                    <a:bodyPr/>
                    <a:lstStyle/>
                    <a:p>
                      <a:pPr algn="ctr"/>
                      <a:r>
                        <a:rPr lang="zh-CN" sz="1400" noProof="0">
                          <a:solidFill>
                            <a:schemeClr val="tx1"/>
                          </a:solidFill>
                        </a:rPr>
                        <a:t>29 (62)</a:t>
                      </a:r>
                    </a:p>
                  </a:txBody>
                  <a:tcPr>
                    <a:lnT w="12700" cap="flat" cmpd="sng" algn="ctr">
                      <a:solidFill>
                        <a:schemeClr val="tx2"/>
                      </a:solidFill>
                      <a:prstDash val="solid"/>
                      <a:round/>
                      <a:headEnd type="none" w="med" len="med"/>
                      <a:tailEnd type="none" w="med" len="med"/>
                    </a:lnT>
                  </a:tcPr>
                </a:tc>
                <a:tc>
                  <a:txBody>
                    <a:bodyPr/>
                    <a:lstStyle/>
                    <a:p>
                      <a:pPr algn="ctr"/>
                      <a:r>
                        <a:rPr lang="zh-CN" sz="1400" noProof="0" dirty="0">
                          <a:solidFill>
                            <a:schemeClr val="tx1"/>
                          </a:solidFill>
                        </a:rPr>
                        <a:t>3 (6)</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903610218"/>
                  </a:ext>
                </a:extLst>
              </a:tr>
            </a:tbl>
          </a:graphicData>
        </a:graphic>
      </p:graphicFrame>
    </p:spTree>
    <p:extLst>
      <p:ext uri="{BB962C8B-B14F-4D97-AF65-F5344CB8AC3E}">
        <p14:creationId xmlns:p14="http://schemas.microsoft.com/office/powerpoint/2010/main" val="391815938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4020：帕博利珠单抗用于既往接受过治疗的晚期肛门鳞状细胞癌：KEYNOTE-028 和 KEYNOTE-158 研究的汇总结果 – Marabelle A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评价帕博利珠单抗单一疗法用于既往接受过治疗的 ASCC 患者的疗效和安全性</a:t>
            </a:r>
          </a:p>
        </p:txBody>
      </p:sp>
      <p:sp>
        <p:nvSpPr>
          <p:cNvPr id="5" name="Text Placeholder 4"/>
          <p:cNvSpPr>
            <a:spLocks noGrp="1"/>
          </p:cNvSpPr>
          <p:nvPr>
            <p:ph type="body" sz="quarter" idx="11"/>
          </p:nvPr>
        </p:nvSpPr>
        <p:spPr/>
        <p:txBody>
          <a:bodyPr/>
          <a:lstStyle/>
          <a:p>
            <a:r>
              <a:rPr lang="zh-CN"/>
              <a:t>Marabelle A, et al.J Clin Oncol 2020;38(suppl);abstr 4020</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主要终点</a:t>
            </a:r>
          </a:p>
          <a:p>
            <a:pPr>
              <a:buClr>
                <a:srgbClr val="043882"/>
              </a:buClr>
            </a:pPr>
            <a:r>
              <a:rPr lang="zh-CN"/>
              <a:t>ORR (RECIST v1.1)</a:t>
            </a:r>
          </a:p>
          <a:p>
            <a:pPr>
              <a:buClr>
                <a:srgbClr val="043882"/>
              </a:buClr>
            </a:pPr>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次要终点</a:t>
            </a:r>
          </a:p>
          <a:p>
            <a:pPr>
              <a:buClr>
                <a:srgbClr val="043882"/>
              </a:buClr>
            </a:pPr>
            <a:r>
              <a:rPr lang="zh-CN"/>
              <a:t>DoR、PFS、OS、安全性</a:t>
            </a:r>
          </a:p>
        </p:txBody>
      </p:sp>
      <p:sp>
        <p:nvSpPr>
          <p:cNvPr id="10" name="AutoShape 12"/>
          <p:cNvSpPr>
            <a:spLocks noChangeArrowheads="1"/>
          </p:cNvSpPr>
          <p:nvPr/>
        </p:nvSpPr>
        <p:spPr bwMode="auto">
          <a:xfrm>
            <a:off x="4830965" y="2419113"/>
            <a:ext cx="2238576" cy="252104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zh-CN" u="sng" dirty="0">
                <a:solidFill>
                  <a:srgbClr val="FFFFFF"/>
                </a:solidFill>
                <a:ea typeface="SimSun" pitchFamily="2" charset="-122"/>
              </a:rPr>
              <a:t>KEYNOTE-</a:t>
            </a:r>
            <a:r>
              <a:rPr lang="zh-CN" u="sng" dirty="0" smtClean="0">
                <a:solidFill>
                  <a:srgbClr val="FFFFFF"/>
                </a:solidFill>
                <a:ea typeface="SimSun" pitchFamily="2" charset="-122"/>
              </a:rPr>
              <a:t>028</a:t>
            </a:r>
            <a:r>
              <a:rPr lang="zh-CN" u="sng" dirty="0">
                <a:solidFill>
                  <a:srgbClr val="FFFFFF"/>
                </a:solidFill>
                <a:ea typeface="SimSun" pitchFamily="2" charset="-122"/>
              </a:rPr>
              <a:t/>
            </a:r>
            <a:br>
              <a:rPr lang="zh-CN" u="sng" dirty="0">
                <a:solidFill>
                  <a:srgbClr val="FFFFFF"/>
                </a:solidFill>
                <a:ea typeface="SimSun" pitchFamily="2" charset="-122"/>
              </a:rPr>
            </a:br>
            <a:r>
              <a:rPr lang="zh-CN" dirty="0">
                <a:solidFill>
                  <a:srgbClr val="FFFFFF"/>
                </a:solidFill>
                <a:ea typeface="SimSun" pitchFamily="2" charset="-122"/>
              </a:rPr>
              <a:t>帕博利珠单抗 </a:t>
            </a:r>
            <a:br>
              <a:rPr lang="zh-CN" dirty="0">
                <a:solidFill>
                  <a:srgbClr val="FFFFFF"/>
                </a:solidFill>
                <a:ea typeface="SimSun" pitchFamily="2" charset="-122"/>
              </a:rPr>
            </a:br>
            <a:r>
              <a:rPr lang="zh-CN" dirty="0">
                <a:solidFill>
                  <a:srgbClr val="FFFFFF"/>
                </a:solidFill>
                <a:ea typeface="SimSun" pitchFamily="2" charset="-122"/>
              </a:rPr>
              <a:t>10 mg/kg q2w (n=25)</a:t>
            </a:r>
          </a:p>
          <a:p>
            <a:pPr algn="ctr" defTabSz="892175" eaLnBrk="0" hangingPunct="0">
              <a:defRPr/>
            </a:pPr>
            <a:r>
              <a:rPr lang="zh-CN" dirty="0">
                <a:solidFill>
                  <a:srgbClr val="FFFFFF"/>
                </a:solidFill>
                <a:ea typeface="SimSun" pitchFamily="2" charset="-122"/>
              </a:rPr>
              <a:t>或者</a:t>
            </a:r>
          </a:p>
          <a:p>
            <a:pPr algn="ctr" defTabSz="892175" eaLnBrk="0" hangingPunct="0">
              <a:defRPr/>
            </a:pPr>
            <a:r>
              <a:rPr lang="zh-CN" u="sng" dirty="0">
                <a:solidFill>
                  <a:srgbClr val="FFFFFF"/>
                </a:solidFill>
                <a:ea typeface="SimSun" pitchFamily="2" charset="-122"/>
              </a:rPr>
              <a:t>KEYNOTE-</a:t>
            </a:r>
            <a:r>
              <a:rPr lang="zh-CN" u="sng" dirty="0" smtClean="0">
                <a:solidFill>
                  <a:srgbClr val="FFFFFF"/>
                </a:solidFill>
                <a:ea typeface="SimSun" pitchFamily="2" charset="-122"/>
              </a:rPr>
              <a:t>158</a:t>
            </a:r>
            <a:r>
              <a:rPr lang="zh-CN" dirty="0">
                <a:solidFill>
                  <a:srgbClr val="FFFFFF"/>
                </a:solidFill>
                <a:ea typeface="SimSun" pitchFamily="2" charset="-122"/>
              </a:rPr>
              <a:t/>
            </a:r>
            <a:br>
              <a:rPr lang="zh-CN" dirty="0">
                <a:solidFill>
                  <a:srgbClr val="FFFFFF"/>
                </a:solidFill>
                <a:ea typeface="SimSun" pitchFamily="2" charset="-122"/>
              </a:rPr>
            </a:br>
            <a:r>
              <a:rPr lang="zh-CN" dirty="0">
                <a:solidFill>
                  <a:srgbClr val="FFFFFF"/>
                </a:solidFill>
                <a:ea typeface="SimSun" pitchFamily="2" charset="-122"/>
              </a:rPr>
              <a:t>帕博利珠单抗 </a:t>
            </a:r>
            <a:br>
              <a:rPr lang="zh-CN" dirty="0">
                <a:solidFill>
                  <a:srgbClr val="FFFFFF"/>
                </a:solidFill>
                <a:ea typeface="SimSun" pitchFamily="2" charset="-122"/>
              </a:rPr>
            </a:br>
            <a:r>
              <a:rPr lang="zh-CN" dirty="0">
                <a:solidFill>
                  <a:srgbClr val="FFFFFF"/>
                </a:solidFill>
                <a:ea typeface="SimSun" pitchFamily="2" charset="-122"/>
              </a:rPr>
              <a:t>200 mg q3w (n=112)</a:t>
            </a:r>
          </a:p>
        </p:txBody>
      </p:sp>
      <p:cxnSp>
        <p:nvCxnSpPr>
          <p:cNvPr id="11" name="AutoShape 19"/>
          <p:cNvCxnSpPr>
            <a:cxnSpLocks noChangeShapeType="1"/>
            <a:stCxn id="14" idx="3"/>
            <a:endCxn id="10" idx="1"/>
          </p:cNvCxnSpPr>
          <p:nvPr/>
        </p:nvCxnSpPr>
        <p:spPr bwMode="auto">
          <a:xfrm>
            <a:off x="4495800" y="3679633"/>
            <a:ext cx="335165"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069541" y="3679633"/>
            <a:ext cx="335165"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404706" y="3212320"/>
            <a:ext cx="1386743" cy="934626"/>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zh-CN" sz="1600" b="1" dirty="0">
                <a:solidFill>
                  <a:srgbClr val="FFFFFF"/>
                </a:solidFill>
                <a:ea typeface="SimSun" pitchFamily="2" charset="-122"/>
              </a:rPr>
              <a:t>持续 2 年或直到出现 PD</a:t>
            </a:r>
            <a:r>
              <a:rPr lang="zh-CN" sz="1600" b="1" dirty="0" smtClean="0">
                <a:solidFill>
                  <a:srgbClr val="FFFFFF"/>
                </a:solidFill>
                <a:ea typeface="SimSun" pitchFamily="2" charset="-122"/>
              </a:rPr>
              <a:t>/</a:t>
            </a:r>
            <a:r>
              <a:rPr lang="zh-CN" sz="1600" b="1" dirty="0">
                <a:solidFill>
                  <a:srgbClr val="FFFFFF"/>
                </a:solidFill>
                <a:ea typeface="SimSun" pitchFamily="2" charset="-122"/>
              </a:rPr>
              <a:t/>
            </a:r>
            <a:br>
              <a:rPr lang="zh-CN" sz="1600" b="1" dirty="0">
                <a:solidFill>
                  <a:srgbClr val="FFFFFF"/>
                </a:solidFill>
                <a:ea typeface="SimSun" pitchFamily="2" charset="-122"/>
              </a:rPr>
            </a:br>
            <a:r>
              <a:rPr lang="zh-CN" sz="1600" b="1" dirty="0">
                <a:solidFill>
                  <a:srgbClr val="FFFFFF"/>
                </a:solidFill>
                <a:ea typeface="SimSun" pitchFamily="2" charset="-122"/>
              </a:rPr>
              <a:t>毒性</a:t>
            </a:r>
          </a:p>
        </p:txBody>
      </p:sp>
      <p:sp>
        <p:nvSpPr>
          <p:cNvPr id="14" name="AutoShape 9"/>
          <p:cNvSpPr>
            <a:spLocks noChangeArrowheads="1"/>
          </p:cNvSpPr>
          <p:nvPr/>
        </p:nvSpPr>
        <p:spPr bwMode="auto">
          <a:xfrm>
            <a:off x="365124" y="2428265"/>
            <a:ext cx="4130676"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600" dirty="0">
                <a:solidFill>
                  <a:srgbClr val="FFFFFF"/>
                </a:solidFill>
                <a:ea typeface="SimSun" pitchFamily="2" charset="-122"/>
              </a:rPr>
              <a:t>患者关键纳入标准</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转移性、无法切除的 ASCC</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既往标准治疗失败或不耐受，或没有标准治疗选择</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PD-L1/生物标志物测试的组织样本</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PD-L1 阳性（仅 KEYNOTE-028）</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zh-CN" sz="1600" dirty="0">
                <a:solidFill>
                  <a:srgbClr val="FFFFFF"/>
                </a:solidFill>
                <a:ea typeface="SimSun" pitchFamily="2" charset="-122"/>
              </a:rPr>
              <a:t>(n=13</a:t>
            </a:r>
            <a:r>
              <a:rPr lang="zh-CN" sz="1600" dirty="0" smtClean="0">
                <a:solidFill>
                  <a:srgbClr val="FFFFFF"/>
                </a:solidFill>
                <a:ea typeface="SimSun" pitchFamily="2" charset="-122"/>
              </a:rPr>
              <a:t>7</a:t>
            </a:r>
            <a:r>
              <a:rPr lang="en-GB" altLang="zh-CN" sz="1600" dirty="0" smtClean="0">
                <a:solidFill>
                  <a:srgbClr val="FFFFFF"/>
                </a:solidFill>
                <a:ea typeface="SimSun" pitchFamily="2" charset="-122"/>
              </a:rPr>
              <a:t>)</a:t>
            </a:r>
            <a:endParaRPr lang="zh-CN" sz="1600" dirty="0">
              <a:solidFill>
                <a:srgbClr val="FFFFFF"/>
              </a:solidFill>
              <a:ea typeface="SimSun" pitchFamily="2" charset="-122"/>
            </a:endParaRPr>
          </a:p>
        </p:txBody>
      </p:sp>
    </p:spTree>
    <p:extLst>
      <p:ext uri="{BB962C8B-B14F-4D97-AF65-F5344CB8AC3E}">
        <p14:creationId xmlns:p14="http://schemas.microsoft.com/office/powerpoint/2010/main" val="176024732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4020：帕博利珠单抗用于既往接受过治疗的晚期肛门鳞状细胞癌：KEYNOTE-028 和 KEYNOTE-158 研究的汇总结果 – Marabelle A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9" name="Text Placeholder 8"/>
          <p:cNvSpPr>
            <a:spLocks noGrp="1"/>
          </p:cNvSpPr>
          <p:nvPr>
            <p:ph type="body" sz="quarter" idx="10"/>
          </p:nvPr>
        </p:nvSpPr>
        <p:spPr/>
        <p:txBody>
          <a:bodyPr/>
          <a:lstStyle/>
          <a:p>
            <a:r>
              <a:rPr lang="zh-CN"/>
              <a:t>*对于 PD-L1</a:t>
            </a:r>
            <a:r>
              <a:rPr lang="zh-CN" baseline="30000"/>
              <a:t>+</a:t>
            </a:r>
            <a:r>
              <a:rPr lang="zh-CN"/>
              <a:t>，n=100；对于 PD-L1</a:t>
            </a:r>
            <a:r>
              <a:rPr lang="zh-CN" baseline="30000"/>
              <a:t>-</a:t>
            </a:r>
            <a:r>
              <a:rPr lang="zh-CN"/>
              <a:t>，n=30</a:t>
            </a:r>
          </a:p>
        </p:txBody>
      </p:sp>
      <p:sp>
        <p:nvSpPr>
          <p:cNvPr id="5" name="Text Placeholder 4"/>
          <p:cNvSpPr>
            <a:spLocks noGrp="1"/>
          </p:cNvSpPr>
          <p:nvPr>
            <p:ph type="body" sz="quarter" idx="11"/>
          </p:nvPr>
        </p:nvSpPr>
        <p:spPr/>
        <p:txBody>
          <a:bodyPr/>
          <a:lstStyle/>
          <a:p>
            <a:r>
              <a:rPr lang="zh-CN"/>
              <a:t>Marabelle A, et al.J Clin Oncol 2020;38(suppl);abstr 4020</a:t>
            </a:r>
          </a:p>
        </p:txBody>
      </p:sp>
      <p:graphicFrame>
        <p:nvGraphicFramePr>
          <p:cNvPr id="4" name="Table 3"/>
          <p:cNvGraphicFramePr>
            <a:graphicFrameLocks noGrp="1"/>
          </p:cNvGraphicFramePr>
          <p:nvPr>
            <p:extLst>
              <p:ext uri="{D42A27DB-BD31-4B8C-83A1-F6EECF244321}">
                <p14:modId xmlns:p14="http://schemas.microsoft.com/office/powerpoint/2010/main" val="3919312039"/>
              </p:ext>
            </p:extLst>
          </p:nvPr>
        </p:nvGraphicFramePr>
        <p:xfrm>
          <a:off x="246566" y="1815151"/>
          <a:ext cx="3914579" cy="3413760"/>
        </p:xfrm>
        <a:graphic>
          <a:graphicData uri="http://schemas.openxmlformats.org/drawingml/2006/table">
            <a:tbl>
              <a:tblPr firstRow="1" bandRow="1">
                <a:tableStyleId>{5202B0CA-FC54-4496-8BCA-5EF66A818D29}</a:tableStyleId>
              </a:tblPr>
              <a:tblGrid>
                <a:gridCol w="2208179">
                  <a:extLst>
                    <a:ext uri="{9D8B030D-6E8A-4147-A177-3AD203B41FA5}">
                      <a16:colId xmlns:a16="http://schemas.microsoft.com/office/drawing/2014/main" val="950599413"/>
                    </a:ext>
                  </a:extLst>
                </a:gridCol>
                <a:gridCol w="1706400">
                  <a:extLst>
                    <a:ext uri="{9D8B030D-6E8A-4147-A177-3AD203B41FA5}">
                      <a16:colId xmlns:a16="http://schemas.microsoft.com/office/drawing/2014/main" val="1341104539"/>
                    </a:ext>
                  </a:extLst>
                </a:gridCol>
              </a:tblGrid>
              <a:tr h="278973">
                <a:tc>
                  <a:txBody>
                    <a:bodyPr/>
                    <a:lstStyle/>
                    <a:p>
                      <a:endParaRPr lang="en-GB" sz="1400" dirty="0">
                        <a:solidFill>
                          <a:schemeClr val="tx2"/>
                        </a:solidFill>
                      </a:endParaRPr>
                    </a:p>
                  </a:txBody>
                  <a:tcPr/>
                </a:tc>
                <a:tc>
                  <a:txBody>
                    <a:bodyPr/>
                    <a:lstStyle/>
                    <a:p>
                      <a:pPr algn="ctr"/>
                      <a:r>
                        <a:rPr lang="zh-CN" sz="1400">
                          <a:solidFill>
                            <a:schemeClr val="tx2"/>
                          </a:solidFill>
                        </a:rPr>
                        <a:t>所有患者 (n=137*)</a:t>
                      </a:r>
                    </a:p>
                  </a:txBody>
                  <a:tcPr/>
                </a:tc>
                <a:extLst>
                  <a:ext uri="{0D108BD9-81ED-4DB2-BD59-A6C34878D82A}">
                    <a16:rowId xmlns:a16="http://schemas.microsoft.com/office/drawing/2014/main" val="1935789356"/>
                  </a:ext>
                </a:extLst>
              </a:tr>
              <a:tr h="841889">
                <a:tc>
                  <a:txBody>
                    <a:bodyPr/>
                    <a:lstStyle/>
                    <a:p>
                      <a:r>
                        <a:rPr lang="zh-CN" sz="1400">
                          <a:solidFill>
                            <a:schemeClr val="tx1"/>
                          </a:solidFill>
                        </a:rPr>
                        <a:t>ORR，% (95% CI)</a:t>
                      </a:r>
                    </a:p>
                    <a:p>
                      <a:pPr marL="85725" indent="0"/>
                      <a:r>
                        <a:rPr lang="zh-CN" sz="1400">
                          <a:solidFill>
                            <a:schemeClr val="tx1"/>
                          </a:solidFill>
                        </a:rPr>
                        <a:t>总计</a:t>
                      </a:r>
                    </a:p>
                    <a:p>
                      <a:pPr marL="179388" indent="0">
                        <a:tabLst/>
                      </a:pPr>
                      <a:r>
                        <a:rPr lang="zh-CN" sz="1400">
                          <a:solidFill>
                            <a:schemeClr val="tx1"/>
                          </a:solidFill>
                        </a:rPr>
                        <a:t>PD-L1</a:t>
                      </a:r>
                      <a:r>
                        <a:rPr lang="zh-CN" sz="1400" baseline="30000">
                          <a:solidFill>
                            <a:schemeClr val="tx1"/>
                          </a:solidFill>
                        </a:rPr>
                        <a:t>+</a:t>
                      </a:r>
                    </a:p>
                    <a:p>
                      <a:pPr marL="179388" indent="0"/>
                      <a:r>
                        <a:rPr lang="zh-CN" sz="1400">
                          <a:solidFill>
                            <a:schemeClr val="tx1"/>
                          </a:solidFill>
                        </a:rPr>
                        <a:t>PD-L1</a:t>
                      </a:r>
                      <a:r>
                        <a:rPr lang="zh-CN" sz="1400" baseline="30000">
                          <a:solidFill>
                            <a:schemeClr val="tx1"/>
                          </a:solidFill>
                        </a:rPr>
                        <a:t>-</a:t>
                      </a:r>
                    </a:p>
                  </a:txBody>
                  <a:tcPr>
                    <a:lnB w="12700" cap="flat" cmpd="sng" algn="ctr">
                      <a:solidFill>
                        <a:schemeClr val="tx2"/>
                      </a:solidFill>
                      <a:prstDash val="solid"/>
                      <a:round/>
                      <a:headEnd type="none" w="med" len="med"/>
                      <a:tailEnd type="none" w="med" len="med"/>
                    </a:lnB>
                  </a:tcPr>
                </a:tc>
                <a:tc>
                  <a:txBody>
                    <a:bodyPr/>
                    <a:lstStyle/>
                    <a:p>
                      <a:pPr algn="l" rtl="0"/>
                      <a:endParaRPr lang="en-GB" sz="1400" dirty="0">
                        <a:solidFill>
                          <a:schemeClr val="tx1"/>
                        </a:solidFill>
                      </a:endParaRPr>
                    </a:p>
                    <a:p>
                      <a:pPr algn="ctr"/>
                      <a:r>
                        <a:rPr lang="zh-CN" sz="1400">
                          <a:solidFill>
                            <a:schemeClr val="tx1"/>
                          </a:solidFill>
                        </a:rPr>
                        <a:t>10.9</a:t>
                      </a:r>
                      <a:r>
                        <a:rPr lang="zh-CN" sz="1400" baseline="0">
                          <a:solidFill>
                            <a:schemeClr val="tx1"/>
                          </a:solidFill>
                        </a:rPr>
                        <a:t> (6.3, 17.4)</a:t>
                      </a:r>
                    </a:p>
                    <a:p>
                      <a:pPr algn="ctr"/>
                      <a:r>
                        <a:rPr lang="zh-CN" sz="1400" baseline="0">
                          <a:solidFill>
                            <a:schemeClr val="tx1"/>
                          </a:solidFill>
                        </a:rPr>
                        <a:t>14.0</a:t>
                      </a:r>
                    </a:p>
                    <a:p>
                      <a:pPr algn="ctr"/>
                      <a:r>
                        <a:rPr lang="zh-CN" sz="1400" baseline="0">
                          <a:solidFill>
                            <a:schemeClr val="tx1"/>
                          </a:solidFill>
                        </a:rPr>
                        <a:t>3.3</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8855680"/>
                  </a:ext>
                </a:extLst>
              </a:tr>
              <a:tr h="278973">
                <a:tc>
                  <a:txBody>
                    <a:bodyPr/>
                    <a:lstStyle/>
                    <a:p>
                      <a:r>
                        <a:rPr lang="zh-CN" sz="1400">
                          <a:solidFill>
                            <a:schemeClr val="tx1"/>
                          </a:solidFill>
                        </a:rPr>
                        <a:t>CR，n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8 (5.8)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43067314"/>
                  </a:ext>
                </a:extLst>
              </a:tr>
              <a:tr h="278973">
                <a:tc>
                  <a:txBody>
                    <a:bodyPr/>
                    <a:lstStyle/>
                    <a:p>
                      <a:r>
                        <a:rPr lang="zh-CN" sz="1400">
                          <a:solidFill>
                            <a:schemeClr val="tx1"/>
                          </a:solidFill>
                        </a:rPr>
                        <a:t>PR，n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7 (5.1)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3852850"/>
                  </a:ext>
                </a:extLst>
              </a:tr>
              <a:tr h="278973">
                <a:tc>
                  <a:txBody>
                    <a:bodyPr/>
                    <a:lstStyle/>
                    <a:p>
                      <a:r>
                        <a:rPr lang="zh-CN" sz="1400">
                          <a:solidFill>
                            <a:schemeClr val="tx1"/>
                          </a:solidFill>
                        </a:rPr>
                        <a:t>SD，n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27 (19.7)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61708685"/>
                  </a:ext>
                </a:extLst>
              </a:tr>
              <a:tr h="278973">
                <a:tc>
                  <a:txBody>
                    <a:bodyPr/>
                    <a:lstStyle/>
                    <a:p>
                      <a:r>
                        <a:rPr lang="zh-CN" sz="1400">
                          <a:solidFill>
                            <a:schemeClr val="tx1"/>
                          </a:solidFill>
                        </a:rPr>
                        <a:t>PD，n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84 (61.3)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5889936"/>
                  </a:ext>
                </a:extLst>
              </a:tr>
              <a:tr h="800342">
                <a:tc>
                  <a:txBody>
                    <a:bodyPr/>
                    <a:lstStyle/>
                    <a:p>
                      <a:r>
                        <a:rPr lang="zh-CN" sz="1400">
                          <a:solidFill>
                            <a:schemeClr val="tx1"/>
                          </a:solidFill>
                        </a:rPr>
                        <a:t>DoR</a:t>
                      </a:r>
                    </a:p>
                    <a:p>
                      <a:pPr marL="85725" indent="0"/>
                      <a:r>
                        <a:rPr lang="zh-CN" sz="1400">
                          <a:solidFill>
                            <a:schemeClr val="tx1"/>
                          </a:solidFill>
                        </a:rPr>
                        <a:t>中值（月）（范围）</a:t>
                      </a:r>
                    </a:p>
                    <a:p>
                      <a:pPr marL="85725" indent="0"/>
                      <a:r>
                        <a:rPr lang="zh-CN" sz="1400">
                          <a:solidFill>
                            <a:schemeClr val="tx1"/>
                          </a:solidFill>
                        </a:rPr>
                        <a:t>12</a:t>
                      </a:r>
                      <a:r>
                        <a:rPr lang="zh-CN" sz="1400" baseline="0">
                          <a:solidFill>
                            <a:schemeClr val="tx1"/>
                          </a:solidFill>
                        </a:rPr>
                        <a:t> </a:t>
                      </a:r>
                      <a:r>
                        <a:rPr lang="zh-CN" sz="1400">
                          <a:solidFill>
                            <a:schemeClr val="tx1"/>
                          </a:solidFill>
                        </a:rPr>
                        <a:t>个月，</a:t>
                      </a:r>
                      <a:r>
                        <a:rPr lang="zh-CN" sz="1400" baseline="0">
                          <a:solidFill>
                            <a:schemeClr val="tx1"/>
                          </a:solidFill>
                        </a:rPr>
                        <a:t>%</a:t>
                      </a:r>
                    </a:p>
                    <a:p>
                      <a:pPr marL="85725" indent="0"/>
                      <a:r>
                        <a:rPr lang="zh-CN" sz="1400">
                          <a:solidFill>
                            <a:schemeClr val="tx1"/>
                          </a:solidFill>
                        </a:rPr>
                        <a:t>24</a:t>
                      </a:r>
                      <a:r>
                        <a:rPr lang="zh-CN" sz="1400" baseline="0">
                          <a:solidFill>
                            <a:schemeClr val="tx1"/>
                          </a:solidFill>
                        </a:rPr>
                        <a:t> </a:t>
                      </a:r>
                      <a:r>
                        <a:rPr lang="zh-CN" sz="1400">
                          <a:solidFill>
                            <a:schemeClr val="tx1"/>
                          </a:solidFill>
                        </a:rPr>
                        <a:t>个月，</a:t>
                      </a:r>
                      <a:r>
                        <a:rPr lang="zh-CN" sz="1400" baseline="0">
                          <a:solidFill>
                            <a:schemeClr val="tx1"/>
                          </a:solidFill>
                        </a:rPr>
                        <a:t>%</a:t>
                      </a:r>
                    </a:p>
                  </a:txBody>
                  <a:tcPr>
                    <a:lnT w="12700" cap="flat" cmpd="sng" algn="ctr">
                      <a:solidFill>
                        <a:schemeClr val="tx2"/>
                      </a:solidFill>
                      <a:prstDash val="solid"/>
                      <a:round/>
                      <a:headEnd type="none" w="med" len="med"/>
                      <a:tailEnd type="none" w="med" len="med"/>
                    </a:lnT>
                  </a:tcPr>
                </a:tc>
                <a:tc>
                  <a:txBody>
                    <a:bodyPr/>
                    <a:lstStyle/>
                    <a:p>
                      <a:pPr algn="l" rtl="0"/>
                      <a:endParaRPr lang="en-GB" sz="1400" dirty="0">
                        <a:solidFill>
                          <a:schemeClr val="tx1"/>
                        </a:solidFill>
                      </a:endParaRPr>
                    </a:p>
                    <a:p>
                      <a:pPr algn="ctr"/>
                      <a:r>
                        <a:rPr lang="zh-CN" sz="1400">
                          <a:solidFill>
                            <a:schemeClr val="tx1"/>
                          </a:solidFill>
                        </a:rPr>
                        <a:t>NR（6.0+ 至 57.5+）</a:t>
                      </a:r>
                    </a:p>
                    <a:p>
                      <a:pPr algn="ctr"/>
                      <a:r>
                        <a:rPr lang="zh-CN" sz="1400">
                          <a:solidFill>
                            <a:schemeClr val="tx1"/>
                          </a:solidFill>
                        </a:rPr>
                        <a:t>84.6</a:t>
                      </a:r>
                    </a:p>
                    <a:p>
                      <a:pPr algn="ctr"/>
                      <a:r>
                        <a:rPr lang="zh-CN" sz="1400">
                          <a:solidFill>
                            <a:schemeClr val="tx1"/>
                          </a:solidFill>
                        </a:rPr>
                        <a:t>84.6</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388554538"/>
                  </a:ext>
                </a:extLst>
              </a:tr>
            </a:tbl>
          </a:graphicData>
        </a:graphic>
      </p:graphicFrame>
      <p:sp>
        <p:nvSpPr>
          <p:cNvPr id="11" name="TextBox 10"/>
          <p:cNvSpPr txBox="1"/>
          <p:nvPr/>
        </p:nvSpPr>
        <p:spPr>
          <a:xfrm>
            <a:off x="4190147" y="1295826"/>
            <a:ext cx="633507" cy="369332"/>
          </a:xfrm>
          <a:prstGeom prst="rect">
            <a:avLst/>
          </a:prstGeom>
          <a:noFill/>
        </p:spPr>
        <p:txBody>
          <a:bodyPr wrap="none" rtlCol="0">
            <a:spAutoFit/>
          </a:bodyPr>
          <a:lstStyle/>
          <a:p>
            <a:pPr algn="r"/>
            <a:r>
              <a:rPr lang="zh-CN" b="1">
                <a:solidFill>
                  <a:srgbClr val="4D4D4D"/>
                </a:solidFill>
              </a:rPr>
              <a:t>PFS</a:t>
            </a:r>
          </a:p>
        </p:txBody>
      </p:sp>
      <p:sp>
        <p:nvSpPr>
          <p:cNvPr id="12" name="TextBox 11"/>
          <p:cNvSpPr txBox="1"/>
          <p:nvPr/>
        </p:nvSpPr>
        <p:spPr>
          <a:xfrm>
            <a:off x="4305563" y="3932119"/>
            <a:ext cx="518091" cy="369332"/>
          </a:xfrm>
          <a:prstGeom prst="rect">
            <a:avLst/>
          </a:prstGeom>
          <a:noFill/>
        </p:spPr>
        <p:txBody>
          <a:bodyPr wrap="none" rtlCol="0">
            <a:spAutoFit/>
          </a:bodyPr>
          <a:lstStyle/>
          <a:p>
            <a:pPr algn="r"/>
            <a:r>
              <a:rPr lang="zh-CN" b="1">
                <a:solidFill>
                  <a:srgbClr val="4D4D4D"/>
                </a:solidFill>
              </a:rPr>
              <a:t>OS</a:t>
            </a:r>
          </a:p>
        </p:txBody>
      </p:sp>
      <p:grpSp>
        <p:nvGrpSpPr>
          <p:cNvPr id="13" name="Group 12">
            <a:extLst>
              <a:ext uri="{FF2B5EF4-FFF2-40B4-BE49-F238E27FC236}">
                <a16:creationId xmlns:a16="http://schemas.microsoft.com/office/drawing/2014/main" id="{5F2A8AC2-B6AE-4964-A11E-7DC49543DFD8}"/>
              </a:ext>
            </a:extLst>
          </p:cNvPr>
          <p:cNvGrpSpPr/>
          <p:nvPr/>
        </p:nvGrpSpPr>
        <p:grpSpPr>
          <a:xfrm>
            <a:off x="4765869" y="1489474"/>
            <a:ext cx="4204811" cy="2407050"/>
            <a:chOff x="5063832" y="1485633"/>
            <a:chExt cx="4180047" cy="2565947"/>
          </a:xfrm>
        </p:grpSpPr>
        <p:grpSp>
          <p:nvGrpSpPr>
            <p:cNvPr id="14" name="Group 13">
              <a:extLst>
                <a:ext uri="{FF2B5EF4-FFF2-40B4-BE49-F238E27FC236}">
                  <a16:creationId xmlns:a16="http://schemas.microsoft.com/office/drawing/2014/main" id="{F9C6ADFB-F43F-4699-9CA7-36028BF9B8D5}"/>
                </a:ext>
              </a:extLst>
            </p:cNvPr>
            <p:cNvGrpSpPr/>
            <p:nvPr/>
          </p:nvGrpSpPr>
          <p:grpSpPr>
            <a:xfrm>
              <a:off x="5063832" y="1485633"/>
              <a:ext cx="4080168" cy="2410403"/>
              <a:chOff x="787583" y="2174024"/>
              <a:chExt cx="7728658" cy="3510754"/>
            </a:xfrm>
          </p:grpSpPr>
          <p:sp>
            <p:nvSpPr>
              <p:cNvPr id="110" name="Freeform 21">
                <a:extLst>
                  <a:ext uri="{FF2B5EF4-FFF2-40B4-BE49-F238E27FC236}">
                    <a16:creationId xmlns:a16="http://schemas.microsoft.com/office/drawing/2014/main" id="{375263F4-54E2-4826-B3FB-C1B6E954A485}"/>
                  </a:ext>
                </a:extLst>
              </p:cNvPr>
              <p:cNvSpPr>
                <a:spLocks/>
              </p:cNvSpPr>
              <p:nvPr/>
            </p:nvSpPr>
            <p:spPr bwMode="auto">
              <a:xfrm>
                <a:off x="1652052" y="2343059"/>
                <a:ext cx="6864189"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1" name="Line 6">
                <a:extLst>
                  <a:ext uri="{FF2B5EF4-FFF2-40B4-BE49-F238E27FC236}">
                    <a16:creationId xmlns:a16="http://schemas.microsoft.com/office/drawing/2014/main" id="{8D531E39-6CC7-444F-9494-7E3B309766B7}"/>
                  </a:ext>
                </a:extLst>
              </p:cNvPr>
              <p:cNvSpPr>
                <a:spLocks noChangeShapeType="1"/>
              </p:cNvSpPr>
              <p:nvPr/>
            </p:nvSpPr>
            <p:spPr bwMode="auto">
              <a:xfrm>
                <a:off x="1561821" y="2343058"/>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2" name="Line 7">
                <a:extLst>
                  <a:ext uri="{FF2B5EF4-FFF2-40B4-BE49-F238E27FC236}">
                    <a16:creationId xmlns:a16="http://schemas.microsoft.com/office/drawing/2014/main" id="{0BF49882-9FEC-44FE-BE11-9A17030CE70C}"/>
                  </a:ext>
                </a:extLst>
              </p:cNvPr>
              <p:cNvSpPr>
                <a:spLocks noChangeShapeType="1"/>
              </p:cNvSpPr>
              <p:nvPr/>
            </p:nvSpPr>
            <p:spPr bwMode="auto">
              <a:xfrm>
                <a:off x="1561821" y="286526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3" name="Line 8">
                <a:extLst>
                  <a:ext uri="{FF2B5EF4-FFF2-40B4-BE49-F238E27FC236}">
                    <a16:creationId xmlns:a16="http://schemas.microsoft.com/office/drawing/2014/main" id="{944D0793-847D-46EF-9ACE-23D37B73677E}"/>
                  </a:ext>
                </a:extLst>
              </p:cNvPr>
              <p:cNvSpPr>
                <a:spLocks noChangeShapeType="1"/>
              </p:cNvSpPr>
              <p:nvPr/>
            </p:nvSpPr>
            <p:spPr bwMode="auto">
              <a:xfrm>
                <a:off x="1561821" y="3364027"/>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4" name="Line 9">
                <a:extLst>
                  <a:ext uri="{FF2B5EF4-FFF2-40B4-BE49-F238E27FC236}">
                    <a16:creationId xmlns:a16="http://schemas.microsoft.com/office/drawing/2014/main" id="{C5129F31-5EE4-42D7-A463-212FA147BFE0}"/>
                  </a:ext>
                </a:extLst>
              </p:cNvPr>
              <p:cNvSpPr>
                <a:spLocks noChangeShapeType="1"/>
              </p:cNvSpPr>
              <p:nvPr/>
            </p:nvSpPr>
            <p:spPr bwMode="auto">
              <a:xfrm>
                <a:off x="1561821" y="387890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5" name="Line 10">
                <a:extLst>
                  <a:ext uri="{FF2B5EF4-FFF2-40B4-BE49-F238E27FC236}">
                    <a16:creationId xmlns:a16="http://schemas.microsoft.com/office/drawing/2014/main" id="{2E78FB91-1D16-4BD4-9435-CD81F4B4E541}"/>
                  </a:ext>
                </a:extLst>
              </p:cNvPr>
              <p:cNvSpPr>
                <a:spLocks noChangeShapeType="1"/>
              </p:cNvSpPr>
              <p:nvPr/>
            </p:nvSpPr>
            <p:spPr bwMode="auto">
              <a:xfrm>
                <a:off x="1561821" y="4383042"/>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6" name="Line 11">
                <a:extLst>
                  <a:ext uri="{FF2B5EF4-FFF2-40B4-BE49-F238E27FC236}">
                    <a16:creationId xmlns:a16="http://schemas.microsoft.com/office/drawing/2014/main" id="{4F0A644F-4996-4C33-82D1-0FC2A211105E}"/>
                  </a:ext>
                </a:extLst>
              </p:cNvPr>
              <p:cNvSpPr>
                <a:spLocks noChangeShapeType="1"/>
              </p:cNvSpPr>
              <p:nvPr/>
            </p:nvSpPr>
            <p:spPr bwMode="auto">
              <a:xfrm>
                <a:off x="1561821" y="4892550"/>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7" name="TextBox 116">
                <a:extLst>
                  <a:ext uri="{FF2B5EF4-FFF2-40B4-BE49-F238E27FC236}">
                    <a16:creationId xmlns:a16="http://schemas.microsoft.com/office/drawing/2014/main" id="{AB5BED6B-442C-4932-A83B-93E672212A89}"/>
                  </a:ext>
                </a:extLst>
              </p:cNvPr>
              <p:cNvSpPr txBox="1"/>
              <p:nvPr/>
            </p:nvSpPr>
            <p:spPr>
              <a:xfrm rot="16200000">
                <a:off x="557910" y="3426482"/>
                <a:ext cx="894014" cy="434667"/>
              </a:xfrm>
              <a:prstGeom prst="rect">
                <a:avLst/>
              </a:prstGeom>
              <a:noFill/>
            </p:spPr>
            <p:txBody>
              <a:bodyPr wrap="none" rtlCol="0">
                <a:spAutoFit/>
              </a:bodyPr>
              <a:lstStyle/>
              <a:p>
                <a:pPr algn="ctr"/>
                <a:r>
                  <a:rPr lang="zh-CN" sz="900">
                    <a:latin typeface="Arial" panose="020B0604020202020204" pitchFamily="34" charset="0"/>
                    <a:ea typeface="SimSun"/>
                    <a:cs typeface="Arial" panose="020B0604020202020204" pitchFamily="34" charset="0"/>
                  </a:rPr>
                  <a:t>PFS，%</a:t>
                </a:r>
              </a:p>
            </p:txBody>
          </p:sp>
          <p:sp>
            <p:nvSpPr>
              <p:cNvPr id="118" name="TextBox 117">
                <a:extLst>
                  <a:ext uri="{FF2B5EF4-FFF2-40B4-BE49-F238E27FC236}">
                    <a16:creationId xmlns:a16="http://schemas.microsoft.com/office/drawing/2014/main" id="{A1761300-0487-48CA-BF0F-EF27F9230974}"/>
                  </a:ext>
                </a:extLst>
              </p:cNvPr>
              <p:cNvSpPr txBox="1"/>
              <p:nvPr/>
            </p:nvSpPr>
            <p:spPr>
              <a:xfrm>
                <a:off x="4103846" y="5218069"/>
                <a:ext cx="1663812" cy="358401"/>
              </a:xfrm>
              <a:prstGeom prst="rect">
                <a:avLst/>
              </a:prstGeom>
              <a:noFill/>
            </p:spPr>
            <p:txBody>
              <a:bodyPr wrap="none" rtlCol="0">
                <a:spAutoFit/>
              </a:bodyPr>
              <a:lstStyle/>
              <a:p>
                <a:pPr algn="ctr"/>
                <a:r>
                  <a:rPr lang="zh-CN" sz="900">
                    <a:latin typeface="Arial" panose="020B0604020202020204" pitchFamily="34" charset="0"/>
                    <a:ea typeface="SimSun"/>
                    <a:cs typeface="Arial" panose="020B0604020202020204" pitchFamily="34" charset="0"/>
                  </a:rPr>
                  <a:t>时间（月）</a:t>
                </a:r>
              </a:p>
            </p:txBody>
          </p:sp>
          <p:sp>
            <p:nvSpPr>
              <p:cNvPr id="119" name="TextBox 118">
                <a:extLst>
                  <a:ext uri="{FF2B5EF4-FFF2-40B4-BE49-F238E27FC236}">
                    <a16:creationId xmlns:a16="http://schemas.microsoft.com/office/drawing/2014/main" id="{DED65A34-EFA4-4581-97DB-44F951814DE1}"/>
                  </a:ext>
                </a:extLst>
              </p:cNvPr>
              <p:cNvSpPr txBox="1"/>
              <p:nvPr/>
            </p:nvSpPr>
            <p:spPr>
              <a:xfrm>
                <a:off x="1007588" y="2174024"/>
                <a:ext cx="709957" cy="358401"/>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100</a:t>
                </a:r>
              </a:p>
            </p:txBody>
          </p:sp>
          <p:sp>
            <p:nvSpPr>
              <p:cNvPr id="120" name="TextBox 119">
                <a:extLst>
                  <a:ext uri="{FF2B5EF4-FFF2-40B4-BE49-F238E27FC236}">
                    <a16:creationId xmlns:a16="http://schemas.microsoft.com/office/drawing/2014/main" id="{E9F7F8A0-DCE0-45BC-8D51-3950494771AB}"/>
                  </a:ext>
                </a:extLst>
              </p:cNvPr>
              <p:cNvSpPr txBox="1"/>
              <p:nvPr/>
            </p:nvSpPr>
            <p:spPr>
              <a:xfrm>
                <a:off x="1128336" y="2698162"/>
                <a:ext cx="589216" cy="358401"/>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80</a:t>
                </a:r>
              </a:p>
            </p:txBody>
          </p:sp>
          <p:sp>
            <p:nvSpPr>
              <p:cNvPr id="121" name="TextBox 120">
                <a:extLst>
                  <a:ext uri="{FF2B5EF4-FFF2-40B4-BE49-F238E27FC236}">
                    <a16:creationId xmlns:a16="http://schemas.microsoft.com/office/drawing/2014/main" id="{58FE1A0E-09DA-4924-B819-4CF8334447D2}"/>
                  </a:ext>
                </a:extLst>
              </p:cNvPr>
              <p:cNvSpPr txBox="1"/>
              <p:nvPr/>
            </p:nvSpPr>
            <p:spPr>
              <a:xfrm>
                <a:off x="1128336" y="3196695"/>
                <a:ext cx="589216" cy="358401"/>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60</a:t>
                </a:r>
              </a:p>
            </p:txBody>
          </p:sp>
          <p:sp>
            <p:nvSpPr>
              <p:cNvPr id="122" name="TextBox 121">
                <a:extLst>
                  <a:ext uri="{FF2B5EF4-FFF2-40B4-BE49-F238E27FC236}">
                    <a16:creationId xmlns:a16="http://schemas.microsoft.com/office/drawing/2014/main" id="{3E03148E-E5BA-4460-8FEA-F107B37591DD}"/>
                  </a:ext>
                </a:extLst>
              </p:cNvPr>
              <p:cNvSpPr txBox="1"/>
              <p:nvPr/>
            </p:nvSpPr>
            <p:spPr>
              <a:xfrm>
                <a:off x="1128336" y="3711348"/>
                <a:ext cx="589216" cy="358401"/>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40</a:t>
                </a:r>
              </a:p>
            </p:txBody>
          </p:sp>
          <p:sp>
            <p:nvSpPr>
              <p:cNvPr id="123" name="TextBox 122">
                <a:extLst>
                  <a:ext uri="{FF2B5EF4-FFF2-40B4-BE49-F238E27FC236}">
                    <a16:creationId xmlns:a16="http://schemas.microsoft.com/office/drawing/2014/main" id="{01A7AE0E-400C-4233-85ED-0CC797DDE211}"/>
                  </a:ext>
                </a:extLst>
              </p:cNvPr>
              <p:cNvSpPr txBox="1"/>
              <p:nvPr/>
            </p:nvSpPr>
            <p:spPr>
              <a:xfrm>
                <a:off x="1128336" y="4215251"/>
                <a:ext cx="589216" cy="358401"/>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20</a:t>
                </a:r>
              </a:p>
            </p:txBody>
          </p:sp>
          <p:sp>
            <p:nvSpPr>
              <p:cNvPr id="124" name="TextBox 123">
                <a:extLst>
                  <a:ext uri="{FF2B5EF4-FFF2-40B4-BE49-F238E27FC236}">
                    <a16:creationId xmlns:a16="http://schemas.microsoft.com/office/drawing/2014/main" id="{4369FCC6-DFCB-4DB5-96A3-DA8E5A5EC837}"/>
                  </a:ext>
                </a:extLst>
              </p:cNvPr>
              <p:cNvSpPr txBox="1"/>
              <p:nvPr/>
            </p:nvSpPr>
            <p:spPr>
              <a:xfrm>
                <a:off x="1249085" y="4711591"/>
                <a:ext cx="468475" cy="358401"/>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0</a:t>
                </a:r>
              </a:p>
            </p:txBody>
          </p:sp>
          <p:sp>
            <p:nvSpPr>
              <p:cNvPr id="125" name="TextBox 124">
                <a:extLst>
                  <a:ext uri="{FF2B5EF4-FFF2-40B4-BE49-F238E27FC236}">
                    <a16:creationId xmlns:a16="http://schemas.microsoft.com/office/drawing/2014/main" id="{8FEBD94E-75F9-4A5E-B0C4-697A48BB3C0E}"/>
                  </a:ext>
                </a:extLst>
              </p:cNvPr>
              <p:cNvSpPr txBox="1"/>
              <p:nvPr/>
            </p:nvSpPr>
            <p:spPr>
              <a:xfrm>
                <a:off x="865650" y="5326377"/>
                <a:ext cx="1325737" cy="358401"/>
              </a:xfrm>
              <a:prstGeom prst="rect">
                <a:avLst/>
              </a:prstGeom>
              <a:noFill/>
            </p:spPr>
            <p:txBody>
              <a:bodyPr wrap="none" rtlCol="0">
                <a:spAutoFit/>
              </a:bodyPr>
              <a:lstStyle/>
              <a:p>
                <a:pPr algn="r"/>
                <a:r>
                  <a:rPr lang="zh-CN" sz="900">
                    <a:latin typeface="Arial" panose="020B0604020202020204" pitchFamily="34" charset="0"/>
                    <a:ea typeface="SimSun"/>
                    <a:cs typeface="Arial" panose="020B0604020202020204" pitchFamily="34" charset="0"/>
                  </a:rPr>
                  <a:t>面临风险的人数</a:t>
                </a:r>
              </a:p>
            </p:txBody>
          </p:sp>
        </p:grpSp>
        <p:grpSp>
          <p:nvGrpSpPr>
            <p:cNvPr id="15" name="Group 14">
              <a:extLst>
                <a:ext uri="{FF2B5EF4-FFF2-40B4-BE49-F238E27FC236}">
                  <a16:creationId xmlns:a16="http://schemas.microsoft.com/office/drawing/2014/main" id="{09D1BBFF-6E71-494A-8259-496B0A718F1C}"/>
                </a:ext>
              </a:extLst>
            </p:cNvPr>
            <p:cNvGrpSpPr/>
            <p:nvPr/>
          </p:nvGrpSpPr>
          <p:grpSpPr>
            <a:xfrm>
              <a:off x="5462557" y="3371442"/>
              <a:ext cx="3781322" cy="267725"/>
              <a:chOff x="1542846" y="4920702"/>
              <a:chExt cx="7162586" cy="389941"/>
            </a:xfrm>
          </p:grpSpPr>
          <p:grpSp>
            <p:nvGrpSpPr>
              <p:cNvPr id="55" name="Group 54">
                <a:extLst>
                  <a:ext uri="{FF2B5EF4-FFF2-40B4-BE49-F238E27FC236}">
                    <a16:creationId xmlns:a16="http://schemas.microsoft.com/office/drawing/2014/main" id="{A438B19A-F4B3-4AB0-BED2-C23AB9441BFA}"/>
                  </a:ext>
                </a:extLst>
              </p:cNvPr>
              <p:cNvGrpSpPr/>
              <p:nvPr/>
            </p:nvGrpSpPr>
            <p:grpSpPr>
              <a:xfrm>
                <a:off x="1542846" y="4920702"/>
                <a:ext cx="579979" cy="389941"/>
                <a:chOff x="1008747" y="4920702"/>
                <a:chExt cx="425191" cy="389941"/>
              </a:xfrm>
            </p:grpSpPr>
            <p:sp>
              <p:nvSpPr>
                <p:cNvPr id="106" name="Line 19">
                  <a:extLst>
                    <a:ext uri="{FF2B5EF4-FFF2-40B4-BE49-F238E27FC236}">
                      <a16:creationId xmlns:a16="http://schemas.microsoft.com/office/drawing/2014/main" id="{AA53A640-9B87-4A48-B54B-B75499E3632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07" name="Line 21">
                  <a:extLst>
                    <a:ext uri="{FF2B5EF4-FFF2-40B4-BE49-F238E27FC236}">
                      <a16:creationId xmlns:a16="http://schemas.microsoft.com/office/drawing/2014/main" id="{07655ED7-9B8C-429B-BEB1-E4BC0509924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8" name="TextBox 107">
                  <a:extLst>
                    <a:ext uri="{FF2B5EF4-FFF2-40B4-BE49-F238E27FC236}">
                      <a16:creationId xmlns:a16="http://schemas.microsoft.com/office/drawing/2014/main" id="{CA48814E-E5E7-4BB3-B6ED-BD0373FB9FF6}"/>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0</a:t>
                  </a:r>
                </a:p>
              </p:txBody>
            </p:sp>
            <p:sp>
              <p:nvSpPr>
                <p:cNvPr id="109" name="TextBox 108">
                  <a:extLst>
                    <a:ext uri="{FF2B5EF4-FFF2-40B4-BE49-F238E27FC236}">
                      <a16:creationId xmlns:a16="http://schemas.microsoft.com/office/drawing/2014/main" id="{A2273749-2119-405E-A0EC-95872071F8AE}"/>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a:t>
                  </a:r>
                </a:p>
              </p:txBody>
            </p:sp>
          </p:grpSp>
          <p:grpSp>
            <p:nvGrpSpPr>
              <p:cNvPr id="56" name="Group 55">
                <a:extLst>
                  <a:ext uri="{FF2B5EF4-FFF2-40B4-BE49-F238E27FC236}">
                    <a16:creationId xmlns:a16="http://schemas.microsoft.com/office/drawing/2014/main" id="{E1735A7E-90F3-4271-9D98-5A95FF917679}"/>
                  </a:ext>
                </a:extLst>
              </p:cNvPr>
              <p:cNvGrpSpPr/>
              <p:nvPr/>
            </p:nvGrpSpPr>
            <p:grpSpPr>
              <a:xfrm>
                <a:off x="2192472" y="4920702"/>
                <a:ext cx="579979" cy="389941"/>
                <a:chOff x="1008747" y="4920702"/>
                <a:chExt cx="425191" cy="389941"/>
              </a:xfrm>
            </p:grpSpPr>
            <p:sp>
              <p:nvSpPr>
                <p:cNvPr id="102" name="Line 19">
                  <a:extLst>
                    <a:ext uri="{FF2B5EF4-FFF2-40B4-BE49-F238E27FC236}">
                      <a16:creationId xmlns:a16="http://schemas.microsoft.com/office/drawing/2014/main" id="{3FD150F8-0107-4024-A40D-8540C3896890}"/>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03" name="Line 21">
                  <a:extLst>
                    <a:ext uri="{FF2B5EF4-FFF2-40B4-BE49-F238E27FC236}">
                      <a16:creationId xmlns:a16="http://schemas.microsoft.com/office/drawing/2014/main" id="{511D225D-B1D6-442A-A41C-BC297BE28A82}"/>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4" name="TextBox 103">
                  <a:extLst>
                    <a:ext uri="{FF2B5EF4-FFF2-40B4-BE49-F238E27FC236}">
                      <a16:creationId xmlns:a16="http://schemas.microsoft.com/office/drawing/2014/main" id="{59EFC471-9E6F-4C86-81E8-A8BEDDFC63CC}"/>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6</a:t>
                  </a:r>
                </a:p>
              </p:txBody>
            </p:sp>
            <p:sp>
              <p:nvSpPr>
                <p:cNvPr id="105" name="TextBox 104">
                  <a:extLst>
                    <a:ext uri="{FF2B5EF4-FFF2-40B4-BE49-F238E27FC236}">
                      <a16:creationId xmlns:a16="http://schemas.microsoft.com/office/drawing/2014/main" id="{0A4EC112-7098-4F86-849D-3000BB17E608}"/>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9</a:t>
                  </a:r>
                </a:p>
              </p:txBody>
            </p:sp>
          </p:grpSp>
          <p:grpSp>
            <p:nvGrpSpPr>
              <p:cNvPr id="57" name="Group 56">
                <a:extLst>
                  <a:ext uri="{FF2B5EF4-FFF2-40B4-BE49-F238E27FC236}">
                    <a16:creationId xmlns:a16="http://schemas.microsoft.com/office/drawing/2014/main" id="{36A6FDAE-A72F-47EF-87BA-3C47AF3C1FC4}"/>
                  </a:ext>
                </a:extLst>
              </p:cNvPr>
              <p:cNvGrpSpPr/>
              <p:nvPr/>
            </p:nvGrpSpPr>
            <p:grpSpPr>
              <a:xfrm>
                <a:off x="2781722" y="4920702"/>
                <a:ext cx="700720" cy="389941"/>
                <a:chOff x="964486" y="4920702"/>
                <a:chExt cx="513708" cy="389941"/>
              </a:xfrm>
            </p:grpSpPr>
            <p:sp>
              <p:nvSpPr>
                <p:cNvPr id="98" name="Line 19">
                  <a:extLst>
                    <a:ext uri="{FF2B5EF4-FFF2-40B4-BE49-F238E27FC236}">
                      <a16:creationId xmlns:a16="http://schemas.microsoft.com/office/drawing/2014/main" id="{D6E93D9D-6A88-4E0E-854F-064AA3788BF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9" name="Line 21">
                  <a:extLst>
                    <a:ext uri="{FF2B5EF4-FFF2-40B4-BE49-F238E27FC236}">
                      <a16:creationId xmlns:a16="http://schemas.microsoft.com/office/drawing/2014/main" id="{1D115ADE-A58B-4A9C-9134-187430AE1AE5}"/>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0" name="TextBox 99">
                  <a:extLst>
                    <a:ext uri="{FF2B5EF4-FFF2-40B4-BE49-F238E27FC236}">
                      <a16:creationId xmlns:a16="http://schemas.microsoft.com/office/drawing/2014/main" id="{4112E150-50B5-41F3-9C84-685B9B642153}"/>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12</a:t>
                  </a:r>
                </a:p>
              </p:txBody>
            </p:sp>
            <p:sp>
              <p:nvSpPr>
                <p:cNvPr id="101" name="TextBox 100">
                  <a:extLst>
                    <a:ext uri="{FF2B5EF4-FFF2-40B4-BE49-F238E27FC236}">
                      <a16:creationId xmlns:a16="http://schemas.microsoft.com/office/drawing/2014/main" id="{88A39F2E-9C09-436A-869B-0AB41D8B2290}"/>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15</a:t>
                  </a:r>
                </a:p>
              </p:txBody>
            </p:sp>
          </p:grpSp>
          <p:grpSp>
            <p:nvGrpSpPr>
              <p:cNvPr id="58" name="Group 57">
                <a:extLst>
                  <a:ext uri="{FF2B5EF4-FFF2-40B4-BE49-F238E27FC236}">
                    <a16:creationId xmlns:a16="http://schemas.microsoft.com/office/drawing/2014/main" id="{91B57EF3-440C-48F1-99BE-10E38B4333E7}"/>
                  </a:ext>
                </a:extLst>
              </p:cNvPr>
              <p:cNvGrpSpPr/>
              <p:nvPr/>
            </p:nvGrpSpPr>
            <p:grpSpPr>
              <a:xfrm>
                <a:off x="3431344" y="4920702"/>
                <a:ext cx="700720" cy="389941"/>
                <a:chOff x="964486" y="4920702"/>
                <a:chExt cx="513708" cy="389941"/>
              </a:xfrm>
            </p:grpSpPr>
            <p:sp>
              <p:nvSpPr>
                <p:cNvPr id="94" name="Line 19">
                  <a:extLst>
                    <a:ext uri="{FF2B5EF4-FFF2-40B4-BE49-F238E27FC236}">
                      <a16:creationId xmlns:a16="http://schemas.microsoft.com/office/drawing/2014/main" id="{1A229524-A16B-4337-821C-3861D6BD6387}"/>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5" name="Line 21">
                  <a:extLst>
                    <a:ext uri="{FF2B5EF4-FFF2-40B4-BE49-F238E27FC236}">
                      <a16:creationId xmlns:a16="http://schemas.microsoft.com/office/drawing/2014/main" id="{B74F37C8-FF24-44E4-B176-D1F3E61CAB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96" name="TextBox 95">
                  <a:extLst>
                    <a:ext uri="{FF2B5EF4-FFF2-40B4-BE49-F238E27FC236}">
                      <a16:creationId xmlns:a16="http://schemas.microsoft.com/office/drawing/2014/main" id="{D529D3BE-CD6B-4B5B-A513-69CB440A3032}"/>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18</a:t>
                  </a:r>
                </a:p>
              </p:txBody>
            </p:sp>
            <p:sp>
              <p:nvSpPr>
                <p:cNvPr id="97" name="TextBox 96">
                  <a:extLst>
                    <a:ext uri="{FF2B5EF4-FFF2-40B4-BE49-F238E27FC236}">
                      <a16:creationId xmlns:a16="http://schemas.microsoft.com/office/drawing/2014/main" id="{C993534E-2A79-403A-82CF-7A458E2862A1}"/>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21</a:t>
                  </a:r>
                </a:p>
              </p:txBody>
            </p:sp>
          </p:grpSp>
          <p:grpSp>
            <p:nvGrpSpPr>
              <p:cNvPr id="59" name="Group 58">
                <a:extLst>
                  <a:ext uri="{FF2B5EF4-FFF2-40B4-BE49-F238E27FC236}">
                    <a16:creationId xmlns:a16="http://schemas.microsoft.com/office/drawing/2014/main" id="{23D8AE2F-32B7-4D76-81A6-CE5D866DB920}"/>
                  </a:ext>
                </a:extLst>
              </p:cNvPr>
              <p:cNvGrpSpPr/>
              <p:nvPr/>
            </p:nvGrpSpPr>
            <p:grpSpPr>
              <a:xfrm>
                <a:off x="4080968" y="4920702"/>
                <a:ext cx="700720" cy="389941"/>
                <a:chOff x="964485" y="4920702"/>
                <a:chExt cx="513708" cy="389941"/>
              </a:xfrm>
            </p:grpSpPr>
            <p:sp>
              <p:nvSpPr>
                <p:cNvPr id="90" name="Line 19">
                  <a:extLst>
                    <a:ext uri="{FF2B5EF4-FFF2-40B4-BE49-F238E27FC236}">
                      <a16:creationId xmlns:a16="http://schemas.microsoft.com/office/drawing/2014/main" id="{E2A39D3D-0A18-4E6B-94CE-7A791E5029C8}"/>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1" name="Line 21">
                  <a:extLst>
                    <a:ext uri="{FF2B5EF4-FFF2-40B4-BE49-F238E27FC236}">
                      <a16:creationId xmlns:a16="http://schemas.microsoft.com/office/drawing/2014/main" id="{6213CF5F-E2EF-4877-A7D8-CDBA8ADA4718}"/>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0682CBD9-CA68-4795-9C99-36B9594C4C75}"/>
                    </a:ext>
                  </a:extLst>
                </p:cNvPr>
                <p:cNvSpPr txBox="1"/>
                <p:nvPr/>
              </p:nvSpPr>
              <p:spPr>
                <a:xfrm>
                  <a:off x="964485"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24</a:t>
                  </a:r>
                </a:p>
              </p:txBody>
            </p:sp>
            <p:sp>
              <p:nvSpPr>
                <p:cNvPr id="93" name="TextBox 92">
                  <a:extLst>
                    <a:ext uri="{FF2B5EF4-FFF2-40B4-BE49-F238E27FC236}">
                      <a16:creationId xmlns:a16="http://schemas.microsoft.com/office/drawing/2014/main" id="{BE091C30-0D30-4083-B5F8-407C0AD3F21A}"/>
                    </a:ext>
                  </a:extLst>
                </p:cNvPr>
                <p:cNvSpPr txBox="1"/>
                <p:nvPr/>
              </p:nvSpPr>
              <p:spPr>
                <a:xfrm>
                  <a:off x="1200794" y="4982719"/>
                  <a:ext cx="277399"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27</a:t>
                  </a:r>
                </a:p>
              </p:txBody>
            </p:sp>
          </p:grpSp>
          <p:grpSp>
            <p:nvGrpSpPr>
              <p:cNvPr id="60" name="Group 59">
                <a:extLst>
                  <a:ext uri="{FF2B5EF4-FFF2-40B4-BE49-F238E27FC236}">
                    <a16:creationId xmlns:a16="http://schemas.microsoft.com/office/drawing/2014/main" id="{0046784C-01F6-41C4-AC5D-53DD9815DE4A}"/>
                  </a:ext>
                </a:extLst>
              </p:cNvPr>
              <p:cNvGrpSpPr/>
              <p:nvPr/>
            </p:nvGrpSpPr>
            <p:grpSpPr>
              <a:xfrm>
                <a:off x="4730594" y="4920702"/>
                <a:ext cx="700717" cy="389941"/>
                <a:chOff x="964487" y="4920702"/>
                <a:chExt cx="513707" cy="389941"/>
              </a:xfrm>
            </p:grpSpPr>
            <p:sp>
              <p:nvSpPr>
                <p:cNvPr id="86" name="Line 19">
                  <a:extLst>
                    <a:ext uri="{FF2B5EF4-FFF2-40B4-BE49-F238E27FC236}">
                      <a16:creationId xmlns:a16="http://schemas.microsoft.com/office/drawing/2014/main" id="{AEC49A56-76D6-445B-BAAE-8470350A4F8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87" name="Line 21">
                  <a:extLst>
                    <a:ext uri="{FF2B5EF4-FFF2-40B4-BE49-F238E27FC236}">
                      <a16:creationId xmlns:a16="http://schemas.microsoft.com/office/drawing/2014/main" id="{877F9C76-996D-4CF6-AA52-452391BABA9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AB969973-F974-4BFC-9281-7A972DC9BF4D}"/>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30</a:t>
                  </a:r>
                </a:p>
              </p:txBody>
            </p:sp>
            <p:sp>
              <p:nvSpPr>
                <p:cNvPr id="89" name="TextBox 88">
                  <a:extLst>
                    <a:ext uri="{FF2B5EF4-FFF2-40B4-BE49-F238E27FC236}">
                      <a16:creationId xmlns:a16="http://schemas.microsoft.com/office/drawing/2014/main" id="{71E4E10F-84E5-4CDB-9034-3FEB5957FAFF}"/>
                    </a:ext>
                  </a:extLst>
                </p:cNvPr>
                <p:cNvSpPr txBox="1"/>
                <p:nvPr/>
              </p:nvSpPr>
              <p:spPr>
                <a:xfrm>
                  <a:off x="1200794"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33</a:t>
                  </a:r>
                </a:p>
              </p:txBody>
            </p:sp>
          </p:grpSp>
          <p:grpSp>
            <p:nvGrpSpPr>
              <p:cNvPr id="61" name="Group 60">
                <a:extLst>
                  <a:ext uri="{FF2B5EF4-FFF2-40B4-BE49-F238E27FC236}">
                    <a16:creationId xmlns:a16="http://schemas.microsoft.com/office/drawing/2014/main" id="{8B91385D-39EE-4868-B857-D83D33317164}"/>
                  </a:ext>
                </a:extLst>
              </p:cNvPr>
              <p:cNvGrpSpPr/>
              <p:nvPr/>
            </p:nvGrpSpPr>
            <p:grpSpPr>
              <a:xfrm>
                <a:off x="5406207" y="4920702"/>
                <a:ext cx="700723" cy="389941"/>
                <a:chOff x="964486" y="4920702"/>
                <a:chExt cx="513711" cy="389941"/>
              </a:xfrm>
            </p:grpSpPr>
            <p:sp>
              <p:nvSpPr>
                <p:cNvPr id="82" name="Line 19">
                  <a:extLst>
                    <a:ext uri="{FF2B5EF4-FFF2-40B4-BE49-F238E27FC236}">
                      <a16:creationId xmlns:a16="http://schemas.microsoft.com/office/drawing/2014/main" id="{B1046F14-40B7-40D9-941C-1E80E8F2ED4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83" name="Line 21">
                  <a:extLst>
                    <a:ext uri="{FF2B5EF4-FFF2-40B4-BE49-F238E27FC236}">
                      <a16:creationId xmlns:a16="http://schemas.microsoft.com/office/drawing/2014/main" id="{743D3D9D-F050-408C-9DC3-5978DF40537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1DE5C64C-B6A0-4C01-AD67-259BF100301E}"/>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36</a:t>
                  </a:r>
                </a:p>
              </p:txBody>
            </p:sp>
            <p:sp>
              <p:nvSpPr>
                <p:cNvPr id="85" name="TextBox 84">
                  <a:extLst>
                    <a:ext uri="{FF2B5EF4-FFF2-40B4-BE49-F238E27FC236}">
                      <a16:creationId xmlns:a16="http://schemas.microsoft.com/office/drawing/2014/main" id="{4A061DED-8433-4706-9D84-A20D78EC2909}"/>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39</a:t>
                  </a:r>
                </a:p>
              </p:txBody>
            </p:sp>
          </p:grpSp>
          <p:grpSp>
            <p:nvGrpSpPr>
              <p:cNvPr id="62" name="Group 61">
                <a:extLst>
                  <a:ext uri="{FF2B5EF4-FFF2-40B4-BE49-F238E27FC236}">
                    <a16:creationId xmlns:a16="http://schemas.microsoft.com/office/drawing/2014/main" id="{17050C75-ED4A-4A79-BD58-5B06282F3E5B}"/>
                  </a:ext>
                </a:extLst>
              </p:cNvPr>
              <p:cNvGrpSpPr/>
              <p:nvPr/>
            </p:nvGrpSpPr>
            <p:grpSpPr>
              <a:xfrm>
                <a:off x="6081817" y="4920702"/>
                <a:ext cx="700724" cy="389941"/>
                <a:chOff x="964485" y="4920702"/>
                <a:chExt cx="513712" cy="389941"/>
              </a:xfrm>
            </p:grpSpPr>
            <p:sp>
              <p:nvSpPr>
                <p:cNvPr id="78" name="Line 19">
                  <a:extLst>
                    <a:ext uri="{FF2B5EF4-FFF2-40B4-BE49-F238E27FC236}">
                      <a16:creationId xmlns:a16="http://schemas.microsoft.com/office/drawing/2014/main" id="{41F28E31-A60E-4439-9D9B-E0683257D255}"/>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9" name="Line 21">
                  <a:extLst>
                    <a:ext uri="{FF2B5EF4-FFF2-40B4-BE49-F238E27FC236}">
                      <a16:creationId xmlns:a16="http://schemas.microsoft.com/office/drawing/2014/main" id="{44138256-5381-4CD2-9E1D-4DDB0281AA7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29BCDE42-03E3-4563-B361-8F6AA4F9E5FD}"/>
                    </a:ext>
                  </a:extLst>
                </p:cNvPr>
                <p:cNvSpPr txBox="1"/>
                <p:nvPr/>
              </p:nvSpPr>
              <p:spPr>
                <a:xfrm>
                  <a:off x="964485" y="4982719"/>
                  <a:ext cx="277401"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42</a:t>
                  </a:r>
                </a:p>
              </p:txBody>
            </p:sp>
            <p:sp>
              <p:nvSpPr>
                <p:cNvPr id="81" name="TextBox 80">
                  <a:extLst>
                    <a:ext uri="{FF2B5EF4-FFF2-40B4-BE49-F238E27FC236}">
                      <a16:creationId xmlns:a16="http://schemas.microsoft.com/office/drawing/2014/main" id="{943E8E33-9163-430A-BE67-F095BB9017B2}"/>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45</a:t>
                  </a:r>
                </a:p>
              </p:txBody>
            </p:sp>
          </p:grpSp>
          <p:grpSp>
            <p:nvGrpSpPr>
              <p:cNvPr id="63" name="Group 62">
                <a:extLst>
                  <a:ext uri="{FF2B5EF4-FFF2-40B4-BE49-F238E27FC236}">
                    <a16:creationId xmlns:a16="http://schemas.microsoft.com/office/drawing/2014/main" id="{5F858A3C-5D44-4017-A7B9-57DD2CFA6450}"/>
                  </a:ext>
                </a:extLst>
              </p:cNvPr>
              <p:cNvGrpSpPr/>
              <p:nvPr/>
            </p:nvGrpSpPr>
            <p:grpSpPr>
              <a:xfrm>
                <a:off x="6722783" y="4920702"/>
                <a:ext cx="700721" cy="389941"/>
                <a:chOff x="964488" y="4920702"/>
                <a:chExt cx="513710" cy="389941"/>
              </a:xfrm>
            </p:grpSpPr>
            <p:sp>
              <p:nvSpPr>
                <p:cNvPr id="74" name="Line 19">
                  <a:extLst>
                    <a:ext uri="{FF2B5EF4-FFF2-40B4-BE49-F238E27FC236}">
                      <a16:creationId xmlns:a16="http://schemas.microsoft.com/office/drawing/2014/main" id="{0B2FAF7C-A124-4FA9-A36E-6D048E5FB3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5" name="Line 21">
                  <a:extLst>
                    <a:ext uri="{FF2B5EF4-FFF2-40B4-BE49-F238E27FC236}">
                      <a16:creationId xmlns:a16="http://schemas.microsoft.com/office/drawing/2014/main" id="{4EE031BB-770B-436F-8F60-22EAF136B3EF}"/>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A096BE5F-68EF-43FD-92F9-60AC495A13C0}"/>
                    </a:ext>
                  </a:extLst>
                </p:cNvPr>
                <p:cNvSpPr txBox="1"/>
                <p:nvPr/>
              </p:nvSpPr>
              <p:spPr>
                <a:xfrm>
                  <a:off x="964488"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48</a:t>
                  </a:r>
                </a:p>
              </p:txBody>
            </p:sp>
            <p:sp>
              <p:nvSpPr>
                <p:cNvPr id="77" name="TextBox 76">
                  <a:extLst>
                    <a:ext uri="{FF2B5EF4-FFF2-40B4-BE49-F238E27FC236}">
                      <a16:creationId xmlns:a16="http://schemas.microsoft.com/office/drawing/2014/main" id="{4DD6122F-49F3-46F4-A3E1-24F8134BDB10}"/>
                    </a:ext>
                  </a:extLst>
                </p:cNvPr>
                <p:cNvSpPr txBox="1"/>
                <p:nvPr/>
              </p:nvSpPr>
              <p:spPr>
                <a:xfrm>
                  <a:off x="1200798"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51</a:t>
                  </a:r>
                </a:p>
              </p:txBody>
            </p:sp>
          </p:grpSp>
          <p:grpSp>
            <p:nvGrpSpPr>
              <p:cNvPr id="64" name="Group 63">
                <a:extLst>
                  <a:ext uri="{FF2B5EF4-FFF2-40B4-BE49-F238E27FC236}">
                    <a16:creationId xmlns:a16="http://schemas.microsoft.com/office/drawing/2014/main" id="{EFEE3EBE-35EA-4542-9014-43A5BD1DC57D}"/>
                  </a:ext>
                </a:extLst>
              </p:cNvPr>
              <p:cNvGrpSpPr/>
              <p:nvPr/>
            </p:nvGrpSpPr>
            <p:grpSpPr>
              <a:xfrm>
                <a:off x="7362232" y="4920702"/>
                <a:ext cx="702249" cy="389941"/>
                <a:chOff x="963370" y="4920702"/>
                <a:chExt cx="514826" cy="389941"/>
              </a:xfrm>
            </p:grpSpPr>
            <p:sp>
              <p:nvSpPr>
                <p:cNvPr id="70" name="Line 19">
                  <a:extLst>
                    <a:ext uri="{FF2B5EF4-FFF2-40B4-BE49-F238E27FC236}">
                      <a16:creationId xmlns:a16="http://schemas.microsoft.com/office/drawing/2014/main" id="{420BF2A3-AC3E-49EF-9B45-8FB76ECEAE8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1" name="Line 21">
                  <a:extLst>
                    <a:ext uri="{FF2B5EF4-FFF2-40B4-BE49-F238E27FC236}">
                      <a16:creationId xmlns:a16="http://schemas.microsoft.com/office/drawing/2014/main" id="{DCF76D63-DCAA-4FBE-8EBC-246767034E06}"/>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F66E6EEF-CAA7-4B73-BF4A-EA877C045692}"/>
                    </a:ext>
                  </a:extLst>
                </p:cNvPr>
                <p:cNvSpPr txBox="1"/>
                <p:nvPr/>
              </p:nvSpPr>
              <p:spPr>
                <a:xfrm>
                  <a:off x="963370" y="4971256"/>
                  <a:ext cx="277398"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54</a:t>
                  </a:r>
                </a:p>
              </p:txBody>
            </p:sp>
            <p:sp>
              <p:nvSpPr>
                <p:cNvPr id="73" name="TextBox 72">
                  <a:extLst>
                    <a:ext uri="{FF2B5EF4-FFF2-40B4-BE49-F238E27FC236}">
                      <a16:creationId xmlns:a16="http://schemas.microsoft.com/office/drawing/2014/main" id="{F1DEB61C-CB48-4FBF-AE71-EA3256B47EB9}"/>
                    </a:ext>
                  </a:extLst>
                </p:cNvPr>
                <p:cNvSpPr txBox="1"/>
                <p:nvPr/>
              </p:nvSpPr>
              <p:spPr>
                <a:xfrm>
                  <a:off x="1200799" y="4982719"/>
                  <a:ext cx="277397"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57</a:t>
                  </a:r>
                </a:p>
              </p:txBody>
            </p:sp>
          </p:grpSp>
          <p:grpSp>
            <p:nvGrpSpPr>
              <p:cNvPr id="65" name="Group 64">
                <a:extLst>
                  <a:ext uri="{FF2B5EF4-FFF2-40B4-BE49-F238E27FC236}">
                    <a16:creationId xmlns:a16="http://schemas.microsoft.com/office/drawing/2014/main" id="{D4AEEB13-ACEA-4989-BB43-2804F8CFD3E9}"/>
                  </a:ext>
                </a:extLst>
              </p:cNvPr>
              <p:cNvGrpSpPr/>
              <p:nvPr/>
            </p:nvGrpSpPr>
            <p:grpSpPr>
              <a:xfrm>
                <a:off x="8004712" y="4920702"/>
                <a:ext cx="700720" cy="389941"/>
                <a:chOff x="964487" y="4920702"/>
                <a:chExt cx="513708" cy="389941"/>
              </a:xfrm>
            </p:grpSpPr>
            <p:sp>
              <p:nvSpPr>
                <p:cNvPr id="66" name="Line 19">
                  <a:extLst>
                    <a:ext uri="{FF2B5EF4-FFF2-40B4-BE49-F238E27FC236}">
                      <a16:creationId xmlns:a16="http://schemas.microsoft.com/office/drawing/2014/main" id="{60D2AD2F-F284-48F2-B18C-74C4686988EB}"/>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67" name="Line 21">
                  <a:extLst>
                    <a:ext uri="{FF2B5EF4-FFF2-40B4-BE49-F238E27FC236}">
                      <a16:creationId xmlns:a16="http://schemas.microsoft.com/office/drawing/2014/main" id="{424DBF69-6D8B-48CE-9F08-5C3A8299AD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870EF619-BACF-4F1A-B660-9892B4EA6F98}"/>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60</a:t>
                  </a:r>
                </a:p>
              </p:txBody>
            </p:sp>
            <p:sp>
              <p:nvSpPr>
                <p:cNvPr id="69" name="TextBox 68">
                  <a:extLst>
                    <a:ext uri="{FF2B5EF4-FFF2-40B4-BE49-F238E27FC236}">
                      <a16:creationId xmlns:a16="http://schemas.microsoft.com/office/drawing/2014/main" id="{44315F91-2469-4437-8B58-EF5D6123E352}"/>
                    </a:ext>
                  </a:extLst>
                </p:cNvPr>
                <p:cNvSpPr txBox="1"/>
                <p:nvPr/>
              </p:nvSpPr>
              <p:spPr>
                <a:xfrm>
                  <a:off x="1200796" y="4982719"/>
                  <a:ext cx="277399" cy="327924"/>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63</a:t>
                  </a:r>
                </a:p>
              </p:txBody>
            </p:sp>
          </p:grpSp>
        </p:grpSp>
        <p:grpSp>
          <p:nvGrpSpPr>
            <p:cNvPr id="16" name="Group 15">
              <a:extLst>
                <a:ext uri="{FF2B5EF4-FFF2-40B4-BE49-F238E27FC236}">
                  <a16:creationId xmlns:a16="http://schemas.microsoft.com/office/drawing/2014/main" id="{134C5A1C-31DE-4099-BF70-9CA168C45B16}"/>
                </a:ext>
              </a:extLst>
            </p:cNvPr>
            <p:cNvGrpSpPr/>
            <p:nvPr/>
          </p:nvGrpSpPr>
          <p:grpSpPr>
            <a:xfrm>
              <a:off x="5388349" y="3826435"/>
              <a:ext cx="3823660" cy="225145"/>
              <a:chOff x="1402280" y="5583407"/>
              <a:chExt cx="7242784" cy="327924"/>
            </a:xfrm>
          </p:grpSpPr>
          <p:sp>
            <p:nvSpPr>
              <p:cNvPr id="33" name="TextBox 32">
                <a:extLst>
                  <a:ext uri="{FF2B5EF4-FFF2-40B4-BE49-F238E27FC236}">
                    <a16:creationId xmlns:a16="http://schemas.microsoft.com/office/drawing/2014/main" id="{0F2CCE1E-B596-4347-B3B3-CA533BC617DF}"/>
                  </a:ext>
                </a:extLst>
              </p:cNvPr>
              <p:cNvSpPr txBox="1"/>
              <p:nvPr/>
            </p:nvSpPr>
            <p:spPr>
              <a:xfrm>
                <a:off x="1402280" y="5583407"/>
                <a:ext cx="499126"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137</a:t>
                </a:r>
              </a:p>
            </p:txBody>
          </p:sp>
          <p:sp>
            <p:nvSpPr>
              <p:cNvPr id="34" name="TextBox 33">
                <a:extLst>
                  <a:ext uri="{FF2B5EF4-FFF2-40B4-BE49-F238E27FC236}">
                    <a16:creationId xmlns:a16="http://schemas.microsoft.com/office/drawing/2014/main" id="{33BD5815-5047-42B6-B6DC-AB57643EA700}"/>
                  </a:ext>
                </a:extLst>
              </p:cNvPr>
              <p:cNvSpPr txBox="1"/>
              <p:nvPr/>
            </p:nvSpPr>
            <p:spPr>
              <a:xfrm>
                <a:off x="1824632"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44</a:t>
                </a:r>
              </a:p>
            </p:txBody>
          </p:sp>
          <p:sp>
            <p:nvSpPr>
              <p:cNvPr id="35" name="TextBox 34">
                <a:extLst>
                  <a:ext uri="{FF2B5EF4-FFF2-40B4-BE49-F238E27FC236}">
                    <a16:creationId xmlns:a16="http://schemas.microsoft.com/office/drawing/2014/main" id="{37FDB192-A1C8-443E-A854-C6E97770DEA7}"/>
                  </a:ext>
                </a:extLst>
              </p:cNvPr>
              <p:cNvSpPr txBox="1"/>
              <p:nvPr/>
            </p:nvSpPr>
            <p:spPr>
              <a:xfrm>
                <a:off x="2132098"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27</a:t>
                </a:r>
              </a:p>
            </p:txBody>
          </p:sp>
          <p:sp>
            <p:nvSpPr>
              <p:cNvPr id="36" name="TextBox 35">
                <a:extLst>
                  <a:ext uri="{FF2B5EF4-FFF2-40B4-BE49-F238E27FC236}">
                    <a16:creationId xmlns:a16="http://schemas.microsoft.com/office/drawing/2014/main" id="{0CC72A8D-45A7-4B4C-9824-8EAC793AC471}"/>
                  </a:ext>
                </a:extLst>
              </p:cNvPr>
              <p:cNvSpPr txBox="1"/>
              <p:nvPr/>
            </p:nvSpPr>
            <p:spPr>
              <a:xfrm>
                <a:off x="2454432"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22</a:t>
                </a:r>
              </a:p>
            </p:txBody>
          </p:sp>
          <p:sp>
            <p:nvSpPr>
              <p:cNvPr id="37" name="TextBox 36">
                <a:extLst>
                  <a:ext uri="{FF2B5EF4-FFF2-40B4-BE49-F238E27FC236}">
                    <a16:creationId xmlns:a16="http://schemas.microsoft.com/office/drawing/2014/main" id="{2DEF7FC1-A51C-474B-BBCF-011CDAAF32CA}"/>
                  </a:ext>
                </a:extLst>
              </p:cNvPr>
              <p:cNvSpPr txBox="1"/>
              <p:nvPr/>
            </p:nvSpPr>
            <p:spPr>
              <a:xfrm>
                <a:off x="2781724"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18</a:t>
                </a:r>
              </a:p>
            </p:txBody>
          </p:sp>
          <p:sp>
            <p:nvSpPr>
              <p:cNvPr id="38" name="TextBox 37">
                <a:extLst>
                  <a:ext uri="{FF2B5EF4-FFF2-40B4-BE49-F238E27FC236}">
                    <a16:creationId xmlns:a16="http://schemas.microsoft.com/office/drawing/2014/main" id="{24DD52AF-01F3-4B38-BB47-BA6D318FFC0F}"/>
                  </a:ext>
                </a:extLst>
              </p:cNvPr>
              <p:cNvSpPr txBox="1"/>
              <p:nvPr/>
            </p:nvSpPr>
            <p:spPr>
              <a:xfrm>
                <a:off x="3104056"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16</a:t>
                </a:r>
              </a:p>
            </p:txBody>
          </p:sp>
          <p:sp>
            <p:nvSpPr>
              <p:cNvPr id="39" name="TextBox 38">
                <a:extLst>
                  <a:ext uri="{FF2B5EF4-FFF2-40B4-BE49-F238E27FC236}">
                    <a16:creationId xmlns:a16="http://schemas.microsoft.com/office/drawing/2014/main" id="{5FDCFE1F-28E0-42D5-B4EA-A9341F22C1CD}"/>
                  </a:ext>
                </a:extLst>
              </p:cNvPr>
              <p:cNvSpPr txBox="1"/>
              <p:nvPr/>
            </p:nvSpPr>
            <p:spPr>
              <a:xfrm>
                <a:off x="3431345"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15</a:t>
                </a:r>
              </a:p>
            </p:txBody>
          </p:sp>
          <p:sp>
            <p:nvSpPr>
              <p:cNvPr id="40" name="TextBox 39">
                <a:extLst>
                  <a:ext uri="{FF2B5EF4-FFF2-40B4-BE49-F238E27FC236}">
                    <a16:creationId xmlns:a16="http://schemas.microsoft.com/office/drawing/2014/main" id="{97010527-7DEE-4BAE-B0F9-17DF80E165C1}"/>
                  </a:ext>
                </a:extLst>
              </p:cNvPr>
              <p:cNvSpPr txBox="1"/>
              <p:nvPr/>
            </p:nvSpPr>
            <p:spPr>
              <a:xfrm>
                <a:off x="3753681"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11</a:t>
                </a:r>
              </a:p>
            </p:txBody>
          </p:sp>
          <p:sp>
            <p:nvSpPr>
              <p:cNvPr id="41" name="TextBox 40">
                <a:extLst>
                  <a:ext uri="{FF2B5EF4-FFF2-40B4-BE49-F238E27FC236}">
                    <a16:creationId xmlns:a16="http://schemas.microsoft.com/office/drawing/2014/main" id="{426DF02C-9482-4F95-8130-C5041120D415}"/>
                  </a:ext>
                </a:extLst>
              </p:cNvPr>
              <p:cNvSpPr txBox="1"/>
              <p:nvPr/>
            </p:nvSpPr>
            <p:spPr>
              <a:xfrm>
                <a:off x="4080969"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10</a:t>
                </a:r>
              </a:p>
            </p:txBody>
          </p:sp>
          <p:sp>
            <p:nvSpPr>
              <p:cNvPr id="42" name="TextBox 41">
                <a:extLst>
                  <a:ext uri="{FF2B5EF4-FFF2-40B4-BE49-F238E27FC236}">
                    <a16:creationId xmlns:a16="http://schemas.microsoft.com/office/drawing/2014/main" id="{D46FE73C-FDC9-4EA8-955C-820E83A5A42E}"/>
                  </a:ext>
                </a:extLst>
              </p:cNvPr>
              <p:cNvSpPr txBox="1"/>
              <p:nvPr/>
            </p:nvSpPr>
            <p:spPr>
              <a:xfrm>
                <a:off x="4403303"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10</a:t>
                </a:r>
              </a:p>
            </p:txBody>
          </p:sp>
          <p:sp>
            <p:nvSpPr>
              <p:cNvPr id="43" name="TextBox 42">
                <a:extLst>
                  <a:ext uri="{FF2B5EF4-FFF2-40B4-BE49-F238E27FC236}">
                    <a16:creationId xmlns:a16="http://schemas.microsoft.com/office/drawing/2014/main" id="{15884DB1-884A-46F2-A494-46CB303C389F}"/>
                  </a:ext>
                </a:extLst>
              </p:cNvPr>
              <p:cNvSpPr txBox="1"/>
              <p:nvPr/>
            </p:nvSpPr>
            <p:spPr>
              <a:xfrm>
                <a:off x="4730592" y="5583407"/>
                <a:ext cx="378385"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10</a:t>
                </a:r>
              </a:p>
            </p:txBody>
          </p:sp>
          <p:sp>
            <p:nvSpPr>
              <p:cNvPr id="44" name="TextBox 43">
                <a:extLst>
                  <a:ext uri="{FF2B5EF4-FFF2-40B4-BE49-F238E27FC236}">
                    <a16:creationId xmlns:a16="http://schemas.microsoft.com/office/drawing/2014/main" id="{5ED9E83A-7E36-41BC-B7B3-59A603D44482}"/>
                  </a:ext>
                </a:extLst>
              </p:cNvPr>
              <p:cNvSpPr txBox="1"/>
              <p:nvPr/>
            </p:nvSpPr>
            <p:spPr>
              <a:xfrm>
                <a:off x="5113298"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7</a:t>
                </a:r>
              </a:p>
            </p:txBody>
          </p:sp>
          <p:sp>
            <p:nvSpPr>
              <p:cNvPr id="45" name="TextBox 44">
                <a:extLst>
                  <a:ext uri="{FF2B5EF4-FFF2-40B4-BE49-F238E27FC236}">
                    <a16:creationId xmlns:a16="http://schemas.microsoft.com/office/drawing/2014/main" id="{5B450F34-F198-4774-B3A5-51275CFF306B}"/>
                  </a:ext>
                </a:extLst>
              </p:cNvPr>
              <p:cNvSpPr txBox="1"/>
              <p:nvPr/>
            </p:nvSpPr>
            <p:spPr>
              <a:xfrm>
                <a:off x="5466580"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46" name="TextBox 45">
                <a:extLst>
                  <a:ext uri="{FF2B5EF4-FFF2-40B4-BE49-F238E27FC236}">
                    <a16:creationId xmlns:a16="http://schemas.microsoft.com/office/drawing/2014/main" id="{4A9E8BDE-19C9-4D2A-B7F9-B0DFB43D90C6}"/>
                  </a:ext>
                </a:extLst>
              </p:cNvPr>
              <p:cNvSpPr txBox="1"/>
              <p:nvPr/>
            </p:nvSpPr>
            <p:spPr>
              <a:xfrm>
                <a:off x="5788916"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47" name="TextBox 46">
                <a:extLst>
                  <a:ext uri="{FF2B5EF4-FFF2-40B4-BE49-F238E27FC236}">
                    <a16:creationId xmlns:a16="http://schemas.microsoft.com/office/drawing/2014/main" id="{A5031BAE-ED2E-48B4-9C68-81B5EC285F46}"/>
                  </a:ext>
                </a:extLst>
              </p:cNvPr>
              <p:cNvSpPr txBox="1"/>
              <p:nvPr/>
            </p:nvSpPr>
            <p:spPr>
              <a:xfrm>
                <a:off x="6142191"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48" name="TextBox 47">
                <a:extLst>
                  <a:ext uri="{FF2B5EF4-FFF2-40B4-BE49-F238E27FC236}">
                    <a16:creationId xmlns:a16="http://schemas.microsoft.com/office/drawing/2014/main" id="{CCF2F8A3-13CF-4511-BC51-B0B18DB593D9}"/>
                  </a:ext>
                </a:extLst>
              </p:cNvPr>
              <p:cNvSpPr txBox="1"/>
              <p:nvPr/>
            </p:nvSpPr>
            <p:spPr>
              <a:xfrm>
                <a:off x="6464529"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a:t>
                </a:r>
              </a:p>
            </p:txBody>
          </p:sp>
          <p:sp>
            <p:nvSpPr>
              <p:cNvPr id="49" name="TextBox 48">
                <a:extLst>
                  <a:ext uri="{FF2B5EF4-FFF2-40B4-BE49-F238E27FC236}">
                    <a16:creationId xmlns:a16="http://schemas.microsoft.com/office/drawing/2014/main" id="{2D11C98C-F142-4D2E-A5FA-62742D060105}"/>
                  </a:ext>
                </a:extLst>
              </p:cNvPr>
              <p:cNvSpPr txBox="1"/>
              <p:nvPr/>
            </p:nvSpPr>
            <p:spPr>
              <a:xfrm>
                <a:off x="6783153"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a:t>
                </a:r>
              </a:p>
            </p:txBody>
          </p:sp>
          <p:sp>
            <p:nvSpPr>
              <p:cNvPr id="50" name="TextBox 49">
                <a:extLst>
                  <a:ext uri="{FF2B5EF4-FFF2-40B4-BE49-F238E27FC236}">
                    <a16:creationId xmlns:a16="http://schemas.microsoft.com/office/drawing/2014/main" id="{26E1231E-3A5B-4042-B28A-E0805EEB5AE7}"/>
                  </a:ext>
                </a:extLst>
              </p:cNvPr>
              <p:cNvSpPr txBox="1"/>
              <p:nvPr/>
            </p:nvSpPr>
            <p:spPr>
              <a:xfrm>
                <a:off x="7105489"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a:t>
                </a:r>
              </a:p>
            </p:txBody>
          </p:sp>
          <p:sp>
            <p:nvSpPr>
              <p:cNvPr id="51" name="TextBox 50">
                <a:extLst>
                  <a:ext uri="{FF2B5EF4-FFF2-40B4-BE49-F238E27FC236}">
                    <a16:creationId xmlns:a16="http://schemas.microsoft.com/office/drawing/2014/main" id="{66E5B1F9-3824-460A-A98F-E276BAC30A2D}"/>
                  </a:ext>
                </a:extLst>
              </p:cNvPr>
              <p:cNvSpPr txBox="1"/>
              <p:nvPr/>
            </p:nvSpPr>
            <p:spPr>
              <a:xfrm>
                <a:off x="7422600"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a:t>
                </a:r>
              </a:p>
            </p:txBody>
          </p:sp>
          <p:sp>
            <p:nvSpPr>
              <p:cNvPr id="52" name="TextBox 51">
                <a:extLst>
                  <a:ext uri="{FF2B5EF4-FFF2-40B4-BE49-F238E27FC236}">
                    <a16:creationId xmlns:a16="http://schemas.microsoft.com/office/drawing/2014/main" id="{4C107300-3F86-43EA-B265-742EE4A81ABB}"/>
                  </a:ext>
                </a:extLst>
              </p:cNvPr>
              <p:cNvSpPr txBox="1"/>
              <p:nvPr/>
            </p:nvSpPr>
            <p:spPr>
              <a:xfrm>
                <a:off x="7746463"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a:t>
                </a:r>
              </a:p>
            </p:txBody>
          </p:sp>
          <p:sp>
            <p:nvSpPr>
              <p:cNvPr id="53" name="TextBox 52">
                <a:extLst>
                  <a:ext uri="{FF2B5EF4-FFF2-40B4-BE49-F238E27FC236}">
                    <a16:creationId xmlns:a16="http://schemas.microsoft.com/office/drawing/2014/main" id="{7DC33A74-9284-4EB9-80FD-3F9C48828A23}"/>
                  </a:ext>
                </a:extLst>
              </p:cNvPr>
              <p:cNvSpPr txBox="1"/>
              <p:nvPr/>
            </p:nvSpPr>
            <p:spPr>
              <a:xfrm>
                <a:off x="8065084"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0</a:t>
                </a:r>
              </a:p>
            </p:txBody>
          </p:sp>
          <p:sp>
            <p:nvSpPr>
              <p:cNvPr id="54" name="TextBox 53">
                <a:extLst>
                  <a:ext uri="{FF2B5EF4-FFF2-40B4-BE49-F238E27FC236}">
                    <a16:creationId xmlns:a16="http://schemas.microsoft.com/office/drawing/2014/main" id="{9AF5F0C0-6720-40D9-B0C3-18F382730D35}"/>
                  </a:ext>
                </a:extLst>
              </p:cNvPr>
              <p:cNvSpPr txBox="1"/>
              <p:nvPr/>
            </p:nvSpPr>
            <p:spPr>
              <a:xfrm>
                <a:off x="8387420" y="5583407"/>
                <a:ext cx="257644" cy="327924"/>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0</a:t>
                </a:r>
              </a:p>
            </p:txBody>
          </p:sp>
        </p:grpSp>
        <p:grpSp>
          <p:nvGrpSpPr>
            <p:cNvPr id="17" name="Group 16">
              <a:extLst>
                <a:ext uri="{FF2B5EF4-FFF2-40B4-BE49-F238E27FC236}">
                  <a16:creationId xmlns:a16="http://schemas.microsoft.com/office/drawing/2014/main" id="{BF120047-D989-4380-B26D-F0BC71E3475A}"/>
                </a:ext>
              </a:extLst>
            </p:cNvPr>
            <p:cNvGrpSpPr/>
            <p:nvPr/>
          </p:nvGrpSpPr>
          <p:grpSpPr>
            <a:xfrm>
              <a:off x="5526711" y="1602002"/>
              <a:ext cx="3393648" cy="1628770"/>
              <a:chOff x="1664368" y="2343515"/>
              <a:chExt cx="6428254" cy="2372303"/>
            </a:xfrm>
          </p:grpSpPr>
          <p:sp>
            <p:nvSpPr>
              <p:cNvPr id="18" name="Freeform: Shape 107">
                <a:extLst>
                  <a:ext uri="{FF2B5EF4-FFF2-40B4-BE49-F238E27FC236}">
                    <a16:creationId xmlns:a16="http://schemas.microsoft.com/office/drawing/2014/main" id="{EA30F99D-A326-4EFC-85DB-6565147D4121}"/>
                  </a:ext>
                </a:extLst>
              </p:cNvPr>
              <p:cNvSpPr/>
              <p:nvPr/>
            </p:nvSpPr>
            <p:spPr>
              <a:xfrm>
                <a:off x="1664368" y="2343515"/>
                <a:ext cx="6426609" cy="2331195"/>
              </a:xfrm>
              <a:custGeom>
                <a:avLst/>
                <a:gdLst>
                  <a:gd name="connsiteX0" fmla="*/ 9142355 w 9135340"/>
                  <a:gd name="connsiteY0" fmla="*/ 3267950 h 3264477"/>
                  <a:gd name="connsiteX1" fmla="*/ 3490090 w 9135340"/>
                  <a:gd name="connsiteY1" fmla="*/ 3267950 h 3264477"/>
                  <a:gd name="connsiteX2" fmla="*/ 3490090 w 9135340"/>
                  <a:gd name="connsiteY2" fmla="*/ 3213649 h 3264477"/>
                  <a:gd name="connsiteX3" fmla="*/ 3223520 w 9135340"/>
                  <a:gd name="connsiteY3" fmla="*/ 3213649 h 3264477"/>
                  <a:gd name="connsiteX4" fmla="*/ 3223520 w 9135340"/>
                  <a:gd name="connsiteY4" fmla="*/ 3193906 h 3264477"/>
                  <a:gd name="connsiteX5" fmla="*/ 2848347 w 9135340"/>
                  <a:gd name="connsiteY5" fmla="*/ 3193906 h 3264477"/>
                  <a:gd name="connsiteX6" fmla="*/ 2848347 w 9135340"/>
                  <a:gd name="connsiteY6" fmla="*/ 3154412 h 3264477"/>
                  <a:gd name="connsiteX7" fmla="*/ 2359637 w 9135340"/>
                  <a:gd name="connsiteY7" fmla="*/ 3154412 h 3264477"/>
                  <a:gd name="connsiteX8" fmla="*/ 2359637 w 9135340"/>
                  <a:gd name="connsiteY8" fmla="*/ 3095175 h 3264477"/>
                  <a:gd name="connsiteX9" fmla="*/ 2246099 w 9135340"/>
                  <a:gd name="connsiteY9" fmla="*/ 3095175 h 3264477"/>
                  <a:gd name="connsiteX10" fmla="*/ 2246099 w 9135340"/>
                  <a:gd name="connsiteY10" fmla="*/ 3035938 h 3264477"/>
                  <a:gd name="connsiteX11" fmla="*/ 1698152 w 9135340"/>
                  <a:gd name="connsiteY11" fmla="*/ 3035938 h 3264477"/>
                  <a:gd name="connsiteX12" fmla="*/ 1698152 w 9135340"/>
                  <a:gd name="connsiteY12" fmla="*/ 3011251 h 3264477"/>
                  <a:gd name="connsiteX13" fmla="*/ 1535248 w 9135340"/>
                  <a:gd name="connsiteY13" fmla="*/ 3011251 h 3264477"/>
                  <a:gd name="connsiteX14" fmla="*/ 1535248 w 9135340"/>
                  <a:gd name="connsiteY14" fmla="*/ 2952014 h 3264477"/>
                  <a:gd name="connsiteX15" fmla="*/ 1243991 w 9135340"/>
                  <a:gd name="connsiteY15" fmla="*/ 2952014 h 3264477"/>
                  <a:gd name="connsiteX16" fmla="*/ 1243991 w 9135340"/>
                  <a:gd name="connsiteY16" fmla="*/ 2907584 h 3264477"/>
                  <a:gd name="connsiteX17" fmla="*/ 987292 w 9135340"/>
                  <a:gd name="connsiteY17" fmla="*/ 2907584 h 3264477"/>
                  <a:gd name="connsiteX18" fmla="*/ 987292 w 9135340"/>
                  <a:gd name="connsiteY18" fmla="*/ 2868099 h 3264477"/>
                  <a:gd name="connsiteX19" fmla="*/ 883634 w 9135340"/>
                  <a:gd name="connsiteY19" fmla="*/ 2868099 h 3264477"/>
                  <a:gd name="connsiteX20" fmla="*/ 883634 w 9135340"/>
                  <a:gd name="connsiteY20" fmla="*/ 2813798 h 3264477"/>
                  <a:gd name="connsiteX21" fmla="*/ 760218 w 9135340"/>
                  <a:gd name="connsiteY21" fmla="*/ 2813798 h 3264477"/>
                  <a:gd name="connsiteX22" fmla="*/ 760218 w 9135340"/>
                  <a:gd name="connsiteY22" fmla="*/ 2749616 h 3264477"/>
                  <a:gd name="connsiteX23" fmla="*/ 636806 w 9135340"/>
                  <a:gd name="connsiteY23" fmla="*/ 2749616 h 3264477"/>
                  <a:gd name="connsiteX24" fmla="*/ 636806 w 9135340"/>
                  <a:gd name="connsiteY24" fmla="*/ 2591649 h 3264477"/>
                  <a:gd name="connsiteX25" fmla="*/ 562759 w 9135340"/>
                  <a:gd name="connsiteY25" fmla="*/ 2591649 h 3264477"/>
                  <a:gd name="connsiteX26" fmla="*/ 562759 w 9135340"/>
                  <a:gd name="connsiteY26" fmla="*/ 2468239 h 3264477"/>
                  <a:gd name="connsiteX27" fmla="*/ 483776 w 9135340"/>
                  <a:gd name="connsiteY27" fmla="*/ 2468239 h 3264477"/>
                  <a:gd name="connsiteX28" fmla="*/ 483776 w 9135340"/>
                  <a:gd name="connsiteY28" fmla="*/ 2384324 h 3264477"/>
                  <a:gd name="connsiteX29" fmla="*/ 370236 w 9135340"/>
                  <a:gd name="connsiteY29" fmla="*/ 2384324 h 3264477"/>
                  <a:gd name="connsiteX30" fmla="*/ 370236 w 9135340"/>
                  <a:gd name="connsiteY30" fmla="*/ 1959786 h 3264477"/>
                  <a:gd name="connsiteX31" fmla="*/ 330744 w 9135340"/>
                  <a:gd name="connsiteY31" fmla="*/ 1959786 h 3264477"/>
                  <a:gd name="connsiteX32" fmla="*/ 330744 w 9135340"/>
                  <a:gd name="connsiteY32" fmla="*/ 1184754 h 3264477"/>
                  <a:gd name="connsiteX33" fmla="*/ 296189 w 9135340"/>
                  <a:gd name="connsiteY33" fmla="*/ 1184754 h 3264477"/>
                  <a:gd name="connsiteX34" fmla="*/ 296189 w 9135340"/>
                  <a:gd name="connsiteY34" fmla="*/ 691107 h 3264477"/>
                  <a:gd name="connsiteX35" fmla="*/ 251760 w 9135340"/>
                  <a:gd name="connsiteY35" fmla="*/ 691107 h 3264477"/>
                  <a:gd name="connsiteX36" fmla="*/ 251760 w 9135340"/>
                  <a:gd name="connsiteY36" fmla="*/ 409728 h 3264477"/>
                  <a:gd name="connsiteX37" fmla="*/ 222141 w 9135340"/>
                  <a:gd name="connsiteY37" fmla="*/ 409728 h 3264477"/>
                  <a:gd name="connsiteX38" fmla="*/ 222141 w 9135340"/>
                  <a:gd name="connsiteY38" fmla="*/ 241887 h 3264477"/>
                  <a:gd name="connsiteX39" fmla="*/ 172777 w 9135340"/>
                  <a:gd name="connsiteY39" fmla="*/ 241887 h 3264477"/>
                  <a:gd name="connsiteX40" fmla="*/ 172777 w 9135340"/>
                  <a:gd name="connsiteY40" fmla="*/ 153031 h 3264477"/>
                  <a:gd name="connsiteX41" fmla="*/ 138222 w 9135340"/>
                  <a:gd name="connsiteY41" fmla="*/ 153031 h 3264477"/>
                  <a:gd name="connsiteX42" fmla="*/ 138222 w 9135340"/>
                  <a:gd name="connsiteY42" fmla="*/ 0 h 3264477"/>
                  <a:gd name="connsiteX43" fmla="*/ 0 w 9135340"/>
                  <a:gd name="connsiteY43" fmla="*/ 0 h 326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35340" h="3264477">
                    <a:moveTo>
                      <a:pt x="9142355" y="3267950"/>
                    </a:moveTo>
                    <a:lnTo>
                      <a:pt x="3490090" y="3267950"/>
                    </a:lnTo>
                    <a:lnTo>
                      <a:pt x="3490090" y="3213649"/>
                    </a:lnTo>
                    <a:lnTo>
                      <a:pt x="3223520" y="3213649"/>
                    </a:lnTo>
                    <a:lnTo>
                      <a:pt x="3223520" y="3193906"/>
                    </a:lnTo>
                    <a:lnTo>
                      <a:pt x="2848347" y="3193906"/>
                    </a:lnTo>
                    <a:lnTo>
                      <a:pt x="2848347" y="3154412"/>
                    </a:lnTo>
                    <a:lnTo>
                      <a:pt x="2359637" y="3154412"/>
                    </a:lnTo>
                    <a:lnTo>
                      <a:pt x="2359637" y="3095175"/>
                    </a:lnTo>
                    <a:lnTo>
                      <a:pt x="2246099" y="3095175"/>
                    </a:lnTo>
                    <a:lnTo>
                      <a:pt x="2246099" y="3035938"/>
                    </a:lnTo>
                    <a:lnTo>
                      <a:pt x="1698152" y="3035938"/>
                    </a:lnTo>
                    <a:lnTo>
                      <a:pt x="1698152" y="3011251"/>
                    </a:lnTo>
                    <a:lnTo>
                      <a:pt x="1535248" y="3011251"/>
                    </a:lnTo>
                    <a:lnTo>
                      <a:pt x="1535248" y="2952014"/>
                    </a:lnTo>
                    <a:lnTo>
                      <a:pt x="1243991" y="2952014"/>
                    </a:lnTo>
                    <a:lnTo>
                      <a:pt x="1243991" y="2907584"/>
                    </a:lnTo>
                    <a:lnTo>
                      <a:pt x="987292" y="2907584"/>
                    </a:lnTo>
                    <a:lnTo>
                      <a:pt x="987292" y="2868099"/>
                    </a:lnTo>
                    <a:lnTo>
                      <a:pt x="883634" y="2868099"/>
                    </a:lnTo>
                    <a:lnTo>
                      <a:pt x="883634" y="2813798"/>
                    </a:lnTo>
                    <a:lnTo>
                      <a:pt x="760218" y="2813798"/>
                    </a:lnTo>
                    <a:lnTo>
                      <a:pt x="760218" y="2749616"/>
                    </a:lnTo>
                    <a:lnTo>
                      <a:pt x="636806" y="2749616"/>
                    </a:lnTo>
                    <a:lnTo>
                      <a:pt x="636806" y="2591649"/>
                    </a:lnTo>
                    <a:lnTo>
                      <a:pt x="562759" y="2591649"/>
                    </a:lnTo>
                    <a:lnTo>
                      <a:pt x="562759" y="2468239"/>
                    </a:lnTo>
                    <a:lnTo>
                      <a:pt x="483776" y="2468239"/>
                    </a:lnTo>
                    <a:lnTo>
                      <a:pt x="483776" y="2384324"/>
                    </a:lnTo>
                    <a:lnTo>
                      <a:pt x="370236" y="2384324"/>
                    </a:lnTo>
                    <a:lnTo>
                      <a:pt x="370236" y="1959786"/>
                    </a:lnTo>
                    <a:lnTo>
                      <a:pt x="330744" y="1959786"/>
                    </a:lnTo>
                    <a:lnTo>
                      <a:pt x="330744" y="1184754"/>
                    </a:lnTo>
                    <a:lnTo>
                      <a:pt x="296189" y="1184754"/>
                    </a:lnTo>
                    <a:lnTo>
                      <a:pt x="296189" y="691107"/>
                    </a:lnTo>
                    <a:lnTo>
                      <a:pt x="251760" y="691107"/>
                    </a:lnTo>
                    <a:lnTo>
                      <a:pt x="251760" y="409728"/>
                    </a:lnTo>
                    <a:lnTo>
                      <a:pt x="222141" y="409728"/>
                    </a:lnTo>
                    <a:lnTo>
                      <a:pt x="222141" y="241887"/>
                    </a:lnTo>
                    <a:lnTo>
                      <a:pt x="172777" y="241887"/>
                    </a:lnTo>
                    <a:lnTo>
                      <a:pt x="172777" y="153031"/>
                    </a:lnTo>
                    <a:lnTo>
                      <a:pt x="138222" y="153031"/>
                    </a:lnTo>
                    <a:lnTo>
                      <a:pt x="138222" y="0"/>
                    </a:lnTo>
                    <a:lnTo>
                      <a:pt x="0" y="0"/>
                    </a:lnTo>
                  </a:path>
                </a:pathLst>
              </a:custGeom>
              <a:noFill/>
              <a:ln w="15875" cap="flat">
                <a:solidFill>
                  <a:srgbClr val="B60D27"/>
                </a:solidFill>
                <a:prstDash val="solid"/>
                <a:miter/>
              </a:ln>
            </p:spPr>
            <p:txBody>
              <a:bodyPr rtlCol="0" anchor="ctr"/>
              <a:lstStyle/>
              <a:p>
                <a:endParaRPr lang="en-US" sz="900" dirty="0"/>
              </a:p>
            </p:txBody>
          </p:sp>
          <p:sp>
            <p:nvSpPr>
              <p:cNvPr id="19" name="Freeform: Shape 108">
                <a:extLst>
                  <a:ext uri="{FF2B5EF4-FFF2-40B4-BE49-F238E27FC236}">
                    <a16:creationId xmlns:a16="http://schemas.microsoft.com/office/drawing/2014/main" id="{634E628B-A1A7-4B34-A9E0-88546A4F4E77}"/>
                  </a:ext>
                </a:extLst>
              </p:cNvPr>
              <p:cNvSpPr/>
              <p:nvPr/>
            </p:nvSpPr>
            <p:spPr>
              <a:xfrm>
                <a:off x="2445740" y="4375724"/>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0" name="Freeform: Shape 109">
                <a:extLst>
                  <a:ext uri="{FF2B5EF4-FFF2-40B4-BE49-F238E27FC236}">
                    <a16:creationId xmlns:a16="http://schemas.microsoft.com/office/drawing/2014/main" id="{9B20088C-B38A-48AC-B3F6-57EFA34E5610}"/>
                  </a:ext>
                </a:extLst>
              </p:cNvPr>
              <p:cNvSpPr/>
              <p:nvPr/>
            </p:nvSpPr>
            <p:spPr>
              <a:xfrm>
                <a:off x="2774685" y="4437559"/>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1" name="Freeform: Shape 110">
                <a:extLst>
                  <a:ext uri="{FF2B5EF4-FFF2-40B4-BE49-F238E27FC236}">
                    <a16:creationId xmlns:a16="http://schemas.microsoft.com/office/drawing/2014/main" id="{E6B6D74A-C090-443B-AF99-0634416593B4}"/>
                  </a:ext>
                </a:extLst>
              </p:cNvPr>
              <p:cNvSpPr/>
              <p:nvPr/>
            </p:nvSpPr>
            <p:spPr>
              <a:xfrm>
                <a:off x="3907718" y="4573597"/>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2" name="Freeform: Shape 111">
                <a:extLst>
                  <a:ext uri="{FF2B5EF4-FFF2-40B4-BE49-F238E27FC236}">
                    <a16:creationId xmlns:a16="http://schemas.microsoft.com/office/drawing/2014/main" id="{63082C67-668C-48FD-B21E-7786B0A15205}"/>
                  </a:ext>
                </a:extLst>
              </p:cNvPr>
              <p:cNvSpPr/>
              <p:nvPr/>
            </p:nvSpPr>
            <p:spPr>
              <a:xfrm>
                <a:off x="4931102"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3" name="Freeform: Shape 112">
                <a:extLst>
                  <a:ext uri="{FF2B5EF4-FFF2-40B4-BE49-F238E27FC236}">
                    <a16:creationId xmlns:a16="http://schemas.microsoft.com/office/drawing/2014/main" id="{321095B1-308B-4392-99A2-7C9703193CCB}"/>
                  </a:ext>
                </a:extLst>
              </p:cNvPr>
              <p:cNvSpPr/>
              <p:nvPr/>
            </p:nvSpPr>
            <p:spPr>
              <a:xfrm>
                <a:off x="5016384"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4" name="Freeform: Shape 113">
                <a:extLst>
                  <a:ext uri="{FF2B5EF4-FFF2-40B4-BE49-F238E27FC236}">
                    <a16:creationId xmlns:a16="http://schemas.microsoft.com/office/drawing/2014/main" id="{A7B246E3-42A5-4C62-A324-2F1BD55CF37D}"/>
                  </a:ext>
                </a:extLst>
              </p:cNvPr>
              <p:cNvSpPr/>
              <p:nvPr/>
            </p:nvSpPr>
            <p:spPr>
              <a:xfrm>
                <a:off x="507729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5" name="Freeform: Shape 114">
                <a:extLst>
                  <a:ext uri="{FF2B5EF4-FFF2-40B4-BE49-F238E27FC236}">
                    <a16:creationId xmlns:a16="http://schemas.microsoft.com/office/drawing/2014/main" id="{98BB7BDB-5E6B-443E-ABCE-48029EDF82E7}"/>
                  </a:ext>
                </a:extLst>
              </p:cNvPr>
              <p:cNvSpPr/>
              <p:nvPr/>
            </p:nvSpPr>
            <p:spPr>
              <a:xfrm>
                <a:off x="511384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6" name="Freeform: Shape 115">
                <a:extLst>
                  <a:ext uri="{FF2B5EF4-FFF2-40B4-BE49-F238E27FC236}">
                    <a16:creationId xmlns:a16="http://schemas.microsoft.com/office/drawing/2014/main" id="{AE4B56FE-0C66-4062-BA65-4E912D3BB64E}"/>
                  </a:ext>
                </a:extLst>
              </p:cNvPr>
              <p:cNvSpPr/>
              <p:nvPr/>
            </p:nvSpPr>
            <p:spPr>
              <a:xfrm>
                <a:off x="526004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7" name="Freeform: Shape 116">
                <a:extLst>
                  <a:ext uri="{FF2B5EF4-FFF2-40B4-BE49-F238E27FC236}">
                    <a16:creationId xmlns:a16="http://schemas.microsoft.com/office/drawing/2014/main" id="{C0D7D7C0-72A5-4E33-887B-26E7B02C7FDC}"/>
                  </a:ext>
                </a:extLst>
              </p:cNvPr>
              <p:cNvSpPr/>
              <p:nvPr/>
            </p:nvSpPr>
            <p:spPr>
              <a:xfrm>
                <a:off x="5345328"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8" name="Freeform: Shape 117">
                <a:extLst>
                  <a:ext uri="{FF2B5EF4-FFF2-40B4-BE49-F238E27FC236}">
                    <a16:creationId xmlns:a16="http://schemas.microsoft.com/office/drawing/2014/main" id="{0C6299A9-E129-42AA-A5CB-65439BC84AF2}"/>
                  </a:ext>
                </a:extLst>
              </p:cNvPr>
              <p:cNvSpPr/>
              <p:nvPr/>
            </p:nvSpPr>
            <p:spPr>
              <a:xfrm>
                <a:off x="536969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9" name="Freeform: Shape 118">
                <a:extLst>
                  <a:ext uri="{FF2B5EF4-FFF2-40B4-BE49-F238E27FC236}">
                    <a16:creationId xmlns:a16="http://schemas.microsoft.com/office/drawing/2014/main" id="{DB158FF2-B623-420B-A3DB-F7156A6F71BB}"/>
                  </a:ext>
                </a:extLst>
              </p:cNvPr>
              <p:cNvSpPr/>
              <p:nvPr/>
            </p:nvSpPr>
            <p:spPr>
              <a:xfrm>
                <a:off x="549152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0" name="Freeform: Shape 119">
                <a:extLst>
                  <a:ext uri="{FF2B5EF4-FFF2-40B4-BE49-F238E27FC236}">
                    <a16:creationId xmlns:a16="http://schemas.microsoft.com/office/drawing/2014/main" id="{82E94A4B-0ECF-4B8D-BC5A-CC774BEB38CC}"/>
                  </a:ext>
                </a:extLst>
              </p:cNvPr>
              <p:cNvSpPr/>
              <p:nvPr/>
            </p:nvSpPr>
            <p:spPr>
              <a:xfrm>
                <a:off x="556462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1" name="Freeform: Shape 120">
                <a:extLst>
                  <a:ext uri="{FF2B5EF4-FFF2-40B4-BE49-F238E27FC236}">
                    <a16:creationId xmlns:a16="http://schemas.microsoft.com/office/drawing/2014/main" id="{CC718F7B-CC33-42B3-98CA-07E3B64DE969}"/>
                  </a:ext>
                </a:extLst>
              </p:cNvPr>
              <p:cNvSpPr/>
              <p:nvPr/>
            </p:nvSpPr>
            <p:spPr>
              <a:xfrm>
                <a:off x="641744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2" name="Freeform: Shape 121">
                <a:extLst>
                  <a:ext uri="{FF2B5EF4-FFF2-40B4-BE49-F238E27FC236}">
                    <a16:creationId xmlns:a16="http://schemas.microsoft.com/office/drawing/2014/main" id="{D3D6A7F1-C8DA-4339-99A8-FFB06AFA949A}"/>
                  </a:ext>
                </a:extLst>
              </p:cNvPr>
              <p:cNvSpPr/>
              <p:nvPr/>
            </p:nvSpPr>
            <p:spPr>
              <a:xfrm>
                <a:off x="8086530"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grpSp>
      </p:grpSp>
      <p:sp>
        <p:nvSpPr>
          <p:cNvPr id="126" name="TextBox 125">
            <a:extLst>
              <a:ext uri="{FF2B5EF4-FFF2-40B4-BE49-F238E27FC236}">
                <a16:creationId xmlns:a16="http://schemas.microsoft.com/office/drawing/2014/main" id="{B08193D6-F0A9-4EB9-A530-43751359F779}"/>
              </a:ext>
            </a:extLst>
          </p:cNvPr>
          <p:cNvSpPr txBox="1"/>
          <p:nvPr/>
        </p:nvSpPr>
        <p:spPr>
          <a:xfrm>
            <a:off x="5836501" y="1400654"/>
            <a:ext cx="922047" cy="369332"/>
          </a:xfrm>
          <a:prstGeom prst="rect">
            <a:avLst/>
          </a:prstGeom>
          <a:noFill/>
        </p:spPr>
        <p:txBody>
          <a:bodyPr wrap="none" rtlCol="0">
            <a:spAutoFit/>
          </a:bodyPr>
          <a:lstStyle/>
          <a:p>
            <a:r>
              <a:rPr lang="zh-CN" sz="900" dirty="0"/>
              <a:t>12 个月生存率</a:t>
            </a:r>
            <a:r>
              <a:rPr lang="zh-CN" sz="900" dirty="0">
                <a:solidFill>
                  <a:srgbClr val="4D4D4D"/>
                </a:solidFill>
              </a:rPr>
              <a:t>
</a:t>
            </a:r>
            <a:r>
              <a:rPr lang="zh-CN" sz="900" dirty="0" smtClean="0">
                <a:solidFill>
                  <a:srgbClr val="B60D27"/>
                </a:solidFill>
              </a:rPr>
              <a:t>1</a:t>
            </a:r>
            <a:r>
              <a:rPr lang="zh-CN" sz="900" dirty="0">
                <a:solidFill>
                  <a:srgbClr val="B60D27"/>
                </a:solidFill>
              </a:rPr>
              <a:t>4.5%</a:t>
            </a:r>
          </a:p>
        </p:txBody>
      </p:sp>
      <p:sp>
        <p:nvSpPr>
          <p:cNvPr id="127" name="TextBox 126">
            <a:extLst>
              <a:ext uri="{FF2B5EF4-FFF2-40B4-BE49-F238E27FC236}">
                <a16:creationId xmlns:a16="http://schemas.microsoft.com/office/drawing/2014/main" id="{60374BB5-C6DE-47BB-9F70-76981E9C571B}"/>
              </a:ext>
            </a:extLst>
          </p:cNvPr>
          <p:cNvSpPr txBox="1"/>
          <p:nvPr/>
        </p:nvSpPr>
        <p:spPr>
          <a:xfrm>
            <a:off x="6605903" y="1417735"/>
            <a:ext cx="922047" cy="369332"/>
          </a:xfrm>
          <a:prstGeom prst="rect">
            <a:avLst/>
          </a:prstGeom>
          <a:noFill/>
        </p:spPr>
        <p:txBody>
          <a:bodyPr wrap="none" rtlCol="0">
            <a:spAutoFit/>
          </a:bodyPr>
          <a:lstStyle/>
          <a:p>
            <a:r>
              <a:rPr lang="zh-CN" sz="900" dirty="0"/>
              <a:t>24 个月生存率</a:t>
            </a:r>
            <a:r>
              <a:rPr lang="zh-CN" sz="900" dirty="0">
                <a:solidFill>
                  <a:srgbClr val="4D4D4D"/>
                </a:solidFill>
              </a:rPr>
              <a:t>
</a:t>
            </a:r>
            <a:r>
              <a:rPr lang="zh-CN" sz="900" dirty="0" smtClean="0">
                <a:solidFill>
                  <a:srgbClr val="B60D27"/>
                </a:solidFill>
              </a:rPr>
              <a:t>8</a:t>
            </a:r>
            <a:r>
              <a:rPr lang="zh-CN" sz="900" dirty="0">
                <a:solidFill>
                  <a:srgbClr val="B60D27"/>
                </a:solidFill>
              </a:rPr>
              <a:t>.7%</a:t>
            </a:r>
          </a:p>
        </p:txBody>
      </p:sp>
      <p:cxnSp>
        <p:nvCxnSpPr>
          <p:cNvPr id="128" name="Straight Connector 127">
            <a:extLst>
              <a:ext uri="{FF2B5EF4-FFF2-40B4-BE49-F238E27FC236}">
                <a16:creationId xmlns:a16="http://schemas.microsoft.com/office/drawing/2014/main" id="{A9710952-3398-4082-B198-92C887FBEDF1}"/>
              </a:ext>
            </a:extLst>
          </p:cNvPr>
          <p:cNvCxnSpPr/>
          <p:nvPr/>
        </p:nvCxnSpPr>
        <p:spPr>
          <a:xfrm>
            <a:off x="5920104"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B7A3095-6999-49FC-B85C-23BFB1BC8F0B}"/>
              </a:ext>
            </a:extLst>
          </p:cNvPr>
          <p:cNvCxnSpPr/>
          <p:nvPr/>
        </p:nvCxnSpPr>
        <p:spPr>
          <a:xfrm>
            <a:off x="6608305"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30" name="Table 174">
            <a:extLst>
              <a:ext uri="{FF2B5EF4-FFF2-40B4-BE49-F238E27FC236}">
                <a16:creationId xmlns:a16="http://schemas.microsoft.com/office/drawing/2014/main" id="{B19B26AA-5A2E-48AF-A43C-AF8FCB66F3DB}"/>
              </a:ext>
            </a:extLst>
          </p:cNvPr>
          <p:cNvGraphicFramePr>
            <a:graphicFrameLocks noGrp="1"/>
          </p:cNvGraphicFramePr>
          <p:nvPr>
            <p:extLst>
              <p:ext uri="{D42A27DB-BD31-4B8C-83A1-F6EECF244321}">
                <p14:modId xmlns:p14="http://schemas.microsoft.com/office/powerpoint/2010/main" val="3305385712"/>
              </p:ext>
            </p:extLst>
          </p:nvPr>
        </p:nvGraphicFramePr>
        <p:xfrm>
          <a:off x="7151456" y="1877253"/>
          <a:ext cx="1649203" cy="753600"/>
        </p:xfrm>
        <a:graphic>
          <a:graphicData uri="http://schemas.openxmlformats.org/drawingml/2006/table">
            <a:tbl>
              <a:tblPr firstRow="1" bandRow="1">
                <a:tableStyleId>{69012ECD-51FC-41F1-AA8D-1B2483CD663E}</a:tableStyleId>
              </a:tblPr>
              <a:tblGrid>
                <a:gridCol w="760208">
                  <a:extLst>
                    <a:ext uri="{9D8B030D-6E8A-4147-A177-3AD203B41FA5}">
                      <a16:colId xmlns:a16="http://schemas.microsoft.com/office/drawing/2014/main" val="848448962"/>
                    </a:ext>
                  </a:extLst>
                </a:gridCol>
                <a:gridCol w="888995">
                  <a:extLst>
                    <a:ext uri="{9D8B030D-6E8A-4147-A177-3AD203B41FA5}">
                      <a16:colId xmlns:a16="http://schemas.microsoft.com/office/drawing/2014/main" val="1387626028"/>
                    </a:ext>
                  </a:extLst>
                </a:gridCol>
              </a:tblGrid>
              <a:tr h="160707">
                <a:tc>
                  <a:txBody>
                    <a:bodyPr/>
                    <a:lstStyle/>
                    <a:p>
                      <a:pPr algn="ctr"/>
                      <a:r>
                        <a:rPr lang="zh-CN" sz="1000" dirty="0">
                          <a:solidFill>
                            <a:schemeClr val="tx1"/>
                          </a:solidFill>
                        </a:rPr>
                        <a:t>事件 </a:t>
                      </a:r>
                      <a:br>
                        <a:rPr lang="zh-CN" sz="1000" dirty="0">
                          <a:solidFill>
                            <a:schemeClr val="tx1"/>
                          </a:solidFill>
                        </a:rPr>
                      </a:br>
                      <a:r>
                        <a:rPr lang="zh-CN" sz="1000" dirty="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tx1"/>
                          </a:solidFill>
                        </a:rPr>
                        <a:t>中位数</a:t>
                      </a:r>
                      <a:r>
                        <a:rPr lang="zh-CN" sz="1000" baseline="0" dirty="0">
                          <a:solidFill>
                            <a:schemeClr val="tx1"/>
                          </a:solidFill>
                        </a:rPr>
                        <a:t>（月）</a:t>
                      </a:r>
                      <a:r>
                        <a:rPr lang="zh-CN" sz="1000" dirty="0">
                          <a:solidFill>
                            <a:schemeClr val="tx1"/>
                          </a:solidFill>
                        </a:rPr>
                        <a:t> </a:t>
                      </a:r>
                      <a:br>
                        <a:rPr lang="zh-CN" sz="1000" dirty="0">
                          <a:solidFill>
                            <a:schemeClr val="tx1"/>
                          </a:solidFill>
                        </a:rPr>
                      </a:br>
                      <a:r>
                        <a:rPr lang="zh-CN" sz="1000" dirty="0">
                          <a:solidFill>
                            <a:schemeClr val="tx1"/>
                          </a:solidFill>
                        </a:rPr>
                        <a:t>(95% CI)</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zh-CN" sz="1000" dirty="0">
                          <a:solidFill>
                            <a:schemeClr val="tx1"/>
                          </a:solidFill>
                        </a:rPr>
                        <a:t>123/13</a:t>
                      </a:r>
                      <a:r>
                        <a:rPr lang="zh-CN" sz="1000" dirty="0" smtClean="0">
                          <a:solidFill>
                            <a:schemeClr val="tx1"/>
                          </a:solidFill>
                        </a:rPr>
                        <a:t>7</a:t>
                      </a:r>
                      <a:r>
                        <a:rPr lang="zh-CN" sz="1000" dirty="0">
                          <a:solidFill>
                            <a:schemeClr val="tx1"/>
                          </a:solidFill>
                        </a:rPr>
                        <a:t/>
                      </a:r>
                      <a:br>
                        <a:rPr lang="zh-CN" sz="1000" dirty="0">
                          <a:solidFill>
                            <a:schemeClr val="tx1"/>
                          </a:solidFill>
                        </a:rPr>
                      </a:br>
                      <a:r>
                        <a:rPr lang="zh-CN" sz="1000" dirty="0">
                          <a:solidFill>
                            <a:schemeClr val="tx1"/>
                          </a:solidFill>
                        </a:rPr>
                        <a:t>(89.8)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tx1"/>
                          </a:solidFill>
                        </a:rPr>
                        <a:t>2.</a:t>
                      </a:r>
                      <a:r>
                        <a:rPr lang="zh-CN" sz="1000" dirty="0" smtClean="0">
                          <a:solidFill>
                            <a:schemeClr val="tx1"/>
                          </a:solidFill>
                        </a:rPr>
                        <a:t>1</a:t>
                      </a:r>
                      <a:r>
                        <a:rPr lang="zh-CN" sz="1000" dirty="0">
                          <a:solidFill>
                            <a:schemeClr val="tx1"/>
                          </a:solidFill>
                        </a:rPr>
                        <a:t/>
                      </a:r>
                      <a:br>
                        <a:rPr lang="zh-CN" sz="1000" dirty="0">
                          <a:solidFill>
                            <a:schemeClr val="tx1"/>
                          </a:solidFill>
                        </a:rPr>
                      </a:br>
                      <a:r>
                        <a:rPr lang="zh-CN" sz="1000" dirty="0">
                          <a:solidFill>
                            <a:schemeClr val="tx1"/>
                          </a:solidFill>
                        </a:rPr>
                        <a:t>(2.0, 2.1)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aphicFrame>
        <p:nvGraphicFramePr>
          <p:cNvPr id="132" name="Table 174">
            <a:extLst>
              <a:ext uri="{FF2B5EF4-FFF2-40B4-BE49-F238E27FC236}">
                <a16:creationId xmlns:a16="http://schemas.microsoft.com/office/drawing/2014/main" id="{ACD8FD8D-9D6D-4B7B-B91D-7B4854E22D1F}"/>
              </a:ext>
            </a:extLst>
          </p:cNvPr>
          <p:cNvGraphicFramePr>
            <a:graphicFrameLocks noGrp="1"/>
          </p:cNvGraphicFramePr>
          <p:nvPr>
            <p:extLst>
              <p:ext uri="{D42A27DB-BD31-4B8C-83A1-F6EECF244321}">
                <p14:modId xmlns:p14="http://schemas.microsoft.com/office/powerpoint/2010/main" val="2489544754"/>
              </p:ext>
            </p:extLst>
          </p:nvPr>
        </p:nvGraphicFramePr>
        <p:xfrm>
          <a:off x="7151456" y="4413765"/>
          <a:ext cx="1772371" cy="753600"/>
        </p:xfrm>
        <a:graphic>
          <a:graphicData uri="http://schemas.openxmlformats.org/drawingml/2006/table">
            <a:tbl>
              <a:tblPr firstRow="1" bandRow="1">
                <a:tableStyleId>{69012ECD-51FC-41F1-AA8D-1B2483CD663E}</a:tableStyleId>
              </a:tblPr>
              <a:tblGrid>
                <a:gridCol w="697951">
                  <a:extLst>
                    <a:ext uri="{9D8B030D-6E8A-4147-A177-3AD203B41FA5}">
                      <a16:colId xmlns:a16="http://schemas.microsoft.com/office/drawing/2014/main" val="848448962"/>
                    </a:ext>
                  </a:extLst>
                </a:gridCol>
                <a:gridCol w="1074420">
                  <a:extLst>
                    <a:ext uri="{9D8B030D-6E8A-4147-A177-3AD203B41FA5}">
                      <a16:colId xmlns:a16="http://schemas.microsoft.com/office/drawing/2014/main" val="1387626028"/>
                    </a:ext>
                  </a:extLst>
                </a:gridCol>
              </a:tblGrid>
              <a:tr h="160707">
                <a:tc>
                  <a:txBody>
                    <a:bodyPr/>
                    <a:lstStyle/>
                    <a:p>
                      <a:pPr algn="ctr"/>
                      <a:r>
                        <a:rPr lang="zh-CN" sz="1000" dirty="0">
                          <a:solidFill>
                            <a:schemeClr val="tx1"/>
                          </a:solidFill>
                        </a:rPr>
                        <a:t>事件 </a:t>
                      </a:r>
                      <a:br>
                        <a:rPr lang="zh-CN" sz="1000" dirty="0">
                          <a:solidFill>
                            <a:schemeClr val="tx1"/>
                          </a:solidFill>
                        </a:rPr>
                      </a:br>
                      <a:r>
                        <a:rPr lang="zh-CN" sz="1000" dirty="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tx1"/>
                          </a:solidFill>
                        </a:rPr>
                        <a:t>中位数（月） </a:t>
                      </a:r>
                      <a:br>
                        <a:rPr lang="zh-CN" sz="1000" dirty="0">
                          <a:solidFill>
                            <a:schemeClr val="tx1"/>
                          </a:solidFill>
                        </a:rPr>
                      </a:br>
                      <a:r>
                        <a:rPr lang="zh-CN" sz="1000" dirty="0">
                          <a:solidFill>
                            <a:schemeClr val="tx1"/>
                          </a:solidFill>
                        </a:rPr>
                        <a:t>(95% CI)</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zh-CN" sz="1000" dirty="0"/>
                        <a:t>112/13</a:t>
                      </a:r>
                      <a:r>
                        <a:rPr lang="zh-CN" sz="1000" dirty="0" smtClean="0"/>
                        <a:t>7</a:t>
                      </a:r>
                      <a:r>
                        <a:rPr lang="zh-CN" sz="1000" dirty="0"/>
                        <a:t/>
                      </a:r>
                      <a:br>
                        <a:rPr lang="zh-CN" sz="1000" dirty="0"/>
                      </a:br>
                      <a:r>
                        <a:rPr lang="zh-CN" sz="1000" dirty="0"/>
                        <a:t>(81.8)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t>11.</a:t>
                      </a:r>
                      <a:r>
                        <a:rPr lang="zh-CN" sz="1000" dirty="0" smtClean="0"/>
                        <a:t>7</a:t>
                      </a:r>
                      <a:r>
                        <a:rPr lang="zh-CN" sz="1000" dirty="0"/>
                        <a:t/>
                      </a:r>
                      <a:br>
                        <a:rPr lang="zh-CN" sz="1000" dirty="0"/>
                      </a:br>
                      <a:r>
                        <a:rPr lang="zh-CN" sz="1000" dirty="0"/>
                        <a:t>(8.8, 14.5)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pSp>
        <p:nvGrpSpPr>
          <p:cNvPr id="133" name="Group 132">
            <a:extLst>
              <a:ext uri="{FF2B5EF4-FFF2-40B4-BE49-F238E27FC236}">
                <a16:creationId xmlns:a16="http://schemas.microsoft.com/office/drawing/2014/main" id="{260B504A-08A8-4D99-8027-959783F3A1B6}"/>
              </a:ext>
            </a:extLst>
          </p:cNvPr>
          <p:cNvGrpSpPr/>
          <p:nvPr/>
        </p:nvGrpSpPr>
        <p:grpSpPr>
          <a:xfrm>
            <a:off x="4680902" y="3874615"/>
            <a:ext cx="4301318" cy="2445113"/>
            <a:chOff x="4946568" y="3756856"/>
            <a:chExt cx="3856397" cy="2445113"/>
          </a:xfrm>
        </p:grpSpPr>
        <p:sp>
          <p:nvSpPr>
            <p:cNvPr id="134" name="TextBox 133">
              <a:extLst>
                <a:ext uri="{FF2B5EF4-FFF2-40B4-BE49-F238E27FC236}">
                  <a16:creationId xmlns:a16="http://schemas.microsoft.com/office/drawing/2014/main" id="{79B2CA93-D263-41C3-A0AC-8E350F7FC219}"/>
                </a:ext>
              </a:extLst>
            </p:cNvPr>
            <p:cNvSpPr txBox="1"/>
            <p:nvPr/>
          </p:nvSpPr>
          <p:spPr>
            <a:xfrm>
              <a:off x="5082660" y="5780505"/>
              <a:ext cx="631214" cy="230832"/>
            </a:xfrm>
            <a:prstGeom prst="rect">
              <a:avLst/>
            </a:prstGeom>
            <a:noFill/>
          </p:spPr>
          <p:txBody>
            <a:bodyPr wrap="none" rtlCol="0">
              <a:spAutoFit/>
            </a:bodyPr>
            <a:lstStyle/>
            <a:p>
              <a:pPr algn="r"/>
              <a:r>
                <a:rPr lang="zh-CN" sz="900">
                  <a:latin typeface="Arial" panose="020B0604020202020204" pitchFamily="34" charset="0"/>
                  <a:ea typeface="SimSun"/>
                  <a:cs typeface="Arial" panose="020B0604020202020204" pitchFamily="34" charset="0"/>
                </a:rPr>
                <a:t>面临风险的人数</a:t>
              </a:r>
            </a:p>
          </p:txBody>
        </p:sp>
        <p:grpSp>
          <p:nvGrpSpPr>
            <p:cNvPr id="135" name="Group 134">
              <a:extLst>
                <a:ext uri="{FF2B5EF4-FFF2-40B4-BE49-F238E27FC236}">
                  <a16:creationId xmlns:a16="http://schemas.microsoft.com/office/drawing/2014/main" id="{04D2B6EB-A9D5-41E6-A028-D6B899742BBA}"/>
                </a:ext>
              </a:extLst>
            </p:cNvPr>
            <p:cNvGrpSpPr/>
            <p:nvPr/>
          </p:nvGrpSpPr>
          <p:grpSpPr>
            <a:xfrm>
              <a:off x="4946568" y="3756856"/>
              <a:ext cx="3856397" cy="2445113"/>
              <a:chOff x="9259592" y="2278605"/>
              <a:chExt cx="3958683" cy="2445113"/>
            </a:xfrm>
          </p:grpSpPr>
          <p:sp>
            <p:nvSpPr>
              <p:cNvPr id="136" name="Freeform 21">
                <a:extLst>
                  <a:ext uri="{FF2B5EF4-FFF2-40B4-BE49-F238E27FC236}">
                    <a16:creationId xmlns:a16="http://schemas.microsoft.com/office/drawing/2014/main" id="{BB97959C-D79A-40B3-8354-DD2AAD92D3FC}"/>
                  </a:ext>
                </a:extLst>
              </p:cNvPr>
              <p:cNvSpPr>
                <a:spLocks/>
              </p:cNvSpPr>
              <p:nvPr/>
            </p:nvSpPr>
            <p:spPr bwMode="auto">
              <a:xfrm>
                <a:off x="9725419" y="2387354"/>
                <a:ext cx="3400387" cy="16961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7" name="Line 6">
                <a:extLst>
                  <a:ext uri="{FF2B5EF4-FFF2-40B4-BE49-F238E27FC236}">
                    <a16:creationId xmlns:a16="http://schemas.microsoft.com/office/drawing/2014/main" id="{67FF34FB-701A-4D17-856D-7D605A74E82A}"/>
                  </a:ext>
                </a:extLst>
              </p:cNvPr>
              <p:cNvSpPr>
                <a:spLocks noChangeShapeType="1"/>
              </p:cNvSpPr>
              <p:nvPr/>
            </p:nvSpPr>
            <p:spPr bwMode="auto">
              <a:xfrm>
                <a:off x="9680720" y="238735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8" name="Line 7">
                <a:extLst>
                  <a:ext uri="{FF2B5EF4-FFF2-40B4-BE49-F238E27FC236}">
                    <a16:creationId xmlns:a16="http://schemas.microsoft.com/office/drawing/2014/main" id="{543DDFCF-2254-45CB-9819-79ACEAB74EFB}"/>
                  </a:ext>
                </a:extLst>
              </p:cNvPr>
              <p:cNvSpPr>
                <a:spLocks noChangeShapeType="1"/>
              </p:cNvSpPr>
              <p:nvPr/>
            </p:nvSpPr>
            <p:spPr bwMode="auto">
              <a:xfrm>
                <a:off x="9680720" y="272984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9" name="Line 8">
                <a:extLst>
                  <a:ext uri="{FF2B5EF4-FFF2-40B4-BE49-F238E27FC236}">
                    <a16:creationId xmlns:a16="http://schemas.microsoft.com/office/drawing/2014/main" id="{4806A9A3-17B7-466F-8315-25CB2457B78B}"/>
                  </a:ext>
                </a:extLst>
              </p:cNvPr>
              <p:cNvSpPr>
                <a:spLocks noChangeShapeType="1"/>
              </p:cNvSpPr>
              <p:nvPr/>
            </p:nvSpPr>
            <p:spPr bwMode="auto">
              <a:xfrm>
                <a:off x="9680720" y="305694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0" name="Line 9">
                <a:extLst>
                  <a:ext uri="{FF2B5EF4-FFF2-40B4-BE49-F238E27FC236}">
                    <a16:creationId xmlns:a16="http://schemas.microsoft.com/office/drawing/2014/main" id="{3870E291-D793-4F18-B90B-0B5206BBC034}"/>
                  </a:ext>
                </a:extLst>
              </p:cNvPr>
              <p:cNvSpPr>
                <a:spLocks noChangeShapeType="1"/>
              </p:cNvSpPr>
              <p:nvPr/>
            </p:nvSpPr>
            <p:spPr bwMode="auto">
              <a:xfrm>
                <a:off x="9680720" y="339462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1" name="Line 10">
                <a:extLst>
                  <a:ext uri="{FF2B5EF4-FFF2-40B4-BE49-F238E27FC236}">
                    <a16:creationId xmlns:a16="http://schemas.microsoft.com/office/drawing/2014/main" id="{B9D9700C-CFD1-4C90-B443-31FEBF1F0DD4}"/>
                  </a:ext>
                </a:extLst>
              </p:cNvPr>
              <p:cNvSpPr>
                <a:spLocks noChangeShapeType="1"/>
              </p:cNvSpPr>
              <p:nvPr/>
            </p:nvSpPr>
            <p:spPr bwMode="auto">
              <a:xfrm>
                <a:off x="9680720" y="372526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2" name="Line 11">
                <a:extLst>
                  <a:ext uri="{FF2B5EF4-FFF2-40B4-BE49-F238E27FC236}">
                    <a16:creationId xmlns:a16="http://schemas.microsoft.com/office/drawing/2014/main" id="{DEA4A9AA-EA16-4A3A-99A5-DF4C0B4D3B72}"/>
                  </a:ext>
                </a:extLst>
              </p:cNvPr>
              <p:cNvSpPr>
                <a:spLocks noChangeShapeType="1"/>
              </p:cNvSpPr>
              <p:nvPr/>
            </p:nvSpPr>
            <p:spPr bwMode="auto">
              <a:xfrm>
                <a:off x="9680720" y="405942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3" name="TextBox 142">
                <a:extLst>
                  <a:ext uri="{FF2B5EF4-FFF2-40B4-BE49-F238E27FC236}">
                    <a16:creationId xmlns:a16="http://schemas.microsoft.com/office/drawing/2014/main" id="{3648AD28-5060-4FAD-B8DA-72860C81781B}"/>
                  </a:ext>
                </a:extLst>
              </p:cNvPr>
              <p:cNvSpPr txBox="1"/>
              <p:nvPr/>
            </p:nvSpPr>
            <p:spPr>
              <a:xfrm rot="16200000">
                <a:off x="9106768" y="3134224"/>
                <a:ext cx="518092" cy="212444"/>
              </a:xfrm>
              <a:prstGeom prst="rect">
                <a:avLst/>
              </a:prstGeom>
              <a:noFill/>
            </p:spPr>
            <p:txBody>
              <a:bodyPr wrap="none" rtlCol="0">
                <a:spAutoFit/>
              </a:bodyPr>
              <a:lstStyle/>
              <a:p>
                <a:pPr algn="ctr"/>
                <a:r>
                  <a:rPr lang="zh-CN" sz="900">
                    <a:latin typeface="Arial" panose="020B0604020202020204" pitchFamily="34" charset="0"/>
                    <a:ea typeface="SimSun"/>
                    <a:cs typeface="Arial" panose="020B0604020202020204" pitchFamily="34" charset="0"/>
                  </a:rPr>
                  <a:t>OS，%</a:t>
                </a:r>
              </a:p>
            </p:txBody>
          </p:sp>
          <p:sp>
            <p:nvSpPr>
              <p:cNvPr id="144" name="TextBox 143">
                <a:extLst>
                  <a:ext uri="{FF2B5EF4-FFF2-40B4-BE49-F238E27FC236}">
                    <a16:creationId xmlns:a16="http://schemas.microsoft.com/office/drawing/2014/main" id="{CDA5E959-87DD-414E-980C-4A8E8F86F990}"/>
                  </a:ext>
                </a:extLst>
              </p:cNvPr>
              <p:cNvSpPr txBox="1"/>
              <p:nvPr/>
            </p:nvSpPr>
            <p:spPr>
              <a:xfrm>
                <a:off x="10945506" y="4272910"/>
                <a:ext cx="813191" cy="230832"/>
              </a:xfrm>
              <a:prstGeom prst="rect">
                <a:avLst/>
              </a:prstGeom>
              <a:noFill/>
            </p:spPr>
            <p:txBody>
              <a:bodyPr wrap="none" rtlCol="0">
                <a:spAutoFit/>
              </a:bodyPr>
              <a:lstStyle/>
              <a:p>
                <a:pPr algn="ctr"/>
                <a:r>
                  <a:rPr lang="zh-CN" sz="900">
                    <a:latin typeface="Arial" panose="020B0604020202020204" pitchFamily="34" charset="0"/>
                    <a:ea typeface="SimSun"/>
                    <a:cs typeface="Arial" panose="020B0604020202020204" pitchFamily="34" charset="0"/>
                  </a:rPr>
                  <a:t>时间（月）</a:t>
                </a:r>
              </a:p>
            </p:txBody>
          </p:sp>
          <p:sp>
            <p:nvSpPr>
              <p:cNvPr id="145" name="TextBox 144">
                <a:extLst>
                  <a:ext uri="{FF2B5EF4-FFF2-40B4-BE49-F238E27FC236}">
                    <a16:creationId xmlns:a16="http://schemas.microsoft.com/office/drawing/2014/main" id="{68E07169-766E-4A42-A02F-72EF1A017113}"/>
                  </a:ext>
                </a:extLst>
              </p:cNvPr>
              <p:cNvSpPr txBox="1"/>
              <p:nvPr/>
            </p:nvSpPr>
            <p:spPr>
              <a:xfrm>
                <a:off x="9355878" y="2278605"/>
                <a:ext cx="346993" cy="230832"/>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100</a:t>
                </a:r>
              </a:p>
            </p:txBody>
          </p:sp>
          <p:sp>
            <p:nvSpPr>
              <p:cNvPr id="146" name="TextBox 145">
                <a:extLst>
                  <a:ext uri="{FF2B5EF4-FFF2-40B4-BE49-F238E27FC236}">
                    <a16:creationId xmlns:a16="http://schemas.microsoft.com/office/drawing/2014/main" id="{AE2DD22E-F55C-4FAB-AF8B-1E3AC8BCC8EE}"/>
                  </a:ext>
                </a:extLst>
              </p:cNvPr>
              <p:cNvSpPr txBox="1"/>
              <p:nvPr/>
            </p:nvSpPr>
            <p:spPr>
              <a:xfrm>
                <a:off x="9414893" y="2622358"/>
                <a:ext cx="287981" cy="230832"/>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80</a:t>
                </a:r>
              </a:p>
            </p:txBody>
          </p:sp>
          <p:sp>
            <p:nvSpPr>
              <p:cNvPr id="147" name="TextBox 146">
                <a:extLst>
                  <a:ext uri="{FF2B5EF4-FFF2-40B4-BE49-F238E27FC236}">
                    <a16:creationId xmlns:a16="http://schemas.microsoft.com/office/drawing/2014/main" id="{D7E2E2DF-7DCC-465C-B0CB-90E612824E0D}"/>
                  </a:ext>
                </a:extLst>
              </p:cNvPr>
              <p:cNvSpPr txBox="1"/>
              <p:nvPr/>
            </p:nvSpPr>
            <p:spPr>
              <a:xfrm>
                <a:off x="9414893" y="2949316"/>
                <a:ext cx="287981" cy="230832"/>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60</a:t>
                </a:r>
              </a:p>
            </p:txBody>
          </p:sp>
          <p:sp>
            <p:nvSpPr>
              <p:cNvPr id="148" name="TextBox 147">
                <a:extLst>
                  <a:ext uri="{FF2B5EF4-FFF2-40B4-BE49-F238E27FC236}">
                    <a16:creationId xmlns:a16="http://schemas.microsoft.com/office/drawing/2014/main" id="{3CDE7087-D6E6-425F-8FBF-AEBE577340CB}"/>
                  </a:ext>
                </a:extLst>
              </p:cNvPr>
              <p:cNvSpPr txBox="1"/>
              <p:nvPr/>
            </p:nvSpPr>
            <p:spPr>
              <a:xfrm>
                <a:off x="9414893" y="3286848"/>
                <a:ext cx="287981" cy="230832"/>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40</a:t>
                </a:r>
              </a:p>
            </p:txBody>
          </p:sp>
          <p:sp>
            <p:nvSpPr>
              <p:cNvPr id="149" name="TextBox 148">
                <a:extLst>
                  <a:ext uri="{FF2B5EF4-FFF2-40B4-BE49-F238E27FC236}">
                    <a16:creationId xmlns:a16="http://schemas.microsoft.com/office/drawing/2014/main" id="{2324C80D-EE2C-4879-A90C-535B5EE2C2CD}"/>
                  </a:ext>
                </a:extLst>
              </p:cNvPr>
              <p:cNvSpPr txBox="1"/>
              <p:nvPr/>
            </p:nvSpPr>
            <p:spPr>
              <a:xfrm>
                <a:off x="9414893" y="3617330"/>
                <a:ext cx="287981" cy="230832"/>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20</a:t>
                </a:r>
              </a:p>
            </p:txBody>
          </p:sp>
          <p:sp>
            <p:nvSpPr>
              <p:cNvPr id="150" name="TextBox 149">
                <a:extLst>
                  <a:ext uri="{FF2B5EF4-FFF2-40B4-BE49-F238E27FC236}">
                    <a16:creationId xmlns:a16="http://schemas.microsoft.com/office/drawing/2014/main" id="{9E320CDC-4FB9-4E82-8AE3-C90AB5A75FA3}"/>
                  </a:ext>
                </a:extLst>
              </p:cNvPr>
              <p:cNvSpPr txBox="1"/>
              <p:nvPr/>
            </p:nvSpPr>
            <p:spPr>
              <a:xfrm>
                <a:off x="9473908" y="3942851"/>
                <a:ext cx="228968" cy="230832"/>
              </a:xfrm>
              <a:prstGeom prst="rect">
                <a:avLst/>
              </a:prstGeom>
              <a:noFill/>
            </p:spPr>
            <p:txBody>
              <a:bodyPr wrap="none" rtlCol="0" anchor="ctr" anchorCtr="0">
                <a:spAutoFit/>
              </a:bodyPr>
              <a:lstStyle/>
              <a:p>
                <a:pPr algn="r"/>
                <a:r>
                  <a:rPr lang="zh-CN" sz="900">
                    <a:latin typeface="Arial" panose="020B0604020202020204" pitchFamily="34" charset="0"/>
                    <a:ea typeface="SimSun"/>
                    <a:cs typeface="Arial" panose="020B0604020202020204" pitchFamily="34" charset="0"/>
                  </a:rPr>
                  <a:t>0</a:t>
                </a:r>
              </a:p>
            </p:txBody>
          </p:sp>
          <p:grpSp>
            <p:nvGrpSpPr>
              <p:cNvPr id="151" name="Group 150">
                <a:extLst>
                  <a:ext uri="{FF2B5EF4-FFF2-40B4-BE49-F238E27FC236}">
                    <a16:creationId xmlns:a16="http://schemas.microsoft.com/office/drawing/2014/main" id="{7F08CEDD-9EF0-4CAA-AB9C-CD95DCE23D23}"/>
                  </a:ext>
                </a:extLst>
              </p:cNvPr>
              <p:cNvGrpSpPr/>
              <p:nvPr/>
            </p:nvGrpSpPr>
            <p:grpSpPr>
              <a:xfrm>
                <a:off x="9672173" y="4077884"/>
                <a:ext cx="285604" cy="251877"/>
                <a:chOff x="1010010" y="4920702"/>
                <a:chExt cx="422665" cy="384051"/>
              </a:xfrm>
            </p:grpSpPr>
            <p:sp>
              <p:nvSpPr>
                <p:cNvPr id="249" name="Line 19">
                  <a:extLst>
                    <a:ext uri="{FF2B5EF4-FFF2-40B4-BE49-F238E27FC236}">
                      <a16:creationId xmlns:a16="http://schemas.microsoft.com/office/drawing/2014/main" id="{31D3E3D2-43C8-4ED1-967D-F3B82075C19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50" name="Line 21">
                  <a:extLst>
                    <a:ext uri="{FF2B5EF4-FFF2-40B4-BE49-F238E27FC236}">
                      <a16:creationId xmlns:a16="http://schemas.microsoft.com/office/drawing/2014/main" id="{07BE3894-70B0-4638-BF3A-B4377B809C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51" name="TextBox 250">
                  <a:extLst>
                    <a:ext uri="{FF2B5EF4-FFF2-40B4-BE49-F238E27FC236}">
                      <a16:creationId xmlns:a16="http://schemas.microsoft.com/office/drawing/2014/main" id="{2F282911-C64B-48AE-81AE-BEDBB54B34A0}"/>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0</a:t>
                  </a:r>
                </a:p>
              </p:txBody>
            </p:sp>
            <p:sp>
              <p:nvSpPr>
                <p:cNvPr id="252" name="TextBox 251">
                  <a:extLst>
                    <a:ext uri="{FF2B5EF4-FFF2-40B4-BE49-F238E27FC236}">
                      <a16:creationId xmlns:a16="http://schemas.microsoft.com/office/drawing/2014/main" id="{9AE8E426-EC28-4E30-A650-16EFADCE760F}"/>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a:t>
                  </a:r>
                </a:p>
              </p:txBody>
            </p:sp>
          </p:grpSp>
          <p:grpSp>
            <p:nvGrpSpPr>
              <p:cNvPr id="152" name="Group 151">
                <a:extLst>
                  <a:ext uri="{FF2B5EF4-FFF2-40B4-BE49-F238E27FC236}">
                    <a16:creationId xmlns:a16="http://schemas.microsoft.com/office/drawing/2014/main" id="{AEA4565B-9BE5-4CF1-BBAB-B08E9B5E28BB}"/>
                  </a:ext>
                </a:extLst>
              </p:cNvPr>
              <p:cNvGrpSpPr/>
              <p:nvPr/>
            </p:nvGrpSpPr>
            <p:grpSpPr>
              <a:xfrm>
                <a:off x="9993985" y="4077884"/>
                <a:ext cx="285604" cy="251877"/>
                <a:chOff x="1010010" y="4920702"/>
                <a:chExt cx="422665" cy="384051"/>
              </a:xfrm>
            </p:grpSpPr>
            <p:sp>
              <p:nvSpPr>
                <p:cNvPr id="245" name="Line 19">
                  <a:extLst>
                    <a:ext uri="{FF2B5EF4-FFF2-40B4-BE49-F238E27FC236}">
                      <a16:creationId xmlns:a16="http://schemas.microsoft.com/office/drawing/2014/main" id="{62D3EE8E-384C-47E9-8C8D-732470CAB93C}"/>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46" name="Line 21">
                  <a:extLst>
                    <a:ext uri="{FF2B5EF4-FFF2-40B4-BE49-F238E27FC236}">
                      <a16:creationId xmlns:a16="http://schemas.microsoft.com/office/drawing/2014/main" id="{FC063EDC-3F7C-43B6-B5A9-AB7F8161E5D4}"/>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93912B7E-A075-4CFC-BB1C-3E6F6B1992D5}"/>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6</a:t>
                  </a:r>
                </a:p>
              </p:txBody>
            </p:sp>
            <p:sp>
              <p:nvSpPr>
                <p:cNvPr id="248" name="TextBox 247">
                  <a:extLst>
                    <a:ext uri="{FF2B5EF4-FFF2-40B4-BE49-F238E27FC236}">
                      <a16:creationId xmlns:a16="http://schemas.microsoft.com/office/drawing/2014/main" id="{C7524451-3065-4F90-990E-AB622F34A658}"/>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9</a:t>
                  </a:r>
                </a:p>
              </p:txBody>
            </p:sp>
          </p:grpSp>
          <p:grpSp>
            <p:nvGrpSpPr>
              <p:cNvPr id="153" name="Group 152">
                <a:extLst>
                  <a:ext uri="{FF2B5EF4-FFF2-40B4-BE49-F238E27FC236}">
                    <a16:creationId xmlns:a16="http://schemas.microsoft.com/office/drawing/2014/main" id="{57564FD5-70ED-4D8B-A2D1-15532F96AA81}"/>
                  </a:ext>
                </a:extLst>
              </p:cNvPr>
              <p:cNvGrpSpPr/>
              <p:nvPr/>
            </p:nvGrpSpPr>
            <p:grpSpPr>
              <a:xfrm>
                <a:off x="10286291" y="4077884"/>
                <a:ext cx="344615" cy="251877"/>
                <a:chOff x="966343" y="4920702"/>
                <a:chExt cx="509996" cy="384051"/>
              </a:xfrm>
            </p:grpSpPr>
            <p:sp>
              <p:nvSpPr>
                <p:cNvPr id="241" name="Line 19">
                  <a:extLst>
                    <a:ext uri="{FF2B5EF4-FFF2-40B4-BE49-F238E27FC236}">
                      <a16:creationId xmlns:a16="http://schemas.microsoft.com/office/drawing/2014/main" id="{273C09B8-DD75-4115-BEF9-0D9D6B149E9F}"/>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42" name="Line 21">
                  <a:extLst>
                    <a:ext uri="{FF2B5EF4-FFF2-40B4-BE49-F238E27FC236}">
                      <a16:creationId xmlns:a16="http://schemas.microsoft.com/office/drawing/2014/main" id="{A5C4FB64-8E88-4A7F-AA50-587EB9A655E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43" name="TextBox 242">
                  <a:extLst>
                    <a:ext uri="{FF2B5EF4-FFF2-40B4-BE49-F238E27FC236}">
                      <a16:creationId xmlns:a16="http://schemas.microsoft.com/office/drawing/2014/main" id="{ED486DEB-04DC-4075-857A-B13BE4C631F7}"/>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12</a:t>
                  </a:r>
                </a:p>
              </p:txBody>
            </p:sp>
            <p:sp>
              <p:nvSpPr>
                <p:cNvPr id="244" name="TextBox 243">
                  <a:extLst>
                    <a:ext uri="{FF2B5EF4-FFF2-40B4-BE49-F238E27FC236}">
                      <a16:creationId xmlns:a16="http://schemas.microsoft.com/office/drawing/2014/main" id="{8852AB18-44B1-4B22-A21E-CB6ABCF2F629}"/>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15</a:t>
                  </a:r>
                </a:p>
              </p:txBody>
            </p:sp>
          </p:grpSp>
          <p:grpSp>
            <p:nvGrpSpPr>
              <p:cNvPr id="154" name="Group 153">
                <a:extLst>
                  <a:ext uri="{FF2B5EF4-FFF2-40B4-BE49-F238E27FC236}">
                    <a16:creationId xmlns:a16="http://schemas.microsoft.com/office/drawing/2014/main" id="{23C2BD8B-9EE9-4807-B3C4-A0F38E9D94D8}"/>
                  </a:ext>
                </a:extLst>
              </p:cNvPr>
              <p:cNvGrpSpPr/>
              <p:nvPr/>
            </p:nvGrpSpPr>
            <p:grpSpPr>
              <a:xfrm>
                <a:off x="10608101" y="4077884"/>
                <a:ext cx="344615" cy="251877"/>
                <a:chOff x="966343" y="4920702"/>
                <a:chExt cx="509996" cy="384051"/>
              </a:xfrm>
            </p:grpSpPr>
            <p:sp>
              <p:nvSpPr>
                <p:cNvPr id="237" name="Line 19">
                  <a:extLst>
                    <a:ext uri="{FF2B5EF4-FFF2-40B4-BE49-F238E27FC236}">
                      <a16:creationId xmlns:a16="http://schemas.microsoft.com/office/drawing/2014/main" id="{AA2471F5-64C8-48BC-B1B8-A10F47A732F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8" name="Line 21">
                  <a:extLst>
                    <a:ext uri="{FF2B5EF4-FFF2-40B4-BE49-F238E27FC236}">
                      <a16:creationId xmlns:a16="http://schemas.microsoft.com/office/drawing/2014/main" id="{9D9B754B-118E-48D0-9AD8-34F9D1C71DD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9" name="TextBox 238">
                  <a:extLst>
                    <a:ext uri="{FF2B5EF4-FFF2-40B4-BE49-F238E27FC236}">
                      <a16:creationId xmlns:a16="http://schemas.microsoft.com/office/drawing/2014/main" id="{50602F2B-41A4-4E2B-882C-5D6035BA3F5C}"/>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18</a:t>
                  </a:r>
                </a:p>
              </p:txBody>
            </p:sp>
            <p:sp>
              <p:nvSpPr>
                <p:cNvPr id="240" name="TextBox 239">
                  <a:extLst>
                    <a:ext uri="{FF2B5EF4-FFF2-40B4-BE49-F238E27FC236}">
                      <a16:creationId xmlns:a16="http://schemas.microsoft.com/office/drawing/2014/main" id="{7EB702F4-3CDB-4BFC-BC7F-CD36DF808027}"/>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21</a:t>
                  </a:r>
                </a:p>
              </p:txBody>
            </p:sp>
          </p:grpSp>
          <p:grpSp>
            <p:nvGrpSpPr>
              <p:cNvPr id="155" name="Group 154">
                <a:extLst>
                  <a:ext uri="{FF2B5EF4-FFF2-40B4-BE49-F238E27FC236}">
                    <a16:creationId xmlns:a16="http://schemas.microsoft.com/office/drawing/2014/main" id="{4550858A-AB3C-412B-9281-56EB7296B599}"/>
                  </a:ext>
                </a:extLst>
              </p:cNvPr>
              <p:cNvGrpSpPr/>
              <p:nvPr/>
            </p:nvGrpSpPr>
            <p:grpSpPr>
              <a:xfrm>
                <a:off x="10929912" y="4077884"/>
                <a:ext cx="344615" cy="251877"/>
                <a:chOff x="966342" y="4920702"/>
                <a:chExt cx="509996" cy="384051"/>
              </a:xfrm>
            </p:grpSpPr>
            <p:sp>
              <p:nvSpPr>
                <p:cNvPr id="233" name="Line 19">
                  <a:extLst>
                    <a:ext uri="{FF2B5EF4-FFF2-40B4-BE49-F238E27FC236}">
                      <a16:creationId xmlns:a16="http://schemas.microsoft.com/office/drawing/2014/main" id="{ABDF2BDB-7335-42FF-B9DC-169F31B5EFC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4" name="Line 21">
                  <a:extLst>
                    <a:ext uri="{FF2B5EF4-FFF2-40B4-BE49-F238E27FC236}">
                      <a16:creationId xmlns:a16="http://schemas.microsoft.com/office/drawing/2014/main" id="{21BFC276-9451-4C25-B3A0-920A73020A9E}"/>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A24E7432-CE99-418D-A98E-47109545DD02}"/>
                    </a:ext>
                  </a:extLst>
                </p:cNvPr>
                <p:cNvSpPr txBox="1"/>
                <p:nvPr/>
              </p:nvSpPr>
              <p:spPr>
                <a:xfrm>
                  <a:off x="966342" y="4982720"/>
                  <a:ext cx="273687"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24</a:t>
                  </a:r>
                </a:p>
              </p:txBody>
            </p:sp>
            <p:sp>
              <p:nvSpPr>
                <p:cNvPr id="236" name="TextBox 235">
                  <a:extLst>
                    <a:ext uri="{FF2B5EF4-FFF2-40B4-BE49-F238E27FC236}">
                      <a16:creationId xmlns:a16="http://schemas.microsoft.com/office/drawing/2014/main" id="{8593BA01-6664-4C80-B898-D4920B46F0FA}"/>
                    </a:ext>
                  </a:extLst>
                </p:cNvPr>
                <p:cNvSpPr txBox="1"/>
                <p:nvPr/>
              </p:nvSpPr>
              <p:spPr>
                <a:xfrm>
                  <a:off x="1202650"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27</a:t>
                  </a:r>
                </a:p>
              </p:txBody>
            </p:sp>
          </p:grpSp>
          <p:grpSp>
            <p:nvGrpSpPr>
              <p:cNvPr id="156" name="Group 155">
                <a:extLst>
                  <a:ext uri="{FF2B5EF4-FFF2-40B4-BE49-F238E27FC236}">
                    <a16:creationId xmlns:a16="http://schemas.microsoft.com/office/drawing/2014/main" id="{FCE6669A-E77F-420A-B3EF-0E815CB63981}"/>
                  </a:ext>
                </a:extLst>
              </p:cNvPr>
              <p:cNvGrpSpPr/>
              <p:nvPr/>
            </p:nvGrpSpPr>
            <p:grpSpPr>
              <a:xfrm>
                <a:off x="11251723" y="4077884"/>
                <a:ext cx="344613" cy="251877"/>
                <a:chOff x="966342" y="4920702"/>
                <a:chExt cx="509995" cy="384051"/>
              </a:xfrm>
            </p:grpSpPr>
            <p:sp>
              <p:nvSpPr>
                <p:cNvPr id="229" name="Line 19">
                  <a:extLst>
                    <a:ext uri="{FF2B5EF4-FFF2-40B4-BE49-F238E27FC236}">
                      <a16:creationId xmlns:a16="http://schemas.microsoft.com/office/drawing/2014/main" id="{A5D6A005-BAF7-457D-BEE0-20ADF428518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0" name="Line 21">
                  <a:extLst>
                    <a:ext uri="{FF2B5EF4-FFF2-40B4-BE49-F238E27FC236}">
                      <a16:creationId xmlns:a16="http://schemas.microsoft.com/office/drawing/2014/main" id="{47BD0709-986E-4365-9599-543E179DFA0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1" name="TextBox 230">
                  <a:extLst>
                    <a:ext uri="{FF2B5EF4-FFF2-40B4-BE49-F238E27FC236}">
                      <a16:creationId xmlns:a16="http://schemas.microsoft.com/office/drawing/2014/main" id="{265227EE-49AF-4BE2-A6BE-F7B3ED6111F9}"/>
                    </a:ext>
                  </a:extLst>
                </p:cNvPr>
                <p:cNvSpPr txBox="1"/>
                <p:nvPr/>
              </p:nvSpPr>
              <p:spPr>
                <a:xfrm>
                  <a:off x="966342"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30</a:t>
                  </a:r>
                </a:p>
              </p:txBody>
            </p:sp>
            <p:sp>
              <p:nvSpPr>
                <p:cNvPr id="232" name="TextBox 231">
                  <a:extLst>
                    <a:ext uri="{FF2B5EF4-FFF2-40B4-BE49-F238E27FC236}">
                      <a16:creationId xmlns:a16="http://schemas.microsoft.com/office/drawing/2014/main" id="{0093288D-883B-43F2-86D1-C58C5AD9B3E6}"/>
                    </a:ext>
                  </a:extLst>
                </p:cNvPr>
                <p:cNvSpPr txBox="1"/>
                <p:nvPr/>
              </p:nvSpPr>
              <p:spPr>
                <a:xfrm>
                  <a:off x="1202649"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33</a:t>
                  </a:r>
                </a:p>
              </p:txBody>
            </p:sp>
          </p:grpSp>
          <p:grpSp>
            <p:nvGrpSpPr>
              <p:cNvPr id="157" name="Group 156">
                <a:extLst>
                  <a:ext uri="{FF2B5EF4-FFF2-40B4-BE49-F238E27FC236}">
                    <a16:creationId xmlns:a16="http://schemas.microsoft.com/office/drawing/2014/main" id="{4A776FE1-6D7E-400E-9BDB-58AABA518234}"/>
                  </a:ext>
                </a:extLst>
              </p:cNvPr>
              <p:cNvGrpSpPr/>
              <p:nvPr/>
            </p:nvGrpSpPr>
            <p:grpSpPr>
              <a:xfrm>
                <a:off x="11586410" y="4077884"/>
                <a:ext cx="344616" cy="251877"/>
                <a:chOff x="966343" y="4920702"/>
                <a:chExt cx="509998" cy="384051"/>
              </a:xfrm>
            </p:grpSpPr>
            <p:sp>
              <p:nvSpPr>
                <p:cNvPr id="225" name="Line 19">
                  <a:extLst>
                    <a:ext uri="{FF2B5EF4-FFF2-40B4-BE49-F238E27FC236}">
                      <a16:creationId xmlns:a16="http://schemas.microsoft.com/office/drawing/2014/main" id="{82C78110-E0D7-4AF4-8710-D32BA4A143B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26" name="Line 21">
                  <a:extLst>
                    <a:ext uri="{FF2B5EF4-FFF2-40B4-BE49-F238E27FC236}">
                      <a16:creationId xmlns:a16="http://schemas.microsoft.com/office/drawing/2014/main" id="{CE1C57AB-1519-4F44-B277-A42034159E1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27" name="TextBox 226">
                  <a:extLst>
                    <a:ext uri="{FF2B5EF4-FFF2-40B4-BE49-F238E27FC236}">
                      <a16:creationId xmlns:a16="http://schemas.microsoft.com/office/drawing/2014/main" id="{4F8DC93F-9824-49D6-A30B-3AD7ED89DD9D}"/>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36</a:t>
                  </a:r>
                </a:p>
              </p:txBody>
            </p:sp>
            <p:sp>
              <p:nvSpPr>
                <p:cNvPr id="228" name="TextBox 227">
                  <a:extLst>
                    <a:ext uri="{FF2B5EF4-FFF2-40B4-BE49-F238E27FC236}">
                      <a16:creationId xmlns:a16="http://schemas.microsoft.com/office/drawing/2014/main" id="{C0E6C9F4-2875-4CDD-B0F8-26D9A15E9F2A}"/>
                    </a:ext>
                  </a:extLst>
                </p:cNvPr>
                <p:cNvSpPr txBox="1"/>
                <p:nvPr/>
              </p:nvSpPr>
              <p:spPr>
                <a:xfrm>
                  <a:off x="1202653"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39</a:t>
                  </a:r>
                </a:p>
              </p:txBody>
            </p:sp>
          </p:grpSp>
          <p:grpSp>
            <p:nvGrpSpPr>
              <p:cNvPr id="158" name="Group 157">
                <a:extLst>
                  <a:ext uri="{FF2B5EF4-FFF2-40B4-BE49-F238E27FC236}">
                    <a16:creationId xmlns:a16="http://schemas.microsoft.com/office/drawing/2014/main" id="{087AE5EE-9AAC-4D53-B7FB-9D6800978B61}"/>
                  </a:ext>
                </a:extLst>
              </p:cNvPr>
              <p:cNvGrpSpPr/>
              <p:nvPr/>
            </p:nvGrpSpPr>
            <p:grpSpPr>
              <a:xfrm>
                <a:off x="11921095" y="4077884"/>
                <a:ext cx="344617" cy="251877"/>
                <a:chOff x="966343" y="4920702"/>
                <a:chExt cx="509999" cy="384051"/>
              </a:xfrm>
            </p:grpSpPr>
            <p:sp>
              <p:nvSpPr>
                <p:cNvPr id="221" name="Line 19">
                  <a:extLst>
                    <a:ext uri="{FF2B5EF4-FFF2-40B4-BE49-F238E27FC236}">
                      <a16:creationId xmlns:a16="http://schemas.microsoft.com/office/drawing/2014/main" id="{58C41B52-CFFD-4A59-BA85-D61F87ED5F5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22" name="Line 21">
                  <a:extLst>
                    <a:ext uri="{FF2B5EF4-FFF2-40B4-BE49-F238E27FC236}">
                      <a16:creationId xmlns:a16="http://schemas.microsoft.com/office/drawing/2014/main" id="{FBBED520-B7C7-43EE-ADF4-53EB2E475733}"/>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23" name="TextBox 222">
                  <a:extLst>
                    <a:ext uri="{FF2B5EF4-FFF2-40B4-BE49-F238E27FC236}">
                      <a16:creationId xmlns:a16="http://schemas.microsoft.com/office/drawing/2014/main" id="{B45BFF91-F14C-4676-A2B7-5094D9570699}"/>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42</a:t>
                  </a:r>
                </a:p>
              </p:txBody>
            </p:sp>
            <p:sp>
              <p:nvSpPr>
                <p:cNvPr id="224" name="TextBox 223">
                  <a:extLst>
                    <a:ext uri="{FF2B5EF4-FFF2-40B4-BE49-F238E27FC236}">
                      <a16:creationId xmlns:a16="http://schemas.microsoft.com/office/drawing/2014/main" id="{3764A637-8695-42B5-AC8F-4978B65AB202}"/>
                    </a:ext>
                  </a:extLst>
                </p:cNvPr>
                <p:cNvSpPr txBox="1"/>
                <p:nvPr/>
              </p:nvSpPr>
              <p:spPr>
                <a:xfrm>
                  <a:off x="1202654"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45</a:t>
                  </a:r>
                </a:p>
              </p:txBody>
            </p:sp>
          </p:grpSp>
          <p:grpSp>
            <p:nvGrpSpPr>
              <p:cNvPr id="159" name="Group 158">
                <a:extLst>
                  <a:ext uri="{FF2B5EF4-FFF2-40B4-BE49-F238E27FC236}">
                    <a16:creationId xmlns:a16="http://schemas.microsoft.com/office/drawing/2014/main" id="{F44E6FD5-31BC-4EC1-B059-03CA8128EB2B}"/>
                  </a:ext>
                </a:extLst>
              </p:cNvPr>
              <p:cNvGrpSpPr/>
              <p:nvPr/>
            </p:nvGrpSpPr>
            <p:grpSpPr>
              <a:xfrm>
                <a:off x="12238615" y="4077884"/>
                <a:ext cx="344613" cy="251877"/>
                <a:chOff x="966345" y="4920702"/>
                <a:chExt cx="509995" cy="384051"/>
              </a:xfrm>
            </p:grpSpPr>
            <p:sp>
              <p:nvSpPr>
                <p:cNvPr id="217" name="Line 19">
                  <a:extLst>
                    <a:ext uri="{FF2B5EF4-FFF2-40B4-BE49-F238E27FC236}">
                      <a16:creationId xmlns:a16="http://schemas.microsoft.com/office/drawing/2014/main" id="{567FF86C-8233-404A-AD5C-34401CFC3B3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8" name="Line 21">
                  <a:extLst>
                    <a:ext uri="{FF2B5EF4-FFF2-40B4-BE49-F238E27FC236}">
                      <a16:creationId xmlns:a16="http://schemas.microsoft.com/office/drawing/2014/main" id="{0C54B02E-66A1-46C3-BBE0-11D163884B79}"/>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9" name="TextBox 218">
                  <a:extLst>
                    <a:ext uri="{FF2B5EF4-FFF2-40B4-BE49-F238E27FC236}">
                      <a16:creationId xmlns:a16="http://schemas.microsoft.com/office/drawing/2014/main" id="{DE02FF02-2AB9-407F-95EE-F57E87C4BD02}"/>
                    </a:ext>
                  </a:extLst>
                </p:cNvPr>
                <p:cNvSpPr txBox="1"/>
                <p:nvPr/>
              </p:nvSpPr>
              <p:spPr>
                <a:xfrm>
                  <a:off x="966345"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48</a:t>
                  </a:r>
                </a:p>
              </p:txBody>
            </p:sp>
            <p:sp>
              <p:nvSpPr>
                <p:cNvPr id="220" name="TextBox 219">
                  <a:extLst>
                    <a:ext uri="{FF2B5EF4-FFF2-40B4-BE49-F238E27FC236}">
                      <a16:creationId xmlns:a16="http://schemas.microsoft.com/office/drawing/2014/main" id="{40227B83-D872-4EA0-992B-5CF53C6DA8E4}"/>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51</a:t>
                  </a:r>
                </a:p>
              </p:txBody>
            </p:sp>
          </p:grpSp>
          <p:grpSp>
            <p:nvGrpSpPr>
              <p:cNvPr id="160" name="Group 159">
                <a:extLst>
                  <a:ext uri="{FF2B5EF4-FFF2-40B4-BE49-F238E27FC236}">
                    <a16:creationId xmlns:a16="http://schemas.microsoft.com/office/drawing/2014/main" id="{A4B92762-F0BE-40BF-86B2-5A00F3A2CB03}"/>
                  </a:ext>
                </a:extLst>
              </p:cNvPr>
              <p:cNvGrpSpPr/>
              <p:nvPr/>
            </p:nvGrpSpPr>
            <p:grpSpPr>
              <a:xfrm>
                <a:off x="12555388" y="4077884"/>
                <a:ext cx="345372" cy="251877"/>
                <a:chOff x="965227" y="4920702"/>
                <a:chExt cx="511113" cy="384051"/>
              </a:xfrm>
            </p:grpSpPr>
            <p:sp>
              <p:nvSpPr>
                <p:cNvPr id="213" name="Line 19">
                  <a:extLst>
                    <a:ext uri="{FF2B5EF4-FFF2-40B4-BE49-F238E27FC236}">
                      <a16:creationId xmlns:a16="http://schemas.microsoft.com/office/drawing/2014/main" id="{A62B403A-BFEA-4846-BB33-09B1EF1D6EB1}"/>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4" name="Line 21">
                  <a:extLst>
                    <a:ext uri="{FF2B5EF4-FFF2-40B4-BE49-F238E27FC236}">
                      <a16:creationId xmlns:a16="http://schemas.microsoft.com/office/drawing/2014/main" id="{F8171BA8-DF94-4C45-B5D4-29E9BA9F85C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5B7D4CE-9F7F-4C71-9893-90685CC5DDEA}"/>
                    </a:ext>
                  </a:extLst>
                </p:cNvPr>
                <p:cNvSpPr txBox="1"/>
                <p:nvPr/>
              </p:nvSpPr>
              <p:spPr>
                <a:xfrm>
                  <a:off x="965227" y="4971255"/>
                  <a:ext cx="273686"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54</a:t>
                  </a:r>
                </a:p>
              </p:txBody>
            </p:sp>
            <p:sp>
              <p:nvSpPr>
                <p:cNvPr id="216" name="TextBox 215">
                  <a:extLst>
                    <a:ext uri="{FF2B5EF4-FFF2-40B4-BE49-F238E27FC236}">
                      <a16:creationId xmlns:a16="http://schemas.microsoft.com/office/drawing/2014/main" id="{E986168C-B44D-4CBE-89A6-D4F3E0C234FC}"/>
                    </a:ext>
                  </a:extLst>
                </p:cNvPr>
                <p:cNvSpPr txBox="1"/>
                <p:nvPr/>
              </p:nvSpPr>
              <p:spPr>
                <a:xfrm>
                  <a:off x="1202655" y="4982720"/>
                  <a:ext cx="273685"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57</a:t>
                  </a:r>
                </a:p>
              </p:txBody>
            </p:sp>
          </p:grpSp>
          <p:grpSp>
            <p:nvGrpSpPr>
              <p:cNvPr id="161" name="Group 160">
                <a:extLst>
                  <a:ext uri="{FF2B5EF4-FFF2-40B4-BE49-F238E27FC236}">
                    <a16:creationId xmlns:a16="http://schemas.microsoft.com/office/drawing/2014/main" id="{244262FC-B47C-4C37-9D04-CD87D3A538E9}"/>
                  </a:ext>
                </a:extLst>
              </p:cNvPr>
              <p:cNvGrpSpPr/>
              <p:nvPr/>
            </p:nvGrpSpPr>
            <p:grpSpPr>
              <a:xfrm>
                <a:off x="12873660" y="4077884"/>
                <a:ext cx="344615" cy="251877"/>
                <a:chOff x="966344" y="4920702"/>
                <a:chExt cx="509996" cy="384051"/>
              </a:xfrm>
            </p:grpSpPr>
            <p:sp>
              <p:nvSpPr>
                <p:cNvPr id="209" name="Line 19">
                  <a:extLst>
                    <a:ext uri="{FF2B5EF4-FFF2-40B4-BE49-F238E27FC236}">
                      <a16:creationId xmlns:a16="http://schemas.microsoft.com/office/drawing/2014/main" id="{7DDAAF69-FA83-4847-A5D5-BD1C5AE848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0" name="Line 21">
                  <a:extLst>
                    <a:ext uri="{FF2B5EF4-FFF2-40B4-BE49-F238E27FC236}">
                      <a16:creationId xmlns:a16="http://schemas.microsoft.com/office/drawing/2014/main" id="{71B6B04D-E048-41CB-AD84-66871A4458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E8A434BB-54DA-4F97-A7E4-B63E7D42BBFE}"/>
                    </a:ext>
                  </a:extLst>
                </p:cNvPr>
                <p:cNvSpPr txBox="1"/>
                <p:nvPr/>
              </p:nvSpPr>
              <p:spPr>
                <a:xfrm>
                  <a:off x="966344"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60</a:t>
                  </a:r>
                </a:p>
              </p:txBody>
            </p:sp>
            <p:sp>
              <p:nvSpPr>
                <p:cNvPr id="212" name="TextBox 211">
                  <a:extLst>
                    <a:ext uri="{FF2B5EF4-FFF2-40B4-BE49-F238E27FC236}">
                      <a16:creationId xmlns:a16="http://schemas.microsoft.com/office/drawing/2014/main" id="{16AB4EF7-1AD5-4CD7-8302-591B66D14A33}"/>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zh-CN" sz="900">
                      <a:latin typeface="Arial" panose="020B0604020202020204" pitchFamily="34" charset="0"/>
                      <a:ea typeface="SimSun"/>
                      <a:cs typeface="Arial" panose="020B0604020202020204" pitchFamily="34" charset="0"/>
                    </a:rPr>
                    <a:t>63</a:t>
                  </a:r>
                </a:p>
              </p:txBody>
            </p:sp>
          </p:grpSp>
          <p:sp>
            <p:nvSpPr>
              <p:cNvPr id="162" name="TextBox 161">
                <a:extLst>
                  <a:ext uri="{FF2B5EF4-FFF2-40B4-BE49-F238E27FC236}">
                    <a16:creationId xmlns:a16="http://schemas.microsoft.com/office/drawing/2014/main" id="{4B3AAEA3-AF8E-467C-828A-C145FA8A069C}"/>
                  </a:ext>
                </a:extLst>
              </p:cNvPr>
              <p:cNvSpPr txBox="1"/>
              <p:nvPr/>
            </p:nvSpPr>
            <p:spPr>
              <a:xfrm>
                <a:off x="9581872" y="4512515"/>
                <a:ext cx="243949"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137</a:t>
                </a:r>
              </a:p>
            </p:txBody>
          </p:sp>
          <p:sp>
            <p:nvSpPr>
              <p:cNvPr id="163" name="TextBox 162">
                <a:extLst>
                  <a:ext uri="{FF2B5EF4-FFF2-40B4-BE49-F238E27FC236}">
                    <a16:creationId xmlns:a16="http://schemas.microsoft.com/office/drawing/2014/main" id="{35E6AF11-8808-46C9-AC25-7491600BD15A}"/>
                  </a:ext>
                </a:extLst>
              </p:cNvPr>
              <p:cNvSpPr txBox="1"/>
              <p:nvPr/>
            </p:nvSpPr>
            <p:spPr>
              <a:xfrm>
                <a:off x="9765017" y="4512515"/>
                <a:ext cx="243949"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123</a:t>
                </a:r>
              </a:p>
            </p:txBody>
          </p:sp>
          <p:sp>
            <p:nvSpPr>
              <p:cNvPr id="164" name="TextBox 163">
                <a:extLst>
                  <a:ext uri="{FF2B5EF4-FFF2-40B4-BE49-F238E27FC236}">
                    <a16:creationId xmlns:a16="http://schemas.microsoft.com/office/drawing/2014/main" id="{681E15DF-C7F0-4087-A3C6-B1DCA9AEF5CD}"/>
                  </a:ext>
                </a:extLst>
              </p:cNvPr>
              <p:cNvSpPr txBox="1"/>
              <p:nvPr/>
            </p:nvSpPr>
            <p:spPr>
              <a:xfrm>
                <a:off x="9964478"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97</a:t>
                </a:r>
              </a:p>
            </p:txBody>
          </p:sp>
          <p:sp>
            <p:nvSpPr>
              <p:cNvPr id="165" name="TextBox 164">
                <a:extLst>
                  <a:ext uri="{FF2B5EF4-FFF2-40B4-BE49-F238E27FC236}">
                    <a16:creationId xmlns:a16="http://schemas.microsoft.com/office/drawing/2014/main" id="{88BAFBDD-C518-477F-A6FB-89E6F7601235}"/>
                  </a:ext>
                </a:extLst>
              </p:cNvPr>
              <p:cNvSpPr txBox="1"/>
              <p:nvPr/>
            </p:nvSpPr>
            <p:spPr>
              <a:xfrm>
                <a:off x="10124157"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80</a:t>
                </a:r>
              </a:p>
            </p:txBody>
          </p:sp>
          <p:sp>
            <p:nvSpPr>
              <p:cNvPr id="166" name="TextBox 165">
                <a:extLst>
                  <a:ext uri="{FF2B5EF4-FFF2-40B4-BE49-F238E27FC236}">
                    <a16:creationId xmlns:a16="http://schemas.microsoft.com/office/drawing/2014/main" id="{BDB4F012-9599-4E4F-9835-332FD075A440}"/>
                  </a:ext>
                </a:extLst>
              </p:cNvPr>
              <p:cNvSpPr txBox="1"/>
              <p:nvPr/>
            </p:nvSpPr>
            <p:spPr>
              <a:xfrm>
                <a:off x="10286290"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65</a:t>
                </a:r>
              </a:p>
            </p:txBody>
          </p:sp>
          <p:sp>
            <p:nvSpPr>
              <p:cNvPr id="167" name="TextBox 166">
                <a:extLst>
                  <a:ext uri="{FF2B5EF4-FFF2-40B4-BE49-F238E27FC236}">
                    <a16:creationId xmlns:a16="http://schemas.microsoft.com/office/drawing/2014/main" id="{1AFD3067-F5A6-4F30-AA94-A878F36844AB}"/>
                  </a:ext>
                </a:extLst>
              </p:cNvPr>
              <p:cNvSpPr txBox="1"/>
              <p:nvPr/>
            </p:nvSpPr>
            <p:spPr>
              <a:xfrm>
                <a:off x="10445968"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55</a:t>
                </a:r>
              </a:p>
            </p:txBody>
          </p:sp>
          <p:sp>
            <p:nvSpPr>
              <p:cNvPr id="168" name="TextBox 167">
                <a:extLst>
                  <a:ext uri="{FF2B5EF4-FFF2-40B4-BE49-F238E27FC236}">
                    <a16:creationId xmlns:a16="http://schemas.microsoft.com/office/drawing/2014/main" id="{53572F13-2D79-4629-A64D-5FF5DA168B4A}"/>
                  </a:ext>
                </a:extLst>
              </p:cNvPr>
              <p:cNvSpPr txBox="1"/>
              <p:nvPr/>
            </p:nvSpPr>
            <p:spPr>
              <a:xfrm>
                <a:off x="10608100"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46</a:t>
                </a:r>
              </a:p>
            </p:txBody>
          </p:sp>
          <p:sp>
            <p:nvSpPr>
              <p:cNvPr id="169" name="TextBox 168">
                <a:extLst>
                  <a:ext uri="{FF2B5EF4-FFF2-40B4-BE49-F238E27FC236}">
                    <a16:creationId xmlns:a16="http://schemas.microsoft.com/office/drawing/2014/main" id="{63C05ADD-C028-41FC-82C8-34CEAAD6C31D}"/>
                  </a:ext>
                </a:extLst>
              </p:cNvPr>
              <p:cNvSpPr txBox="1"/>
              <p:nvPr/>
            </p:nvSpPr>
            <p:spPr>
              <a:xfrm>
                <a:off x="10767779"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36</a:t>
                </a:r>
              </a:p>
            </p:txBody>
          </p:sp>
          <p:sp>
            <p:nvSpPr>
              <p:cNvPr id="170" name="TextBox 169">
                <a:extLst>
                  <a:ext uri="{FF2B5EF4-FFF2-40B4-BE49-F238E27FC236}">
                    <a16:creationId xmlns:a16="http://schemas.microsoft.com/office/drawing/2014/main" id="{33F4F580-DC7A-4A08-8131-EBB341607BEC}"/>
                  </a:ext>
                </a:extLst>
              </p:cNvPr>
              <p:cNvSpPr txBox="1"/>
              <p:nvPr/>
            </p:nvSpPr>
            <p:spPr>
              <a:xfrm>
                <a:off x="10929912"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32</a:t>
                </a:r>
              </a:p>
            </p:txBody>
          </p:sp>
          <p:sp>
            <p:nvSpPr>
              <p:cNvPr id="171" name="TextBox 170">
                <a:extLst>
                  <a:ext uri="{FF2B5EF4-FFF2-40B4-BE49-F238E27FC236}">
                    <a16:creationId xmlns:a16="http://schemas.microsoft.com/office/drawing/2014/main" id="{B4C3E374-8CB1-499F-919B-1B19E8F3BA2E}"/>
                  </a:ext>
                </a:extLst>
              </p:cNvPr>
              <p:cNvSpPr txBox="1"/>
              <p:nvPr/>
            </p:nvSpPr>
            <p:spPr>
              <a:xfrm>
                <a:off x="11089591"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26</a:t>
                </a:r>
              </a:p>
            </p:txBody>
          </p:sp>
          <p:sp>
            <p:nvSpPr>
              <p:cNvPr id="172" name="TextBox 171">
                <a:extLst>
                  <a:ext uri="{FF2B5EF4-FFF2-40B4-BE49-F238E27FC236}">
                    <a16:creationId xmlns:a16="http://schemas.microsoft.com/office/drawing/2014/main" id="{36D3BC5D-27D6-4E6B-A5B5-6F1BC3451E4A}"/>
                  </a:ext>
                </a:extLst>
              </p:cNvPr>
              <p:cNvSpPr txBox="1"/>
              <p:nvPr/>
            </p:nvSpPr>
            <p:spPr>
              <a:xfrm>
                <a:off x="11251723"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26</a:t>
                </a:r>
              </a:p>
            </p:txBody>
          </p:sp>
          <p:sp>
            <p:nvSpPr>
              <p:cNvPr id="173" name="TextBox 172">
                <a:extLst>
                  <a:ext uri="{FF2B5EF4-FFF2-40B4-BE49-F238E27FC236}">
                    <a16:creationId xmlns:a16="http://schemas.microsoft.com/office/drawing/2014/main" id="{101D463D-0451-48A0-8369-89E241FAE923}"/>
                  </a:ext>
                </a:extLst>
              </p:cNvPr>
              <p:cNvSpPr txBox="1"/>
              <p:nvPr/>
            </p:nvSpPr>
            <p:spPr>
              <a:xfrm>
                <a:off x="11411400" y="4512515"/>
                <a:ext cx="184936"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18</a:t>
                </a:r>
              </a:p>
            </p:txBody>
          </p:sp>
          <p:sp>
            <p:nvSpPr>
              <p:cNvPr id="174" name="TextBox 173">
                <a:extLst>
                  <a:ext uri="{FF2B5EF4-FFF2-40B4-BE49-F238E27FC236}">
                    <a16:creationId xmlns:a16="http://schemas.microsoft.com/office/drawing/2014/main" id="{129175D9-37ED-4E63-8D7A-4DB26C8088C4}"/>
                  </a:ext>
                </a:extLst>
              </p:cNvPr>
              <p:cNvSpPr txBox="1"/>
              <p:nvPr/>
            </p:nvSpPr>
            <p:spPr>
              <a:xfrm>
                <a:off x="11615917"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7</a:t>
                </a:r>
              </a:p>
            </p:txBody>
          </p:sp>
          <p:sp>
            <p:nvSpPr>
              <p:cNvPr id="175" name="TextBox 174">
                <a:extLst>
                  <a:ext uri="{FF2B5EF4-FFF2-40B4-BE49-F238E27FC236}">
                    <a16:creationId xmlns:a16="http://schemas.microsoft.com/office/drawing/2014/main" id="{4957A415-D5E0-4E16-A1EB-49A226BFE407}"/>
                  </a:ext>
                </a:extLst>
              </p:cNvPr>
              <p:cNvSpPr txBox="1"/>
              <p:nvPr/>
            </p:nvSpPr>
            <p:spPr>
              <a:xfrm>
                <a:off x="11775597"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4</a:t>
                </a:r>
              </a:p>
            </p:txBody>
          </p:sp>
          <p:sp>
            <p:nvSpPr>
              <p:cNvPr id="176" name="TextBox 175">
                <a:extLst>
                  <a:ext uri="{FF2B5EF4-FFF2-40B4-BE49-F238E27FC236}">
                    <a16:creationId xmlns:a16="http://schemas.microsoft.com/office/drawing/2014/main" id="{1D9D6049-131B-4AB8-9CB1-A11FA0486341}"/>
                  </a:ext>
                </a:extLst>
              </p:cNvPr>
              <p:cNvSpPr txBox="1"/>
              <p:nvPr/>
            </p:nvSpPr>
            <p:spPr>
              <a:xfrm>
                <a:off x="11950601"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3</a:t>
                </a:r>
              </a:p>
            </p:txBody>
          </p:sp>
          <p:sp>
            <p:nvSpPr>
              <p:cNvPr id="177" name="TextBox 176">
                <a:extLst>
                  <a:ext uri="{FF2B5EF4-FFF2-40B4-BE49-F238E27FC236}">
                    <a16:creationId xmlns:a16="http://schemas.microsoft.com/office/drawing/2014/main" id="{FEE38483-45E2-4454-9831-57B4EF007AEB}"/>
                  </a:ext>
                </a:extLst>
              </p:cNvPr>
              <p:cNvSpPr txBox="1"/>
              <p:nvPr/>
            </p:nvSpPr>
            <p:spPr>
              <a:xfrm>
                <a:off x="12110280"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178" name="TextBox 177">
                <a:extLst>
                  <a:ext uri="{FF2B5EF4-FFF2-40B4-BE49-F238E27FC236}">
                    <a16:creationId xmlns:a16="http://schemas.microsoft.com/office/drawing/2014/main" id="{E28FEE4F-AE1F-45A1-90FB-F0B5BBAA3A75}"/>
                  </a:ext>
                </a:extLst>
              </p:cNvPr>
              <p:cNvSpPr txBox="1"/>
              <p:nvPr/>
            </p:nvSpPr>
            <p:spPr>
              <a:xfrm>
                <a:off x="12268121"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179" name="TextBox 178">
                <a:extLst>
                  <a:ext uri="{FF2B5EF4-FFF2-40B4-BE49-F238E27FC236}">
                    <a16:creationId xmlns:a16="http://schemas.microsoft.com/office/drawing/2014/main" id="{0BB9EBFC-616F-499E-801A-66816A182321}"/>
                  </a:ext>
                </a:extLst>
              </p:cNvPr>
              <p:cNvSpPr txBox="1"/>
              <p:nvPr/>
            </p:nvSpPr>
            <p:spPr>
              <a:xfrm>
                <a:off x="12427801"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180" name="TextBox 179">
                <a:extLst>
                  <a:ext uri="{FF2B5EF4-FFF2-40B4-BE49-F238E27FC236}">
                    <a16:creationId xmlns:a16="http://schemas.microsoft.com/office/drawing/2014/main" id="{81FDD4E1-806B-4933-97BE-5D3C0523C4E3}"/>
                  </a:ext>
                </a:extLst>
              </p:cNvPr>
              <p:cNvSpPr txBox="1"/>
              <p:nvPr/>
            </p:nvSpPr>
            <p:spPr>
              <a:xfrm>
                <a:off x="12584891"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181" name="TextBox 180">
                <a:extLst>
                  <a:ext uri="{FF2B5EF4-FFF2-40B4-BE49-F238E27FC236}">
                    <a16:creationId xmlns:a16="http://schemas.microsoft.com/office/drawing/2014/main" id="{33F94575-0602-42A7-971A-890C44E02E97}"/>
                  </a:ext>
                </a:extLst>
              </p:cNvPr>
              <p:cNvSpPr txBox="1"/>
              <p:nvPr/>
            </p:nvSpPr>
            <p:spPr>
              <a:xfrm>
                <a:off x="12745326"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182" name="TextBox 181">
                <a:extLst>
                  <a:ext uri="{FF2B5EF4-FFF2-40B4-BE49-F238E27FC236}">
                    <a16:creationId xmlns:a16="http://schemas.microsoft.com/office/drawing/2014/main" id="{C2EA3A41-73D3-4657-9A9D-EBEB95623892}"/>
                  </a:ext>
                </a:extLst>
              </p:cNvPr>
              <p:cNvSpPr txBox="1"/>
              <p:nvPr/>
            </p:nvSpPr>
            <p:spPr>
              <a:xfrm>
                <a:off x="12903166"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2</a:t>
                </a:r>
              </a:p>
            </p:txBody>
          </p:sp>
          <p:sp>
            <p:nvSpPr>
              <p:cNvPr id="183" name="TextBox 182">
                <a:extLst>
                  <a:ext uri="{FF2B5EF4-FFF2-40B4-BE49-F238E27FC236}">
                    <a16:creationId xmlns:a16="http://schemas.microsoft.com/office/drawing/2014/main" id="{FC405F5F-F202-4C10-B8D9-5B421FB31AD3}"/>
                  </a:ext>
                </a:extLst>
              </p:cNvPr>
              <p:cNvSpPr txBox="1"/>
              <p:nvPr/>
            </p:nvSpPr>
            <p:spPr>
              <a:xfrm>
                <a:off x="13062843" y="4512515"/>
                <a:ext cx="125924" cy="211203"/>
              </a:xfrm>
              <a:prstGeom prst="rect">
                <a:avLst/>
              </a:prstGeom>
              <a:noFill/>
            </p:spPr>
            <p:txBody>
              <a:bodyPr wrap="none" lIns="36000" tIns="36000" rIns="36000" bIns="36000" rtlCol="0" anchor="t" anchorCtr="0">
                <a:spAutoFit/>
              </a:bodyPr>
              <a:lstStyle/>
              <a:p>
                <a:pPr algn="ctr"/>
                <a:r>
                  <a:rPr lang="zh-CN" sz="900">
                    <a:solidFill>
                      <a:schemeClr val="accent3"/>
                    </a:solidFill>
                    <a:latin typeface="Arial" panose="020B0604020202020204" pitchFamily="34" charset="0"/>
                    <a:ea typeface="SimSun"/>
                    <a:cs typeface="Arial" panose="020B0604020202020204" pitchFamily="34" charset="0"/>
                  </a:rPr>
                  <a:t>0</a:t>
                </a:r>
              </a:p>
            </p:txBody>
          </p:sp>
          <p:cxnSp>
            <p:nvCxnSpPr>
              <p:cNvPr id="184" name="Straight Connector 183">
                <a:extLst>
                  <a:ext uri="{FF2B5EF4-FFF2-40B4-BE49-F238E27FC236}">
                    <a16:creationId xmlns:a16="http://schemas.microsoft.com/office/drawing/2014/main" id="{617156BA-E68E-46A2-A015-4ED37081D285}"/>
                  </a:ext>
                </a:extLst>
              </p:cNvPr>
              <p:cNvCxnSpPr/>
              <p:nvPr/>
            </p:nvCxnSpPr>
            <p:spPr>
              <a:xfrm flipV="1">
                <a:off x="10369157"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45DBD488-9CF3-4515-889F-88A8422C2483}"/>
                  </a:ext>
                </a:extLst>
              </p:cNvPr>
              <p:cNvCxnSpPr/>
              <p:nvPr/>
            </p:nvCxnSpPr>
            <p:spPr>
              <a:xfrm flipV="1">
                <a:off x="11014990"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07649E03-FA90-4002-86B4-335617B697D9}"/>
                  </a:ext>
                </a:extLst>
              </p:cNvPr>
              <p:cNvSpPr txBox="1"/>
              <p:nvPr/>
            </p:nvSpPr>
            <p:spPr>
              <a:xfrm>
                <a:off x="10306170" y="2282870"/>
                <a:ext cx="848598" cy="369332"/>
              </a:xfrm>
              <a:prstGeom prst="rect">
                <a:avLst/>
              </a:prstGeom>
              <a:noFill/>
            </p:spPr>
            <p:txBody>
              <a:bodyPr wrap="none" rtlCol="0">
                <a:spAutoFit/>
              </a:bodyPr>
              <a:lstStyle/>
              <a:p>
                <a:r>
                  <a:rPr lang="zh-CN" sz="900" dirty="0"/>
                  <a:t>12 个月生存率
</a:t>
                </a:r>
                <a:r>
                  <a:rPr lang="zh-CN" sz="900" dirty="0" smtClean="0">
                    <a:solidFill>
                      <a:schemeClr val="accent3"/>
                    </a:solidFill>
                  </a:rPr>
                  <a:t>4</a:t>
                </a:r>
                <a:r>
                  <a:rPr lang="zh-CN" sz="900" dirty="0">
                    <a:solidFill>
                      <a:schemeClr val="accent3"/>
                    </a:solidFill>
                  </a:rPr>
                  <a:t>7.4%</a:t>
                </a:r>
              </a:p>
            </p:txBody>
          </p:sp>
          <p:sp>
            <p:nvSpPr>
              <p:cNvPr id="187" name="TextBox 186">
                <a:extLst>
                  <a:ext uri="{FF2B5EF4-FFF2-40B4-BE49-F238E27FC236}">
                    <a16:creationId xmlns:a16="http://schemas.microsoft.com/office/drawing/2014/main" id="{5BD62EF0-7B65-4DF3-B321-02720C5EEAA2}"/>
                  </a:ext>
                </a:extLst>
              </p:cNvPr>
              <p:cNvSpPr txBox="1"/>
              <p:nvPr/>
            </p:nvSpPr>
            <p:spPr>
              <a:xfrm>
                <a:off x="11003095" y="2291561"/>
                <a:ext cx="848598" cy="369332"/>
              </a:xfrm>
              <a:prstGeom prst="rect">
                <a:avLst/>
              </a:prstGeom>
              <a:noFill/>
            </p:spPr>
            <p:txBody>
              <a:bodyPr wrap="none" rtlCol="0">
                <a:spAutoFit/>
              </a:bodyPr>
              <a:lstStyle/>
              <a:p>
                <a:r>
                  <a:rPr lang="zh-CN" sz="900" dirty="0"/>
                  <a:t>24 个月生存率
</a:t>
                </a:r>
                <a:r>
                  <a:rPr lang="zh-CN" sz="900" dirty="0" smtClean="0">
                    <a:solidFill>
                      <a:schemeClr val="accent3"/>
                    </a:solidFill>
                  </a:rPr>
                  <a:t>2</a:t>
                </a:r>
                <a:r>
                  <a:rPr lang="zh-CN" sz="900" dirty="0">
                    <a:solidFill>
                      <a:schemeClr val="accent3"/>
                    </a:solidFill>
                  </a:rPr>
                  <a:t>4.0%</a:t>
                </a:r>
              </a:p>
            </p:txBody>
          </p:sp>
          <p:sp>
            <p:nvSpPr>
              <p:cNvPr id="188" name="Freeform: Shape 142">
                <a:extLst>
                  <a:ext uri="{FF2B5EF4-FFF2-40B4-BE49-F238E27FC236}">
                    <a16:creationId xmlns:a16="http://schemas.microsoft.com/office/drawing/2014/main" id="{92BCB110-65C5-4AB5-B4C1-364B0E428FE9}"/>
                  </a:ext>
                </a:extLst>
              </p:cNvPr>
              <p:cNvSpPr/>
              <p:nvPr/>
            </p:nvSpPr>
            <p:spPr>
              <a:xfrm>
                <a:off x="9723439" y="2392627"/>
                <a:ext cx="3404346" cy="1453493"/>
              </a:xfrm>
              <a:custGeom>
                <a:avLst/>
                <a:gdLst>
                  <a:gd name="connsiteX0" fmla="*/ 9144653 w 9144000"/>
                  <a:gd name="connsiteY0" fmla="*/ 2800916 h 2794681"/>
                  <a:gd name="connsiteX1" fmla="*/ 6343730 w 9144000"/>
                  <a:gd name="connsiteY1" fmla="*/ 2800916 h 2794681"/>
                  <a:gd name="connsiteX2" fmla="*/ 6343730 w 9144000"/>
                  <a:gd name="connsiteY2" fmla="*/ 2607381 h 2794681"/>
                  <a:gd name="connsiteX3" fmla="*/ 4515878 w 9144000"/>
                  <a:gd name="connsiteY3" fmla="*/ 2607381 h 2794681"/>
                  <a:gd name="connsiteX4" fmla="*/ 4515878 w 9144000"/>
                  <a:gd name="connsiteY4" fmla="*/ 2575127 h 2794681"/>
                  <a:gd name="connsiteX5" fmla="*/ 3924509 w 9144000"/>
                  <a:gd name="connsiteY5" fmla="*/ 2575127 h 2794681"/>
                  <a:gd name="connsiteX6" fmla="*/ 3924509 w 9144000"/>
                  <a:gd name="connsiteY6" fmla="*/ 2478351 h 2794681"/>
                  <a:gd name="connsiteX7" fmla="*/ 3757849 w 9144000"/>
                  <a:gd name="connsiteY7" fmla="*/ 2478351 h 2794681"/>
                  <a:gd name="connsiteX8" fmla="*/ 3757849 w 9144000"/>
                  <a:gd name="connsiteY8" fmla="*/ 2429967 h 2794681"/>
                  <a:gd name="connsiteX9" fmla="*/ 3322394 w 9144000"/>
                  <a:gd name="connsiteY9" fmla="*/ 2429967 h 2794681"/>
                  <a:gd name="connsiteX10" fmla="*/ 3322394 w 9144000"/>
                  <a:gd name="connsiteY10" fmla="*/ 2381583 h 2794681"/>
                  <a:gd name="connsiteX11" fmla="*/ 3177242 w 9144000"/>
                  <a:gd name="connsiteY11" fmla="*/ 2381583 h 2794681"/>
                  <a:gd name="connsiteX12" fmla="*/ 3177242 w 9144000"/>
                  <a:gd name="connsiteY12" fmla="*/ 2333199 h 2794681"/>
                  <a:gd name="connsiteX13" fmla="*/ 2994452 w 9144000"/>
                  <a:gd name="connsiteY13" fmla="*/ 2333199 h 2794681"/>
                  <a:gd name="connsiteX14" fmla="*/ 2994452 w 9144000"/>
                  <a:gd name="connsiteY14" fmla="*/ 2290192 h 2794681"/>
                  <a:gd name="connsiteX15" fmla="*/ 2849300 w 9144000"/>
                  <a:gd name="connsiteY15" fmla="*/ 2290192 h 2794681"/>
                  <a:gd name="connsiteX16" fmla="*/ 2849300 w 9144000"/>
                  <a:gd name="connsiteY16" fmla="*/ 2252562 h 2794681"/>
                  <a:gd name="connsiteX17" fmla="*/ 2693394 w 9144000"/>
                  <a:gd name="connsiteY17" fmla="*/ 2252562 h 2794681"/>
                  <a:gd name="connsiteX18" fmla="*/ 2693394 w 9144000"/>
                  <a:gd name="connsiteY18" fmla="*/ 2139664 h 2794681"/>
                  <a:gd name="connsiteX19" fmla="*/ 2628888 w 9144000"/>
                  <a:gd name="connsiteY19" fmla="*/ 2139664 h 2794681"/>
                  <a:gd name="connsiteX20" fmla="*/ 2628888 w 9144000"/>
                  <a:gd name="connsiteY20" fmla="*/ 2069772 h 2794681"/>
                  <a:gd name="connsiteX21" fmla="*/ 2569750 w 9144000"/>
                  <a:gd name="connsiteY21" fmla="*/ 2069772 h 2794681"/>
                  <a:gd name="connsiteX22" fmla="*/ 2569750 w 9144000"/>
                  <a:gd name="connsiteY22" fmla="*/ 2010642 h 2794681"/>
                  <a:gd name="connsiteX23" fmla="*/ 2392337 w 9144000"/>
                  <a:gd name="connsiteY23" fmla="*/ 2010642 h 2794681"/>
                  <a:gd name="connsiteX24" fmla="*/ 2392337 w 9144000"/>
                  <a:gd name="connsiteY24" fmla="*/ 1967627 h 2794681"/>
                  <a:gd name="connsiteX25" fmla="*/ 2274061 w 9144000"/>
                  <a:gd name="connsiteY25" fmla="*/ 1967627 h 2794681"/>
                  <a:gd name="connsiteX26" fmla="*/ 2274061 w 9144000"/>
                  <a:gd name="connsiteY26" fmla="*/ 1908498 h 2794681"/>
                  <a:gd name="connsiteX27" fmla="*/ 2177293 w 9144000"/>
                  <a:gd name="connsiteY27" fmla="*/ 1908498 h 2794681"/>
                  <a:gd name="connsiteX28" fmla="*/ 2177293 w 9144000"/>
                  <a:gd name="connsiteY28" fmla="*/ 1854737 h 2794681"/>
                  <a:gd name="connsiteX29" fmla="*/ 2112787 w 9144000"/>
                  <a:gd name="connsiteY29" fmla="*/ 1854737 h 2794681"/>
                  <a:gd name="connsiteX30" fmla="*/ 2112787 w 9144000"/>
                  <a:gd name="connsiteY30" fmla="*/ 1763338 h 2794681"/>
                  <a:gd name="connsiteX31" fmla="*/ 1935374 w 9144000"/>
                  <a:gd name="connsiteY31" fmla="*/ 1763338 h 2794681"/>
                  <a:gd name="connsiteX32" fmla="*/ 1935374 w 9144000"/>
                  <a:gd name="connsiteY32" fmla="*/ 1704208 h 2794681"/>
                  <a:gd name="connsiteX33" fmla="*/ 1752592 w 9144000"/>
                  <a:gd name="connsiteY33" fmla="*/ 1704208 h 2794681"/>
                  <a:gd name="connsiteX34" fmla="*/ 1752592 w 9144000"/>
                  <a:gd name="connsiteY34" fmla="*/ 1537549 h 2794681"/>
                  <a:gd name="connsiteX35" fmla="*/ 1591309 w 9144000"/>
                  <a:gd name="connsiteY35" fmla="*/ 1537549 h 2794681"/>
                  <a:gd name="connsiteX36" fmla="*/ 1591309 w 9144000"/>
                  <a:gd name="connsiteY36" fmla="*/ 1494542 h 2794681"/>
                  <a:gd name="connsiteX37" fmla="*/ 1451535 w 9144000"/>
                  <a:gd name="connsiteY37" fmla="*/ 1494542 h 2794681"/>
                  <a:gd name="connsiteX38" fmla="*/ 1451535 w 9144000"/>
                  <a:gd name="connsiteY38" fmla="*/ 1456903 h 2794681"/>
                  <a:gd name="connsiteX39" fmla="*/ 1354758 w 9144000"/>
                  <a:gd name="connsiteY39" fmla="*/ 1456903 h 2794681"/>
                  <a:gd name="connsiteX40" fmla="*/ 1354758 w 9144000"/>
                  <a:gd name="connsiteY40" fmla="*/ 1327882 h 2794681"/>
                  <a:gd name="connsiteX41" fmla="*/ 1327882 w 9144000"/>
                  <a:gd name="connsiteY41" fmla="*/ 1327882 h 2794681"/>
                  <a:gd name="connsiteX42" fmla="*/ 1327882 w 9144000"/>
                  <a:gd name="connsiteY42" fmla="*/ 1274121 h 2794681"/>
                  <a:gd name="connsiteX43" fmla="*/ 1231114 w 9144000"/>
                  <a:gd name="connsiteY43" fmla="*/ 1274121 h 2794681"/>
                  <a:gd name="connsiteX44" fmla="*/ 1231114 w 9144000"/>
                  <a:gd name="connsiteY44" fmla="*/ 1198861 h 2794681"/>
                  <a:gd name="connsiteX45" fmla="*/ 1134346 w 9144000"/>
                  <a:gd name="connsiteY45" fmla="*/ 1198861 h 2794681"/>
                  <a:gd name="connsiteX46" fmla="*/ 1134346 w 9144000"/>
                  <a:gd name="connsiteY46" fmla="*/ 1091339 h 2794681"/>
                  <a:gd name="connsiteX47" fmla="*/ 994571 w 9144000"/>
                  <a:gd name="connsiteY47" fmla="*/ 1091339 h 2794681"/>
                  <a:gd name="connsiteX48" fmla="*/ 994571 w 9144000"/>
                  <a:gd name="connsiteY48" fmla="*/ 1016071 h 2794681"/>
                  <a:gd name="connsiteX49" fmla="*/ 935434 w 9144000"/>
                  <a:gd name="connsiteY49" fmla="*/ 1016071 h 2794681"/>
                  <a:gd name="connsiteX50" fmla="*/ 935434 w 9144000"/>
                  <a:gd name="connsiteY50" fmla="*/ 924680 h 2794681"/>
                  <a:gd name="connsiteX51" fmla="*/ 887050 w 9144000"/>
                  <a:gd name="connsiteY51" fmla="*/ 924680 h 2794681"/>
                  <a:gd name="connsiteX52" fmla="*/ 887050 w 9144000"/>
                  <a:gd name="connsiteY52" fmla="*/ 741894 h 2794681"/>
                  <a:gd name="connsiteX53" fmla="*/ 720390 w 9144000"/>
                  <a:gd name="connsiteY53" fmla="*/ 741894 h 2794681"/>
                  <a:gd name="connsiteX54" fmla="*/ 720390 w 9144000"/>
                  <a:gd name="connsiteY54" fmla="*/ 569860 h 2794681"/>
                  <a:gd name="connsiteX55" fmla="*/ 618245 w 9144000"/>
                  <a:gd name="connsiteY55" fmla="*/ 569860 h 2794681"/>
                  <a:gd name="connsiteX56" fmla="*/ 618245 w 9144000"/>
                  <a:gd name="connsiteY56" fmla="*/ 516100 h 2794681"/>
                  <a:gd name="connsiteX57" fmla="*/ 559108 w 9144000"/>
                  <a:gd name="connsiteY57" fmla="*/ 516100 h 2794681"/>
                  <a:gd name="connsiteX58" fmla="*/ 559108 w 9144000"/>
                  <a:gd name="connsiteY58" fmla="*/ 424707 h 2794681"/>
                  <a:gd name="connsiteX59" fmla="*/ 494596 w 9144000"/>
                  <a:gd name="connsiteY59" fmla="*/ 424707 h 2794681"/>
                  <a:gd name="connsiteX60" fmla="*/ 494596 w 9144000"/>
                  <a:gd name="connsiteY60" fmla="*/ 306434 h 2794681"/>
                  <a:gd name="connsiteX61" fmla="*/ 430083 w 9144000"/>
                  <a:gd name="connsiteY61" fmla="*/ 306434 h 2794681"/>
                  <a:gd name="connsiteX62" fmla="*/ 430083 w 9144000"/>
                  <a:gd name="connsiteY62" fmla="*/ 236546 h 2794681"/>
                  <a:gd name="connsiteX63" fmla="*/ 333315 w 9144000"/>
                  <a:gd name="connsiteY63" fmla="*/ 236546 h 2794681"/>
                  <a:gd name="connsiteX64" fmla="*/ 333315 w 9144000"/>
                  <a:gd name="connsiteY64" fmla="*/ 172033 h 2794681"/>
                  <a:gd name="connsiteX65" fmla="*/ 268802 w 9144000"/>
                  <a:gd name="connsiteY65" fmla="*/ 172033 h 2794681"/>
                  <a:gd name="connsiteX66" fmla="*/ 268802 w 9144000"/>
                  <a:gd name="connsiteY66" fmla="*/ 112897 h 2794681"/>
                  <a:gd name="connsiteX67" fmla="*/ 215042 w 9144000"/>
                  <a:gd name="connsiteY67" fmla="*/ 112897 h 2794681"/>
                  <a:gd name="connsiteX68" fmla="*/ 215042 w 9144000"/>
                  <a:gd name="connsiteY68" fmla="*/ 69889 h 2794681"/>
                  <a:gd name="connsiteX69" fmla="*/ 134401 w 9144000"/>
                  <a:gd name="connsiteY69" fmla="*/ 69889 h 2794681"/>
                  <a:gd name="connsiteX70" fmla="*/ 134401 w 9144000"/>
                  <a:gd name="connsiteY70" fmla="*/ 0 h 2794681"/>
                  <a:gd name="connsiteX71" fmla="*/ 0 w 9144000"/>
                  <a:gd name="connsiteY71" fmla="*/ 0 h 279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44000" h="2794681">
                    <a:moveTo>
                      <a:pt x="9144653" y="2800916"/>
                    </a:moveTo>
                    <a:lnTo>
                      <a:pt x="6343730" y="2800916"/>
                    </a:lnTo>
                    <a:lnTo>
                      <a:pt x="6343730" y="2607381"/>
                    </a:lnTo>
                    <a:lnTo>
                      <a:pt x="4515878" y="2607381"/>
                    </a:lnTo>
                    <a:lnTo>
                      <a:pt x="4515878" y="2575127"/>
                    </a:lnTo>
                    <a:lnTo>
                      <a:pt x="3924509" y="2575127"/>
                    </a:lnTo>
                    <a:lnTo>
                      <a:pt x="3924509" y="2478351"/>
                    </a:lnTo>
                    <a:lnTo>
                      <a:pt x="3757849" y="2478351"/>
                    </a:lnTo>
                    <a:lnTo>
                      <a:pt x="3757849" y="2429967"/>
                    </a:lnTo>
                    <a:lnTo>
                      <a:pt x="3322394" y="2429967"/>
                    </a:lnTo>
                    <a:lnTo>
                      <a:pt x="3322394" y="2381583"/>
                    </a:lnTo>
                    <a:lnTo>
                      <a:pt x="3177242" y="2381583"/>
                    </a:lnTo>
                    <a:lnTo>
                      <a:pt x="3177242" y="2333199"/>
                    </a:lnTo>
                    <a:lnTo>
                      <a:pt x="2994452" y="2333199"/>
                    </a:lnTo>
                    <a:lnTo>
                      <a:pt x="2994452" y="2290192"/>
                    </a:lnTo>
                    <a:lnTo>
                      <a:pt x="2849300" y="2290192"/>
                    </a:lnTo>
                    <a:lnTo>
                      <a:pt x="2849300" y="2252562"/>
                    </a:lnTo>
                    <a:lnTo>
                      <a:pt x="2693394" y="2252562"/>
                    </a:lnTo>
                    <a:lnTo>
                      <a:pt x="2693394" y="2139664"/>
                    </a:lnTo>
                    <a:lnTo>
                      <a:pt x="2628888" y="2139664"/>
                    </a:lnTo>
                    <a:lnTo>
                      <a:pt x="2628888" y="2069772"/>
                    </a:lnTo>
                    <a:lnTo>
                      <a:pt x="2569750" y="2069772"/>
                    </a:lnTo>
                    <a:lnTo>
                      <a:pt x="2569750" y="2010642"/>
                    </a:lnTo>
                    <a:lnTo>
                      <a:pt x="2392337" y="2010642"/>
                    </a:lnTo>
                    <a:lnTo>
                      <a:pt x="2392337" y="1967627"/>
                    </a:lnTo>
                    <a:lnTo>
                      <a:pt x="2274061" y="1967627"/>
                    </a:lnTo>
                    <a:lnTo>
                      <a:pt x="2274061" y="1908498"/>
                    </a:lnTo>
                    <a:lnTo>
                      <a:pt x="2177293" y="1908498"/>
                    </a:lnTo>
                    <a:lnTo>
                      <a:pt x="2177293" y="1854737"/>
                    </a:lnTo>
                    <a:lnTo>
                      <a:pt x="2112787" y="1854737"/>
                    </a:lnTo>
                    <a:lnTo>
                      <a:pt x="2112787" y="1763338"/>
                    </a:lnTo>
                    <a:lnTo>
                      <a:pt x="1935374" y="1763338"/>
                    </a:lnTo>
                    <a:lnTo>
                      <a:pt x="1935374" y="1704208"/>
                    </a:lnTo>
                    <a:lnTo>
                      <a:pt x="1752592" y="1704208"/>
                    </a:lnTo>
                    <a:lnTo>
                      <a:pt x="1752592" y="1537549"/>
                    </a:lnTo>
                    <a:lnTo>
                      <a:pt x="1591309" y="1537549"/>
                    </a:lnTo>
                    <a:lnTo>
                      <a:pt x="1591309" y="1494542"/>
                    </a:lnTo>
                    <a:lnTo>
                      <a:pt x="1451535" y="1494542"/>
                    </a:lnTo>
                    <a:lnTo>
                      <a:pt x="1451535" y="1456903"/>
                    </a:lnTo>
                    <a:lnTo>
                      <a:pt x="1354758" y="1456903"/>
                    </a:lnTo>
                    <a:lnTo>
                      <a:pt x="1354758" y="1327882"/>
                    </a:lnTo>
                    <a:lnTo>
                      <a:pt x="1327882" y="1327882"/>
                    </a:lnTo>
                    <a:lnTo>
                      <a:pt x="1327882" y="1274121"/>
                    </a:lnTo>
                    <a:lnTo>
                      <a:pt x="1231114" y="1274121"/>
                    </a:lnTo>
                    <a:lnTo>
                      <a:pt x="1231114" y="1198861"/>
                    </a:lnTo>
                    <a:lnTo>
                      <a:pt x="1134346" y="1198861"/>
                    </a:lnTo>
                    <a:lnTo>
                      <a:pt x="1134346" y="1091339"/>
                    </a:lnTo>
                    <a:lnTo>
                      <a:pt x="994571" y="1091339"/>
                    </a:lnTo>
                    <a:lnTo>
                      <a:pt x="994571" y="1016071"/>
                    </a:lnTo>
                    <a:lnTo>
                      <a:pt x="935434" y="1016071"/>
                    </a:lnTo>
                    <a:lnTo>
                      <a:pt x="935434" y="924680"/>
                    </a:lnTo>
                    <a:lnTo>
                      <a:pt x="887050" y="924680"/>
                    </a:lnTo>
                    <a:lnTo>
                      <a:pt x="887050" y="741894"/>
                    </a:lnTo>
                    <a:lnTo>
                      <a:pt x="720390" y="741894"/>
                    </a:lnTo>
                    <a:lnTo>
                      <a:pt x="720390" y="569860"/>
                    </a:lnTo>
                    <a:lnTo>
                      <a:pt x="618245" y="569860"/>
                    </a:lnTo>
                    <a:lnTo>
                      <a:pt x="618245" y="516100"/>
                    </a:lnTo>
                    <a:lnTo>
                      <a:pt x="559108" y="516100"/>
                    </a:lnTo>
                    <a:lnTo>
                      <a:pt x="559108" y="424707"/>
                    </a:lnTo>
                    <a:lnTo>
                      <a:pt x="494596" y="424707"/>
                    </a:lnTo>
                    <a:lnTo>
                      <a:pt x="494596" y="306434"/>
                    </a:lnTo>
                    <a:lnTo>
                      <a:pt x="430083" y="306434"/>
                    </a:lnTo>
                    <a:lnTo>
                      <a:pt x="430083" y="236546"/>
                    </a:lnTo>
                    <a:lnTo>
                      <a:pt x="333315" y="236546"/>
                    </a:lnTo>
                    <a:lnTo>
                      <a:pt x="333315" y="172033"/>
                    </a:lnTo>
                    <a:lnTo>
                      <a:pt x="268802" y="172033"/>
                    </a:lnTo>
                    <a:lnTo>
                      <a:pt x="268802" y="112897"/>
                    </a:lnTo>
                    <a:lnTo>
                      <a:pt x="215042" y="112897"/>
                    </a:lnTo>
                    <a:lnTo>
                      <a:pt x="215042" y="69889"/>
                    </a:lnTo>
                    <a:lnTo>
                      <a:pt x="134401" y="69889"/>
                    </a:lnTo>
                    <a:lnTo>
                      <a:pt x="134401" y="0"/>
                    </a:lnTo>
                    <a:lnTo>
                      <a:pt x="0" y="0"/>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89" name="Freeform: Shape 143">
                <a:extLst>
                  <a:ext uri="{FF2B5EF4-FFF2-40B4-BE49-F238E27FC236}">
                    <a16:creationId xmlns:a16="http://schemas.microsoft.com/office/drawing/2014/main" id="{1349D35D-3D47-4207-8CF8-67F14344B391}"/>
                  </a:ext>
                </a:extLst>
              </p:cNvPr>
              <p:cNvSpPr/>
              <p:nvPr/>
            </p:nvSpPr>
            <p:spPr>
              <a:xfrm>
                <a:off x="10856539" y="3575239"/>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0" name="Freeform: Shape 144">
                <a:extLst>
                  <a:ext uri="{FF2B5EF4-FFF2-40B4-BE49-F238E27FC236}">
                    <a16:creationId xmlns:a16="http://schemas.microsoft.com/office/drawing/2014/main" id="{645E98A5-4EC5-4A3C-B399-870DF8F62FCC}"/>
                  </a:ext>
                </a:extLst>
              </p:cNvPr>
              <p:cNvSpPr/>
              <p:nvPr/>
            </p:nvSpPr>
            <p:spPr>
              <a:xfrm>
                <a:off x="1144066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1" name="Freeform: Shape 145">
                <a:extLst>
                  <a:ext uri="{FF2B5EF4-FFF2-40B4-BE49-F238E27FC236}">
                    <a16:creationId xmlns:a16="http://schemas.microsoft.com/office/drawing/2014/main" id="{BF674781-7A8F-490D-8FA7-6AE0F823A163}"/>
                  </a:ext>
                </a:extLst>
              </p:cNvPr>
              <p:cNvSpPr/>
              <p:nvPr/>
            </p:nvSpPr>
            <p:spPr>
              <a:xfrm>
                <a:off x="1145283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2" name="Freeform: Shape 146">
                <a:extLst>
                  <a:ext uri="{FF2B5EF4-FFF2-40B4-BE49-F238E27FC236}">
                    <a16:creationId xmlns:a16="http://schemas.microsoft.com/office/drawing/2014/main" id="{C856F76E-BBF1-4543-93D4-775DB7B41956}"/>
                  </a:ext>
                </a:extLst>
              </p:cNvPr>
              <p:cNvSpPr/>
              <p:nvPr/>
            </p:nvSpPr>
            <p:spPr>
              <a:xfrm>
                <a:off x="11465001"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3" name="Freeform: Shape 147">
                <a:extLst>
                  <a:ext uri="{FF2B5EF4-FFF2-40B4-BE49-F238E27FC236}">
                    <a16:creationId xmlns:a16="http://schemas.microsoft.com/office/drawing/2014/main" id="{59A34B8A-12CD-4277-A13A-4E4610884CE4}"/>
                  </a:ext>
                </a:extLst>
              </p:cNvPr>
              <p:cNvSpPr/>
              <p:nvPr/>
            </p:nvSpPr>
            <p:spPr>
              <a:xfrm>
                <a:off x="114771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4" name="Freeform: Shape 148">
                <a:extLst>
                  <a:ext uri="{FF2B5EF4-FFF2-40B4-BE49-F238E27FC236}">
                    <a16:creationId xmlns:a16="http://schemas.microsoft.com/office/drawing/2014/main" id="{1AB10730-71AB-4AD5-97E1-F08318097111}"/>
                  </a:ext>
                </a:extLst>
              </p:cNvPr>
              <p:cNvSpPr/>
              <p:nvPr/>
            </p:nvSpPr>
            <p:spPr>
              <a:xfrm>
                <a:off x="1152584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5" name="Freeform: Shape 149">
                <a:extLst>
                  <a:ext uri="{FF2B5EF4-FFF2-40B4-BE49-F238E27FC236}">
                    <a16:creationId xmlns:a16="http://schemas.microsoft.com/office/drawing/2014/main" id="{88714D5B-1EC1-4587-A6D3-31DB7888A949}"/>
                  </a:ext>
                </a:extLst>
              </p:cNvPr>
              <p:cNvSpPr/>
              <p:nvPr/>
            </p:nvSpPr>
            <p:spPr>
              <a:xfrm>
                <a:off x="1153801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6" name="Freeform: Shape 150">
                <a:extLst>
                  <a:ext uri="{FF2B5EF4-FFF2-40B4-BE49-F238E27FC236}">
                    <a16:creationId xmlns:a16="http://schemas.microsoft.com/office/drawing/2014/main" id="{02391E33-3595-4CD0-A870-47DC012CBD28}"/>
                  </a:ext>
                </a:extLst>
              </p:cNvPr>
              <p:cNvSpPr/>
              <p:nvPr/>
            </p:nvSpPr>
            <p:spPr>
              <a:xfrm>
                <a:off x="115562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7" name="Freeform: Shape 151">
                <a:extLst>
                  <a:ext uri="{FF2B5EF4-FFF2-40B4-BE49-F238E27FC236}">
                    <a16:creationId xmlns:a16="http://schemas.microsoft.com/office/drawing/2014/main" id="{2C0C4BD0-7E2E-4A89-9BC0-238FA5674942}"/>
                  </a:ext>
                </a:extLst>
              </p:cNvPr>
              <p:cNvSpPr/>
              <p:nvPr/>
            </p:nvSpPr>
            <p:spPr>
              <a:xfrm>
                <a:off x="11611035"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8" name="Freeform: Shape 152">
                <a:extLst>
                  <a:ext uri="{FF2B5EF4-FFF2-40B4-BE49-F238E27FC236}">
                    <a16:creationId xmlns:a16="http://schemas.microsoft.com/office/drawing/2014/main" id="{B85A1985-815A-4981-B8E5-A4861EF8E9A3}"/>
                  </a:ext>
                </a:extLst>
              </p:cNvPr>
              <p:cNvSpPr/>
              <p:nvPr/>
            </p:nvSpPr>
            <p:spPr>
              <a:xfrm>
                <a:off x="11623204"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9" name="Freeform: Shape 153">
                <a:extLst>
                  <a:ext uri="{FF2B5EF4-FFF2-40B4-BE49-F238E27FC236}">
                    <a16:creationId xmlns:a16="http://schemas.microsoft.com/office/drawing/2014/main" id="{C615D539-EDB9-4BBC-AAE6-0B71E1CFD0D9}"/>
                  </a:ext>
                </a:extLst>
              </p:cNvPr>
              <p:cNvSpPr/>
              <p:nvPr/>
            </p:nvSpPr>
            <p:spPr>
              <a:xfrm>
                <a:off x="116414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0" name="Freeform: Shape 154">
                <a:extLst>
                  <a:ext uri="{FF2B5EF4-FFF2-40B4-BE49-F238E27FC236}">
                    <a16:creationId xmlns:a16="http://schemas.microsoft.com/office/drawing/2014/main" id="{DDA7760A-39DE-4845-91DB-719781567991}"/>
                  </a:ext>
                </a:extLst>
              </p:cNvPr>
              <p:cNvSpPr/>
              <p:nvPr/>
            </p:nvSpPr>
            <p:spPr>
              <a:xfrm>
                <a:off x="1165362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1" name="Freeform: Shape 155">
                <a:extLst>
                  <a:ext uri="{FF2B5EF4-FFF2-40B4-BE49-F238E27FC236}">
                    <a16:creationId xmlns:a16="http://schemas.microsoft.com/office/drawing/2014/main" id="{31AE3057-1EDB-4FBE-AFD0-40CFE3F5759D}"/>
                  </a:ext>
                </a:extLst>
              </p:cNvPr>
              <p:cNvSpPr/>
              <p:nvPr/>
            </p:nvSpPr>
            <p:spPr>
              <a:xfrm>
                <a:off x="1168405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2" name="Freeform: Shape 156">
                <a:extLst>
                  <a:ext uri="{FF2B5EF4-FFF2-40B4-BE49-F238E27FC236}">
                    <a16:creationId xmlns:a16="http://schemas.microsoft.com/office/drawing/2014/main" id="{98536290-F74A-48C2-B567-4A3CB6F59849}"/>
                  </a:ext>
                </a:extLst>
              </p:cNvPr>
              <p:cNvSpPr/>
              <p:nvPr/>
            </p:nvSpPr>
            <p:spPr>
              <a:xfrm>
                <a:off x="117266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3" name="Freeform: Shape 157">
                <a:extLst>
                  <a:ext uri="{FF2B5EF4-FFF2-40B4-BE49-F238E27FC236}">
                    <a16:creationId xmlns:a16="http://schemas.microsoft.com/office/drawing/2014/main" id="{01C67CD8-E24D-42C7-88A6-4D7EE26F4480}"/>
                  </a:ext>
                </a:extLst>
              </p:cNvPr>
              <p:cNvSpPr/>
              <p:nvPr/>
            </p:nvSpPr>
            <p:spPr>
              <a:xfrm>
                <a:off x="1173881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4" name="Freeform: Shape 158">
                <a:extLst>
                  <a:ext uri="{FF2B5EF4-FFF2-40B4-BE49-F238E27FC236}">
                    <a16:creationId xmlns:a16="http://schemas.microsoft.com/office/drawing/2014/main" id="{C3182952-96E1-46C4-ABB6-10EB24EB7980}"/>
                  </a:ext>
                </a:extLst>
              </p:cNvPr>
              <p:cNvSpPr/>
              <p:nvPr/>
            </p:nvSpPr>
            <p:spPr>
              <a:xfrm>
                <a:off x="1175706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5" name="Freeform: Shape 159">
                <a:extLst>
                  <a:ext uri="{FF2B5EF4-FFF2-40B4-BE49-F238E27FC236}">
                    <a16:creationId xmlns:a16="http://schemas.microsoft.com/office/drawing/2014/main" id="{7302C5B5-B13E-44BE-8E3D-89155E6A1EC4}"/>
                  </a:ext>
                </a:extLst>
              </p:cNvPr>
              <p:cNvSpPr/>
              <p:nvPr/>
            </p:nvSpPr>
            <p:spPr>
              <a:xfrm>
                <a:off x="117996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6" name="Freeform: Shape 160">
                <a:extLst>
                  <a:ext uri="{FF2B5EF4-FFF2-40B4-BE49-F238E27FC236}">
                    <a16:creationId xmlns:a16="http://schemas.microsoft.com/office/drawing/2014/main" id="{30FD00DE-1AF5-4D83-8CAA-4F3C202E3892}"/>
                  </a:ext>
                </a:extLst>
              </p:cNvPr>
              <p:cNvSpPr/>
              <p:nvPr/>
            </p:nvSpPr>
            <p:spPr>
              <a:xfrm>
                <a:off x="118848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7" name="Freeform: Shape 161">
                <a:extLst>
                  <a:ext uri="{FF2B5EF4-FFF2-40B4-BE49-F238E27FC236}">
                    <a16:creationId xmlns:a16="http://schemas.microsoft.com/office/drawing/2014/main" id="{6DFEA1D9-0449-46D5-84B3-0BD048888FF5}"/>
                  </a:ext>
                </a:extLst>
              </p:cNvPr>
              <p:cNvSpPr/>
              <p:nvPr/>
            </p:nvSpPr>
            <p:spPr>
              <a:xfrm>
                <a:off x="13016588"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8" name="Freeform: Shape 162">
                <a:extLst>
                  <a:ext uri="{FF2B5EF4-FFF2-40B4-BE49-F238E27FC236}">
                    <a16:creationId xmlns:a16="http://schemas.microsoft.com/office/drawing/2014/main" id="{C4C416A7-A185-4B09-83A2-0B787CF6C65A}"/>
                  </a:ext>
                </a:extLst>
              </p:cNvPr>
              <p:cNvSpPr/>
              <p:nvPr/>
            </p:nvSpPr>
            <p:spPr>
              <a:xfrm>
                <a:off x="13120027"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grpSp>
      </p:grpSp>
    </p:spTree>
    <p:extLst>
      <p:ext uri="{BB962C8B-B14F-4D97-AF65-F5344CB8AC3E}">
        <p14:creationId xmlns:p14="http://schemas.microsoft.com/office/powerpoint/2010/main" val="25332406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4020：帕博利珠单抗用于既往接受过治疗的晚期肛门鳞状细胞癌：KEYNOTE-028 和 KEYNOTE-158 研究的汇总结果 – Marabelle A 等人</a:t>
            </a:r>
          </a:p>
        </p:txBody>
      </p:sp>
      <p:sp>
        <p:nvSpPr>
          <p:cNvPr id="3" name="Content Placeholder 2"/>
          <p:cNvSpPr>
            <a:spLocks noGrp="1"/>
          </p:cNvSpPr>
          <p:nvPr>
            <p:ph idx="1"/>
          </p:nvPr>
        </p:nvSpPr>
        <p:spPr/>
        <p:txBody>
          <a:bodyPr/>
          <a:lstStyle/>
          <a:p>
            <a:pPr marL="0" indent="0">
              <a:buNone/>
            </a:pPr>
            <a:r>
              <a:rPr lang="zh-CN" b="1" dirty="0"/>
              <a:t>关键结果（续）</a:t>
            </a:r>
          </a:p>
          <a:p>
            <a:pPr marL="0" indent="0">
              <a:spcBef>
                <a:spcPts val="24000"/>
              </a:spcBef>
              <a:buNone/>
            </a:pPr>
            <a:r>
              <a:rPr lang="zh-CN" b="1" dirty="0"/>
              <a:t>结论</a:t>
            </a:r>
          </a:p>
          <a:p>
            <a:r>
              <a:rPr lang="zh-CN" b="1" dirty="0"/>
              <a:t>在既往接受过治疗的 ASCC 患者中，帕博利珠单抗显示出活性，缓解持久且 OS 数据非常可喜</a:t>
            </a:r>
          </a:p>
          <a:p>
            <a:r>
              <a:rPr lang="zh-CN" b="1" dirty="0"/>
              <a:t>安全性概况与之前的报告一致</a:t>
            </a:r>
          </a:p>
        </p:txBody>
      </p:sp>
      <p:sp>
        <p:nvSpPr>
          <p:cNvPr id="5" name="Text Placeholder 4"/>
          <p:cNvSpPr>
            <a:spLocks noGrp="1"/>
          </p:cNvSpPr>
          <p:nvPr>
            <p:ph type="body" sz="quarter" idx="11"/>
          </p:nvPr>
        </p:nvSpPr>
        <p:spPr/>
        <p:txBody>
          <a:bodyPr/>
          <a:lstStyle/>
          <a:p>
            <a:r>
              <a:rPr lang="zh-CN"/>
              <a:t>Marabelle A, et al.J Clin Oncol 2020;38(suppl);abstr 4020</a:t>
            </a:r>
          </a:p>
        </p:txBody>
      </p:sp>
      <p:graphicFrame>
        <p:nvGraphicFramePr>
          <p:cNvPr id="4" name="Table 3"/>
          <p:cNvGraphicFramePr>
            <a:graphicFrameLocks noGrp="1"/>
          </p:cNvGraphicFramePr>
          <p:nvPr>
            <p:extLst>
              <p:ext uri="{D42A27DB-BD31-4B8C-83A1-F6EECF244321}">
                <p14:modId xmlns:p14="http://schemas.microsoft.com/office/powerpoint/2010/main" val="1211059578"/>
              </p:ext>
            </p:extLst>
          </p:nvPr>
        </p:nvGraphicFramePr>
        <p:xfrm>
          <a:off x="336644" y="1610436"/>
          <a:ext cx="8493458" cy="2841843"/>
        </p:xfrm>
        <a:graphic>
          <a:graphicData uri="http://schemas.openxmlformats.org/drawingml/2006/table">
            <a:tbl>
              <a:tblPr firstRow="1" bandRow="1">
                <a:tableStyleId>{5202B0CA-FC54-4496-8BCA-5EF66A818D29}</a:tableStyleId>
              </a:tblPr>
              <a:tblGrid>
                <a:gridCol w="3515356">
                  <a:extLst>
                    <a:ext uri="{9D8B030D-6E8A-4147-A177-3AD203B41FA5}">
                      <a16:colId xmlns:a16="http://schemas.microsoft.com/office/drawing/2014/main" val="73792058"/>
                    </a:ext>
                  </a:extLst>
                </a:gridCol>
                <a:gridCol w="2489051">
                  <a:extLst>
                    <a:ext uri="{9D8B030D-6E8A-4147-A177-3AD203B41FA5}">
                      <a16:colId xmlns:a16="http://schemas.microsoft.com/office/drawing/2014/main" val="2994300294"/>
                    </a:ext>
                  </a:extLst>
                </a:gridCol>
                <a:gridCol w="2489051">
                  <a:extLst>
                    <a:ext uri="{9D8B030D-6E8A-4147-A177-3AD203B41FA5}">
                      <a16:colId xmlns:a16="http://schemas.microsoft.com/office/drawing/2014/main" val="217160136"/>
                    </a:ext>
                  </a:extLst>
                </a:gridCol>
              </a:tblGrid>
              <a:tr h="274465">
                <a:tc>
                  <a:txBody>
                    <a:bodyPr/>
                    <a:lstStyle/>
                    <a:p>
                      <a:pPr algn="l" rtl="0">
                        <a:lnSpc>
                          <a:spcPts val="1700"/>
                        </a:lnSpc>
                      </a:pPr>
                      <a:endParaRPr lang="en-GB" sz="1600" dirty="0">
                        <a:solidFill>
                          <a:schemeClr val="tx2"/>
                        </a:solidFill>
                      </a:endParaRPr>
                    </a:p>
                  </a:txBody>
                  <a:tcPr/>
                </a:tc>
                <a:tc gridSpan="2">
                  <a:txBody>
                    <a:bodyPr/>
                    <a:lstStyle/>
                    <a:p>
                      <a:pPr algn="ctr">
                        <a:lnSpc>
                          <a:spcPts val="1700"/>
                        </a:lnSpc>
                      </a:pPr>
                      <a:r>
                        <a:rPr lang="zh-CN" sz="1600">
                          <a:solidFill>
                            <a:schemeClr val="tx2"/>
                          </a:solidFill>
                        </a:rPr>
                        <a:t>所有患者</a:t>
                      </a:r>
                      <a:r>
                        <a:rPr lang="zh-CN" sz="1600" baseline="0">
                          <a:solidFill>
                            <a:schemeClr val="tx2"/>
                          </a:solidFill>
                        </a:rPr>
                        <a:t> (n=137)</a:t>
                      </a:r>
                    </a:p>
                  </a:txBody>
                  <a:tcPr/>
                </a:tc>
                <a:tc hMerge="1">
                  <a:txBody>
                    <a:bodyPr/>
                    <a:lstStyle/>
                    <a:p>
                      <a:endParaRPr lang="en-GB" dirty="0"/>
                    </a:p>
                  </a:txBody>
                  <a:tcPr/>
                </a:tc>
                <a:extLst>
                  <a:ext uri="{0D108BD9-81ED-4DB2-BD59-A6C34878D82A}">
                    <a16:rowId xmlns:a16="http://schemas.microsoft.com/office/drawing/2014/main" val="1454430060"/>
                  </a:ext>
                </a:extLst>
              </a:tr>
              <a:tr h="324492">
                <a:tc>
                  <a:txBody>
                    <a:bodyPr/>
                    <a:lstStyle/>
                    <a:p>
                      <a:pPr>
                        <a:lnSpc>
                          <a:spcPts val="1700"/>
                        </a:lnSpc>
                      </a:pPr>
                      <a:r>
                        <a:rPr lang="zh-CN" sz="1600" b="1">
                          <a:solidFill>
                            <a:schemeClr val="tx2"/>
                          </a:solidFill>
                        </a:rPr>
                        <a:t>TRAE，n (%)</a:t>
                      </a:r>
                    </a:p>
                  </a:txBody>
                  <a:tcPr>
                    <a:solidFill>
                      <a:srgbClr val="A0A0A0"/>
                    </a:solidFill>
                  </a:tcPr>
                </a:tc>
                <a:tc>
                  <a:txBody>
                    <a:bodyPr/>
                    <a:lstStyle/>
                    <a:p>
                      <a:pPr algn="ctr">
                        <a:lnSpc>
                          <a:spcPts val="1700"/>
                        </a:lnSpc>
                      </a:pPr>
                      <a:r>
                        <a:rPr lang="zh-CN" sz="1600" b="1" dirty="0">
                          <a:solidFill>
                            <a:schemeClr val="tx2"/>
                          </a:solidFill>
                        </a:rPr>
                        <a:t>任何级别</a:t>
                      </a:r>
                    </a:p>
                  </a:txBody>
                  <a:tcPr>
                    <a:solidFill>
                      <a:srgbClr val="A0A0A0"/>
                    </a:solidFill>
                  </a:tcPr>
                </a:tc>
                <a:tc>
                  <a:txBody>
                    <a:bodyPr/>
                    <a:lstStyle/>
                    <a:p>
                      <a:pPr algn="ctr">
                        <a:lnSpc>
                          <a:spcPts val="1700"/>
                        </a:lnSpc>
                      </a:pPr>
                      <a:r>
                        <a:rPr lang="zh-CN" sz="1600" b="1" dirty="0">
                          <a:solidFill>
                            <a:schemeClr val="tx2"/>
                          </a:solidFill>
                        </a:rPr>
                        <a:t>3-4 级 </a:t>
                      </a:r>
                    </a:p>
                  </a:txBody>
                  <a:tcPr>
                    <a:solidFill>
                      <a:srgbClr val="A0A0A0"/>
                    </a:solidFill>
                  </a:tcPr>
                </a:tc>
                <a:extLst>
                  <a:ext uri="{0D108BD9-81ED-4DB2-BD59-A6C34878D82A}">
                    <a16:rowId xmlns:a16="http://schemas.microsoft.com/office/drawing/2014/main" val="1132912757"/>
                  </a:ext>
                </a:extLst>
              </a:tr>
              <a:tr h="274465">
                <a:tc>
                  <a:txBody>
                    <a:bodyPr/>
                    <a:lstStyle/>
                    <a:p>
                      <a:pPr>
                        <a:lnSpc>
                          <a:spcPts val="1700"/>
                        </a:lnSpc>
                      </a:pPr>
                      <a:r>
                        <a:rPr lang="zh-CN" sz="1600">
                          <a:solidFill>
                            <a:schemeClr val="tx1"/>
                          </a:solidFill>
                        </a:rPr>
                        <a:t>任何</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a:solidFill>
                            <a:schemeClr val="tx1"/>
                          </a:solidFill>
                        </a:rPr>
                        <a:t>85 (62.0)</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dirty="0">
                          <a:solidFill>
                            <a:schemeClr val="tx1"/>
                          </a:solidFill>
                        </a:rPr>
                        <a:t>24 (17.5)</a:t>
                      </a: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67871443"/>
                  </a:ext>
                </a:extLst>
              </a:tr>
              <a:tr h="311287">
                <a:tc>
                  <a:txBody>
                    <a:bodyPr/>
                    <a:lstStyle/>
                    <a:p>
                      <a:pPr>
                        <a:lnSpc>
                          <a:spcPts val="1700"/>
                        </a:lnSpc>
                      </a:pPr>
                      <a:r>
                        <a:rPr lang="zh-CN" sz="1600">
                          <a:solidFill>
                            <a:schemeClr val="tx1"/>
                          </a:solidFill>
                        </a:rPr>
                        <a:t>导致停药</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a:solidFill>
                            <a:schemeClr val="tx1"/>
                          </a:solidFill>
                        </a:rPr>
                        <a:t>6 (4.4)</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a:solidFill>
                            <a:schemeClr val="tx1"/>
                          </a:solidFill>
                        </a:rPr>
                        <a:t>5 (3.6)</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6618682"/>
                  </a:ext>
                </a:extLst>
              </a:tr>
              <a:tr h="274465">
                <a:tc>
                  <a:txBody>
                    <a:bodyPr/>
                    <a:lstStyle/>
                    <a:p>
                      <a:pPr>
                        <a:lnSpc>
                          <a:spcPts val="1700"/>
                        </a:lnSpc>
                      </a:pPr>
                      <a:r>
                        <a:rPr lang="zh-CN" sz="1600">
                          <a:solidFill>
                            <a:schemeClr val="tx1"/>
                          </a:solidFill>
                        </a:rPr>
                        <a:t>导致死亡</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zh-CN" sz="1600">
                          <a:solidFill>
                            <a:schemeClr val="tx1"/>
                          </a:solidFill>
                        </a:rPr>
                        <a:t>0</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zh-CN" sz="1600">
                          <a:solidFill>
                            <a:schemeClr val="tx1"/>
                          </a:solidFill>
                        </a:rPr>
                        <a:t>0</a:t>
                      </a: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798051409"/>
                  </a:ext>
                </a:extLst>
              </a:tr>
              <a:tr h="274465">
                <a:tc>
                  <a:txBody>
                    <a:bodyPr/>
                    <a:lstStyle/>
                    <a:p>
                      <a:pPr>
                        <a:lnSpc>
                          <a:spcPts val="1700"/>
                        </a:lnSpc>
                      </a:pPr>
                      <a:r>
                        <a:rPr lang="zh-CN" sz="1600" b="1" dirty="0">
                          <a:solidFill>
                            <a:schemeClr val="tx2"/>
                          </a:solidFill>
                        </a:rPr>
                        <a:t>与免疫相关的</a:t>
                      </a:r>
                      <a:r>
                        <a:rPr lang="zh-CN" sz="1600" b="1" baseline="0" dirty="0">
                          <a:solidFill>
                            <a:schemeClr val="tx2"/>
                          </a:solidFill>
                        </a:rPr>
                        <a:t> </a:t>
                      </a:r>
                      <a:r>
                        <a:rPr lang="zh-CN" sz="1600" b="1" dirty="0">
                          <a:solidFill>
                            <a:schemeClr val="tx2"/>
                          </a:solidFill>
                        </a:rPr>
                        <a:t>AE 或输注反应，</a:t>
                      </a:r>
                      <a:r>
                        <a:rPr lang="zh-CN" sz="1600" b="1" dirty="0" smtClean="0">
                          <a:solidFill>
                            <a:schemeClr val="tx2"/>
                          </a:solidFill>
                        </a:rPr>
                        <a:t>n</a:t>
                      </a:r>
                      <a:r>
                        <a:rPr lang="en-GB" altLang="zh-CN" sz="1600" b="1" dirty="0" smtClean="0">
                          <a:solidFill>
                            <a:schemeClr val="tx2"/>
                          </a:solidFill>
                        </a:rPr>
                        <a:t> </a:t>
                      </a:r>
                      <a:r>
                        <a:rPr lang="zh-CN" sz="1600" b="1" dirty="0" smtClean="0">
                          <a:solidFill>
                            <a:schemeClr val="tx2"/>
                          </a:solidFill>
                        </a:rPr>
                        <a:t>(</a:t>
                      </a:r>
                      <a:r>
                        <a:rPr lang="zh-CN" sz="1600" b="1" dirty="0">
                          <a:solidFill>
                            <a:schemeClr val="tx2"/>
                          </a:solidFill>
                        </a:rPr>
                        <a:t>%)</a:t>
                      </a:r>
                    </a:p>
                  </a:txBody>
                  <a:tcPr anchor="ctr">
                    <a:solidFill>
                      <a:srgbClr val="A0A0A0"/>
                    </a:solidFill>
                  </a:tcPr>
                </a:tc>
                <a:tc>
                  <a:txBody>
                    <a:bodyPr/>
                    <a:lstStyle/>
                    <a:p>
                      <a:pPr algn="ctr">
                        <a:lnSpc>
                          <a:spcPts val="1700"/>
                        </a:lnSpc>
                      </a:pPr>
                      <a:r>
                        <a:rPr lang="zh-CN" sz="1600" b="1">
                          <a:solidFill>
                            <a:schemeClr val="tx2"/>
                          </a:solidFill>
                        </a:rPr>
                        <a:t>任何级别</a:t>
                      </a:r>
                    </a:p>
                  </a:txBody>
                  <a:tcPr anchor="ctr">
                    <a:solidFill>
                      <a:srgbClr val="A0A0A0"/>
                    </a:solidFill>
                  </a:tcPr>
                </a:tc>
                <a:tc>
                  <a:txBody>
                    <a:bodyPr/>
                    <a:lstStyle/>
                    <a:p>
                      <a:pPr algn="ctr">
                        <a:lnSpc>
                          <a:spcPts val="1700"/>
                        </a:lnSpc>
                      </a:pPr>
                      <a:r>
                        <a:rPr lang="zh-CN" sz="1600" b="1">
                          <a:solidFill>
                            <a:schemeClr val="tx2"/>
                          </a:solidFill>
                        </a:rPr>
                        <a:t>3-5 级</a:t>
                      </a:r>
                    </a:p>
                  </a:txBody>
                  <a:tcPr anchor="ctr">
                    <a:solidFill>
                      <a:srgbClr val="A0A0A0"/>
                    </a:solidFill>
                  </a:tcPr>
                </a:tc>
                <a:extLst>
                  <a:ext uri="{0D108BD9-81ED-4DB2-BD59-A6C34878D82A}">
                    <a16:rowId xmlns:a16="http://schemas.microsoft.com/office/drawing/2014/main" val="10005"/>
                  </a:ext>
                </a:extLst>
              </a:tr>
              <a:tr h="325568">
                <a:tc>
                  <a:txBody>
                    <a:bodyPr/>
                    <a:lstStyle/>
                    <a:p>
                      <a:pPr>
                        <a:lnSpc>
                          <a:spcPts val="1700"/>
                        </a:lnSpc>
                      </a:pPr>
                      <a:r>
                        <a:rPr lang="zh-CN" sz="1600" dirty="0">
                          <a:solidFill>
                            <a:schemeClr val="tx1"/>
                          </a:solidFill>
                        </a:rPr>
                        <a:t>任何免疫相关的或输注</a:t>
                      </a:r>
                      <a:r>
                        <a:rPr lang="zh-CN" sz="1600" baseline="0" dirty="0">
                          <a:solidFill>
                            <a:schemeClr val="tx1"/>
                          </a:solidFill>
                        </a:rPr>
                        <a:t>反应</a:t>
                      </a:r>
                      <a:r>
                        <a:rPr lang="zh-CN" sz="1600" dirty="0">
                          <a:solidFill>
                            <a:schemeClr val="tx1"/>
                          </a:solidFill>
                        </a:rPr>
                        <a:t> </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dirty="0">
                          <a:solidFill>
                            <a:schemeClr val="tx1"/>
                          </a:solidFill>
                        </a:rPr>
                        <a:t>33 (24.1)</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a:solidFill>
                            <a:schemeClr val="tx1"/>
                          </a:solidFill>
                        </a:rPr>
                        <a:t>7 (5.1)</a:t>
                      </a: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00934545"/>
                  </a:ext>
                </a:extLst>
              </a:tr>
              <a:tr h="325568">
                <a:tc>
                  <a:txBody>
                    <a:bodyPr/>
                    <a:lstStyle/>
                    <a:p>
                      <a:pPr>
                        <a:lnSpc>
                          <a:spcPts val="1700"/>
                        </a:lnSpc>
                      </a:pPr>
                      <a:r>
                        <a:rPr lang="zh-CN" sz="1600">
                          <a:solidFill>
                            <a:schemeClr val="tx1"/>
                          </a:solidFill>
                        </a:rPr>
                        <a:t>免疫介导 </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dirty="0">
                          <a:solidFill>
                            <a:schemeClr val="tx1"/>
                          </a:solidFill>
                        </a:rPr>
                        <a:t>31 (22.6)</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zh-CN" sz="1600" dirty="0">
                          <a:solidFill>
                            <a:schemeClr val="tx1"/>
                          </a:solidFill>
                        </a:rPr>
                        <a:t>7 (5.1)</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606411451"/>
                  </a:ext>
                </a:extLst>
              </a:tr>
              <a:tr h="325568">
                <a:tc>
                  <a:txBody>
                    <a:bodyPr/>
                    <a:lstStyle/>
                    <a:p>
                      <a:pPr>
                        <a:lnSpc>
                          <a:spcPts val="1700"/>
                        </a:lnSpc>
                      </a:pPr>
                      <a:r>
                        <a:rPr lang="zh-CN" sz="1600">
                          <a:solidFill>
                            <a:schemeClr val="tx1"/>
                          </a:solidFill>
                        </a:rPr>
                        <a:t>输注反应</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zh-CN" sz="1600">
                          <a:solidFill>
                            <a:schemeClr val="tx1"/>
                          </a:solidFill>
                        </a:rPr>
                        <a:t>3 (2.2)</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zh-CN" sz="1600" dirty="0">
                          <a:solidFill>
                            <a:schemeClr val="tx1"/>
                          </a:solidFill>
                        </a:rPr>
                        <a:t>0</a:t>
                      </a: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155831912"/>
                  </a:ext>
                </a:extLst>
              </a:tr>
            </a:tbl>
          </a:graphicData>
        </a:graphic>
      </p:graphicFrame>
    </p:spTree>
    <p:extLst>
      <p:ext uri="{BB962C8B-B14F-4D97-AF65-F5344CB8AC3E}">
        <p14:creationId xmlns:p14="http://schemas.microsoft.com/office/powerpoint/2010/main" val="409053526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3006：度伐单抗和替西木单抗联合 FOLFOX 用于 RAS 突变、微卫星稳定、既往未治疗的转移性结直肠癌 (MCRC) 患者：Ib/II 期 MEDETREME 试验的第一次中期分析结果 </a:t>
            </a:r>
            <a:r>
              <a:rPr lang="zh-CN" dirty="0" smtClean="0"/>
              <a:t>–</a:t>
            </a:r>
            <a:r>
              <a:rPr lang="en-GB" altLang="zh-CN" dirty="0" smtClean="0"/>
              <a:t> </a:t>
            </a:r>
            <a:r>
              <a:rPr lang="zh-CN" dirty="0" smtClean="0"/>
              <a:t>G</a:t>
            </a:r>
            <a:r>
              <a:rPr lang="zh-CN" dirty="0"/>
              <a:t>hiringhelli F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评价度伐单抗 + 替西木单抗 + FOLFOX 用于未经治疗的 RAS 突变、MSS、mCRC 患者的疗效和安全性</a:t>
            </a:r>
          </a:p>
        </p:txBody>
      </p:sp>
      <p:sp>
        <p:nvSpPr>
          <p:cNvPr id="16" name="Text Placeholder 15"/>
          <p:cNvSpPr>
            <a:spLocks noGrp="1"/>
          </p:cNvSpPr>
          <p:nvPr>
            <p:ph type="body" sz="quarter" idx="10"/>
          </p:nvPr>
        </p:nvSpPr>
        <p:spPr/>
        <p:txBody>
          <a:bodyPr/>
          <a:lstStyle/>
          <a:p>
            <a:r>
              <a:rPr lang="zh-CN" dirty="0"/>
              <a:t>*对前 16 例随访 1 年的患者进行中期分析</a:t>
            </a:r>
          </a:p>
        </p:txBody>
      </p:sp>
      <p:sp>
        <p:nvSpPr>
          <p:cNvPr id="5" name="Text Placeholder 4"/>
          <p:cNvSpPr>
            <a:spLocks noGrp="1"/>
          </p:cNvSpPr>
          <p:nvPr>
            <p:ph type="body" sz="quarter" idx="11"/>
          </p:nvPr>
        </p:nvSpPr>
        <p:spPr/>
        <p:txBody>
          <a:bodyPr/>
          <a:lstStyle/>
          <a:p>
            <a:r>
              <a:rPr lang="zh-CN"/>
              <a:t>Ghiringhelli F, et al.J Clin Oncol 2020;38(suppl);abstr 3006</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zh-CN" b="1">
                <a:solidFill>
                  <a:schemeClr val="bg2"/>
                </a:solidFill>
              </a:rPr>
              <a:t>主要终点</a:t>
            </a:r>
          </a:p>
          <a:p>
            <a:r>
              <a:rPr lang="zh-CN"/>
              <a:t>6 个月 PFS</a:t>
            </a:r>
          </a:p>
          <a:p>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zh-CN" b="1">
                <a:solidFill>
                  <a:schemeClr val="bg2"/>
                </a:solidFill>
              </a:rPr>
              <a:t>次要终点</a:t>
            </a:r>
          </a:p>
          <a:p>
            <a:r>
              <a:rPr lang="zh-CN"/>
              <a:t>缓解率、安全性</a:t>
            </a:r>
          </a:p>
        </p:txBody>
      </p:sp>
      <p:sp>
        <p:nvSpPr>
          <p:cNvPr id="10" name="AutoShape 12"/>
          <p:cNvSpPr>
            <a:spLocks noChangeArrowheads="1"/>
          </p:cNvSpPr>
          <p:nvPr/>
        </p:nvSpPr>
        <p:spPr bwMode="auto">
          <a:xfrm>
            <a:off x="6039276" y="3268684"/>
            <a:ext cx="1620083" cy="996845"/>
          </a:xfrm>
          <a:prstGeom prst="roundRect">
            <a:avLst>
              <a:gd name="adj" fmla="val 0"/>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zh-CN">
                <a:solidFill>
                  <a:schemeClr val="tx2"/>
                </a:solidFill>
                <a:ea typeface="SimSun" pitchFamily="2" charset="-122"/>
              </a:rPr>
              <a:t>度伐单抗 </a:t>
            </a:r>
          </a:p>
        </p:txBody>
      </p:sp>
      <p:cxnSp>
        <p:nvCxnSpPr>
          <p:cNvPr id="11" name="AutoShape 19"/>
          <p:cNvCxnSpPr>
            <a:cxnSpLocks noChangeShapeType="1"/>
            <a:stCxn id="28" idx="3"/>
            <a:endCxn id="10" idx="1"/>
          </p:cNvCxnSpPr>
          <p:nvPr/>
        </p:nvCxnSpPr>
        <p:spPr bwMode="auto">
          <a:xfrm>
            <a:off x="5687166" y="3767107"/>
            <a:ext cx="352110"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659359" y="3767107"/>
            <a:ext cx="352109"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8011468" y="3487589"/>
            <a:ext cx="966932" cy="559035"/>
          </a:xfrm>
          <a:prstGeom prst="roundRect">
            <a:avLst>
              <a:gd name="adj" fmla="val 0"/>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noProof="0">
                <a:ln>
                  <a:noFill/>
                </a:ln>
                <a:solidFill>
                  <a:srgbClr val="FFFFFF"/>
                </a:solidFill>
                <a:uLnTx/>
                <a:uFillTx/>
                <a:latin typeface="Arial" charset="0"/>
                <a:ea typeface="SimSun" pitchFamily="2" charset="-122"/>
                <a:cs typeface="Arial" charset="0"/>
              </a:rPr>
              <a:t>PD 或毒性 </a:t>
            </a:r>
          </a:p>
        </p:txBody>
      </p:sp>
      <p:sp>
        <p:nvSpPr>
          <p:cNvPr id="14" name="AutoShape 9"/>
          <p:cNvSpPr>
            <a:spLocks noChangeArrowheads="1"/>
          </p:cNvSpPr>
          <p:nvPr/>
        </p:nvSpPr>
        <p:spPr bwMode="auto">
          <a:xfrm>
            <a:off x="211799" y="2798892"/>
            <a:ext cx="3103388" cy="193642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noProof="0" dirty="0">
                <a:ln>
                  <a:noFill/>
                </a:ln>
                <a:solidFill>
                  <a:srgbClr val="FFFFFF"/>
                </a:solidFill>
                <a:uLnTx/>
                <a:uFillTx/>
                <a:ea typeface="SimSun" pitchFamily="2" charset="-122"/>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noProof="0" dirty="0">
                <a:ln>
                  <a:noFill/>
                </a:ln>
                <a:solidFill>
                  <a:srgbClr val="FFFFFF"/>
                </a:solidFill>
                <a:uLnTx/>
                <a:uFillTx/>
                <a:ea typeface="SimSun" pitchFamily="2" charset="-122"/>
              </a:rPr>
              <a:t>RAS-突变的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noProof="0" dirty="0">
                <a:ln>
                  <a:noFill/>
                </a:ln>
                <a:solidFill>
                  <a:srgbClr val="FFFFFF"/>
                </a:solidFill>
                <a:uLnTx/>
                <a:uFillTx/>
                <a:ea typeface="SimSun" pitchFamily="2" charset="-122"/>
              </a:rPr>
              <a:t>MSS</a:t>
            </a:r>
          </a:p>
          <a:p>
            <a:pPr marL="228600" lvl="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未经治</a:t>
            </a:r>
            <a:r>
              <a:rPr lang="zh-CN" sz="1600" dirty="0" smtClean="0">
                <a:solidFill>
                  <a:srgbClr val="FFFFFF"/>
                </a:solidFill>
                <a:ea typeface="SimSun" pitchFamily="2" charset="-122"/>
              </a:rPr>
              <a:t>疗（已</a:t>
            </a:r>
            <a:r>
              <a:rPr lang="zh-CN" sz="1600" dirty="0">
                <a:solidFill>
                  <a:srgbClr val="FFFFFF"/>
                </a:solidFill>
                <a:ea typeface="SimSun" pitchFamily="2" charset="-122"/>
              </a:rPr>
              <a:t>接受辅助治疗）</a:t>
            </a:r>
          </a:p>
          <a:p>
            <a:pPr marL="228600" lvl="0" indent="-228600" defTabSz="892175" eaLnBrk="0" hangingPunct="0">
              <a:spcAft>
                <a:spcPct val="30000"/>
              </a:spcAft>
              <a:buFont typeface="Arial" pitchFamily="34" charset="0"/>
              <a:buChar char="•"/>
              <a:defRPr/>
            </a:pPr>
            <a:r>
              <a:rPr lang="zh-CN" sz="1600" dirty="0">
                <a:solidFill>
                  <a:srgbClr val="FFFFFF"/>
                </a:solidFill>
                <a:ea typeface="SimSun" pitchFamily="2" charset="-122"/>
              </a:rPr>
              <a:t>ECOG PS &lt;2</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zh-CN" sz="1600" b="0" i="0" u="none" strike="noStrike" cap="none" normalizeH="0" baseline="0" noProof="0" dirty="0">
                <a:ln>
                  <a:noFill/>
                </a:ln>
                <a:solidFill>
                  <a:srgbClr val="FFFFFF"/>
                </a:solidFill>
                <a:uLnTx/>
                <a:uFillTx/>
                <a:ea typeface="SimSun" pitchFamily="2" charset="-122"/>
              </a:rPr>
              <a:t>(n=57)</a:t>
            </a:r>
          </a:p>
        </p:txBody>
      </p:sp>
      <p:sp>
        <p:nvSpPr>
          <p:cNvPr id="28" name="AutoShape 12"/>
          <p:cNvSpPr>
            <a:spLocks noChangeArrowheads="1"/>
          </p:cNvSpPr>
          <p:nvPr/>
        </p:nvSpPr>
        <p:spPr bwMode="auto">
          <a:xfrm>
            <a:off x="3667297" y="2770263"/>
            <a:ext cx="2019869" cy="1993687"/>
          </a:xfrm>
          <a:prstGeom prst="roundRect">
            <a:avLst>
              <a:gd name="adj" fmla="val 0"/>
            </a:avLst>
          </a:prstGeom>
          <a:solidFill>
            <a:schemeClr val="accent2"/>
          </a:solidFill>
          <a:ln w="9525" algn="ctr">
            <a:noFill/>
            <a:round/>
            <a:headEnd/>
            <a:tailEnd/>
          </a:ln>
        </p:spPr>
        <p:txBody>
          <a:bodyPr lIns="90488" tIns="0" rIns="90488" bIns="0" anchor="ctr"/>
          <a:lstStyle/>
          <a:p>
            <a:pPr lvl="0" algn="ctr" defTabSz="892175" eaLnBrk="0" hangingPunct="0">
              <a:defRPr/>
            </a:pPr>
            <a:r>
              <a:rPr lang="zh-CN" dirty="0"/>
              <a:t>度伐单抗 </a:t>
            </a:r>
            <a:br>
              <a:rPr lang="zh-CN" dirty="0"/>
            </a:br>
            <a:r>
              <a:rPr lang="zh-CN" dirty="0"/>
              <a:t>150 mg q2w + </a:t>
            </a:r>
            <a:br>
              <a:rPr lang="zh-CN" dirty="0"/>
            </a:br>
            <a:r>
              <a:rPr lang="zh-CN" dirty="0"/>
              <a:t>替西木单抗 </a:t>
            </a:r>
            <a:br>
              <a:rPr lang="zh-CN" dirty="0"/>
            </a:br>
            <a:r>
              <a:rPr lang="zh-CN" dirty="0"/>
              <a:t>75 mg q4w </a:t>
            </a:r>
            <a:br>
              <a:rPr lang="zh-CN" dirty="0"/>
            </a:br>
            <a:r>
              <a:rPr lang="zh-CN" dirty="0"/>
              <a:t>（4 次注射）+ </a:t>
            </a:r>
            <a:br>
              <a:rPr lang="zh-CN" dirty="0"/>
            </a:br>
            <a:r>
              <a:rPr lang="zh-CN" dirty="0" smtClean="0"/>
              <a:t>mFOLFOX</a:t>
            </a:r>
            <a:r>
              <a:rPr lang="zh-CN" dirty="0"/>
              <a:t>6 </a:t>
            </a:r>
            <a:br>
              <a:rPr lang="zh-CN" dirty="0"/>
            </a:br>
            <a:r>
              <a:rPr lang="zh-CN" dirty="0"/>
              <a:t>（6 个周期）</a:t>
            </a:r>
          </a:p>
        </p:txBody>
      </p:sp>
      <p:cxnSp>
        <p:nvCxnSpPr>
          <p:cNvPr id="33" name="AutoShape 19"/>
          <p:cNvCxnSpPr>
            <a:cxnSpLocks noChangeShapeType="1"/>
            <a:stCxn id="14" idx="3"/>
            <a:endCxn id="28" idx="1"/>
          </p:cNvCxnSpPr>
          <p:nvPr/>
        </p:nvCxnSpPr>
        <p:spPr bwMode="auto">
          <a:xfrm>
            <a:off x="3315187" y="3767106"/>
            <a:ext cx="352110" cy="1"/>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382260147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3006：度伐单抗和替西木单抗联合 FOLFOX 用于 RAS 突变、微卫星稳定、既往未治疗的转移性结直肠癌 (MCRC) 患者：Ib/II 期 MEDETREME 试验的第一次中期分析结果 </a:t>
            </a:r>
            <a:r>
              <a:rPr lang="zh-CN" dirty="0" smtClean="0"/>
              <a:t>–</a:t>
            </a:r>
            <a:r>
              <a:rPr lang="en-GB" altLang="zh-CN" dirty="0" smtClean="0"/>
              <a:t> </a:t>
            </a:r>
            <a:r>
              <a:rPr lang="zh-CN" dirty="0" smtClean="0"/>
              <a:t>G</a:t>
            </a:r>
            <a:r>
              <a:rPr lang="zh-CN" dirty="0"/>
              <a:t>hiringhelli F 等人</a:t>
            </a:r>
          </a:p>
        </p:txBody>
      </p:sp>
      <p:sp>
        <p:nvSpPr>
          <p:cNvPr id="3" name="Content Placeholder 2"/>
          <p:cNvSpPr>
            <a:spLocks noGrp="1"/>
          </p:cNvSpPr>
          <p:nvPr>
            <p:ph idx="1"/>
          </p:nvPr>
        </p:nvSpPr>
        <p:spPr>
          <a:xfrm>
            <a:off x="365124" y="1254035"/>
            <a:ext cx="8413751" cy="4746172"/>
          </a:xfrm>
        </p:spPr>
        <p:txBody>
          <a:bodyPr/>
          <a:lstStyle/>
          <a:p>
            <a:pPr marL="0" indent="0">
              <a:buNone/>
            </a:pPr>
            <a:r>
              <a:rPr lang="zh-CN" b="1"/>
              <a:t>关键结果</a:t>
            </a:r>
          </a:p>
          <a:p>
            <a:endParaRPr lang="en-US" dirty="0"/>
          </a:p>
        </p:txBody>
      </p:sp>
      <p:sp>
        <p:nvSpPr>
          <p:cNvPr id="5" name="Text Placeholder 4"/>
          <p:cNvSpPr>
            <a:spLocks noGrp="1"/>
          </p:cNvSpPr>
          <p:nvPr>
            <p:ph type="body" sz="quarter" idx="11"/>
          </p:nvPr>
        </p:nvSpPr>
        <p:spPr/>
        <p:txBody>
          <a:bodyPr/>
          <a:lstStyle/>
          <a:p>
            <a:r>
              <a:rPr lang="zh-CN"/>
              <a:t>Ghiringhelli F, et al.J Clin Oncol 2020;38(suppl);abstr 3006</a:t>
            </a:r>
          </a:p>
        </p:txBody>
      </p:sp>
      <p:sp>
        <p:nvSpPr>
          <p:cNvPr id="6" name="TextBox 5"/>
          <p:cNvSpPr txBox="1"/>
          <p:nvPr/>
        </p:nvSpPr>
        <p:spPr>
          <a:xfrm>
            <a:off x="2355513" y="1507377"/>
            <a:ext cx="63350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800" b="1" i="0" u="none" strike="noStrike" cap="none" normalizeH="0" baseline="0" noProof="0">
                <a:ln>
                  <a:noFill/>
                </a:ln>
                <a:uLnTx/>
                <a:uFillTx/>
                <a:latin typeface="Arial"/>
                <a:ea typeface="SimSun"/>
                <a:cs typeface="Arial"/>
              </a:rPr>
              <a:t>PFS</a:t>
            </a:r>
          </a:p>
        </p:txBody>
      </p:sp>
      <p:sp>
        <p:nvSpPr>
          <p:cNvPr id="7" name="TextBox 6"/>
          <p:cNvSpPr txBox="1"/>
          <p:nvPr/>
        </p:nvSpPr>
        <p:spPr>
          <a:xfrm>
            <a:off x="365124" y="5255076"/>
            <a:ext cx="3142207" cy="1077218"/>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zh-CN" sz="1600" b="0" i="0" u="none" strike="noStrike" cap="none" normalizeH="0" baseline="0" noProof="0">
                <a:ln>
                  <a:noFill/>
                </a:ln>
                <a:solidFill>
                  <a:srgbClr val="4D4D4D"/>
                </a:solidFill>
                <a:uLnTx/>
                <a:uFillTx/>
                <a:latin typeface="Arial"/>
                <a:ea typeface="SimSun"/>
                <a:cs typeface="Arial"/>
              </a:rPr>
              <a:t>12 个月时</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zh-CN" sz="1600" b="0" i="0" u="none" strike="noStrike" cap="none" normalizeH="0" baseline="0" noProof="0">
                <a:ln>
                  <a:noFill/>
                </a:ln>
                <a:solidFill>
                  <a:srgbClr val="4D4D4D"/>
                </a:solidFill>
                <a:uLnTx/>
                <a:uFillTx/>
                <a:latin typeface="Arial"/>
                <a:ea typeface="SimSun"/>
                <a:cs typeface="Arial"/>
              </a:rPr>
              <a:t>DRR (CR + PR + SD): 87.5%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zh-CN" sz="1600" b="0" i="0" u="none" strike="noStrike" cap="none" normalizeH="0" baseline="0" noProof="0">
                <a:ln>
                  <a:noFill/>
                </a:ln>
                <a:solidFill>
                  <a:srgbClr val="4D4D4D"/>
                </a:solidFill>
                <a:uLnTx/>
                <a:uFillTx/>
                <a:latin typeface="Arial"/>
                <a:ea typeface="SimSun"/>
                <a:cs typeface="Arial"/>
              </a:rPr>
              <a:t>ORR (CR + PR): 62.5%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zh-CN" sz="1600" b="0" i="0" u="none" strike="noStrike" cap="none" normalizeH="0" baseline="0" noProof="0">
                <a:ln>
                  <a:noFill/>
                </a:ln>
                <a:solidFill>
                  <a:srgbClr val="4D4D4D"/>
                </a:solidFill>
                <a:uLnTx/>
                <a:uFillTx/>
                <a:latin typeface="Arial"/>
                <a:ea typeface="SimSun"/>
                <a:cs typeface="Arial"/>
              </a:rPr>
              <a:t>CR: 25%</a:t>
            </a:r>
          </a:p>
        </p:txBody>
      </p:sp>
      <p:grpSp>
        <p:nvGrpSpPr>
          <p:cNvPr id="10" name="Group 9">
            <a:extLst>
              <a:ext uri="{FF2B5EF4-FFF2-40B4-BE49-F238E27FC236}">
                <a16:creationId xmlns:a16="http://schemas.microsoft.com/office/drawing/2014/main" id="{2E1EE24A-AA1E-45F5-B96D-3A91B1025D14}"/>
              </a:ext>
            </a:extLst>
          </p:cNvPr>
          <p:cNvGrpSpPr/>
          <p:nvPr/>
        </p:nvGrpSpPr>
        <p:grpSpPr>
          <a:xfrm>
            <a:off x="55528" y="1839853"/>
            <a:ext cx="4659710" cy="3131519"/>
            <a:chOff x="2301486" y="2262553"/>
            <a:chExt cx="2410419" cy="2679678"/>
          </a:xfrm>
        </p:grpSpPr>
        <p:grpSp>
          <p:nvGrpSpPr>
            <p:cNvPr id="11" name="Group 10">
              <a:extLst>
                <a:ext uri="{FF2B5EF4-FFF2-40B4-BE49-F238E27FC236}">
                  <a16:creationId xmlns:a16="http://schemas.microsoft.com/office/drawing/2014/main" id="{DF2ED92B-1BF9-4A0E-98FB-06B7AE50A654}"/>
                </a:ext>
              </a:extLst>
            </p:cNvPr>
            <p:cNvGrpSpPr/>
            <p:nvPr/>
          </p:nvGrpSpPr>
          <p:grpSpPr>
            <a:xfrm>
              <a:off x="2633788" y="2388719"/>
              <a:ext cx="2057601" cy="2179446"/>
              <a:chOff x="855780" y="2440973"/>
              <a:chExt cx="2057601" cy="2179446"/>
            </a:xfrm>
          </p:grpSpPr>
          <p:sp>
            <p:nvSpPr>
              <p:cNvPr id="25" name="Freeform 5">
                <a:extLst>
                  <a:ext uri="{FF2B5EF4-FFF2-40B4-BE49-F238E27FC236}">
                    <a16:creationId xmlns:a16="http://schemas.microsoft.com/office/drawing/2014/main" id="{DC1EBC5F-70B5-441A-8CB3-38D8B34DF49A}"/>
                  </a:ext>
                </a:extLst>
              </p:cNvPr>
              <p:cNvSpPr>
                <a:spLocks/>
              </p:cNvSpPr>
              <p:nvPr/>
            </p:nvSpPr>
            <p:spPr bwMode="auto">
              <a:xfrm>
                <a:off x="916664" y="2440973"/>
                <a:ext cx="199671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6" name="Line 6">
                <a:extLst>
                  <a:ext uri="{FF2B5EF4-FFF2-40B4-BE49-F238E27FC236}">
                    <a16:creationId xmlns:a16="http://schemas.microsoft.com/office/drawing/2014/main" id="{95C0DE09-DD01-436A-8FCD-E91F5CC8E230}"/>
                  </a:ext>
                </a:extLst>
              </p:cNvPr>
              <p:cNvSpPr>
                <a:spLocks noChangeShapeType="1"/>
              </p:cNvSpPr>
              <p:nvPr/>
            </p:nvSpPr>
            <p:spPr bwMode="auto">
              <a:xfrm>
                <a:off x="855788"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7" name="Line 7">
                <a:extLst>
                  <a:ext uri="{FF2B5EF4-FFF2-40B4-BE49-F238E27FC236}">
                    <a16:creationId xmlns:a16="http://schemas.microsoft.com/office/drawing/2014/main" id="{138B8D5F-73B0-4773-A869-CFADF6AA712A}"/>
                  </a:ext>
                </a:extLst>
              </p:cNvPr>
              <p:cNvSpPr>
                <a:spLocks noChangeShapeType="1"/>
              </p:cNvSpPr>
              <p:nvPr/>
            </p:nvSpPr>
            <p:spPr bwMode="auto">
              <a:xfrm>
                <a:off x="855780"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8" name="Line 8">
                <a:extLst>
                  <a:ext uri="{FF2B5EF4-FFF2-40B4-BE49-F238E27FC236}">
                    <a16:creationId xmlns:a16="http://schemas.microsoft.com/office/drawing/2014/main" id="{897AAFEC-402E-46A5-8BD4-84655C5A9083}"/>
                  </a:ext>
                </a:extLst>
              </p:cNvPr>
              <p:cNvSpPr>
                <a:spLocks noChangeShapeType="1"/>
              </p:cNvSpPr>
              <p:nvPr/>
            </p:nvSpPr>
            <p:spPr bwMode="auto">
              <a:xfrm>
                <a:off x="855788"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9" name="Line 9">
                <a:extLst>
                  <a:ext uri="{FF2B5EF4-FFF2-40B4-BE49-F238E27FC236}">
                    <a16:creationId xmlns:a16="http://schemas.microsoft.com/office/drawing/2014/main" id="{25124179-24EF-4CF9-8758-CBDB0FF6AC45}"/>
                  </a:ext>
                </a:extLst>
              </p:cNvPr>
              <p:cNvSpPr>
                <a:spLocks noChangeShapeType="1"/>
              </p:cNvSpPr>
              <p:nvPr/>
            </p:nvSpPr>
            <p:spPr bwMode="auto">
              <a:xfrm>
                <a:off x="855788"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0" name="Line 10">
                <a:extLst>
                  <a:ext uri="{FF2B5EF4-FFF2-40B4-BE49-F238E27FC236}">
                    <a16:creationId xmlns:a16="http://schemas.microsoft.com/office/drawing/2014/main" id="{52684D87-6036-4A53-B64F-D8E7C3A3E8AF}"/>
                  </a:ext>
                </a:extLst>
              </p:cNvPr>
              <p:cNvSpPr>
                <a:spLocks noChangeShapeType="1"/>
              </p:cNvSpPr>
              <p:nvPr/>
            </p:nvSpPr>
            <p:spPr bwMode="auto">
              <a:xfrm>
                <a:off x="855788"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1" name="Line 11">
                <a:extLst>
                  <a:ext uri="{FF2B5EF4-FFF2-40B4-BE49-F238E27FC236}">
                    <a16:creationId xmlns:a16="http://schemas.microsoft.com/office/drawing/2014/main" id="{7B470FA6-A726-44C3-8409-67B06BC39D7A}"/>
                  </a:ext>
                </a:extLst>
              </p:cNvPr>
              <p:cNvSpPr>
                <a:spLocks noChangeShapeType="1"/>
              </p:cNvSpPr>
              <p:nvPr/>
            </p:nvSpPr>
            <p:spPr bwMode="auto">
              <a:xfrm>
                <a:off x="855788"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2" name="Line 13">
                <a:extLst>
                  <a:ext uri="{FF2B5EF4-FFF2-40B4-BE49-F238E27FC236}">
                    <a16:creationId xmlns:a16="http://schemas.microsoft.com/office/drawing/2014/main" id="{AEC705C5-5916-4EA0-862A-E1F62531F57C}"/>
                  </a:ext>
                </a:extLst>
              </p:cNvPr>
              <p:cNvSpPr>
                <a:spLocks noChangeShapeType="1"/>
              </p:cNvSpPr>
              <p:nvPr/>
            </p:nvSpPr>
            <p:spPr bwMode="auto">
              <a:xfrm>
                <a:off x="283845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3" name="Line 18">
                <a:extLst>
                  <a:ext uri="{FF2B5EF4-FFF2-40B4-BE49-F238E27FC236}">
                    <a16:creationId xmlns:a16="http://schemas.microsoft.com/office/drawing/2014/main" id="{62BD83E0-0DF1-4210-B826-D8654119D107}"/>
                  </a:ext>
                </a:extLst>
              </p:cNvPr>
              <p:cNvSpPr>
                <a:spLocks noChangeShapeType="1"/>
              </p:cNvSpPr>
              <p:nvPr/>
            </p:nvSpPr>
            <p:spPr bwMode="auto">
              <a:xfrm>
                <a:off x="2354345"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4" name="Line 19">
                <a:extLst>
                  <a:ext uri="{FF2B5EF4-FFF2-40B4-BE49-F238E27FC236}">
                    <a16:creationId xmlns:a16="http://schemas.microsoft.com/office/drawing/2014/main" id="{3B3D6E5C-1335-41A5-BC0A-609EFE3878D9}"/>
                  </a:ext>
                </a:extLst>
              </p:cNvPr>
              <p:cNvSpPr>
                <a:spLocks noChangeShapeType="1"/>
              </p:cNvSpPr>
              <p:nvPr/>
            </p:nvSpPr>
            <p:spPr bwMode="auto">
              <a:xfrm>
                <a:off x="187968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5" name="Line 20">
                <a:extLst>
                  <a:ext uri="{FF2B5EF4-FFF2-40B4-BE49-F238E27FC236}">
                    <a16:creationId xmlns:a16="http://schemas.microsoft.com/office/drawing/2014/main" id="{A7C41F57-F68E-43BE-910A-BA1DD1556477}"/>
                  </a:ext>
                </a:extLst>
              </p:cNvPr>
              <p:cNvSpPr>
                <a:spLocks noChangeShapeType="1"/>
              </p:cNvSpPr>
              <p:nvPr/>
            </p:nvSpPr>
            <p:spPr bwMode="auto">
              <a:xfrm>
                <a:off x="140025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6" name="Line 21">
                <a:extLst>
                  <a:ext uri="{FF2B5EF4-FFF2-40B4-BE49-F238E27FC236}">
                    <a16:creationId xmlns:a16="http://schemas.microsoft.com/office/drawing/2014/main" id="{F6659D23-F756-4452-A0C0-FBC7E227864C}"/>
                  </a:ext>
                </a:extLst>
              </p:cNvPr>
              <p:cNvSpPr>
                <a:spLocks noChangeShapeType="1"/>
              </p:cNvSpPr>
              <p:nvPr/>
            </p:nvSpPr>
            <p:spPr bwMode="auto">
              <a:xfrm>
                <a:off x="92083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12" name="TextBox 11">
              <a:extLst>
                <a:ext uri="{FF2B5EF4-FFF2-40B4-BE49-F238E27FC236}">
                  <a16:creationId xmlns:a16="http://schemas.microsoft.com/office/drawing/2014/main" id="{119A9F10-3FD8-4661-A17F-FF0ABA4250A1}"/>
                </a:ext>
              </a:extLst>
            </p:cNvPr>
            <p:cNvSpPr txBox="1"/>
            <p:nvPr/>
          </p:nvSpPr>
          <p:spPr>
            <a:xfrm rot="16200000">
              <a:off x="2041456" y="3355640"/>
              <a:ext cx="67927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noProof="0">
                  <a:ln>
                    <a:noFill/>
                  </a:ln>
                  <a:uLnTx/>
                  <a:uFillTx/>
                  <a:latin typeface="Arial"/>
                  <a:ea typeface="SimSun"/>
                  <a:cs typeface="Arial"/>
                </a:rPr>
                <a:t>PFS，%</a:t>
              </a:r>
            </a:p>
          </p:txBody>
        </p:sp>
        <p:sp>
          <p:nvSpPr>
            <p:cNvPr id="13" name="TextBox 12">
              <a:extLst>
                <a:ext uri="{FF2B5EF4-FFF2-40B4-BE49-F238E27FC236}">
                  <a16:creationId xmlns:a16="http://schemas.microsoft.com/office/drawing/2014/main" id="{9F72789A-72D0-45B5-8ED7-59709FF79DDA}"/>
                </a:ext>
              </a:extLst>
            </p:cNvPr>
            <p:cNvSpPr txBox="1"/>
            <p:nvPr/>
          </p:nvSpPr>
          <p:spPr>
            <a:xfrm>
              <a:off x="3336061" y="4678863"/>
              <a:ext cx="652626" cy="263368"/>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noProof="0">
                  <a:ln>
                    <a:noFill/>
                  </a:ln>
                  <a:uLnTx/>
                  <a:uFillTx/>
                  <a:latin typeface="Arial"/>
                  <a:ea typeface="SimSun"/>
                  <a:cs typeface="Arial"/>
                </a:rPr>
                <a:t>时间（月）</a:t>
              </a:r>
            </a:p>
          </p:txBody>
        </p:sp>
        <p:sp>
          <p:nvSpPr>
            <p:cNvPr id="14" name="TextBox 13">
              <a:extLst>
                <a:ext uri="{FF2B5EF4-FFF2-40B4-BE49-F238E27FC236}">
                  <a16:creationId xmlns:a16="http://schemas.microsoft.com/office/drawing/2014/main" id="{1F1723DA-159F-4D84-AA1E-CD3ABE35DB82}"/>
                </a:ext>
              </a:extLst>
            </p:cNvPr>
            <p:cNvSpPr txBox="1"/>
            <p:nvPr/>
          </p:nvSpPr>
          <p:spPr>
            <a:xfrm>
              <a:off x="2390248" y="2262553"/>
              <a:ext cx="249760"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100</a:t>
              </a:r>
            </a:p>
          </p:txBody>
        </p:sp>
        <p:sp>
          <p:nvSpPr>
            <p:cNvPr id="15" name="TextBox 14">
              <a:extLst>
                <a:ext uri="{FF2B5EF4-FFF2-40B4-BE49-F238E27FC236}">
                  <a16:creationId xmlns:a16="http://schemas.microsoft.com/office/drawing/2014/main" id="{3DB142CB-2769-4BED-9B7D-848ED842B293}"/>
                </a:ext>
              </a:extLst>
            </p:cNvPr>
            <p:cNvSpPr txBox="1"/>
            <p:nvPr/>
          </p:nvSpPr>
          <p:spPr>
            <a:xfrm>
              <a:off x="2441660" y="268003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80</a:t>
              </a:r>
            </a:p>
          </p:txBody>
        </p:sp>
        <p:sp>
          <p:nvSpPr>
            <p:cNvPr id="16" name="TextBox 15">
              <a:extLst>
                <a:ext uri="{FF2B5EF4-FFF2-40B4-BE49-F238E27FC236}">
                  <a16:creationId xmlns:a16="http://schemas.microsoft.com/office/drawing/2014/main" id="{E7162D3C-237E-4547-8976-6E140E213C0C}"/>
                </a:ext>
              </a:extLst>
            </p:cNvPr>
            <p:cNvSpPr txBox="1"/>
            <p:nvPr/>
          </p:nvSpPr>
          <p:spPr>
            <a:xfrm>
              <a:off x="2441660" y="309577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60</a:t>
              </a:r>
            </a:p>
          </p:txBody>
        </p:sp>
        <p:sp>
          <p:nvSpPr>
            <p:cNvPr id="17" name="TextBox 16">
              <a:extLst>
                <a:ext uri="{FF2B5EF4-FFF2-40B4-BE49-F238E27FC236}">
                  <a16:creationId xmlns:a16="http://schemas.microsoft.com/office/drawing/2014/main" id="{0B48B6BE-F20D-4C0B-AD27-C70861BD7DC8}"/>
                </a:ext>
              </a:extLst>
            </p:cNvPr>
            <p:cNvSpPr txBox="1"/>
            <p:nvPr/>
          </p:nvSpPr>
          <p:spPr>
            <a:xfrm>
              <a:off x="2441660" y="351151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40</a:t>
              </a:r>
            </a:p>
          </p:txBody>
        </p:sp>
        <p:sp>
          <p:nvSpPr>
            <p:cNvPr id="18" name="TextBox 17">
              <a:extLst>
                <a:ext uri="{FF2B5EF4-FFF2-40B4-BE49-F238E27FC236}">
                  <a16:creationId xmlns:a16="http://schemas.microsoft.com/office/drawing/2014/main" id="{95DDE657-562B-42A0-B7B7-F8E4997E78DD}"/>
                </a:ext>
              </a:extLst>
            </p:cNvPr>
            <p:cNvSpPr txBox="1"/>
            <p:nvPr/>
          </p:nvSpPr>
          <p:spPr>
            <a:xfrm>
              <a:off x="2441660" y="392725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20</a:t>
              </a:r>
            </a:p>
          </p:txBody>
        </p:sp>
        <p:sp>
          <p:nvSpPr>
            <p:cNvPr id="19" name="TextBox 18">
              <a:extLst>
                <a:ext uri="{FF2B5EF4-FFF2-40B4-BE49-F238E27FC236}">
                  <a16:creationId xmlns:a16="http://schemas.microsoft.com/office/drawing/2014/main" id="{00C162DC-4AC4-44AD-9AF6-160661DB90C6}"/>
                </a:ext>
              </a:extLst>
            </p:cNvPr>
            <p:cNvSpPr txBox="1"/>
            <p:nvPr/>
          </p:nvSpPr>
          <p:spPr>
            <a:xfrm>
              <a:off x="2493077" y="4342992"/>
              <a:ext cx="146937"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0</a:t>
              </a:r>
            </a:p>
          </p:txBody>
        </p:sp>
        <p:sp>
          <p:nvSpPr>
            <p:cNvPr id="20" name="TextBox 19">
              <a:extLst>
                <a:ext uri="{FF2B5EF4-FFF2-40B4-BE49-F238E27FC236}">
                  <a16:creationId xmlns:a16="http://schemas.microsoft.com/office/drawing/2014/main" id="{E0A3D86C-5077-468C-AA8D-BD59B7D3AB67}"/>
                </a:ext>
              </a:extLst>
            </p:cNvPr>
            <p:cNvSpPr txBox="1"/>
            <p:nvPr/>
          </p:nvSpPr>
          <p:spPr>
            <a:xfrm>
              <a:off x="263490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0</a:t>
              </a:r>
            </a:p>
          </p:txBody>
        </p:sp>
        <p:sp>
          <p:nvSpPr>
            <p:cNvPr id="21" name="TextBox 20">
              <a:extLst>
                <a:ext uri="{FF2B5EF4-FFF2-40B4-BE49-F238E27FC236}">
                  <a16:creationId xmlns:a16="http://schemas.microsoft.com/office/drawing/2014/main" id="{8447D6A8-F9B3-4DCE-B65E-E81EBD569924}"/>
                </a:ext>
              </a:extLst>
            </p:cNvPr>
            <p:cNvSpPr txBox="1"/>
            <p:nvPr/>
          </p:nvSpPr>
          <p:spPr>
            <a:xfrm>
              <a:off x="310916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3</a:t>
              </a:r>
            </a:p>
          </p:txBody>
        </p:sp>
        <p:sp>
          <p:nvSpPr>
            <p:cNvPr id="22" name="TextBox 21">
              <a:extLst>
                <a:ext uri="{FF2B5EF4-FFF2-40B4-BE49-F238E27FC236}">
                  <a16:creationId xmlns:a16="http://schemas.microsoft.com/office/drawing/2014/main" id="{DEF723A1-1E70-4652-A457-68058AE0E2F2}"/>
                </a:ext>
              </a:extLst>
            </p:cNvPr>
            <p:cNvSpPr txBox="1"/>
            <p:nvPr/>
          </p:nvSpPr>
          <p:spPr>
            <a:xfrm>
              <a:off x="3586060"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6</a:t>
              </a:r>
            </a:p>
          </p:txBody>
        </p:sp>
        <p:sp>
          <p:nvSpPr>
            <p:cNvPr id="23" name="TextBox 22">
              <a:extLst>
                <a:ext uri="{FF2B5EF4-FFF2-40B4-BE49-F238E27FC236}">
                  <a16:creationId xmlns:a16="http://schemas.microsoft.com/office/drawing/2014/main" id="{3CCA3EBF-AD44-490D-B64B-CC0D1A1D2494}"/>
                </a:ext>
              </a:extLst>
            </p:cNvPr>
            <p:cNvSpPr txBox="1"/>
            <p:nvPr/>
          </p:nvSpPr>
          <p:spPr>
            <a:xfrm>
              <a:off x="4062951"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9</a:t>
              </a:r>
            </a:p>
          </p:txBody>
        </p:sp>
        <p:sp>
          <p:nvSpPr>
            <p:cNvPr id="24" name="TextBox 23">
              <a:extLst>
                <a:ext uri="{FF2B5EF4-FFF2-40B4-BE49-F238E27FC236}">
                  <a16:creationId xmlns:a16="http://schemas.microsoft.com/office/drawing/2014/main" id="{20C6F4C0-82AE-4CDB-8CE9-672F9D0768FD}"/>
                </a:ext>
              </a:extLst>
            </p:cNvPr>
            <p:cNvSpPr txBox="1"/>
            <p:nvPr/>
          </p:nvSpPr>
          <p:spPr>
            <a:xfrm>
              <a:off x="4513557" y="4522748"/>
              <a:ext cx="198348"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12</a:t>
              </a:r>
            </a:p>
          </p:txBody>
        </p:sp>
      </p:grpSp>
      <p:sp>
        <p:nvSpPr>
          <p:cNvPr id="37" name="TextBox 36">
            <a:extLst>
              <a:ext uri="{FF2B5EF4-FFF2-40B4-BE49-F238E27FC236}">
                <a16:creationId xmlns:a16="http://schemas.microsoft.com/office/drawing/2014/main" id="{97D004CA-8B04-4893-BFC1-83DD9635DF3A}"/>
              </a:ext>
            </a:extLst>
          </p:cNvPr>
          <p:cNvSpPr txBox="1"/>
          <p:nvPr/>
        </p:nvSpPr>
        <p:spPr>
          <a:xfrm>
            <a:off x="1239674" y="3953618"/>
            <a:ext cx="9605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删失</a:t>
            </a:r>
          </a:p>
        </p:txBody>
      </p:sp>
      <p:sp>
        <p:nvSpPr>
          <p:cNvPr id="38" name="TextBox 37"/>
          <p:cNvSpPr txBox="1"/>
          <p:nvPr/>
        </p:nvSpPr>
        <p:spPr>
          <a:xfrm>
            <a:off x="-1" y="4779931"/>
            <a:ext cx="469726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noProof="0" dirty="0">
                <a:ln>
                  <a:noFill/>
                </a:ln>
                <a:uLnTx/>
                <a:uFillTx/>
                <a:latin typeface="Arial"/>
                <a:ea typeface="SimSun"/>
                <a:cs typeface="Arial"/>
              </a:rPr>
              <a:t>面临风险的人数</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noProof="0" dirty="0">
                <a:ln>
                  <a:noFill/>
                </a:ln>
                <a:uLnTx/>
                <a:uFillTx/>
                <a:latin typeface="Arial"/>
                <a:ea typeface="SimSun"/>
                <a:cs typeface="Arial"/>
              </a:rPr>
              <a:t>                16                 14                  10                   8                   5</a:t>
            </a:r>
          </a:p>
        </p:txBody>
      </p:sp>
      <p:sp>
        <p:nvSpPr>
          <p:cNvPr id="39" name="TextBox 38"/>
          <p:cNvSpPr txBox="1"/>
          <p:nvPr/>
        </p:nvSpPr>
        <p:spPr>
          <a:xfrm>
            <a:off x="3621952" y="2339892"/>
            <a:ext cx="58702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400">
                <a:latin typeface="Arial"/>
                <a:ea typeface="SimSun"/>
                <a:cs typeface="Arial"/>
              </a:rPr>
              <a:t>n</a:t>
            </a:r>
            <a:r>
              <a:rPr kumimoji="0" lang="zh-CN" sz="1400" b="0" i="0" u="none" strike="noStrike" cap="none" normalizeH="0" baseline="0" noProof="0">
                <a:ln>
                  <a:noFill/>
                </a:ln>
                <a:uLnTx/>
                <a:uFillTx/>
                <a:latin typeface="Arial"/>
                <a:ea typeface="SimSun"/>
                <a:cs typeface="Arial"/>
              </a:rPr>
              <a:t>=16</a:t>
            </a:r>
          </a:p>
        </p:txBody>
      </p:sp>
      <p:cxnSp>
        <p:nvCxnSpPr>
          <p:cNvPr id="40" name="Straight Connector 39">
            <a:extLst>
              <a:ext uri="{FF2B5EF4-FFF2-40B4-BE49-F238E27FC236}">
                <a16:creationId xmlns:a16="http://schemas.microsoft.com/office/drawing/2014/main" id="{D018D938-0CBD-4B33-8F11-547CBB32F09F}"/>
              </a:ext>
            </a:extLst>
          </p:cNvPr>
          <p:cNvCxnSpPr/>
          <p:nvPr/>
        </p:nvCxnSpPr>
        <p:spPr>
          <a:xfrm>
            <a:off x="2681208" y="2132241"/>
            <a:ext cx="0" cy="228990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91DF44AA-403F-4C51-942E-4E0500CDB11A}"/>
              </a:ext>
            </a:extLst>
          </p:cNvPr>
          <p:cNvSpPr txBox="1"/>
          <p:nvPr/>
        </p:nvSpPr>
        <p:spPr>
          <a:xfrm>
            <a:off x="813798" y="2559050"/>
            <a:ext cx="150714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dirty="0">
                <a:ln>
                  <a:noFill/>
                </a:ln>
                <a:uLnTx/>
                <a:uFillTx/>
                <a:latin typeface="Arial"/>
                <a:ea typeface="SimSun"/>
                <a:cs typeface="Arial"/>
              </a:rPr>
              <a:t>6</a:t>
            </a:r>
            <a:r>
              <a:rPr lang="zh-CN" sz="1400" dirty="0">
                <a:latin typeface="Arial"/>
                <a:ea typeface="SimSun"/>
                <a:cs typeface="Arial"/>
              </a:rPr>
              <a:t> 个</a:t>
            </a:r>
            <a:r>
              <a:rPr kumimoji="0" lang="zh-CN" sz="1400" b="0" i="0" u="none" strike="noStrike" cap="none" normalizeH="0" baseline="0" noProof="0" dirty="0">
                <a:ln>
                  <a:noFill/>
                </a:ln>
                <a:uLnTx/>
                <a:uFillTx/>
                <a:latin typeface="Arial"/>
                <a:ea typeface="SimSun"/>
                <a:cs typeface="Arial"/>
              </a:rPr>
              <a:t>月生存率 62.5%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dirty="0">
                <a:ln>
                  <a:noFill/>
                </a:ln>
                <a:uLnTx/>
                <a:uFillTx/>
                <a:latin typeface="Arial"/>
                <a:ea typeface="SimSun"/>
                <a:cs typeface="Arial"/>
              </a:rPr>
              <a:t>（95% CI 为 35, 81） </a:t>
            </a:r>
          </a:p>
        </p:txBody>
      </p:sp>
      <p:sp>
        <p:nvSpPr>
          <p:cNvPr id="42" name="TextBox 41">
            <a:extLst>
              <a:ext uri="{FF2B5EF4-FFF2-40B4-BE49-F238E27FC236}">
                <a16:creationId xmlns:a16="http://schemas.microsoft.com/office/drawing/2014/main" id="{9D9A9E02-6AD2-4A45-A430-3EA6C54CBE85}"/>
              </a:ext>
            </a:extLst>
          </p:cNvPr>
          <p:cNvSpPr txBox="1"/>
          <p:nvPr/>
        </p:nvSpPr>
        <p:spPr>
          <a:xfrm>
            <a:off x="2670241" y="3338725"/>
            <a:ext cx="160653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dirty="0">
                <a:ln>
                  <a:noFill/>
                </a:ln>
                <a:uLnTx/>
                <a:uFillTx/>
                <a:latin typeface="Arial"/>
                <a:ea typeface="SimSun"/>
                <a:cs typeface="Arial"/>
              </a:rPr>
              <a:t>12</a:t>
            </a:r>
            <a:r>
              <a:rPr lang="zh-CN" sz="1400" noProof="0" dirty="0">
                <a:latin typeface="Arial"/>
                <a:ea typeface="SimSun"/>
                <a:cs typeface="Arial"/>
              </a:rPr>
              <a:t> 个</a:t>
            </a:r>
            <a:r>
              <a:rPr kumimoji="0" lang="zh-CN" sz="1400" b="0" i="0" u="none" strike="noStrike" cap="none" normalizeH="0" baseline="0" noProof="0" dirty="0">
                <a:ln>
                  <a:noFill/>
                </a:ln>
                <a:uLnTx/>
                <a:uFillTx/>
                <a:latin typeface="Arial"/>
                <a:ea typeface="SimSun"/>
                <a:cs typeface="Arial"/>
              </a:rPr>
              <a:t>月生存率 50.0%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dirty="0">
                <a:ln>
                  <a:noFill/>
                </a:ln>
                <a:uLnTx/>
                <a:uFillTx/>
                <a:latin typeface="Arial"/>
                <a:ea typeface="SimSun"/>
                <a:cs typeface="Arial"/>
              </a:rPr>
              <a:t>（95% CI 为 25, 71） </a:t>
            </a:r>
          </a:p>
        </p:txBody>
      </p:sp>
      <p:cxnSp>
        <p:nvCxnSpPr>
          <p:cNvPr id="43" name="Straight Connector 42">
            <a:extLst>
              <a:ext uri="{FF2B5EF4-FFF2-40B4-BE49-F238E27FC236}">
                <a16:creationId xmlns:a16="http://schemas.microsoft.com/office/drawing/2014/main" id="{15356D71-F0AD-4912-81F1-3606E065E2D8}"/>
              </a:ext>
            </a:extLst>
          </p:cNvPr>
          <p:cNvCxnSpPr/>
          <p:nvPr/>
        </p:nvCxnSpPr>
        <p:spPr>
          <a:xfrm>
            <a:off x="4529019" y="2554089"/>
            <a:ext cx="0" cy="1872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A86BE37E-B7C0-4AE3-82FD-B196DDD0811D}"/>
              </a:ext>
            </a:extLst>
          </p:cNvPr>
          <p:cNvGrpSpPr/>
          <p:nvPr/>
        </p:nvGrpSpPr>
        <p:grpSpPr>
          <a:xfrm>
            <a:off x="820518" y="2002939"/>
            <a:ext cx="3717554" cy="1254902"/>
            <a:chOff x="3186112" y="2447925"/>
            <a:chExt cx="5819775" cy="1962569"/>
          </a:xfrm>
        </p:grpSpPr>
        <p:sp>
          <p:nvSpPr>
            <p:cNvPr id="46" name="Freeform: Shape 61">
              <a:extLst>
                <a:ext uri="{FF2B5EF4-FFF2-40B4-BE49-F238E27FC236}">
                  <a16:creationId xmlns:a16="http://schemas.microsoft.com/office/drawing/2014/main" id="{69F198E4-4CB4-4CAB-AA67-BFACA263BF69}"/>
                </a:ext>
              </a:extLst>
            </p:cNvPr>
            <p:cNvSpPr/>
            <p:nvPr/>
          </p:nvSpPr>
          <p:spPr>
            <a:xfrm>
              <a:off x="3186112" y="2447925"/>
              <a:ext cx="5819775" cy="1905000"/>
            </a:xfrm>
            <a:custGeom>
              <a:avLst/>
              <a:gdLst>
                <a:gd name="connsiteX0" fmla="*/ 5821394 w 5819775"/>
                <a:gd name="connsiteY0" fmla="*/ 1905000 h 1905000"/>
                <a:gd name="connsiteX1" fmla="*/ 4098789 w 5819775"/>
                <a:gd name="connsiteY1" fmla="*/ 1905000 h 1905000"/>
                <a:gd name="connsiteX2" fmla="*/ 4098789 w 5819775"/>
                <a:gd name="connsiteY2" fmla="*/ 1661808 h 1905000"/>
                <a:gd name="connsiteX3" fmla="*/ 3982260 w 5819775"/>
                <a:gd name="connsiteY3" fmla="*/ 1661808 h 1905000"/>
                <a:gd name="connsiteX4" fmla="*/ 3982260 w 5819775"/>
                <a:gd name="connsiteY4" fmla="*/ 1443952 h 1905000"/>
                <a:gd name="connsiteX5" fmla="*/ 2811904 w 5819775"/>
                <a:gd name="connsiteY5" fmla="*/ 1443952 h 1905000"/>
                <a:gd name="connsiteX6" fmla="*/ 2811904 w 5819775"/>
                <a:gd name="connsiteY6" fmla="*/ 1205827 h 1905000"/>
                <a:gd name="connsiteX7" fmla="*/ 2771366 w 5819775"/>
                <a:gd name="connsiteY7" fmla="*/ 1205827 h 1905000"/>
                <a:gd name="connsiteX8" fmla="*/ 2771366 w 5819775"/>
                <a:gd name="connsiteY8" fmla="*/ 952500 h 1905000"/>
                <a:gd name="connsiteX9" fmla="*/ 2654837 w 5819775"/>
                <a:gd name="connsiteY9" fmla="*/ 952500 h 1905000"/>
                <a:gd name="connsiteX10" fmla="*/ 2654837 w 5819775"/>
                <a:gd name="connsiteY10" fmla="*/ 729575 h 1905000"/>
                <a:gd name="connsiteX11" fmla="*/ 2168462 w 5819775"/>
                <a:gd name="connsiteY11" fmla="*/ 729575 h 1905000"/>
                <a:gd name="connsiteX12" fmla="*/ 2168462 w 5819775"/>
                <a:gd name="connsiteY12" fmla="*/ 481316 h 1905000"/>
                <a:gd name="connsiteX13" fmla="*/ 668777 w 5819775"/>
                <a:gd name="connsiteY13" fmla="*/ 481316 h 1905000"/>
                <a:gd name="connsiteX14" fmla="*/ 668777 w 5819775"/>
                <a:gd name="connsiteY14" fmla="*/ 243191 h 1905000"/>
                <a:gd name="connsiteX15" fmla="*/ 425586 w 5819775"/>
                <a:gd name="connsiteY15" fmla="*/ 243191 h 1905000"/>
                <a:gd name="connsiteX16" fmla="*/ 425586 w 5819775"/>
                <a:gd name="connsiteY16" fmla="*/ 0 h 1905000"/>
                <a:gd name="connsiteX17" fmla="*/ 0 w 5819775"/>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19775" h="1905000">
                  <a:moveTo>
                    <a:pt x="5821394" y="1905000"/>
                  </a:moveTo>
                  <a:lnTo>
                    <a:pt x="4098789" y="1905000"/>
                  </a:lnTo>
                  <a:lnTo>
                    <a:pt x="4098789" y="1661808"/>
                  </a:lnTo>
                  <a:lnTo>
                    <a:pt x="3982260" y="1661808"/>
                  </a:lnTo>
                  <a:lnTo>
                    <a:pt x="3982260" y="1443952"/>
                  </a:lnTo>
                  <a:lnTo>
                    <a:pt x="2811904" y="1443952"/>
                  </a:lnTo>
                  <a:lnTo>
                    <a:pt x="2811904" y="1205827"/>
                  </a:lnTo>
                  <a:lnTo>
                    <a:pt x="2771366" y="1205827"/>
                  </a:lnTo>
                  <a:lnTo>
                    <a:pt x="2771366" y="952500"/>
                  </a:lnTo>
                  <a:lnTo>
                    <a:pt x="2654837" y="952500"/>
                  </a:lnTo>
                  <a:lnTo>
                    <a:pt x="2654837" y="729575"/>
                  </a:lnTo>
                  <a:lnTo>
                    <a:pt x="2168462" y="729575"/>
                  </a:lnTo>
                  <a:lnTo>
                    <a:pt x="2168462" y="481316"/>
                  </a:lnTo>
                  <a:lnTo>
                    <a:pt x="668777" y="481316"/>
                  </a:lnTo>
                  <a:lnTo>
                    <a:pt x="668777" y="243191"/>
                  </a:lnTo>
                  <a:lnTo>
                    <a:pt x="425586" y="243191"/>
                  </a:lnTo>
                  <a:lnTo>
                    <a:pt x="425586" y="0"/>
                  </a:lnTo>
                  <a:lnTo>
                    <a:pt x="0" y="0"/>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7" name="Freeform: Shape 62">
              <a:extLst>
                <a:ext uri="{FF2B5EF4-FFF2-40B4-BE49-F238E27FC236}">
                  <a16:creationId xmlns:a16="http://schemas.microsoft.com/office/drawing/2014/main" id="{1C477F82-C88D-404F-AE12-4FF87688A58F}"/>
                </a:ext>
              </a:extLst>
            </p:cNvPr>
            <p:cNvSpPr/>
            <p:nvPr/>
          </p:nvSpPr>
          <p:spPr>
            <a:xfrm>
              <a:off x="87237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8" name="Freeform: Shape 63">
              <a:extLst>
                <a:ext uri="{FF2B5EF4-FFF2-40B4-BE49-F238E27FC236}">
                  <a16:creationId xmlns:a16="http://schemas.microsoft.com/office/drawing/2014/main" id="{9B4F9D9A-85AB-40FF-A434-835B372F408A}"/>
                </a:ext>
              </a:extLst>
            </p:cNvPr>
            <p:cNvSpPr/>
            <p:nvPr/>
          </p:nvSpPr>
          <p:spPr>
            <a:xfrm>
              <a:off x="859043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9" name="Freeform: Shape 64">
              <a:extLst>
                <a:ext uri="{FF2B5EF4-FFF2-40B4-BE49-F238E27FC236}">
                  <a16:creationId xmlns:a16="http://schemas.microsoft.com/office/drawing/2014/main" id="{CAA42067-B8D1-4B45-942F-292CC7CBD27E}"/>
                </a:ext>
              </a:extLst>
            </p:cNvPr>
            <p:cNvSpPr/>
            <p:nvPr/>
          </p:nvSpPr>
          <p:spPr>
            <a:xfrm>
              <a:off x="85332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cxnSp>
        <p:nvCxnSpPr>
          <p:cNvPr id="50" name="Straight Connector 49">
            <a:extLst>
              <a:ext uri="{FF2B5EF4-FFF2-40B4-BE49-F238E27FC236}">
                <a16:creationId xmlns:a16="http://schemas.microsoft.com/office/drawing/2014/main" id="{C6067C60-8367-431F-9E45-006162229A1C}"/>
              </a:ext>
            </a:extLst>
          </p:cNvPr>
          <p:cNvCxnSpPr/>
          <p:nvPr/>
        </p:nvCxnSpPr>
        <p:spPr>
          <a:xfrm>
            <a:off x="1241473" y="4020117"/>
            <a:ext cx="0" cy="1440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ADB49A8C-B7CF-44C1-A136-0F7EC3BBE24E}"/>
              </a:ext>
            </a:extLst>
          </p:cNvPr>
          <p:cNvGrpSpPr/>
          <p:nvPr/>
        </p:nvGrpSpPr>
        <p:grpSpPr>
          <a:xfrm>
            <a:off x="4967335" y="1997733"/>
            <a:ext cx="3652314" cy="2777891"/>
            <a:chOff x="6879173" y="2378197"/>
            <a:chExt cx="3652314" cy="2777891"/>
          </a:xfrm>
        </p:grpSpPr>
        <p:grpSp>
          <p:nvGrpSpPr>
            <p:cNvPr id="52" name="Group 51">
              <a:extLst>
                <a:ext uri="{FF2B5EF4-FFF2-40B4-BE49-F238E27FC236}">
                  <a16:creationId xmlns:a16="http://schemas.microsoft.com/office/drawing/2014/main" id="{5B58BBF2-7344-42C5-ABD5-5349A8DB7121}"/>
                </a:ext>
              </a:extLst>
            </p:cNvPr>
            <p:cNvGrpSpPr/>
            <p:nvPr/>
          </p:nvGrpSpPr>
          <p:grpSpPr>
            <a:xfrm>
              <a:off x="6879173" y="2378197"/>
              <a:ext cx="3652314" cy="2777891"/>
              <a:chOff x="2204911" y="2252820"/>
              <a:chExt cx="1889304" cy="2552762"/>
            </a:xfrm>
          </p:grpSpPr>
          <p:grpSp>
            <p:nvGrpSpPr>
              <p:cNvPr id="90" name="Group 89">
                <a:extLst>
                  <a:ext uri="{FF2B5EF4-FFF2-40B4-BE49-F238E27FC236}">
                    <a16:creationId xmlns:a16="http://schemas.microsoft.com/office/drawing/2014/main" id="{959CD3D2-9DF1-4642-8079-3B8908FE536F}"/>
                  </a:ext>
                </a:extLst>
              </p:cNvPr>
              <p:cNvGrpSpPr/>
              <p:nvPr/>
            </p:nvGrpSpPr>
            <p:grpSpPr>
              <a:xfrm>
                <a:off x="2568226" y="2396465"/>
                <a:ext cx="1525989" cy="2171700"/>
                <a:chOff x="790218" y="2448719"/>
                <a:chExt cx="1525989" cy="2171700"/>
              </a:xfrm>
            </p:grpSpPr>
            <p:sp>
              <p:nvSpPr>
                <p:cNvPr id="100" name="Freeform 5">
                  <a:extLst>
                    <a:ext uri="{FF2B5EF4-FFF2-40B4-BE49-F238E27FC236}">
                      <a16:creationId xmlns:a16="http://schemas.microsoft.com/office/drawing/2014/main" id="{80FD5398-5D4E-4E0B-8EF2-E08563582DF9}"/>
                    </a:ext>
                  </a:extLst>
                </p:cNvPr>
                <p:cNvSpPr>
                  <a:spLocks/>
                </p:cNvSpPr>
                <p:nvPr/>
              </p:nvSpPr>
              <p:spPr bwMode="auto">
                <a:xfrm>
                  <a:off x="841736" y="2448720"/>
                  <a:ext cx="1474471"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1" name="Line 6">
                  <a:extLst>
                    <a:ext uri="{FF2B5EF4-FFF2-40B4-BE49-F238E27FC236}">
                      <a16:creationId xmlns:a16="http://schemas.microsoft.com/office/drawing/2014/main" id="{76902D79-1CD5-400F-877E-89166D6B37D7}"/>
                    </a:ext>
                  </a:extLst>
                </p:cNvPr>
                <p:cNvSpPr>
                  <a:spLocks noChangeShapeType="1"/>
                </p:cNvSpPr>
                <p:nvPr/>
              </p:nvSpPr>
              <p:spPr bwMode="auto">
                <a:xfrm>
                  <a:off x="790226"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2" name="Line 7">
                  <a:extLst>
                    <a:ext uri="{FF2B5EF4-FFF2-40B4-BE49-F238E27FC236}">
                      <a16:creationId xmlns:a16="http://schemas.microsoft.com/office/drawing/2014/main" id="{ABD979BE-2F7F-4E11-AF80-78B950CD7F91}"/>
                    </a:ext>
                  </a:extLst>
                </p:cNvPr>
                <p:cNvSpPr>
                  <a:spLocks noChangeShapeType="1"/>
                </p:cNvSpPr>
                <p:nvPr/>
              </p:nvSpPr>
              <p:spPr bwMode="auto">
                <a:xfrm>
                  <a:off x="790218"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3" name="Line 8">
                  <a:extLst>
                    <a:ext uri="{FF2B5EF4-FFF2-40B4-BE49-F238E27FC236}">
                      <a16:creationId xmlns:a16="http://schemas.microsoft.com/office/drawing/2014/main" id="{DEF97BA2-4E51-4494-B2BC-A01E127E87E1}"/>
                    </a:ext>
                  </a:extLst>
                </p:cNvPr>
                <p:cNvSpPr>
                  <a:spLocks noChangeShapeType="1"/>
                </p:cNvSpPr>
                <p:nvPr/>
              </p:nvSpPr>
              <p:spPr bwMode="auto">
                <a:xfrm>
                  <a:off x="790226"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4" name="Line 9">
                  <a:extLst>
                    <a:ext uri="{FF2B5EF4-FFF2-40B4-BE49-F238E27FC236}">
                      <a16:creationId xmlns:a16="http://schemas.microsoft.com/office/drawing/2014/main" id="{ECDB15EE-EC9F-4C81-A08F-A6B13EA5451C}"/>
                    </a:ext>
                  </a:extLst>
                </p:cNvPr>
                <p:cNvSpPr>
                  <a:spLocks noChangeShapeType="1"/>
                </p:cNvSpPr>
                <p:nvPr/>
              </p:nvSpPr>
              <p:spPr bwMode="auto">
                <a:xfrm>
                  <a:off x="790226"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5" name="Line 10">
                  <a:extLst>
                    <a:ext uri="{FF2B5EF4-FFF2-40B4-BE49-F238E27FC236}">
                      <a16:creationId xmlns:a16="http://schemas.microsoft.com/office/drawing/2014/main" id="{7D6C346D-2451-41E5-883C-FCFB052BC04B}"/>
                    </a:ext>
                  </a:extLst>
                </p:cNvPr>
                <p:cNvSpPr>
                  <a:spLocks noChangeShapeType="1"/>
                </p:cNvSpPr>
                <p:nvPr/>
              </p:nvSpPr>
              <p:spPr bwMode="auto">
                <a:xfrm>
                  <a:off x="790226"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6" name="Line 11">
                  <a:extLst>
                    <a:ext uri="{FF2B5EF4-FFF2-40B4-BE49-F238E27FC236}">
                      <a16:creationId xmlns:a16="http://schemas.microsoft.com/office/drawing/2014/main" id="{FCEBE1F4-75E2-4500-98B0-BD7E149A0D1D}"/>
                    </a:ext>
                  </a:extLst>
                </p:cNvPr>
                <p:cNvSpPr>
                  <a:spLocks noChangeShapeType="1"/>
                </p:cNvSpPr>
                <p:nvPr/>
              </p:nvSpPr>
              <p:spPr bwMode="auto">
                <a:xfrm>
                  <a:off x="790226"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7" name="Line 19">
                  <a:extLst>
                    <a:ext uri="{FF2B5EF4-FFF2-40B4-BE49-F238E27FC236}">
                      <a16:creationId xmlns:a16="http://schemas.microsoft.com/office/drawing/2014/main" id="{9C6B5FB7-138A-4092-8BEB-4F59529B4BF9}"/>
                    </a:ext>
                  </a:extLst>
                </p:cNvPr>
                <p:cNvSpPr>
                  <a:spLocks noChangeShapeType="1"/>
                </p:cNvSpPr>
                <p:nvPr/>
              </p:nvSpPr>
              <p:spPr bwMode="auto">
                <a:xfrm>
                  <a:off x="193429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8" name="Line 20">
                  <a:extLst>
                    <a:ext uri="{FF2B5EF4-FFF2-40B4-BE49-F238E27FC236}">
                      <a16:creationId xmlns:a16="http://schemas.microsoft.com/office/drawing/2014/main" id="{707EE57B-5255-4937-805D-1CC18E099694}"/>
                    </a:ext>
                  </a:extLst>
                </p:cNvPr>
                <p:cNvSpPr>
                  <a:spLocks noChangeShapeType="1"/>
                </p:cNvSpPr>
                <p:nvPr/>
              </p:nvSpPr>
              <p:spPr bwMode="auto">
                <a:xfrm>
                  <a:off x="121573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91" name="TextBox 90">
                <a:extLst>
                  <a:ext uri="{FF2B5EF4-FFF2-40B4-BE49-F238E27FC236}">
                    <a16:creationId xmlns:a16="http://schemas.microsoft.com/office/drawing/2014/main" id="{8494695A-9448-4793-839B-B4D37BA1E774}"/>
                  </a:ext>
                </a:extLst>
              </p:cNvPr>
              <p:cNvSpPr txBox="1"/>
              <p:nvPr/>
            </p:nvSpPr>
            <p:spPr>
              <a:xfrm rot="16200000">
                <a:off x="2126011" y="3362658"/>
                <a:ext cx="31701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zh-CN" sz="1400">
                    <a:latin typeface="Arial"/>
                    <a:ea typeface="SimSun"/>
                    <a:cs typeface="Arial"/>
                  </a:rPr>
                  <a:t>%</a:t>
                </a:r>
              </a:p>
            </p:txBody>
          </p:sp>
          <p:sp>
            <p:nvSpPr>
              <p:cNvPr id="92" name="TextBox 91">
                <a:extLst>
                  <a:ext uri="{FF2B5EF4-FFF2-40B4-BE49-F238E27FC236}">
                    <a16:creationId xmlns:a16="http://schemas.microsoft.com/office/drawing/2014/main" id="{22CDB5A1-8E24-493A-9D98-9D31F0DF59B7}"/>
                  </a:ext>
                </a:extLst>
              </p:cNvPr>
              <p:cNvSpPr txBox="1"/>
              <p:nvPr/>
            </p:nvSpPr>
            <p:spPr>
              <a:xfrm>
                <a:off x="2355074" y="22528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2.5</a:t>
                </a:r>
              </a:p>
            </p:txBody>
          </p:sp>
          <p:sp>
            <p:nvSpPr>
              <p:cNvPr id="93" name="TextBox 92">
                <a:extLst>
                  <a:ext uri="{FF2B5EF4-FFF2-40B4-BE49-F238E27FC236}">
                    <a16:creationId xmlns:a16="http://schemas.microsoft.com/office/drawing/2014/main" id="{0BAAC88F-40E1-4A4C-BD4E-AEB9E8945015}"/>
                  </a:ext>
                </a:extLst>
              </p:cNvPr>
              <p:cNvSpPr txBox="1"/>
              <p:nvPr/>
            </p:nvSpPr>
            <p:spPr>
              <a:xfrm>
                <a:off x="2355074" y="267030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2.0</a:t>
                </a:r>
              </a:p>
            </p:txBody>
          </p:sp>
          <p:sp>
            <p:nvSpPr>
              <p:cNvPr id="94" name="TextBox 93">
                <a:extLst>
                  <a:ext uri="{FF2B5EF4-FFF2-40B4-BE49-F238E27FC236}">
                    <a16:creationId xmlns:a16="http://schemas.microsoft.com/office/drawing/2014/main" id="{D35E5092-85CD-43E4-9138-B72BD3EBC5DD}"/>
                  </a:ext>
                </a:extLst>
              </p:cNvPr>
              <p:cNvSpPr txBox="1"/>
              <p:nvPr/>
            </p:nvSpPr>
            <p:spPr>
              <a:xfrm>
                <a:off x="2355074" y="308604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1.5</a:t>
                </a:r>
              </a:p>
            </p:txBody>
          </p:sp>
          <p:sp>
            <p:nvSpPr>
              <p:cNvPr id="95" name="TextBox 94">
                <a:extLst>
                  <a:ext uri="{FF2B5EF4-FFF2-40B4-BE49-F238E27FC236}">
                    <a16:creationId xmlns:a16="http://schemas.microsoft.com/office/drawing/2014/main" id="{7BBB3D8A-7591-4575-B342-EF8A49F35FE5}"/>
                  </a:ext>
                </a:extLst>
              </p:cNvPr>
              <p:cNvSpPr txBox="1"/>
              <p:nvPr/>
            </p:nvSpPr>
            <p:spPr>
              <a:xfrm>
                <a:off x="2355074" y="350178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1.0</a:t>
                </a:r>
              </a:p>
            </p:txBody>
          </p:sp>
          <p:sp>
            <p:nvSpPr>
              <p:cNvPr id="96" name="TextBox 95">
                <a:extLst>
                  <a:ext uri="{FF2B5EF4-FFF2-40B4-BE49-F238E27FC236}">
                    <a16:creationId xmlns:a16="http://schemas.microsoft.com/office/drawing/2014/main" id="{E3785FBF-9302-4B51-B9A8-F51F169E4C2C}"/>
                  </a:ext>
                </a:extLst>
              </p:cNvPr>
              <p:cNvSpPr txBox="1"/>
              <p:nvPr/>
            </p:nvSpPr>
            <p:spPr>
              <a:xfrm>
                <a:off x="2355074" y="39175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0.5</a:t>
                </a:r>
              </a:p>
            </p:txBody>
          </p:sp>
          <p:sp>
            <p:nvSpPr>
              <p:cNvPr id="97" name="TextBox 96">
                <a:extLst>
                  <a:ext uri="{FF2B5EF4-FFF2-40B4-BE49-F238E27FC236}">
                    <a16:creationId xmlns:a16="http://schemas.microsoft.com/office/drawing/2014/main" id="{11184E3D-DA11-47DD-B350-1203DAE9FC0E}"/>
                  </a:ext>
                </a:extLst>
              </p:cNvPr>
              <p:cNvSpPr txBox="1"/>
              <p:nvPr/>
            </p:nvSpPr>
            <p:spPr>
              <a:xfrm>
                <a:off x="2432198" y="4333259"/>
                <a:ext cx="146937"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0</a:t>
                </a:r>
              </a:p>
            </p:txBody>
          </p:sp>
          <p:sp>
            <p:nvSpPr>
              <p:cNvPr id="98" name="TextBox 97">
                <a:extLst>
                  <a:ext uri="{FF2B5EF4-FFF2-40B4-BE49-F238E27FC236}">
                    <a16:creationId xmlns:a16="http://schemas.microsoft.com/office/drawing/2014/main" id="{E70F78D3-CAC5-492F-9BF3-7419DEE4C636}"/>
                  </a:ext>
                </a:extLst>
              </p:cNvPr>
              <p:cNvSpPr txBox="1"/>
              <p:nvPr/>
            </p:nvSpPr>
            <p:spPr>
              <a:xfrm>
                <a:off x="2886375" y="4522748"/>
                <a:ext cx="214104"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D0</a:t>
                </a:r>
              </a:p>
            </p:txBody>
          </p:sp>
          <p:sp>
            <p:nvSpPr>
              <p:cNvPr id="99" name="TextBox 98">
                <a:extLst>
                  <a:ext uri="{FF2B5EF4-FFF2-40B4-BE49-F238E27FC236}">
                    <a16:creationId xmlns:a16="http://schemas.microsoft.com/office/drawing/2014/main" id="{4AF62E7A-26F3-40F6-BEE7-88CD77DE06CE}"/>
                  </a:ext>
                </a:extLst>
              </p:cNvPr>
              <p:cNvSpPr txBox="1"/>
              <p:nvPr/>
            </p:nvSpPr>
            <p:spPr>
              <a:xfrm>
                <a:off x="3581387" y="4522748"/>
                <a:ext cx="265515"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uLnTx/>
                    <a:uFillTx/>
                    <a:latin typeface="Arial"/>
                    <a:ea typeface="SimSun"/>
                    <a:cs typeface="Arial"/>
                  </a:rPr>
                  <a:t>D15</a:t>
                </a:r>
              </a:p>
            </p:txBody>
          </p:sp>
        </p:grpSp>
        <p:cxnSp>
          <p:nvCxnSpPr>
            <p:cNvPr id="53" name="Straight Connector 52">
              <a:extLst>
                <a:ext uri="{FF2B5EF4-FFF2-40B4-BE49-F238E27FC236}">
                  <a16:creationId xmlns:a16="http://schemas.microsoft.com/office/drawing/2014/main" id="{F9A8CAD8-E964-428E-95C0-47A215A264BB}"/>
                </a:ext>
              </a:extLst>
            </p:cNvPr>
            <p:cNvCxnSpPr/>
            <p:nvPr/>
          </p:nvCxnSpPr>
          <p:spPr>
            <a:xfrm>
              <a:off x="8153400" y="389119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FE72F3-D45D-43EE-93A0-507CE5FA7D77}"/>
                </a:ext>
              </a:extLst>
            </p:cNvPr>
            <p:cNvCxnSpPr/>
            <p:nvPr/>
          </p:nvCxnSpPr>
          <p:spPr>
            <a:xfrm>
              <a:off x="8153400" y="469252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DC0BD6D-7572-40F0-B2AB-0555102EDF7F}"/>
                </a:ext>
              </a:extLst>
            </p:cNvPr>
            <p:cNvCxnSpPr/>
            <p:nvPr/>
          </p:nvCxnSpPr>
          <p:spPr>
            <a:xfrm>
              <a:off x="8404102" y="3891191"/>
              <a:ext cx="0" cy="80133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9DB0B2F9-97B5-4A66-9A8F-2E94E7BEC727}"/>
                </a:ext>
              </a:extLst>
            </p:cNvPr>
            <p:cNvSpPr>
              <a:spLocks noChangeAspect="1"/>
            </p:cNvSpPr>
            <p:nvPr/>
          </p:nvSpPr>
          <p:spPr>
            <a:xfrm rot="10800000">
              <a:off x="8348159" y="2903569"/>
              <a:ext cx="110909" cy="108000"/>
            </a:xfrm>
            <a:prstGeom prst="triangl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7" name="Oval 56">
              <a:extLst>
                <a:ext uri="{FF2B5EF4-FFF2-40B4-BE49-F238E27FC236}">
                  <a16:creationId xmlns:a16="http://schemas.microsoft.com/office/drawing/2014/main" id="{0D99ABA0-1A3E-4BB2-88D9-9CD6C4561894}"/>
                </a:ext>
              </a:extLst>
            </p:cNvPr>
            <p:cNvSpPr/>
            <p:nvPr/>
          </p:nvSpPr>
          <p:spPr>
            <a:xfrm>
              <a:off x="8367613" y="355783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8" name="Oval 57">
              <a:extLst>
                <a:ext uri="{FF2B5EF4-FFF2-40B4-BE49-F238E27FC236}">
                  <a16:creationId xmlns:a16="http://schemas.microsoft.com/office/drawing/2014/main" id="{2BAF3CC9-5BB6-402D-A9EF-0E36921D79B2}"/>
                </a:ext>
              </a:extLst>
            </p:cNvPr>
            <p:cNvSpPr/>
            <p:nvPr/>
          </p:nvSpPr>
          <p:spPr>
            <a:xfrm>
              <a:off x="8367613" y="384359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9" name="Oval 58">
              <a:extLst>
                <a:ext uri="{FF2B5EF4-FFF2-40B4-BE49-F238E27FC236}">
                  <a16:creationId xmlns:a16="http://schemas.microsoft.com/office/drawing/2014/main" id="{A188066D-1266-4A1B-BE3B-8DBC95513425}"/>
                </a:ext>
              </a:extLst>
            </p:cNvPr>
            <p:cNvSpPr/>
            <p:nvPr/>
          </p:nvSpPr>
          <p:spPr>
            <a:xfrm>
              <a:off x="8376666" y="411982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0" name="Oval 59">
              <a:extLst>
                <a:ext uri="{FF2B5EF4-FFF2-40B4-BE49-F238E27FC236}">
                  <a16:creationId xmlns:a16="http://schemas.microsoft.com/office/drawing/2014/main" id="{CEE8816E-E492-4F5B-B054-E8145F6CB5BB}"/>
                </a:ext>
              </a:extLst>
            </p:cNvPr>
            <p:cNvSpPr/>
            <p:nvPr/>
          </p:nvSpPr>
          <p:spPr>
            <a:xfrm>
              <a:off x="8376666" y="4199833"/>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1" name="Oval 60">
              <a:extLst>
                <a:ext uri="{FF2B5EF4-FFF2-40B4-BE49-F238E27FC236}">
                  <a16:creationId xmlns:a16="http://schemas.microsoft.com/office/drawing/2014/main" id="{CDA9A19A-BC37-4859-8B62-64BFD73EDF5E}"/>
                </a:ext>
              </a:extLst>
            </p:cNvPr>
            <p:cNvSpPr/>
            <p:nvPr/>
          </p:nvSpPr>
          <p:spPr>
            <a:xfrm>
              <a:off x="8368314" y="435986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2" name="Oval 61">
              <a:extLst>
                <a:ext uri="{FF2B5EF4-FFF2-40B4-BE49-F238E27FC236}">
                  <a16:creationId xmlns:a16="http://schemas.microsoft.com/office/drawing/2014/main" id="{2687D2DA-FC66-465E-B8DA-E5610B88336F}"/>
                </a:ext>
              </a:extLst>
            </p:cNvPr>
            <p:cNvSpPr/>
            <p:nvPr/>
          </p:nvSpPr>
          <p:spPr>
            <a:xfrm>
              <a:off x="8330206" y="4436065"/>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3" name="Oval 62">
              <a:extLst>
                <a:ext uri="{FF2B5EF4-FFF2-40B4-BE49-F238E27FC236}">
                  <a16:creationId xmlns:a16="http://schemas.microsoft.com/office/drawing/2014/main" id="{5241A788-A41D-41EF-9DFC-5822EC9EEE6F}"/>
                </a:ext>
              </a:extLst>
            </p:cNvPr>
            <p:cNvSpPr/>
            <p:nvPr/>
          </p:nvSpPr>
          <p:spPr>
            <a:xfrm>
              <a:off x="8366206" y="4552307"/>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4" name="Oval 63">
              <a:extLst>
                <a:ext uri="{FF2B5EF4-FFF2-40B4-BE49-F238E27FC236}">
                  <a16:creationId xmlns:a16="http://schemas.microsoft.com/office/drawing/2014/main" id="{FCB2DB38-B290-409B-9110-71E0999C92C2}"/>
                </a:ext>
              </a:extLst>
            </p:cNvPr>
            <p:cNvSpPr/>
            <p:nvPr/>
          </p:nvSpPr>
          <p:spPr>
            <a:xfrm>
              <a:off x="8405999" y="462236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5" name="Oval 64">
              <a:extLst>
                <a:ext uri="{FF2B5EF4-FFF2-40B4-BE49-F238E27FC236}">
                  <a16:creationId xmlns:a16="http://schemas.microsoft.com/office/drawing/2014/main" id="{5B01D240-9324-4429-A46D-6DC037B9056B}"/>
                </a:ext>
              </a:extLst>
            </p:cNvPr>
            <p:cNvSpPr/>
            <p:nvPr/>
          </p:nvSpPr>
          <p:spPr>
            <a:xfrm>
              <a:off x="8329697" y="465462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6" name="Oval 65">
              <a:extLst>
                <a:ext uri="{FF2B5EF4-FFF2-40B4-BE49-F238E27FC236}">
                  <a16:creationId xmlns:a16="http://schemas.microsoft.com/office/drawing/2014/main" id="{8CC1AF0F-0FAE-46FE-AA63-E847C2E20E84}"/>
                </a:ext>
              </a:extLst>
            </p:cNvPr>
            <p:cNvSpPr/>
            <p:nvPr/>
          </p:nvSpPr>
          <p:spPr>
            <a:xfrm>
              <a:off x="8409996" y="443178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67" name="Straight Connector 66">
              <a:extLst>
                <a:ext uri="{FF2B5EF4-FFF2-40B4-BE49-F238E27FC236}">
                  <a16:creationId xmlns:a16="http://schemas.microsoft.com/office/drawing/2014/main" id="{1620EA85-1F0B-4CC2-945E-0814E093B0D3}"/>
                </a:ext>
              </a:extLst>
            </p:cNvPr>
            <p:cNvCxnSpPr/>
            <p:nvPr/>
          </p:nvCxnSpPr>
          <p:spPr>
            <a:xfrm>
              <a:off x="7891461" y="4298441"/>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72C940FF-B855-4863-9E94-2BF0568BEA3D}"/>
                </a:ext>
              </a:extLst>
            </p:cNvPr>
            <p:cNvSpPr/>
            <p:nvPr/>
          </p:nvSpPr>
          <p:spPr>
            <a:xfrm>
              <a:off x="7891461" y="4164117"/>
              <a:ext cx="1044000" cy="268648"/>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9" name="Oval 68">
              <a:extLst>
                <a:ext uri="{FF2B5EF4-FFF2-40B4-BE49-F238E27FC236}">
                  <a16:creationId xmlns:a16="http://schemas.microsoft.com/office/drawing/2014/main" id="{0BF901B1-238D-4D95-AF37-926B13ABD05E}"/>
                </a:ext>
              </a:extLst>
            </p:cNvPr>
            <p:cNvSpPr/>
            <p:nvPr/>
          </p:nvSpPr>
          <p:spPr>
            <a:xfrm>
              <a:off x="8326420" y="4279846"/>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0" name="Oval 69">
              <a:extLst>
                <a:ext uri="{FF2B5EF4-FFF2-40B4-BE49-F238E27FC236}">
                  <a16:creationId xmlns:a16="http://schemas.microsoft.com/office/drawing/2014/main" id="{0F6E206B-3F8C-445E-9EDF-308DBBAC6674}"/>
                </a:ext>
              </a:extLst>
            </p:cNvPr>
            <p:cNvSpPr/>
            <p:nvPr/>
          </p:nvSpPr>
          <p:spPr>
            <a:xfrm>
              <a:off x="8406422" y="428365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71" name="Straight Connector 70">
              <a:extLst>
                <a:ext uri="{FF2B5EF4-FFF2-40B4-BE49-F238E27FC236}">
                  <a16:creationId xmlns:a16="http://schemas.microsoft.com/office/drawing/2014/main" id="{747030E7-54C2-4FA8-AAD8-2C5ABB052E87}"/>
                </a:ext>
              </a:extLst>
            </p:cNvPr>
            <p:cNvCxnSpPr/>
            <p:nvPr/>
          </p:nvCxnSpPr>
          <p:spPr>
            <a:xfrm>
              <a:off x="9521946" y="4144729"/>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981F3ACD-807F-490A-8097-43ECDC12E723}"/>
                </a:ext>
              </a:extLst>
            </p:cNvPr>
            <p:cNvCxnSpPr/>
            <p:nvPr/>
          </p:nvCxnSpPr>
          <p:spPr>
            <a:xfrm>
              <a:off x="9521946" y="4723112"/>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DE45FAC-460D-4AC0-BC00-DDF9254F8A74}"/>
                </a:ext>
              </a:extLst>
            </p:cNvPr>
            <p:cNvCxnSpPr/>
            <p:nvPr/>
          </p:nvCxnSpPr>
          <p:spPr>
            <a:xfrm>
              <a:off x="9260007" y="432903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B5099FF5-6C57-4988-B430-23EF5A733A52}"/>
                </a:ext>
              </a:extLst>
            </p:cNvPr>
            <p:cNvSpPr/>
            <p:nvPr/>
          </p:nvSpPr>
          <p:spPr>
            <a:xfrm>
              <a:off x="9260007" y="4327345"/>
              <a:ext cx="1044000" cy="321711"/>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75" name="Straight Connector 74">
              <a:extLst>
                <a:ext uri="{FF2B5EF4-FFF2-40B4-BE49-F238E27FC236}">
                  <a16:creationId xmlns:a16="http://schemas.microsoft.com/office/drawing/2014/main" id="{FD73265C-9BDA-47C3-A714-789F8C47574C}"/>
                </a:ext>
              </a:extLst>
            </p:cNvPr>
            <p:cNvCxnSpPr/>
            <p:nvPr/>
          </p:nvCxnSpPr>
          <p:spPr>
            <a:xfrm>
              <a:off x="9271196" y="446495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3099EC5-DE3B-4DE4-8744-CDD20DF2EC67}"/>
                </a:ext>
              </a:extLst>
            </p:cNvPr>
            <p:cNvCxnSpPr/>
            <p:nvPr/>
          </p:nvCxnSpPr>
          <p:spPr>
            <a:xfrm>
              <a:off x="9793196" y="4151642"/>
              <a:ext cx="0" cy="57600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D60228ED-E539-4F85-B155-277A534CC74E}"/>
                </a:ext>
              </a:extLst>
            </p:cNvPr>
            <p:cNvSpPr>
              <a:spLocks noChangeAspect="1"/>
            </p:cNvSpPr>
            <p:nvPr/>
          </p:nvSpPr>
          <p:spPr>
            <a:xfrm rot="10800000">
              <a:off x="9778619" y="410724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8" name="Isosceles Triangle 77">
              <a:extLst>
                <a:ext uri="{FF2B5EF4-FFF2-40B4-BE49-F238E27FC236}">
                  <a16:creationId xmlns:a16="http://schemas.microsoft.com/office/drawing/2014/main" id="{3A1CE274-A1B9-404A-92B5-D2EE4C9C1345}"/>
                </a:ext>
              </a:extLst>
            </p:cNvPr>
            <p:cNvSpPr>
              <a:spLocks noChangeAspect="1"/>
            </p:cNvSpPr>
            <p:nvPr/>
          </p:nvSpPr>
          <p:spPr>
            <a:xfrm rot="10800000">
              <a:off x="9723639" y="414960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9" name="Isosceles Triangle 78">
              <a:extLst>
                <a:ext uri="{FF2B5EF4-FFF2-40B4-BE49-F238E27FC236}">
                  <a16:creationId xmlns:a16="http://schemas.microsoft.com/office/drawing/2014/main" id="{C0E26AC0-490C-4967-BFEF-EF9C12D6C767}"/>
                </a:ext>
              </a:extLst>
            </p:cNvPr>
            <p:cNvSpPr>
              <a:spLocks noChangeAspect="1"/>
            </p:cNvSpPr>
            <p:nvPr/>
          </p:nvSpPr>
          <p:spPr>
            <a:xfrm rot="10800000">
              <a:off x="9788815" y="424997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0" name="Isosceles Triangle 79">
              <a:extLst>
                <a:ext uri="{FF2B5EF4-FFF2-40B4-BE49-F238E27FC236}">
                  <a16:creationId xmlns:a16="http://schemas.microsoft.com/office/drawing/2014/main" id="{11991417-F3CE-44ED-A763-44716C0524F4}"/>
                </a:ext>
              </a:extLst>
            </p:cNvPr>
            <p:cNvSpPr>
              <a:spLocks noChangeAspect="1"/>
            </p:cNvSpPr>
            <p:nvPr/>
          </p:nvSpPr>
          <p:spPr>
            <a:xfrm rot="10800000">
              <a:off x="9788814" y="4307580"/>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1" name="Isosceles Triangle 80">
              <a:extLst>
                <a:ext uri="{FF2B5EF4-FFF2-40B4-BE49-F238E27FC236}">
                  <a16:creationId xmlns:a16="http://schemas.microsoft.com/office/drawing/2014/main" id="{3E82A758-6048-41F4-8B6F-AA9D9505C22D}"/>
                </a:ext>
              </a:extLst>
            </p:cNvPr>
            <p:cNvSpPr>
              <a:spLocks noChangeAspect="1"/>
            </p:cNvSpPr>
            <p:nvPr/>
          </p:nvSpPr>
          <p:spPr>
            <a:xfrm rot="10800000">
              <a:off x="9700461" y="428596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2" name="Isosceles Triangle 81">
              <a:extLst>
                <a:ext uri="{FF2B5EF4-FFF2-40B4-BE49-F238E27FC236}">
                  <a16:creationId xmlns:a16="http://schemas.microsoft.com/office/drawing/2014/main" id="{12BD2C9E-F650-491F-9CFA-8739A90F252E}"/>
                </a:ext>
              </a:extLst>
            </p:cNvPr>
            <p:cNvSpPr>
              <a:spLocks noChangeAspect="1"/>
            </p:cNvSpPr>
            <p:nvPr/>
          </p:nvSpPr>
          <p:spPr>
            <a:xfrm rot="10800000">
              <a:off x="9723650" y="4349084"/>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3" name="Isosceles Triangle 82">
              <a:extLst>
                <a:ext uri="{FF2B5EF4-FFF2-40B4-BE49-F238E27FC236}">
                  <a16:creationId xmlns:a16="http://schemas.microsoft.com/office/drawing/2014/main" id="{F7B4A68A-74B2-4AB6-AA59-C335C1B5FFF9}"/>
                </a:ext>
              </a:extLst>
            </p:cNvPr>
            <p:cNvSpPr>
              <a:spLocks noChangeAspect="1"/>
            </p:cNvSpPr>
            <p:nvPr/>
          </p:nvSpPr>
          <p:spPr>
            <a:xfrm rot="10800000">
              <a:off x="9752880" y="452419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4" name="Isosceles Triangle 83">
              <a:extLst>
                <a:ext uri="{FF2B5EF4-FFF2-40B4-BE49-F238E27FC236}">
                  <a16:creationId xmlns:a16="http://schemas.microsoft.com/office/drawing/2014/main" id="{EACDD4EF-E275-4624-94D4-9EE68AC177F2}"/>
                </a:ext>
              </a:extLst>
            </p:cNvPr>
            <p:cNvSpPr>
              <a:spLocks noChangeAspect="1"/>
            </p:cNvSpPr>
            <p:nvPr/>
          </p:nvSpPr>
          <p:spPr>
            <a:xfrm rot="10800000">
              <a:off x="9708068" y="4587308"/>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5" name="Isosceles Triangle 84">
              <a:extLst>
                <a:ext uri="{FF2B5EF4-FFF2-40B4-BE49-F238E27FC236}">
                  <a16:creationId xmlns:a16="http://schemas.microsoft.com/office/drawing/2014/main" id="{782D306A-1A67-48E4-BB07-50B3D06EB49C}"/>
                </a:ext>
              </a:extLst>
            </p:cNvPr>
            <p:cNvSpPr>
              <a:spLocks noChangeAspect="1"/>
            </p:cNvSpPr>
            <p:nvPr/>
          </p:nvSpPr>
          <p:spPr>
            <a:xfrm rot="10800000">
              <a:off x="9791641" y="458952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6" name="Isosceles Triangle 85">
              <a:extLst>
                <a:ext uri="{FF2B5EF4-FFF2-40B4-BE49-F238E27FC236}">
                  <a16:creationId xmlns:a16="http://schemas.microsoft.com/office/drawing/2014/main" id="{C117C87E-F72C-46D9-8312-B49B452A312B}"/>
                </a:ext>
              </a:extLst>
            </p:cNvPr>
            <p:cNvSpPr>
              <a:spLocks noChangeAspect="1"/>
            </p:cNvSpPr>
            <p:nvPr/>
          </p:nvSpPr>
          <p:spPr>
            <a:xfrm rot="10800000">
              <a:off x="9717624" y="4629253"/>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7" name="Isosceles Triangle 86">
              <a:extLst>
                <a:ext uri="{FF2B5EF4-FFF2-40B4-BE49-F238E27FC236}">
                  <a16:creationId xmlns:a16="http://schemas.microsoft.com/office/drawing/2014/main" id="{AB35BB66-97DA-4C05-B97E-574D14498189}"/>
                </a:ext>
              </a:extLst>
            </p:cNvPr>
            <p:cNvSpPr>
              <a:spLocks noChangeAspect="1"/>
            </p:cNvSpPr>
            <p:nvPr/>
          </p:nvSpPr>
          <p:spPr>
            <a:xfrm rot="10800000">
              <a:off x="9807212" y="4631467"/>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8" name="Isosceles Triangle 87">
              <a:extLst>
                <a:ext uri="{FF2B5EF4-FFF2-40B4-BE49-F238E27FC236}">
                  <a16:creationId xmlns:a16="http://schemas.microsoft.com/office/drawing/2014/main" id="{C5F53E69-8AB4-4E88-95BA-5622FC3A861E}"/>
                </a:ext>
              </a:extLst>
            </p:cNvPr>
            <p:cNvSpPr>
              <a:spLocks noChangeAspect="1"/>
            </p:cNvSpPr>
            <p:nvPr/>
          </p:nvSpPr>
          <p:spPr>
            <a:xfrm rot="10800000">
              <a:off x="9752880" y="4686686"/>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9" name="TextBox 88">
              <a:extLst>
                <a:ext uri="{FF2B5EF4-FFF2-40B4-BE49-F238E27FC236}">
                  <a16:creationId xmlns:a16="http://schemas.microsoft.com/office/drawing/2014/main" id="{3F772A44-1BE3-4F58-8551-029AE9371923}"/>
                </a:ext>
              </a:extLst>
            </p:cNvPr>
            <p:cNvSpPr txBox="1"/>
            <p:nvPr/>
          </p:nvSpPr>
          <p:spPr>
            <a:xfrm>
              <a:off x="9502682" y="2524718"/>
              <a:ext cx="7360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400">
                  <a:latin typeface="Arial"/>
                  <a:ea typeface="SimSun"/>
                  <a:cs typeface="Arial"/>
                </a:rPr>
                <a:t>p</a:t>
              </a:r>
              <a:r>
                <a:rPr kumimoji="0" lang="zh-CN" sz="1400" b="0" i="0" u="none" strike="noStrike" cap="none" normalizeH="0" baseline="0" noProof="0">
                  <a:ln>
                    <a:noFill/>
                  </a:ln>
                  <a:uLnTx/>
                  <a:uFillTx/>
                  <a:latin typeface="Arial"/>
                  <a:ea typeface="SimSun"/>
                  <a:cs typeface="Arial"/>
                </a:rPr>
                <a:t>=0.04</a:t>
              </a:r>
            </a:p>
          </p:txBody>
        </p:sp>
      </p:grpSp>
      <p:sp>
        <p:nvSpPr>
          <p:cNvPr id="109" name="TextBox 108"/>
          <p:cNvSpPr txBox="1"/>
          <p:nvPr/>
        </p:nvSpPr>
        <p:spPr>
          <a:xfrm>
            <a:off x="5170221" y="1507377"/>
            <a:ext cx="398287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800" b="1" i="0" u="none" strike="noStrike" cap="none" normalizeH="0" baseline="0" noProof="0">
                <a:ln>
                  <a:noFill/>
                </a:ln>
                <a:uLnTx/>
                <a:uFillTx/>
                <a:latin typeface="Arial"/>
                <a:ea typeface="SimSun"/>
                <a:cs typeface="Arial"/>
              </a:rPr>
              <a:t>治疗后 MDSC/活化单核细胞的比率</a:t>
            </a:r>
          </a:p>
        </p:txBody>
      </p:sp>
      <p:sp>
        <p:nvSpPr>
          <p:cNvPr id="110" name="TextBox 109"/>
          <p:cNvSpPr txBox="1"/>
          <p:nvPr/>
        </p:nvSpPr>
        <p:spPr>
          <a:xfrm>
            <a:off x="4530274" y="5255076"/>
            <a:ext cx="4386605" cy="10772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zh-CN" sz="1600" b="0" i="0" u="none" strike="noStrike" cap="none" normalizeH="0" baseline="0" noProof="0">
                <a:ln>
                  <a:noFill/>
                </a:ln>
                <a:solidFill>
                  <a:srgbClr val="4D4D4D"/>
                </a:solidFill>
                <a:uLnTx/>
                <a:uFillTx/>
                <a:latin typeface="Arial"/>
                <a:ea typeface="SimSun"/>
                <a:cs typeface="Arial"/>
              </a:rPr>
              <a:t>应答者基线时的免疫抑制 MDS 细胞较少</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zh-CN" sz="1600" b="0" i="0" u="none" strike="noStrike" cap="none" normalizeH="0" baseline="0" noProof="0">
                <a:ln>
                  <a:noFill/>
                </a:ln>
                <a:solidFill>
                  <a:srgbClr val="4D4D4D"/>
                </a:solidFill>
                <a:uLnTx/>
                <a:uFillTx/>
                <a:latin typeface="Arial"/>
                <a:ea typeface="SimSun"/>
                <a:cs typeface="Arial"/>
              </a:rPr>
              <a:t>治疗引起 MDSC 减少，活化的单核细胞增多</a:t>
            </a:r>
          </a:p>
        </p:txBody>
      </p:sp>
    </p:spTree>
    <p:extLst>
      <p:ext uri="{BB962C8B-B14F-4D97-AF65-F5344CB8AC3E}">
        <p14:creationId xmlns:p14="http://schemas.microsoft.com/office/powerpoint/2010/main" val="25602532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4501：围手术期雷莫芦单抗联合 FLOT 对比单独 FLOT 用于治疗可切除性食管胃腺癌 (RAMSES/FLOT7)：II 期部分的结果 - 德国 AIO 和意大利 GOIM 的一项多中心随机化 II/III 期试验 </a:t>
            </a:r>
            <a:r>
              <a:rPr lang="en-US" altLang="zh-CN" dirty="0" smtClean="0"/>
              <a:t>–</a:t>
            </a:r>
            <a:r>
              <a:rPr lang="zh-CN" dirty="0" smtClean="0"/>
              <a:t> </a:t>
            </a:r>
            <a:r>
              <a:rPr lang="zh-CN" dirty="0"/>
              <a:t>Al-Batran S-E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Al-Batran S-E, et al.J Clin Oncol 2020;38(suppl);abstr 4501</a:t>
            </a:r>
          </a:p>
        </p:txBody>
      </p:sp>
      <p:graphicFrame>
        <p:nvGraphicFramePr>
          <p:cNvPr id="6" name="Group 88"/>
          <p:cNvGraphicFramePr>
            <a:graphicFrameLocks noGrp="1"/>
          </p:cNvGraphicFramePr>
          <p:nvPr>
            <p:extLst>
              <p:ext uri="{D42A27DB-BD31-4B8C-83A1-F6EECF244321}">
                <p14:modId xmlns:p14="http://schemas.microsoft.com/office/powerpoint/2010/main" val="88711772"/>
              </p:ext>
            </p:extLst>
          </p:nvPr>
        </p:nvGraphicFramePr>
        <p:xfrm>
          <a:off x="399654" y="1708320"/>
          <a:ext cx="8344693" cy="3144954"/>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dirty="0">
                          <a:ln>
                            <a:noFill/>
                          </a:ln>
                          <a:solidFill>
                            <a:schemeClr val="tx2"/>
                          </a:solidFill>
                          <a:latin typeface="+mn-lt"/>
                          <a:ea typeface="SimSun"/>
                          <a:cs typeface="Arial" charset="0"/>
                        </a:rPr>
                        <a:t>结局，</a:t>
                      </a:r>
                      <a:r>
                        <a:rPr kumimoji="0" lang="zh-CN" sz="1400" b="1" i="0" u="none" strike="noStrike" cap="none" normalizeH="0" baseline="0" noProof="0" dirty="0" smtClean="0">
                          <a:ln>
                            <a:noFill/>
                          </a:ln>
                          <a:solidFill>
                            <a:schemeClr val="tx2"/>
                          </a:solidFill>
                          <a:latin typeface="+mn-lt"/>
                          <a:ea typeface="SimSun"/>
                          <a:cs typeface="Arial" charset="0"/>
                        </a:rPr>
                        <a:t>n</a:t>
                      </a:r>
                      <a:r>
                        <a:rPr kumimoji="0" lang="en-GB" altLang="zh-CN" sz="1400" b="1" i="0" u="none" strike="noStrike" cap="none" normalizeH="0" baseline="0" noProof="0" dirty="0" smtClean="0">
                          <a:ln>
                            <a:noFill/>
                          </a:ln>
                          <a:solidFill>
                            <a:schemeClr val="tx2"/>
                          </a:solidFill>
                          <a:latin typeface="+mn-lt"/>
                          <a:ea typeface="SimSun"/>
                          <a:cs typeface="Arial" charset="0"/>
                        </a:rPr>
                        <a:t>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a:solidFill>
                            <a:schemeClr val="tx2"/>
                          </a:solidFill>
                        </a:rPr>
                        <a:t>雷莫芦单抗 + FLOT</a:t>
                      </a:r>
                      <a:r>
                        <a:rPr lang="zh-CN" sz="1400" baseline="0">
                          <a:solidFill>
                            <a:schemeClr val="tx2"/>
                          </a:solidFill>
                        </a:rPr>
                        <a:t> </a:t>
                      </a:r>
                    </a:p>
                    <a:p>
                      <a:pPr algn="ctr"/>
                      <a:r>
                        <a:rPr lang="zh-CN" sz="1400">
                          <a:solidFill>
                            <a:schemeClr val="tx2"/>
                          </a:solidFill>
                        </a:rPr>
                        <a:t>(n=86)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a:solidFill>
                            <a:schemeClr val="tx2"/>
                          </a:solidFill>
                        </a:rPr>
                        <a:t>FLOT</a:t>
                      </a:r>
                      <a:r>
                        <a:rPr lang="zh-CN" sz="1400" baseline="0">
                          <a:solidFill>
                            <a:schemeClr val="tx2"/>
                          </a:solidFill>
                        </a:rPr>
                        <a:t> </a:t>
                      </a:r>
                    </a:p>
                    <a:p>
                      <a:pPr algn="ctr"/>
                      <a:r>
                        <a:rPr lang="zh-CN" sz="1400">
                          <a:solidFill>
                            <a:schemeClr val="tx2"/>
                          </a:solidFill>
                        </a:rPr>
                        <a:t>(n=87)</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26">
                <a:tc>
                  <a:txBody>
                    <a:bodyPr/>
                    <a:lstStyle/>
                    <a:p>
                      <a:r>
                        <a:rPr lang="zh-CN" sz="1400"/>
                        <a:t>≤T1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17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22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1"/>
                  </a:ext>
                </a:extLst>
              </a:tr>
              <a:tr h="294026">
                <a:tc>
                  <a:txBody>
                    <a:bodyPr/>
                    <a:lstStyle/>
                    <a:p>
                      <a:r>
                        <a:rPr lang="zh-CN" sz="1400"/>
                        <a:t>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10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294026">
                <a:tc>
                  <a:txBody>
                    <a:bodyPr/>
                    <a:lstStyle/>
                    <a:p>
                      <a:r>
                        <a:rPr lang="zh-CN" sz="1400"/>
                        <a:t>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49 (57)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33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4026">
                <a:tc>
                  <a:txBody>
                    <a:bodyPr/>
                    <a:lstStyle/>
                    <a:p>
                      <a:r>
                        <a:rPr lang="zh-CN" sz="1400"/>
                        <a:t>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6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N0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43 (50)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34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病理缓解</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23 (27)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26 (30)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0.7363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R0 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83 (97)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72 (83)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0.0049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9545398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3006：度伐单抗和替西木单抗联合 FOLFOX 用于 RAS 突变、微卫星稳定、既往未治疗的转移性结直肠癌 (MCRC) 患者：Ib/II 期 MEDETREME 试验的第一次中期分析结果 </a:t>
            </a:r>
            <a:r>
              <a:rPr lang="zh-CN" dirty="0" smtClean="0"/>
              <a:t>–</a:t>
            </a:r>
            <a:r>
              <a:rPr lang="en-GB" altLang="zh-CN" dirty="0" smtClean="0"/>
              <a:t> </a:t>
            </a:r>
            <a:r>
              <a:rPr lang="zh-CN" dirty="0" smtClean="0"/>
              <a:t>G</a:t>
            </a:r>
            <a:r>
              <a:rPr lang="zh-CN" dirty="0"/>
              <a:t>hiringhelli F 等人</a:t>
            </a:r>
          </a:p>
        </p:txBody>
      </p:sp>
      <p:sp>
        <p:nvSpPr>
          <p:cNvPr id="3" name="Content Placeholder 2"/>
          <p:cNvSpPr>
            <a:spLocks noGrp="1"/>
          </p:cNvSpPr>
          <p:nvPr>
            <p:ph idx="1"/>
          </p:nvPr>
        </p:nvSpPr>
        <p:spPr>
          <a:xfrm>
            <a:off x="365124" y="1272141"/>
            <a:ext cx="8413751" cy="4746172"/>
          </a:xfrm>
        </p:spPr>
        <p:txBody>
          <a:bodyPr/>
          <a:lstStyle/>
          <a:p>
            <a:pPr marL="0" indent="0">
              <a:buNone/>
            </a:pPr>
            <a:r>
              <a:rPr lang="zh-CN" b="1"/>
              <a:t>关键结果（续）</a:t>
            </a:r>
          </a:p>
          <a:p>
            <a:pPr marL="0" indent="0">
              <a:spcBef>
                <a:spcPts val="27600"/>
              </a:spcBef>
              <a:buNone/>
            </a:pPr>
            <a:r>
              <a:rPr lang="zh-CN" b="1"/>
              <a:t>结论</a:t>
            </a:r>
          </a:p>
          <a:p>
            <a:r>
              <a:rPr lang="zh-CN" b="1"/>
              <a:t>在既往未治疗的 RAS 突变型 MSS mCRC 患者中，FOLFOX + 度伐单抗 + 替西木单抗表现出非常可喜的疗效，并引起髓样免疫抑制细胞减少，其毒性与 FOLFOX 或免疫疗法相似</a:t>
            </a:r>
          </a:p>
        </p:txBody>
      </p:sp>
      <p:sp>
        <p:nvSpPr>
          <p:cNvPr id="5" name="Text Placeholder 4"/>
          <p:cNvSpPr>
            <a:spLocks noGrp="1"/>
          </p:cNvSpPr>
          <p:nvPr>
            <p:ph type="body" sz="quarter" idx="11"/>
          </p:nvPr>
        </p:nvSpPr>
        <p:spPr/>
        <p:txBody>
          <a:bodyPr/>
          <a:lstStyle/>
          <a:p>
            <a:r>
              <a:rPr lang="zh-CN"/>
              <a:t>Ghiringhelli F, et al.J Clin Oncol 2020;38(suppl);abstr 3006</a:t>
            </a:r>
          </a:p>
        </p:txBody>
      </p:sp>
      <p:graphicFrame>
        <p:nvGraphicFramePr>
          <p:cNvPr id="6" name="Group 88"/>
          <p:cNvGraphicFramePr>
            <a:graphicFrameLocks noGrp="1"/>
          </p:cNvGraphicFramePr>
          <p:nvPr>
            <p:extLst>
              <p:ext uri="{D42A27DB-BD31-4B8C-83A1-F6EECF244321}">
                <p14:modId xmlns:p14="http://schemas.microsoft.com/office/powerpoint/2010/main" val="1257831901"/>
              </p:ext>
            </p:extLst>
          </p:nvPr>
        </p:nvGraphicFramePr>
        <p:xfrm>
          <a:off x="381548" y="1605942"/>
          <a:ext cx="3982224" cy="3362851"/>
        </p:xfrm>
        <a:graphic>
          <a:graphicData uri="http://schemas.openxmlformats.org/drawingml/2006/table">
            <a:tbl>
              <a:tblPr firstRow="1" bandRow="1">
                <a:tableStyleId>{5202B0CA-FC54-4496-8BCA-5EF66A818D29}</a:tableStyleId>
              </a:tblPr>
              <a:tblGrid>
                <a:gridCol w="1836052">
                  <a:extLst>
                    <a:ext uri="{9D8B030D-6E8A-4147-A177-3AD203B41FA5}">
                      <a16:colId xmlns:a16="http://schemas.microsoft.com/office/drawing/2014/main" val="20000"/>
                    </a:ext>
                  </a:extLst>
                </a:gridCol>
                <a:gridCol w="900000">
                  <a:extLst>
                    <a:ext uri="{9D8B030D-6E8A-4147-A177-3AD203B41FA5}">
                      <a16:colId xmlns:a16="http://schemas.microsoft.com/office/drawing/2014/main" val="3397994981"/>
                    </a:ext>
                  </a:extLst>
                </a:gridCol>
                <a:gridCol w="1246172">
                  <a:extLst>
                    <a:ext uri="{9D8B030D-6E8A-4147-A177-3AD203B41FA5}">
                      <a16:colId xmlns:a16="http://schemas.microsoft.com/office/drawing/2014/main" val="1064626700"/>
                    </a:ext>
                  </a:extLst>
                </a:gridCol>
              </a:tblGrid>
              <a:tr h="213947">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dirty="0">
                          <a:ln>
                            <a:noFill/>
                          </a:ln>
                          <a:solidFill>
                            <a:schemeClr val="tx2"/>
                          </a:solidFill>
                        </a:rPr>
                        <a:t>与化疗有</a:t>
                      </a:r>
                      <a:r>
                        <a:rPr kumimoji="0" lang="zh-CN" sz="1200" u="none" strike="noStrike" cap="none" normalizeH="0" baseline="0" noProof="0" dirty="0" smtClean="0">
                          <a:ln>
                            <a:noFill/>
                          </a:ln>
                          <a:solidFill>
                            <a:schemeClr val="tx2"/>
                          </a:solidFill>
                        </a:rPr>
                        <a:t>关</a:t>
                      </a:r>
                      <a:r>
                        <a:rPr kumimoji="0" lang="en-GB" altLang="zh-CN" sz="1200" u="none" strike="noStrike" cap="none" normalizeH="0" baseline="0" noProof="0" dirty="0" smtClean="0">
                          <a:ln>
                            <a:noFill/>
                          </a:ln>
                          <a:solidFill>
                            <a:schemeClr val="tx2"/>
                          </a:solidFill>
                        </a:rPr>
                        <a:t> </a:t>
                      </a:r>
                      <a:r>
                        <a:rPr kumimoji="0" lang="zh-CN" sz="1200" b="1" u="none" strike="noStrike" cap="none" normalizeH="0" baseline="0" noProof="0" dirty="0" smtClean="0">
                          <a:ln>
                            <a:noFill/>
                          </a:ln>
                          <a:solidFill>
                            <a:schemeClr val="tx2"/>
                          </a:solidFill>
                        </a:rPr>
                        <a:t>A</a:t>
                      </a:r>
                      <a:r>
                        <a:rPr kumimoji="0" lang="zh-CN" sz="1200" b="1" u="none" strike="noStrike" cap="none" normalizeH="0" baseline="0" noProof="0" dirty="0">
                          <a:ln>
                            <a:noFill/>
                          </a:ln>
                          <a:solidFill>
                            <a:schemeClr val="tx2"/>
                          </a:solidFill>
                        </a:rPr>
                        <a:t>E，n (%)</a:t>
                      </a: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n=16</a:t>
                      </a:r>
                    </a:p>
                  </a:txBody>
                  <a:tcPr marT="18000" marB="18000" anchor="ctr" horzOverflow="overflow"/>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17635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u="none" strike="noStrike" cap="none" normalizeH="0" baseline="0" noProof="0">
                          <a:ln>
                            <a:noFill/>
                          </a:ln>
                          <a:solidFill>
                            <a:schemeClr val="tx2"/>
                          </a:solidFill>
                        </a:rPr>
                        <a:t>任何</a:t>
                      </a: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u="none" strike="noStrike" cap="none" normalizeH="0" baseline="0" noProof="0">
                          <a:ln>
                            <a:noFill/>
                          </a:ln>
                          <a:solidFill>
                            <a:schemeClr val="tx2"/>
                          </a:solidFill>
                        </a:rPr>
                        <a:t>3-5 级</a:t>
                      </a:r>
                    </a:p>
                  </a:txBody>
                  <a:tcPr marT="18000" marB="18000" anchor="ctr" horzOverflow="overflow">
                    <a:solidFill>
                      <a:schemeClr val="bg2"/>
                    </a:solidFill>
                  </a:tcPr>
                </a:tc>
                <a:extLst>
                  <a:ext uri="{0D108BD9-81ED-4DB2-BD59-A6C34878D82A}">
                    <a16:rowId xmlns:a16="http://schemas.microsoft.com/office/drawing/2014/main" val="10000"/>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全部</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16 (100)</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11 (68.75)</a:t>
                      </a: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导致死亡</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557374"/>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发生率 </a:t>
                      </a:r>
                      <a:r>
                        <a:rPr kumimoji="0" lang="zh-CN" sz="1200" u="none" strike="noStrike" cap="none" normalizeH="0" baseline="0" noProof="0">
                          <a:ln>
                            <a:noFill/>
                          </a:ln>
                          <a:solidFill>
                            <a:schemeClr val="tx1"/>
                          </a:solidFill>
                          <a:latin typeface="Arial" panose="020B0604020202020204" pitchFamily="34" charset="0"/>
                          <a:ea typeface="SimSun"/>
                          <a:cs typeface="Arial" panose="020B0604020202020204" pitchFamily="34" charset="0"/>
                        </a:rPr>
                        <a:t>≥</a:t>
                      </a:r>
                      <a:r>
                        <a:rPr kumimoji="0" lang="zh-CN" sz="1200" u="none" strike="noStrike" cap="none" normalizeH="0" baseline="0" noProof="0">
                          <a:ln>
                            <a:noFill/>
                          </a:ln>
                          <a:solidFill>
                            <a:schemeClr val="tx1"/>
                          </a:solidFill>
                        </a:rPr>
                        <a:t>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神经病变</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14 (87.50)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乏力</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13 (81.25)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恶心/呕吐</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10 (62.50)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0" i="0" u="none" strike="noStrike" cap="none" normalizeH="0" baseline="0" noProof="0">
                          <a:ln>
                            <a:noFill/>
                          </a:ln>
                          <a:solidFill>
                            <a:schemeClr val="tx1"/>
                          </a:solidFill>
                          <a:latin typeface="+mn-lt"/>
                          <a:ea typeface="SimSun"/>
                          <a:cs typeface="Arial" charset="0"/>
                        </a:rPr>
                        <a:t>中性粒细胞减少症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10 (62.50)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a:ln>
                            <a:noFill/>
                          </a:ln>
                          <a:solidFill>
                            <a:schemeClr val="tx1"/>
                          </a:solidFill>
                          <a:latin typeface="+mn-lt"/>
                          <a:ea typeface="SimSun"/>
                          <a:cs typeface="Arial" charset="0"/>
                        </a:rPr>
                        <a:t>8 (50.00)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4077866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皮疹</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7 (43.75)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血压</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4 (25.00)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4 (25)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胆汁淤积</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贫血</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血小板减少症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9474829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头痛</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2 (12.50)</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dirty="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745745165"/>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235110051"/>
              </p:ext>
            </p:extLst>
          </p:nvPr>
        </p:nvGraphicFramePr>
        <p:xfrm>
          <a:off x="4572000" y="1601548"/>
          <a:ext cx="4092166" cy="2918324"/>
        </p:xfrm>
        <a:graphic>
          <a:graphicData uri="http://schemas.openxmlformats.org/drawingml/2006/table">
            <a:tbl>
              <a:tblPr firstRow="1" bandRow="1">
                <a:tableStyleId>{5202B0CA-FC54-4496-8BCA-5EF66A818D29}</a:tableStyleId>
              </a:tblPr>
              <a:tblGrid>
                <a:gridCol w="2203200">
                  <a:extLst>
                    <a:ext uri="{9D8B030D-6E8A-4147-A177-3AD203B41FA5}">
                      <a16:colId xmlns:a16="http://schemas.microsoft.com/office/drawing/2014/main" val="20000"/>
                    </a:ext>
                  </a:extLst>
                </a:gridCol>
                <a:gridCol w="944483">
                  <a:extLst>
                    <a:ext uri="{9D8B030D-6E8A-4147-A177-3AD203B41FA5}">
                      <a16:colId xmlns:a16="http://schemas.microsoft.com/office/drawing/2014/main" val="3397994981"/>
                    </a:ext>
                  </a:extLst>
                </a:gridCol>
                <a:gridCol w="944483">
                  <a:extLst>
                    <a:ext uri="{9D8B030D-6E8A-4147-A177-3AD203B41FA5}">
                      <a16:colId xmlns:a16="http://schemas.microsoft.com/office/drawing/2014/main" val="1064626700"/>
                    </a:ext>
                  </a:extLst>
                </a:gridCol>
              </a:tblGrid>
              <a:tr h="255322">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2"/>
                          </a:solidFill>
                        </a:rPr>
                        <a:t>免疫介导的 AE 和输注反应</a:t>
                      </a:r>
                      <a:r>
                        <a:rPr kumimoji="0" lang="zh-CN" sz="1200" b="1" u="none" strike="noStrike" cap="none" normalizeH="0" baseline="0" noProof="0">
                          <a:ln>
                            <a:noFill/>
                          </a:ln>
                          <a:solidFill>
                            <a:schemeClr val="tx2"/>
                          </a:solidFill>
                        </a:rPr>
                        <a:t>，n (%)</a:t>
                      </a: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dirty="0">
                          <a:ln>
                            <a:noFill/>
                          </a:ln>
                          <a:solidFill>
                            <a:schemeClr val="tx2"/>
                          </a:solidFill>
                        </a:rPr>
                        <a:t>n=</a:t>
                      </a:r>
                      <a:r>
                        <a:rPr kumimoji="0" lang="zh-CN" sz="1200" u="none" strike="noStrike" cap="none" normalizeH="0" baseline="0" noProof="0" dirty="0" smtClean="0">
                          <a:ln>
                            <a:noFill/>
                          </a:ln>
                          <a:solidFill>
                            <a:schemeClr val="tx2"/>
                          </a:solidFill>
                        </a:rPr>
                        <a:t>1</a:t>
                      </a:r>
                      <a:r>
                        <a:rPr kumimoji="0" lang="en-GB" altLang="zh-CN" sz="1200" u="none" strike="noStrike" cap="none" normalizeH="0" baseline="0" noProof="0" dirty="0" smtClean="0">
                          <a:ln>
                            <a:noFill/>
                          </a:ln>
                          <a:solidFill>
                            <a:schemeClr val="tx2"/>
                          </a:solidFill>
                        </a:rPr>
                        <a:t>6</a:t>
                      </a:r>
                      <a:endParaRPr kumimoji="0" lang="zh-CN" sz="1200" u="none" strike="noStrike" cap="none" normalizeH="0" baseline="0" noProof="0" dirty="0">
                        <a:ln>
                          <a:noFill/>
                        </a:ln>
                        <a:solidFill>
                          <a:schemeClr val="tx2"/>
                        </a:solidFill>
                      </a:endParaRPr>
                    </a:p>
                  </a:txBody>
                  <a:tcPr marT="18000" marB="18000" anchor="ctr" horzOverflow="overflow"/>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255322">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u="none" strike="noStrike" cap="none" normalizeH="0" baseline="0" noProof="0">
                          <a:ln>
                            <a:noFill/>
                          </a:ln>
                          <a:solidFill>
                            <a:schemeClr val="tx2"/>
                          </a:solidFill>
                        </a:rPr>
                        <a:t>任何</a:t>
                      </a: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u="none" strike="noStrike" cap="none" normalizeH="0" baseline="0" noProof="0">
                          <a:ln>
                            <a:noFill/>
                          </a:ln>
                          <a:solidFill>
                            <a:schemeClr val="tx2"/>
                          </a:solidFill>
                        </a:rPr>
                        <a:t>3-5 级</a:t>
                      </a:r>
                    </a:p>
                  </a:txBody>
                  <a:tcPr marT="18000" marB="18000" anchor="ctr" horzOverflow="overflow">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全部</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12 (75.00)</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6 (37.50)</a:t>
                      </a: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导致死亡</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259394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发生率 </a:t>
                      </a:r>
                      <a:r>
                        <a:rPr kumimoji="0" lang="zh-CN" sz="1200" u="none" strike="noStrike" cap="none" normalizeH="0" baseline="0" noProof="0">
                          <a:ln>
                            <a:noFill/>
                          </a:ln>
                          <a:solidFill>
                            <a:schemeClr val="tx1"/>
                          </a:solidFill>
                          <a:latin typeface="Arial" panose="020B0604020202020204" pitchFamily="34" charset="0"/>
                          <a:ea typeface="SimSun"/>
                          <a:cs typeface="Arial" panose="020B0604020202020204" pitchFamily="34" charset="0"/>
                        </a:rPr>
                        <a:t>≥</a:t>
                      </a:r>
                      <a:r>
                        <a:rPr kumimoji="0" lang="zh-CN" sz="1200" u="none" strike="noStrike" cap="none" normalizeH="0" baseline="0" noProof="0">
                          <a:ln>
                            <a:noFill/>
                          </a:ln>
                          <a:solidFill>
                            <a:schemeClr val="tx1"/>
                          </a:solidFill>
                        </a:rPr>
                        <a:t>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甲状腺功能障碍</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14 (87.50)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腹泻</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9 (56.25)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2 (12.50)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noProof="0">
                          <a:ln>
                            <a:noFill/>
                          </a:ln>
                          <a:solidFill>
                            <a:schemeClr val="tx1"/>
                          </a:solidFill>
                        </a:rPr>
                        <a:t>输注反应</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瘙痒</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2 (12.50)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肝炎</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垂体炎</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胰腺炎</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chemeClr val="tx1"/>
                          </a:solidFill>
                        </a:rPr>
                        <a:t>1 型糖尿病</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u="none" strike="noStrike" cap="none" normalizeH="0" baseline="0" dirty="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494748296"/>
                  </a:ext>
                </a:extLst>
              </a:tr>
            </a:tbl>
          </a:graphicData>
        </a:graphic>
      </p:graphicFrame>
    </p:spTree>
    <p:extLst>
      <p:ext uri="{BB962C8B-B14F-4D97-AF65-F5344CB8AC3E}">
        <p14:creationId xmlns:p14="http://schemas.microsoft.com/office/powerpoint/2010/main" val="81448543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7009：接受转移性 CRC (mCRC) 二线治疗的老年人 (OA) 的生存率结果：来自 ARCAD 临床试验计划的 5289 例患者 – McCleary NJ 等人</a:t>
            </a:r>
          </a:p>
        </p:txBody>
      </p:sp>
      <p:sp>
        <p:nvSpPr>
          <p:cNvPr id="3" name="Content Placeholder 2"/>
          <p:cNvSpPr>
            <a:spLocks noGrp="1"/>
          </p:cNvSpPr>
          <p:nvPr>
            <p:ph idx="1"/>
          </p:nvPr>
        </p:nvSpPr>
        <p:spPr/>
        <p:txBody>
          <a:bodyPr/>
          <a:lstStyle/>
          <a:p>
            <a:pPr marL="0" indent="0">
              <a:buNone/>
            </a:pPr>
            <a:r>
              <a:rPr lang="zh-CN" b="1"/>
              <a:t>研究目的</a:t>
            </a:r>
          </a:p>
          <a:p>
            <a:r>
              <a:rPr lang="zh-CN"/>
              <a:t>评价二线治疗用于老年（&gt;70 岁）mCRC 患者的生存率结果</a:t>
            </a:r>
          </a:p>
          <a:p>
            <a:pPr marL="0" indent="0">
              <a:spcBef>
                <a:spcPts val="1200"/>
              </a:spcBef>
              <a:buNone/>
            </a:pPr>
            <a:r>
              <a:rPr lang="zh-CN" b="1"/>
              <a:t>方法</a:t>
            </a:r>
          </a:p>
          <a:p>
            <a:r>
              <a:rPr lang="zh-CN"/>
              <a:t>收集了 10 项 ARCAD 一线治疗试验的现有进展数据，以评估临床特征与初始进展时间以及二线治疗之间是否有任何关联</a:t>
            </a:r>
          </a:p>
          <a:p>
            <a:r>
              <a:rPr lang="zh-CN"/>
              <a:t>对</a:t>
            </a:r>
            <a:r>
              <a:rPr lang="zh-CN">
                <a:latin typeface="Arial" panose="020B0604020202020204" pitchFamily="34" charset="0"/>
                <a:ea typeface="SimSun"/>
                <a:cs typeface="Arial" panose="020B0604020202020204" pitchFamily="34" charset="0"/>
              </a:rPr>
              <a:t>&gt;</a:t>
            </a:r>
            <a:r>
              <a:rPr lang="zh-CN"/>
              <a:t>70 岁及 ≤70 岁的患者之间进行了比较</a:t>
            </a:r>
          </a:p>
          <a:p>
            <a:r>
              <a:rPr lang="zh-CN"/>
              <a:t>Cox 回归分析用于调整年龄、性别、ECOG PS、转移部位数量、肺、肝或腹膜存在转移的情况</a:t>
            </a:r>
          </a:p>
        </p:txBody>
      </p:sp>
      <p:sp>
        <p:nvSpPr>
          <p:cNvPr id="5" name="Text Placeholder 4"/>
          <p:cNvSpPr>
            <a:spLocks noGrp="1"/>
          </p:cNvSpPr>
          <p:nvPr>
            <p:ph type="body" sz="quarter" idx="11"/>
          </p:nvPr>
        </p:nvSpPr>
        <p:spPr/>
        <p:txBody>
          <a:bodyPr/>
          <a:lstStyle/>
          <a:p>
            <a:r>
              <a:rPr lang="zh-CN"/>
              <a:t>McCleary NJ, et al.J Clin Oncol 2020;38(suppl);abstr 7009</a:t>
            </a:r>
          </a:p>
        </p:txBody>
      </p:sp>
    </p:spTree>
    <p:extLst>
      <p:ext uri="{BB962C8B-B14F-4D97-AF65-F5344CB8AC3E}">
        <p14:creationId xmlns:p14="http://schemas.microsoft.com/office/powerpoint/2010/main" val="160483121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7009：接受转移性 CRC (mCRC) 二线治疗的老年人 (OA) 的生存率结果：来自 ARCAD 临床试验计划的 5289 例患者 – McCleary NJ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McCleary NJ, et al.J Clin Oncol 2020;38(suppl);abstr 7009</a:t>
            </a:r>
          </a:p>
        </p:txBody>
      </p:sp>
      <p:graphicFrame>
        <p:nvGraphicFramePr>
          <p:cNvPr id="4" name="Table 3"/>
          <p:cNvGraphicFramePr>
            <a:graphicFrameLocks noGrp="1"/>
          </p:cNvGraphicFramePr>
          <p:nvPr>
            <p:extLst>
              <p:ext uri="{D42A27DB-BD31-4B8C-83A1-F6EECF244321}">
                <p14:modId xmlns:p14="http://schemas.microsoft.com/office/powerpoint/2010/main" val="221254033"/>
              </p:ext>
            </p:extLst>
          </p:nvPr>
        </p:nvGraphicFramePr>
        <p:xfrm>
          <a:off x="150125" y="1615104"/>
          <a:ext cx="8843750" cy="4001702"/>
        </p:xfrm>
        <a:graphic>
          <a:graphicData uri="http://schemas.openxmlformats.org/drawingml/2006/table">
            <a:tbl>
              <a:tblPr firstRow="1" bandRow="1">
                <a:tableStyleId>{5202B0CA-FC54-4496-8BCA-5EF66A818D29}</a:tableStyleId>
              </a:tblPr>
              <a:tblGrid>
                <a:gridCol w="1337479">
                  <a:extLst>
                    <a:ext uri="{9D8B030D-6E8A-4147-A177-3AD203B41FA5}">
                      <a16:colId xmlns:a16="http://schemas.microsoft.com/office/drawing/2014/main" val="3818003356"/>
                    </a:ext>
                  </a:extLst>
                </a:gridCol>
                <a:gridCol w="830796">
                  <a:extLst>
                    <a:ext uri="{9D8B030D-6E8A-4147-A177-3AD203B41FA5}">
                      <a16:colId xmlns:a16="http://schemas.microsoft.com/office/drawing/2014/main" val="3150854612"/>
                    </a:ext>
                  </a:extLst>
                </a:gridCol>
                <a:gridCol w="885600">
                  <a:extLst>
                    <a:ext uri="{9D8B030D-6E8A-4147-A177-3AD203B41FA5}">
                      <a16:colId xmlns:a16="http://schemas.microsoft.com/office/drawing/2014/main" val="2511164107"/>
                    </a:ext>
                  </a:extLst>
                </a:gridCol>
                <a:gridCol w="1000800">
                  <a:extLst>
                    <a:ext uri="{9D8B030D-6E8A-4147-A177-3AD203B41FA5}">
                      <a16:colId xmlns:a16="http://schemas.microsoft.com/office/drawing/2014/main" val="1989330297"/>
                    </a:ext>
                  </a:extLst>
                </a:gridCol>
                <a:gridCol w="599211">
                  <a:extLst>
                    <a:ext uri="{9D8B030D-6E8A-4147-A177-3AD203B41FA5}">
                      <a16:colId xmlns:a16="http://schemas.microsoft.com/office/drawing/2014/main" val="716938819"/>
                    </a:ext>
                  </a:extLst>
                </a:gridCol>
                <a:gridCol w="408789">
                  <a:extLst>
                    <a:ext uri="{9D8B030D-6E8A-4147-A177-3AD203B41FA5}">
                      <a16:colId xmlns:a16="http://schemas.microsoft.com/office/drawing/2014/main" val="93656763"/>
                    </a:ext>
                  </a:extLst>
                </a:gridCol>
                <a:gridCol w="1165166">
                  <a:extLst>
                    <a:ext uri="{9D8B030D-6E8A-4147-A177-3AD203B41FA5}">
                      <a16:colId xmlns:a16="http://schemas.microsoft.com/office/drawing/2014/main" val="1230801671"/>
                    </a:ext>
                  </a:extLst>
                </a:gridCol>
                <a:gridCol w="722281">
                  <a:extLst>
                    <a:ext uri="{9D8B030D-6E8A-4147-A177-3AD203B41FA5}">
                      <a16:colId xmlns:a16="http://schemas.microsoft.com/office/drawing/2014/main" val="503460032"/>
                    </a:ext>
                  </a:extLst>
                </a:gridCol>
                <a:gridCol w="1034358">
                  <a:extLst>
                    <a:ext uri="{9D8B030D-6E8A-4147-A177-3AD203B41FA5}">
                      <a16:colId xmlns:a16="http://schemas.microsoft.com/office/drawing/2014/main" val="3486892728"/>
                    </a:ext>
                  </a:extLst>
                </a:gridCol>
                <a:gridCol w="859270">
                  <a:extLst>
                    <a:ext uri="{9D8B030D-6E8A-4147-A177-3AD203B41FA5}">
                      <a16:colId xmlns:a16="http://schemas.microsoft.com/office/drawing/2014/main" val="329198442"/>
                    </a:ext>
                  </a:extLst>
                </a:gridCol>
              </a:tblGrid>
              <a:tr h="789696">
                <a:tc rowSpan="2" gridSpan="2">
                  <a:txBody>
                    <a:bodyPr/>
                    <a:lstStyle/>
                    <a:p>
                      <a:r>
                        <a:rPr lang="zh-CN" sz="1000" b="1" dirty="0">
                          <a:solidFill>
                            <a:schemeClr val="tx2"/>
                          </a:solidFill>
                        </a:rPr>
                        <a:t>特点</a:t>
                      </a:r>
                    </a:p>
                  </a:txBody>
                  <a:tcPr marL="36000" marR="36000" marT="18000" marB="18000" anchor="ctr"/>
                </a:tc>
                <a:tc rowSpan="2" hMerge="1">
                  <a:txBody>
                    <a:bodyPr/>
                    <a:lstStyle/>
                    <a:p>
                      <a:endParaRPr lang="en-GB" dirty="0"/>
                    </a:p>
                  </a:txBody>
                  <a:tcPr marL="36000" marR="36000" marT="18000" marB="18000"/>
                </a:tc>
                <a:tc gridSpan="3">
                  <a:txBody>
                    <a:bodyPr/>
                    <a:lstStyle/>
                    <a:p>
                      <a:pPr marL="0" marR="0" algn="ctr">
                        <a:spcBef>
                          <a:spcPts val="0"/>
                        </a:spcBef>
                        <a:spcAft>
                          <a:spcPts val="0"/>
                        </a:spcAft>
                      </a:pPr>
                      <a:r>
                        <a:rPr lang="zh-CN" sz="1000" baseline="0">
                          <a:solidFill>
                            <a:schemeClr val="tx2"/>
                          </a:solidFill>
                        </a:rPr>
                        <a:t>一线</a:t>
                      </a:r>
                      <a:r>
                        <a:rPr lang="zh-CN" sz="1000">
                          <a:solidFill>
                            <a:schemeClr val="tx2"/>
                          </a:solidFill>
                        </a:rPr>
                        <a:t>治疗</a:t>
                      </a:r>
                    </a:p>
                    <a:p>
                      <a:pPr marL="0" marR="0" algn="ctr">
                        <a:spcBef>
                          <a:spcPts val="0"/>
                        </a:spcBef>
                        <a:spcAft>
                          <a:spcPts val="0"/>
                        </a:spcAft>
                      </a:pPr>
                      <a:r>
                        <a:rPr lang="zh-CN" sz="1000">
                          <a:solidFill>
                            <a:schemeClr val="tx2"/>
                          </a:solidFill>
                        </a:rPr>
                        <a:t>初始出现进展的时间</a:t>
                      </a:r>
                    </a:p>
                    <a:p>
                      <a:pPr marL="0" marR="0" algn="ctr">
                        <a:spcBef>
                          <a:spcPts val="0"/>
                        </a:spcBef>
                        <a:spcAft>
                          <a:spcPts val="0"/>
                        </a:spcAft>
                      </a:pPr>
                      <a:r>
                        <a:rPr lang="zh-CN" sz="1000">
                          <a:solidFill>
                            <a:schemeClr val="tx2"/>
                          </a:solidFill>
                        </a:rPr>
                        <a:t>（N=5289；5121 例可评价）</a:t>
                      </a:r>
                    </a:p>
                  </a:txBody>
                  <a:tcPr marL="36000" marR="36000" marT="18000" marB="18000" anchor="ctr"/>
                </a:tc>
                <a:tc hMerge="1">
                  <a:txBody>
                    <a:bodyPr/>
                    <a:lstStyle/>
                    <a:p>
                      <a:endParaRPr lang="en-US"/>
                    </a:p>
                  </a:txBody>
                  <a:tcPr/>
                </a:tc>
                <a:tc hMerge="1">
                  <a:txBody>
                    <a:bodyPr/>
                    <a:lstStyle/>
                    <a:p>
                      <a:endParaRPr lang="en-US"/>
                    </a:p>
                  </a:txBody>
                  <a:tcPr/>
                </a:tc>
                <a:tc>
                  <a:txBody>
                    <a:bodyPr/>
                    <a:lstStyle/>
                    <a:p>
                      <a:pPr marL="0" marR="0" algn="ctr">
                        <a:spcBef>
                          <a:spcPts val="0"/>
                        </a:spcBef>
                        <a:spcAft>
                          <a:spcPts val="0"/>
                        </a:spcAft>
                      </a:pPr>
                      <a:r>
                        <a:rPr lang="zh-CN" sz="1000">
                          <a:solidFill>
                            <a:schemeClr val="tx2"/>
                          </a:solidFill>
                        </a:rPr>
                        <a:t> </a:t>
                      </a:r>
                    </a:p>
                  </a:txBody>
                  <a:tcPr marL="36000" marR="36000" marT="18000" marB="18000" anchor="ctr"/>
                </a:tc>
                <a:tc gridSpan="2">
                  <a:txBody>
                    <a:bodyPr/>
                    <a:lstStyle/>
                    <a:p>
                      <a:pPr marL="0" marR="0" algn="ctr">
                        <a:spcBef>
                          <a:spcPts val="0"/>
                        </a:spcBef>
                        <a:spcAft>
                          <a:spcPts val="0"/>
                        </a:spcAft>
                      </a:pPr>
                      <a:r>
                        <a:rPr lang="zh-CN" sz="1000">
                          <a:solidFill>
                            <a:schemeClr val="tx2"/>
                          </a:solidFill>
                        </a:rPr>
                        <a:t>二线治疗</a:t>
                      </a:r>
                    </a:p>
                    <a:p>
                      <a:pPr marL="0" marR="0" algn="ctr">
                        <a:spcBef>
                          <a:spcPts val="0"/>
                        </a:spcBef>
                        <a:spcAft>
                          <a:spcPts val="0"/>
                        </a:spcAft>
                      </a:pPr>
                      <a:r>
                        <a:rPr lang="zh-CN" sz="1000">
                          <a:solidFill>
                            <a:schemeClr val="tx2"/>
                          </a:solidFill>
                        </a:rPr>
                        <a:t>出现</a:t>
                      </a:r>
                      <a:r>
                        <a:rPr lang="zh-CN" sz="1000" baseline="0">
                          <a:solidFill>
                            <a:schemeClr val="tx2"/>
                          </a:solidFill>
                        </a:rPr>
                        <a:t>进展的时间</a:t>
                      </a:r>
                    </a:p>
                    <a:p>
                      <a:pPr marL="0" marR="0" algn="ctr">
                        <a:spcBef>
                          <a:spcPts val="0"/>
                        </a:spcBef>
                        <a:spcAft>
                          <a:spcPts val="0"/>
                        </a:spcAft>
                      </a:pPr>
                      <a:r>
                        <a:rPr lang="zh-CN" sz="1000">
                          <a:solidFill>
                            <a:schemeClr val="tx2"/>
                          </a:solidFill>
                        </a:rPr>
                        <a:t>（N=7921；</a:t>
                      </a:r>
                      <a:r>
                        <a:rPr lang="zh-CN" sz="1000" baseline="0">
                          <a:solidFill>
                            <a:schemeClr val="tx2"/>
                          </a:solidFill>
                        </a:rPr>
                        <a:t> </a:t>
                      </a:r>
                      <a:r>
                        <a:rPr lang="zh-CN" sz="1000">
                          <a:solidFill>
                            <a:schemeClr val="tx2"/>
                          </a:solidFill>
                        </a:rPr>
                        <a:t>7408 例可评价）</a:t>
                      </a:r>
                    </a:p>
                  </a:txBody>
                  <a:tcPr marL="36000" marR="36000" marT="18000" marB="18000" anchor="ctr"/>
                </a:tc>
                <a:tc hMerge="1">
                  <a:txBody>
                    <a:bodyPr/>
                    <a:lstStyle/>
                    <a:p>
                      <a:endParaRPr lang="en-US"/>
                    </a:p>
                  </a:txBody>
                  <a:tcPr/>
                </a:tc>
                <a:tc gridSpan="2">
                  <a:txBody>
                    <a:bodyPr/>
                    <a:lstStyle/>
                    <a:p>
                      <a:pPr marL="0" marR="0" algn="ctr">
                        <a:spcBef>
                          <a:spcPts val="0"/>
                        </a:spcBef>
                        <a:spcAft>
                          <a:spcPts val="0"/>
                        </a:spcAft>
                      </a:pPr>
                      <a:r>
                        <a:rPr lang="zh-CN" sz="1000">
                          <a:solidFill>
                            <a:schemeClr val="tx2"/>
                          </a:solidFill>
                        </a:rPr>
                        <a:t>二线治疗</a:t>
                      </a:r>
                    </a:p>
                    <a:p>
                      <a:pPr marL="0" marR="0" algn="ctr">
                        <a:spcBef>
                          <a:spcPts val="0"/>
                        </a:spcBef>
                        <a:spcAft>
                          <a:spcPts val="0"/>
                        </a:spcAft>
                      </a:pPr>
                      <a:r>
                        <a:rPr lang="zh-CN" sz="1000">
                          <a:solidFill>
                            <a:schemeClr val="tx2"/>
                          </a:solidFill>
                        </a:rPr>
                        <a:t>OS</a:t>
                      </a:r>
                    </a:p>
                    <a:p>
                      <a:pPr marL="0" marR="0" algn="ctr">
                        <a:spcBef>
                          <a:spcPts val="0"/>
                        </a:spcBef>
                        <a:spcAft>
                          <a:spcPts val="0"/>
                        </a:spcAft>
                      </a:pPr>
                      <a:r>
                        <a:rPr lang="zh-CN" sz="1000">
                          <a:solidFill>
                            <a:schemeClr val="tx2"/>
                          </a:solidFill>
                        </a:rPr>
                        <a:t>（N=8280；7764 例可评价）</a:t>
                      </a:r>
                    </a:p>
                  </a:txBody>
                  <a:tcPr marL="36000" marR="36000" marT="18000" marB="18000" anchor="ctr"/>
                </a:tc>
                <a:tc hMerge="1">
                  <a:txBody>
                    <a:bodyPr/>
                    <a:lstStyle/>
                    <a:p>
                      <a:endParaRPr lang="en-US"/>
                    </a:p>
                  </a:txBody>
                  <a:tcPr/>
                </a:tc>
                <a:extLst>
                  <a:ext uri="{0D108BD9-81ED-4DB2-BD59-A6C34878D82A}">
                    <a16:rowId xmlns:a16="http://schemas.microsoft.com/office/drawing/2014/main" val="2274144600"/>
                  </a:ext>
                </a:extLst>
              </a:tr>
              <a:tr h="260803">
                <a:tc gridSpan="2" vMerge="1">
                  <a:txBody>
                    <a:bodyPr/>
                    <a:lstStyle/>
                    <a:p>
                      <a:pPr marL="0" marR="0" algn="l" rtl="0">
                        <a:spcBef>
                          <a:spcPts val="0"/>
                        </a:spcBef>
                        <a:spcAft>
                          <a:spcPts val="0"/>
                        </a:spcAft>
                      </a:pPr>
                      <a:endParaRPr lang="en-US" sz="1200" b="1"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vMerge="1">
                  <a:txBody>
                    <a:bodyPr/>
                    <a:lstStyle/>
                    <a:p>
                      <a:pPr marL="0" marR="0" algn="l" rtl="0">
                        <a:spcBef>
                          <a:spcPts val="0"/>
                        </a:spcBef>
                        <a:spcAft>
                          <a:spcPts val="0"/>
                        </a:spcAft>
                      </a:pPr>
                      <a:endParaRPr lang="en-US" sz="1100"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a:txBody>
                    <a:bodyPr/>
                    <a:lstStyle/>
                    <a:p>
                      <a:pPr marL="0" marR="0" algn="ctr">
                        <a:spcBef>
                          <a:spcPts val="0"/>
                        </a:spcBef>
                        <a:spcAft>
                          <a:spcPts val="0"/>
                        </a:spcAft>
                      </a:pPr>
                      <a:r>
                        <a:rPr lang="zh-CN" sz="1000">
                          <a:solidFill>
                            <a:schemeClr val="tx1">
                              <a:lumMod val="50000"/>
                            </a:schemeClr>
                          </a:solidFill>
                        </a:rPr>
                        <a:t> </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rPr>
                        <a:t>OR (95% CI)</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latin typeface="+mn-lt"/>
                          <a:ea typeface="SimSun" panose="02020609040205080304" pitchFamily="49" charset="-128"/>
                          <a:cs typeface="Times New Roman" panose="02020603050405020304" pitchFamily="18" charset="0"/>
                        </a:rPr>
                        <a:t>p 值</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rPr>
                        <a:t> </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rPr>
                        <a:t>HR (95% CI)</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latin typeface="+mn-lt"/>
                          <a:ea typeface="SimSun"/>
                          <a:cs typeface="+mn-cs"/>
                        </a:rPr>
                        <a:t>p 值</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rPr>
                        <a:t>HR (95% CI)</a:t>
                      </a:r>
                    </a:p>
                  </a:txBody>
                  <a:tcPr marL="36000" marR="36000" marT="18000" marB="18000" anchor="ctr">
                    <a:solidFill>
                      <a:schemeClr val="bg2"/>
                    </a:solidFill>
                  </a:tcPr>
                </a:tc>
                <a:tc>
                  <a:txBody>
                    <a:bodyPr/>
                    <a:lstStyle/>
                    <a:p>
                      <a:pPr marL="0" marR="0" algn="ctr">
                        <a:spcBef>
                          <a:spcPts val="0"/>
                        </a:spcBef>
                        <a:spcAft>
                          <a:spcPts val="0"/>
                        </a:spcAft>
                      </a:pPr>
                      <a:r>
                        <a:rPr lang="zh-CN" sz="1000" b="1">
                          <a:solidFill>
                            <a:schemeClr val="tx2"/>
                          </a:solidFill>
                          <a:latin typeface="+mn-lt"/>
                          <a:ea typeface="SimSun"/>
                          <a:cs typeface="+mn-cs"/>
                        </a:rPr>
                        <a:t>p 值</a:t>
                      </a:r>
                    </a:p>
                  </a:txBody>
                  <a:tcPr marL="36000" marR="36000" marT="18000" marB="18000" anchor="ctr">
                    <a:solidFill>
                      <a:schemeClr val="bg2"/>
                    </a:solidFill>
                  </a:tcPr>
                </a:tc>
                <a:extLst>
                  <a:ext uri="{0D108BD9-81ED-4DB2-BD59-A6C34878D82A}">
                    <a16:rowId xmlns:a16="http://schemas.microsoft.com/office/drawing/2014/main" val="868454170"/>
                  </a:ext>
                </a:extLst>
              </a:tr>
              <a:tr h="260803">
                <a:tc>
                  <a:txBody>
                    <a:bodyPr/>
                    <a:lstStyle/>
                    <a:p>
                      <a:pPr marL="0" marR="0" algn="l">
                        <a:spcBef>
                          <a:spcPts val="0"/>
                        </a:spcBef>
                        <a:spcAft>
                          <a:spcPts val="0"/>
                        </a:spcAft>
                      </a:pPr>
                      <a:r>
                        <a:rPr lang="zh-CN" sz="1000" b="0">
                          <a:solidFill>
                            <a:schemeClr val="tx1"/>
                          </a:solidFill>
                        </a:rPr>
                        <a:t>招募年龄均值</a:t>
                      </a:r>
                      <a:r>
                        <a:rPr lang="zh-CN" sz="1000" b="0" baseline="0">
                          <a:solidFill>
                            <a:schemeClr val="tx1"/>
                          </a:solidFill>
                        </a:rPr>
                        <a:t> </a:t>
                      </a:r>
                      <a:r>
                        <a:rPr lang="zh-CN" sz="1000" b="0">
                          <a:solidFill>
                            <a:schemeClr val="tx1"/>
                          </a:solidFill>
                        </a:rPr>
                        <a:t>(SD)</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b="0">
                          <a:solidFill>
                            <a:schemeClr val="tx1"/>
                          </a:solidFill>
                        </a:rPr>
                        <a:t> </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59.8 (10.7)</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1.11 </a:t>
                      </a:r>
                      <a:br>
                        <a:rPr lang="zh-CN" sz="1000" dirty="0">
                          <a:solidFill>
                            <a:schemeClr val="tx1"/>
                          </a:solidFill>
                        </a:rPr>
                      </a:br>
                      <a:r>
                        <a:rPr lang="zh-CN" sz="1000" dirty="0">
                          <a:solidFill>
                            <a:schemeClr val="tx1"/>
                          </a:solidFill>
                        </a:rPr>
                        <a:t>(1.02, 1.21)</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0.012</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年龄，每 
</a:t>
                      </a:r>
                      <a:r>
                        <a:rPr lang="zh-CN" sz="1000" dirty="0" smtClean="0">
                          <a:solidFill>
                            <a:schemeClr val="tx1"/>
                          </a:solidFill>
                        </a:rPr>
                        <a:t>1</a:t>
                      </a:r>
                      <a:r>
                        <a:rPr lang="zh-CN" sz="1000" dirty="0">
                          <a:solidFill>
                            <a:schemeClr val="tx1"/>
                          </a:solidFill>
                        </a:rPr>
                        <a:t>0 年</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0.97 </a:t>
                      </a:r>
                      <a:br>
                        <a:rPr lang="zh-CN" sz="1000" dirty="0">
                          <a:solidFill>
                            <a:schemeClr val="tx1"/>
                          </a:solidFill>
                        </a:rPr>
                      </a:br>
                      <a:r>
                        <a:rPr lang="zh-CN" sz="1000" dirty="0">
                          <a:solidFill>
                            <a:schemeClr val="tx1"/>
                          </a:solidFill>
                        </a:rPr>
                        <a:t>(0.94, 0.99)</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0.005</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0.99 </a:t>
                      </a:r>
                      <a:br>
                        <a:rPr lang="zh-CN" sz="1000" dirty="0">
                          <a:solidFill>
                            <a:schemeClr val="tx1"/>
                          </a:solidFill>
                        </a:rPr>
                      </a:br>
                      <a:r>
                        <a:rPr lang="zh-CN" sz="1000" dirty="0">
                          <a:solidFill>
                            <a:schemeClr val="tx1"/>
                          </a:solidFill>
                        </a:rPr>
                        <a:t>(0.97, 1.02)</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0.618</a:t>
                      </a:r>
                    </a:p>
                  </a:txBody>
                  <a:tcPr marL="36000" marR="36000" marT="18000" marB="18000" anchor="ct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629165834"/>
                  </a:ext>
                </a:extLst>
              </a:tr>
              <a:tr h="441793">
                <a:tc>
                  <a:txBody>
                    <a:bodyPr/>
                    <a:lstStyle/>
                    <a:p>
                      <a:pPr marL="0" marR="0" algn="l">
                        <a:spcBef>
                          <a:spcPts val="0"/>
                        </a:spcBef>
                        <a:spcAft>
                          <a:spcPts val="0"/>
                        </a:spcAft>
                      </a:pPr>
                      <a:r>
                        <a:rPr lang="zh-CN" sz="1000" b="0" dirty="0">
                          <a:solidFill>
                            <a:schemeClr val="tx1"/>
                          </a:solidFill>
                        </a:rPr>
                        <a:t>性别，</a:t>
                      </a:r>
                      <a:r>
                        <a:rPr lang="zh-CN" sz="1000" b="0" dirty="0" smtClean="0">
                          <a:solidFill>
                            <a:schemeClr val="tx1"/>
                          </a:solidFill>
                        </a:rPr>
                        <a:t>n</a:t>
                      </a:r>
                      <a:r>
                        <a:rPr lang="en-GB" altLang="zh-CN" sz="1000" b="0" dirty="0" smtClean="0">
                          <a:solidFill>
                            <a:schemeClr val="tx1"/>
                          </a:solidFill>
                        </a:rPr>
                        <a:t> </a:t>
                      </a:r>
                      <a:r>
                        <a:rPr lang="zh-CN" sz="1000" b="0" dirty="0" smtClean="0">
                          <a:solidFill>
                            <a:schemeClr val="tx1"/>
                          </a:solidFill>
                        </a:rPr>
                        <a:t>(</a:t>
                      </a:r>
                      <a:r>
                        <a:rPr lang="zh-CN" sz="1000" b="0" dirty="0">
                          <a:solidFill>
                            <a:schemeClr val="tx1"/>
                          </a:solidFill>
                        </a:rPr>
                        <a:t>%)</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zh-CN" sz="1000" b="0">
                          <a:solidFill>
                            <a:schemeClr val="tx1"/>
                          </a:solidFill>
                        </a:rPr>
                        <a:t>男性</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2880 (87.2)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1.15 </a:t>
                      </a:r>
                      <a:br>
                        <a:rPr lang="zh-CN" sz="1000" dirty="0">
                          <a:solidFill>
                            <a:schemeClr val="tx1"/>
                          </a:solidFill>
                        </a:rPr>
                      </a:br>
                      <a:r>
                        <a:rPr lang="zh-CN" sz="1000" dirty="0">
                          <a:solidFill>
                            <a:schemeClr val="tx1"/>
                          </a:solidFill>
                        </a:rPr>
                        <a:t>(0.96, 1.38)</a:t>
                      </a:r>
                    </a:p>
                    <a:p>
                      <a:pPr marL="0" marR="0" algn="ctr">
                        <a:spcBef>
                          <a:spcPts val="0"/>
                        </a:spcBef>
                        <a:spcAft>
                          <a:spcPts val="0"/>
                        </a:spcAft>
                      </a:pPr>
                      <a:r>
                        <a:rPr lang="zh-CN" sz="1000" dirty="0">
                          <a:solidFill>
                            <a:schemeClr val="tx1"/>
                          </a:solidFill>
                        </a:rPr>
                        <a:t>（♀所指对象）</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0.121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0.98 
</a:t>
                      </a:r>
                      <a:r>
                        <a:rPr lang="zh-CN" sz="1000" dirty="0" smtClean="0">
                          <a:solidFill>
                            <a:schemeClr val="tx1"/>
                          </a:solidFill>
                        </a:rPr>
                        <a:t>(</a:t>
                      </a:r>
                      <a:r>
                        <a:rPr lang="zh-CN" sz="1000" dirty="0">
                          <a:solidFill>
                            <a:schemeClr val="tx1"/>
                          </a:solidFill>
                        </a:rPr>
                        <a:t>0.94, 1.04)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0.54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0.97 </a:t>
                      </a:r>
                      <a:br>
                        <a:rPr lang="zh-CN" sz="1000" dirty="0">
                          <a:solidFill>
                            <a:schemeClr val="tx1"/>
                          </a:solidFill>
                        </a:rPr>
                      </a:br>
                      <a:r>
                        <a:rPr lang="zh-CN" sz="1000" dirty="0">
                          <a:solidFill>
                            <a:schemeClr val="tx1"/>
                          </a:solidFill>
                        </a:rPr>
                        <a:t>(0.92, 1.02)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0.204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7393032"/>
                  </a:ext>
                </a:extLst>
              </a:tr>
              <a:tr h="260803">
                <a:tc>
                  <a:txBody>
                    <a:bodyPr/>
                    <a:lstStyle/>
                    <a:p>
                      <a:pPr marL="0" marR="0" algn="l">
                        <a:spcBef>
                          <a:spcPts val="0"/>
                        </a:spcBef>
                        <a:spcAft>
                          <a:spcPts val="0"/>
                        </a:spcAft>
                      </a:pPr>
                      <a:r>
                        <a:rPr lang="zh-CN" sz="1000" b="0">
                          <a:solidFill>
                            <a:schemeClr val="tx1"/>
                          </a:solidFill>
                        </a:rPr>
                        <a:t>ECOG PS，n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zh-CN" sz="1000" b="0">
                          <a:solidFill>
                            <a:schemeClr val="tx1"/>
                          </a:solidFill>
                        </a:rPr>
                        <a:t>0</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2566 (90.4)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所指对象</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2532958"/>
                  </a:ext>
                </a:extLst>
              </a:tr>
              <a:tr h="260803">
                <a:tc>
                  <a:txBody>
                    <a:bodyPr/>
                    <a:lstStyle/>
                    <a:p>
                      <a:pPr marL="0" marR="0" algn="l">
                        <a:spcBef>
                          <a:spcPts val="0"/>
                        </a:spcBef>
                        <a:spcAft>
                          <a:spcPts val="0"/>
                        </a:spcAft>
                      </a:pPr>
                      <a:r>
                        <a:rPr lang="zh-CN" sz="10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zh-CN" sz="1000" b="0">
                          <a:solidFill>
                            <a:schemeClr val="tx1"/>
                          </a:solidFill>
                        </a:rPr>
                        <a:t>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1815 (85.8)</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1.55 </a:t>
                      </a:r>
                      <a:br>
                        <a:rPr lang="zh-CN" sz="1000" dirty="0">
                          <a:solidFill>
                            <a:schemeClr val="tx1"/>
                          </a:solidFill>
                        </a:rPr>
                      </a:br>
                      <a:r>
                        <a:rPr lang="zh-CN" sz="1000" dirty="0">
                          <a:solidFill>
                            <a:schemeClr val="tx1"/>
                          </a:solidFill>
                        </a:rPr>
                        <a:t>(1.30, 1.84)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1.22 </a:t>
                      </a:r>
                      <a:br>
                        <a:rPr lang="zh-CN" sz="1000" dirty="0">
                          <a:solidFill>
                            <a:schemeClr val="tx1"/>
                          </a:solidFill>
                        </a:rPr>
                      </a:br>
                      <a:r>
                        <a:rPr lang="zh-CN" sz="1000" dirty="0">
                          <a:solidFill>
                            <a:schemeClr val="tx1"/>
                          </a:solidFill>
                        </a:rPr>
                        <a:t>(1.16, 1.28)</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1.51 </a:t>
                      </a:r>
                      <a:br>
                        <a:rPr lang="zh-CN" sz="1000" dirty="0">
                          <a:solidFill>
                            <a:schemeClr val="tx1"/>
                          </a:solidFill>
                        </a:rPr>
                      </a:br>
                      <a:r>
                        <a:rPr lang="zh-CN" sz="1000" dirty="0">
                          <a:solidFill>
                            <a:schemeClr val="tx1"/>
                          </a:solidFill>
                        </a:rPr>
                        <a:t>(1.43, 1.59)</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017801427"/>
                  </a:ext>
                </a:extLst>
              </a:tr>
              <a:tr h="260803">
                <a:tc>
                  <a:txBody>
                    <a:bodyPr/>
                    <a:lstStyle/>
                    <a:p>
                      <a:pPr marL="0" marR="0" algn="l">
                        <a:spcBef>
                          <a:spcPts val="0"/>
                        </a:spcBef>
                        <a:spcAft>
                          <a:spcPts val="0"/>
                        </a:spcAft>
                      </a:pPr>
                      <a:r>
                        <a:rPr lang="zh-CN" sz="10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zh-CN" sz="1000" b="0">
                          <a:solidFill>
                            <a:schemeClr val="tx1"/>
                          </a:solidFill>
                        </a:rPr>
                        <a:t>&gt;1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115 (69.7)</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4.07 </a:t>
                      </a:r>
                      <a:br>
                        <a:rPr lang="zh-CN" sz="1000" dirty="0">
                          <a:solidFill>
                            <a:schemeClr val="tx1"/>
                          </a:solidFill>
                        </a:rPr>
                      </a:br>
                      <a:r>
                        <a:rPr lang="zh-CN" sz="1000" dirty="0">
                          <a:solidFill>
                            <a:schemeClr val="tx1"/>
                          </a:solidFill>
                        </a:rPr>
                        <a:t>(2.85, 5.82)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&lt;0.0001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1.59 </a:t>
                      </a:r>
                      <a:br>
                        <a:rPr lang="zh-CN" sz="1000" dirty="0">
                          <a:solidFill>
                            <a:schemeClr val="tx1"/>
                          </a:solidFill>
                        </a:rPr>
                      </a:br>
                      <a:r>
                        <a:rPr lang="zh-CN" sz="1000" dirty="0">
                          <a:solidFill>
                            <a:schemeClr val="tx1"/>
                          </a:solidFill>
                        </a:rPr>
                        <a:t>(1.38, 1.83)</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&lt;0.001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3.54 </a:t>
                      </a:r>
                      <a:br>
                        <a:rPr lang="zh-CN" sz="1000" dirty="0">
                          <a:solidFill>
                            <a:schemeClr val="tx1"/>
                          </a:solidFill>
                        </a:rPr>
                      </a:br>
                      <a:r>
                        <a:rPr lang="zh-CN" sz="1000" dirty="0">
                          <a:solidFill>
                            <a:schemeClr val="tx1"/>
                          </a:solidFill>
                        </a:rPr>
                        <a:t>(3.13, 4.02)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&lt;0.0001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71345764"/>
                  </a:ext>
                </a:extLst>
              </a:tr>
              <a:tr h="260803">
                <a:tc>
                  <a:txBody>
                    <a:bodyPr/>
                    <a:lstStyle/>
                    <a:p>
                      <a:pPr marL="0" marR="0" algn="l">
                        <a:spcBef>
                          <a:spcPts val="0"/>
                        </a:spcBef>
                        <a:spcAft>
                          <a:spcPts val="0"/>
                        </a:spcAft>
                      </a:pPr>
                      <a:r>
                        <a:rPr lang="zh-CN" sz="1000" b="0">
                          <a:solidFill>
                            <a:schemeClr val="tx1"/>
                          </a:solidFill>
                        </a:rPr>
                        <a:t>转移</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zh-CN" sz="1000" b="0">
                          <a:solidFill>
                            <a:schemeClr val="tx1"/>
                          </a:solidFill>
                        </a:rPr>
                        <a:t>肺部</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1562 (87.4)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1.0</a:t>
                      </a:r>
                      <a:r>
                        <a:rPr lang="zh-CN" sz="1000" dirty="0" smtClean="0">
                          <a:solidFill>
                            <a:schemeClr val="tx1"/>
                          </a:solidFill>
                        </a:rPr>
                        <a:t>3</a:t>
                      </a:r>
                      <a:r>
                        <a:rPr lang="zh-CN" sz="1000" dirty="0">
                          <a:solidFill>
                            <a:schemeClr val="tx1"/>
                          </a:solidFill>
                        </a:rPr>
                        <a:t/>
                      </a:r>
                      <a:br>
                        <a:rPr lang="zh-CN" sz="1000" dirty="0">
                          <a:solidFill>
                            <a:schemeClr val="tx1"/>
                          </a:solidFill>
                        </a:rPr>
                      </a:br>
                      <a:r>
                        <a:rPr lang="zh-CN" sz="1000" dirty="0">
                          <a:solidFill>
                            <a:schemeClr val="tx1"/>
                          </a:solidFill>
                        </a:rPr>
                        <a:t> (0.86, 1.23)</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0.761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1.10 </a:t>
                      </a:r>
                      <a:br>
                        <a:rPr lang="zh-CN" sz="1000" dirty="0">
                          <a:solidFill>
                            <a:schemeClr val="tx1"/>
                          </a:solidFill>
                        </a:rPr>
                      </a:br>
                      <a:r>
                        <a:rPr lang="zh-CN" sz="1000" dirty="0">
                          <a:solidFill>
                            <a:schemeClr val="tx1"/>
                          </a:solidFill>
                        </a:rPr>
                        <a:t>(1.04, 1.18)</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0.003</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1.08 </a:t>
                      </a:r>
                      <a:br>
                        <a:rPr lang="zh-CN" sz="1000" dirty="0">
                          <a:solidFill>
                            <a:schemeClr val="tx1"/>
                          </a:solidFill>
                        </a:rPr>
                      </a:br>
                      <a:r>
                        <a:rPr lang="zh-CN" sz="1000" dirty="0">
                          <a:solidFill>
                            <a:schemeClr val="tx1"/>
                          </a:solidFill>
                        </a:rPr>
                        <a:t>(1.01, 1.16)</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0.02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95171136"/>
                  </a:ext>
                </a:extLst>
              </a:tr>
              <a:tr h="260803">
                <a:tc>
                  <a:txBody>
                    <a:bodyPr/>
                    <a:lstStyle/>
                    <a:p>
                      <a:pPr marL="0" marR="0" algn="l">
                        <a:spcBef>
                          <a:spcPts val="0"/>
                        </a:spcBef>
                        <a:spcAft>
                          <a:spcPts val="0"/>
                        </a:spcAft>
                      </a:pPr>
                      <a:r>
                        <a:rPr lang="zh-CN" sz="10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zh-CN" sz="1000" b="0">
                          <a:solidFill>
                            <a:schemeClr val="tx1"/>
                          </a:solidFill>
                        </a:rPr>
                        <a:t>肝脏</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3421 (88.0)</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0.90 </a:t>
                      </a:r>
                      <a:br>
                        <a:rPr lang="zh-CN" sz="1000" dirty="0">
                          <a:solidFill>
                            <a:schemeClr val="tx1"/>
                          </a:solidFill>
                        </a:rPr>
                      </a:br>
                      <a:r>
                        <a:rPr lang="zh-CN" sz="1000" dirty="0">
                          <a:solidFill>
                            <a:schemeClr val="tx1"/>
                          </a:solidFill>
                        </a:rPr>
                        <a:t>(0.75, 1.09)</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0.291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1.36 </a:t>
                      </a:r>
                      <a:br>
                        <a:rPr lang="zh-CN" sz="1000" dirty="0">
                          <a:solidFill>
                            <a:schemeClr val="tx1"/>
                          </a:solidFill>
                        </a:rPr>
                      </a:br>
                      <a:r>
                        <a:rPr lang="zh-CN" sz="1000" dirty="0">
                          <a:solidFill>
                            <a:schemeClr val="tx1"/>
                          </a:solidFill>
                        </a:rPr>
                        <a:t>(1.28, 1.45)</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rPr>
                        <a:t>&lt;0.001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dirty="0">
                          <a:solidFill>
                            <a:schemeClr val="tx1"/>
                          </a:solidFill>
                        </a:rPr>
                        <a:t>1.62 </a:t>
                      </a:r>
                      <a:br>
                        <a:rPr lang="zh-CN" sz="1000" dirty="0">
                          <a:solidFill>
                            <a:schemeClr val="tx1"/>
                          </a:solidFill>
                        </a:rPr>
                      </a:br>
                      <a:r>
                        <a:rPr lang="zh-CN" sz="1000" dirty="0">
                          <a:solidFill>
                            <a:schemeClr val="tx1"/>
                          </a:solidFill>
                        </a:rPr>
                        <a:t>(1.52, 1.74)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zh-CN" sz="1000">
                          <a:solidFill>
                            <a:schemeClr val="tx1"/>
                          </a:solidFill>
                          <a:latin typeface="+mn-lt"/>
                          <a:ea typeface="SimSun"/>
                        </a:rPr>
                        <a:t>&lt;0.001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90841200"/>
                  </a:ext>
                </a:extLst>
              </a:tr>
              <a:tr h="260803">
                <a:tc>
                  <a:txBody>
                    <a:bodyPr/>
                    <a:lstStyle/>
                    <a:p>
                      <a:pPr marL="0" marR="0" algn="ctr">
                        <a:spcBef>
                          <a:spcPts val="0"/>
                        </a:spcBef>
                        <a:spcAft>
                          <a:spcPts val="0"/>
                        </a:spcAft>
                      </a:pPr>
                      <a:r>
                        <a:rPr lang="zh-CN" sz="10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l">
                        <a:spcBef>
                          <a:spcPts val="0"/>
                        </a:spcBef>
                        <a:spcAft>
                          <a:spcPts val="0"/>
                        </a:spcAft>
                      </a:pPr>
                      <a:r>
                        <a:rPr lang="zh-CN" sz="1000" b="0">
                          <a:solidFill>
                            <a:schemeClr val="tx1"/>
                          </a:solidFill>
                        </a:rPr>
                        <a:t>腹膜</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a:solidFill>
                            <a:schemeClr val="tx1"/>
                          </a:solidFill>
                        </a:rPr>
                        <a:t>407 (88.1)</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dirty="0">
                          <a:solidFill>
                            <a:schemeClr val="tx1"/>
                          </a:solidFill>
                        </a:rPr>
                        <a:t>0.92 </a:t>
                      </a:r>
                      <a:br>
                        <a:rPr lang="zh-CN" sz="1000" dirty="0">
                          <a:solidFill>
                            <a:schemeClr val="tx1"/>
                          </a:solidFill>
                        </a:rPr>
                      </a:br>
                      <a:r>
                        <a:rPr lang="zh-CN" sz="1000" dirty="0">
                          <a:solidFill>
                            <a:schemeClr val="tx1"/>
                          </a:solidFill>
                        </a:rPr>
                        <a:t>(0.68, 1.24)</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a:solidFill>
                            <a:schemeClr val="tx1"/>
                          </a:solidFill>
                        </a:rPr>
                        <a:t>0.571</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dirty="0">
                          <a:solidFill>
                            <a:schemeClr val="tx1"/>
                          </a:solidFill>
                        </a:rPr>
                        <a:t>1.27 </a:t>
                      </a:r>
                      <a:br>
                        <a:rPr lang="zh-CN" sz="1000" dirty="0">
                          <a:solidFill>
                            <a:schemeClr val="tx1"/>
                          </a:solidFill>
                        </a:rPr>
                      </a:br>
                      <a:r>
                        <a:rPr lang="zh-CN" sz="1000" dirty="0">
                          <a:solidFill>
                            <a:schemeClr val="tx1"/>
                          </a:solidFill>
                        </a:rPr>
                        <a:t>(1.03, 1.57)</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a:solidFill>
                            <a:schemeClr val="tx1"/>
                          </a:solidFill>
                        </a:rPr>
                        <a:t>0.025</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dirty="0">
                          <a:solidFill>
                            <a:schemeClr val="tx1"/>
                          </a:solidFill>
                        </a:rPr>
                        <a:t>1.42 </a:t>
                      </a:r>
                      <a:br>
                        <a:rPr lang="zh-CN" sz="1000" dirty="0">
                          <a:solidFill>
                            <a:schemeClr val="tx1"/>
                          </a:solidFill>
                        </a:rPr>
                      </a:br>
                      <a:r>
                        <a:rPr lang="zh-CN" sz="1000" dirty="0">
                          <a:solidFill>
                            <a:schemeClr val="tx1"/>
                          </a:solidFill>
                        </a:rPr>
                        <a:t>(1.14, 1.75)</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zh-CN" sz="1000" dirty="0">
                          <a:solidFill>
                            <a:schemeClr val="tx1"/>
                          </a:solidFill>
                          <a:latin typeface="+mn-lt"/>
                          <a:ea typeface="SimSun"/>
                        </a:rPr>
                        <a:t>0.001</a:t>
                      </a:r>
                    </a:p>
                  </a:txBody>
                  <a:tcPr marL="36000" marR="36000" marT="18000" marB="18000" anchor="ct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113361957"/>
                  </a:ext>
                </a:extLst>
              </a:tr>
            </a:tbl>
          </a:graphicData>
        </a:graphic>
      </p:graphicFrame>
      <p:sp>
        <p:nvSpPr>
          <p:cNvPr id="6" name="Rectangle 5"/>
          <p:cNvSpPr/>
          <p:nvPr/>
        </p:nvSpPr>
        <p:spPr>
          <a:xfrm>
            <a:off x="3218371" y="2677325"/>
            <a:ext cx="1598430" cy="476275"/>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 name="Rectangle 7"/>
          <p:cNvSpPr/>
          <p:nvPr/>
        </p:nvSpPr>
        <p:spPr>
          <a:xfrm>
            <a:off x="3218372" y="3912800"/>
            <a:ext cx="1598430" cy="695199"/>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Tree>
    <p:extLst>
      <p:ext uri="{BB962C8B-B14F-4D97-AF65-F5344CB8AC3E}">
        <p14:creationId xmlns:p14="http://schemas.microsoft.com/office/powerpoint/2010/main" val="398081349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7009：接受转移性 CRC (mCRC) 二线治疗的老年人 (OA) 的生存率结果：来自 ARCAD 临床试验计划的 5289 例患者 – McCleary NJ 等人</a:t>
            </a:r>
          </a:p>
        </p:txBody>
      </p:sp>
      <p:sp>
        <p:nvSpPr>
          <p:cNvPr id="3" name="Content Placeholder 2"/>
          <p:cNvSpPr>
            <a:spLocks noGrp="1"/>
          </p:cNvSpPr>
          <p:nvPr>
            <p:ph idx="1"/>
          </p:nvPr>
        </p:nvSpPr>
        <p:spPr/>
        <p:txBody>
          <a:bodyPr/>
          <a:lstStyle/>
          <a:p>
            <a:pPr marL="0" indent="0">
              <a:buNone/>
            </a:pPr>
            <a:r>
              <a:rPr lang="zh-CN" b="1" dirty="0"/>
              <a:t>关键结果（续）</a:t>
            </a:r>
          </a:p>
          <a:p>
            <a:pPr marL="0" indent="0">
              <a:spcBef>
                <a:spcPts val="25200"/>
              </a:spcBef>
              <a:buNone/>
            </a:pPr>
            <a:r>
              <a:rPr lang="zh-CN" b="1" dirty="0"/>
              <a:t>结论</a:t>
            </a:r>
          </a:p>
          <a:p>
            <a:r>
              <a:rPr lang="zh-CN" b="1" dirty="0"/>
              <a:t>在 mCRC 患者中，相比年龄较小的患者（≤70 岁），年龄较大的患者（&gt;70 岁）和 ECOG PS &gt;0 的患者接受二线治疗的可能性较低</a:t>
            </a:r>
          </a:p>
          <a:p>
            <a:r>
              <a:rPr lang="zh-CN" b="1" dirty="0"/>
              <a:t>年龄较大的患者（&gt;70 岁）在二线治疗中具有的 TTP 和 OS 与年龄较小的患者（≤70 岁）相似</a:t>
            </a:r>
          </a:p>
        </p:txBody>
      </p:sp>
      <p:sp>
        <p:nvSpPr>
          <p:cNvPr id="5" name="Text Placeholder 4"/>
          <p:cNvSpPr>
            <a:spLocks noGrp="1"/>
          </p:cNvSpPr>
          <p:nvPr>
            <p:ph type="body" sz="quarter" idx="11"/>
          </p:nvPr>
        </p:nvSpPr>
        <p:spPr/>
        <p:txBody>
          <a:bodyPr/>
          <a:lstStyle/>
          <a:p>
            <a:r>
              <a:rPr lang="zh-CN"/>
              <a:t>McCleary NJ, et al.J Clin Oncol 2020;38(suppl);abstr 7009</a:t>
            </a:r>
          </a:p>
        </p:txBody>
      </p:sp>
      <p:sp>
        <p:nvSpPr>
          <p:cNvPr id="13" name="TextBox 12"/>
          <p:cNvSpPr txBox="1"/>
          <p:nvPr/>
        </p:nvSpPr>
        <p:spPr>
          <a:xfrm>
            <a:off x="2351436" y="1700213"/>
            <a:ext cx="570990" cy="338554"/>
          </a:xfrm>
          <a:prstGeom prst="rect">
            <a:avLst/>
          </a:prstGeom>
          <a:noFill/>
        </p:spPr>
        <p:txBody>
          <a:bodyPr wrap="none" rtlCol="0">
            <a:spAutoFit/>
          </a:bodyPr>
          <a:lstStyle/>
          <a:p>
            <a:pPr algn="ctr"/>
            <a:r>
              <a:rPr lang="zh-CN" sz="1600" b="1">
                <a:solidFill>
                  <a:srgbClr val="4D4D4D"/>
                </a:solidFill>
              </a:rPr>
              <a:t>TTP</a:t>
            </a:r>
          </a:p>
        </p:txBody>
      </p:sp>
      <p:sp>
        <p:nvSpPr>
          <p:cNvPr id="14" name="TextBox 13"/>
          <p:cNvSpPr txBox="1"/>
          <p:nvPr/>
        </p:nvSpPr>
        <p:spPr>
          <a:xfrm>
            <a:off x="7083768" y="1695450"/>
            <a:ext cx="481222" cy="338554"/>
          </a:xfrm>
          <a:prstGeom prst="rect">
            <a:avLst/>
          </a:prstGeom>
          <a:noFill/>
        </p:spPr>
        <p:txBody>
          <a:bodyPr wrap="none" rtlCol="0">
            <a:spAutoFit/>
          </a:bodyPr>
          <a:lstStyle/>
          <a:p>
            <a:pPr algn="ctr"/>
            <a:r>
              <a:rPr lang="zh-CN" sz="1600" b="1">
                <a:solidFill>
                  <a:srgbClr val="4D4D4D"/>
                </a:solidFill>
              </a:rPr>
              <a:t>OS</a:t>
            </a:r>
          </a:p>
        </p:txBody>
      </p:sp>
      <p:grpSp>
        <p:nvGrpSpPr>
          <p:cNvPr id="15" name="Group 14">
            <a:extLst>
              <a:ext uri="{FF2B5EF4-FFF2-40B4-BE49-F238E27FC236}">
                <a16:creationId xmlns:a16="http://schemas.microsoft.com/office/drawing/2014/main" id="{D82950C4-4C84-4CEA-947E-115126932446}"/>
              </a:ext>
            </a:extLst>
          </p:cNvPr>
          <p:cNvGrpSpPr/>
          <p:nvPr/>
        </p:nvGrpSpPr>
        <p:grpSpPr>
          <a:xfrm>
            <a:off x="57875" y="2042623"/>
            <a:ext cx="4531360" cy="2682855"/>
            <a:chOff x="8504503" y="3464562"/>
            <a:chExt cx="4531360" cy="2682855"/>
          </a:xfrm>
        </p:grpSpPr>
        <p:sp>
          <p:nvSpPr>
            <p:cNvPr id="16" name="TextBox 15">
              <a:extLst>
                <a:ext uri="{FF2B5EF4-FFF2-40B4-BE49-F238E27FC236}">
                  <a16:creationId xmlns:a16="http://schemas.microsoft.com/office/drawing/2014/main" id="{6BCD3E91-E7A8-4781-940F-AC8153A38F59}"/>
                </a:ext>
              </a:extLst>
            </p:cNvPr>
            <p:cNvSpPr txBox="1"/>
            <p:nvPr/>
          </p:nvSpPr>
          <p:spPr>
            <a:xfrm>
              <a:off x="10096743" y="3737097"/>
              <a:ext cx="1298625" cy="646331"/>
            </a:xfrm>
            <a:prstGeom prst="rect">
              <a:avLst/>
            </a:prstGeom>
            <a:noFill/>
          </p:spPr>
          <p:txBody>
            <a:bodyPr wrap="none" rtlCol="0">
              <a:spAutoFit/>
            </a:bodyPr>
            <a:lstStyle/>
            <a:p>
              <a:r>
                <a:rPr lang="zh-CN" sz="1200">
                  <a:solidFill>
                    <a:srgbClr val="4D4D4D">
                      <a:lumMod val="50000"/>
                    </a:srgbClr>
                  </a:solidFill>
                </a:rPr>
                <a:t>中位 TTP（月）</a:t>
              </a:r>
            </a:p>
            <a:p>
              <a:r>
                <a:rPr lang="zh-CN" sz="1200">
                  <a:solidFill>
                    <a:srgbClr val="E75C00"/>
                  </a:solidFill>
                </a:rPr>
                <a:t>≤70 岁：5.2</a:t>
              </a:r>
            </a:p>
            <a:p>
              <a:r>
                <a:rPr lang="zh-CN" sz="1200">
                  <a:solidFill>
                    <a:srgbClr val="B60D27"/>
                  </a:solidFill>
                </a:rPr>
                <a:t>&gt;70 岁：5.1</a:t>
              </a:r>
            </a:p>
          </p:txBody>
        </p:sp>
        <p:sp>
          <p:nvSpPr>
            <p:cNvPr id="17" name="Freeform 21">
              <a:extLst>
                <a:ext uri="{FF2B5EF4-FFF2-40B4-BE49-F238E27FC236}">
                  <a16:creationId xmlns:a16="http://schemas.microsoft.com/office/drawing/2014/main" id="{01072567-D275-4D48-A5BC-937F7EA4704F}"/>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18" name="Line 6">
              <a:extLst>
                <a:ext uri="{FF2B5EF4-FFF2-40B4-BE49-F238E27FC236}">
                  <a16:creationId xmlns:a16="http://schemas.microsoft.com/office/drawing/2014/main" id="{D3B40724-8F8B-4576-B4E8-178FBE9A3676}"/>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19" name="Line 7">
              <a:extLst>
                <a:ext uri="{FF2B5EF4-FFF2-40B4-BE49-F238E27FC236}">
                  <a16:creationId xmlns:a16="http://schemas.microsoft.com/office/drawing/2014/main" id="{571F0326-C1F8-4A13-8FBE-54AF40C29B2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0" name="Line 8">
              <a:extLst>
                <a:ext uri="{FF2B5EF4-FFF2-40B4-BE49-F238E27FC236}">
                  <a16:creationId xmlns:a16="http://schemas.microsoft.com/office/drawing/2014/main" id="{999A2CD7-D91E-47D8-90CE-373AF001D6CC}"/>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1" name="Line 9">
              <a:extLst>
                <a:ext uri="{FF2B5EF4-FFF2-40B4-BE49-F238E27FC236}">
                  <a16:creationId xmlns:a16="http://schemas.microsoft.com/office/drawing/2014/main" id="{F80278A3-D56E-4A25-A124-3807A35BE9AC}"/>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2" name="Line 10">
              <a:extLst>
                <a:ext uri="{FF2B5EF4-FFF2-40B4-BE49-F238E27FC236}">
                  <a16:creationId xmlns:a16="http://schemas.microsoft.com/office/drawing/2014/main" id="{F0A818D0-303B-4771-83AE-6735D7087208}"/>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3" name="Line 11">
              <a:extLst>
                <a:ext uri="{FF2B5EF4-FFF2-40B4-BE49-F238E27FC236}">
                  <a16:creationId xmlns:a16="http://schemas.microsoft.com/office/drawing/2014/main" id="{54C43B14-F53E-4A67-8A60-581F4CD63806}"/>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4" name="TextBox 23">
              <a:extLst>
                <a:ext uri="{FF2B5EF4-FFF2-40B4-BE49-F238E27FC236}">
                  <a16:creationId xmlns:a16="http://schemas.microsoft.com/office/drawing/2014/main" id="{2B3F25A5-BAB7-421C-8985-9D950D7A9F88}"/>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100</a:t>
              </a:r>
            </a:p>
          </p:txBody>
        </p:sp>
        <p:sp>
          <p:nvSpPr>
            <p:cNvPr id="25" name="TextBox 24">
              <a:extLst>
                <a:ext uri="{FF2B5EF4-FFF2-40B4-BE49-F238E27FC236}">
                  <a16:creationId xmlns:a16="http://schemas.microsoft.com/office/drawing/2014/main" id="{0387ABAC-C0CD-4C37-A260-FC2A0320E16E}"/>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80</a:t>
              </a:r>
            </a:p>
          </p:txBody>
        </p:sp>
        <p:sp>
          <p:nvSpPr>
            <p:cNvPr id="26" name="TextBox 25">
              <a:extLst>
                <a:ext uri="{FF2B5EF4-FFF2-40B4-BE49-F238E27FC236}">
                  <a16:creationId xmlns:a16="http://schemas.microsoft.com/office/drawing/2014/main" id="{8A0765B7-BC04-4DEE-ABC2-DF029F7C276F}"/>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60</a:t>
              </a:r>
            </a:p>
          </p:txBody>
        </p:sp>
        <p:sp>
          <p:nvSpPr>
            <p:cNvPr id="27" name="TextBox 26">
              <a:extLst>
                <a:ext uri="{FF2B5EF4-FFF2-40B4-BE49-F238E27FC236}">
                  <a16:creationId xmlns:a16="http://schemas.microsoft.com/office/drawing/2014/main" id="{00F1620E-D631-40E5-8AA9-67D3EDF08009}"/>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40</a:t>
              </a:r>
            </a:p>
          </p:txBody>
        </p:sp>
        <p:sp>
          <p:nvSpPr>
            <p:cNvPr id="28" name="TextBox 27">
              <a:extLst>
                <a:ext uri="{FF2B5EF4-FFF2-40B4-BE49-F238E27FC236}">
                  <a16:creationId xmlns:a16="http://schemas.microsoft.com/office/drawing/2014/main" id="{EC776ECB-E140-4F48-AF0F-C8C32C5FAAF3}"/>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20</a:t>
              </a:r>
            </a:p>
          </p:txBody>
        </p:sp>
        <p:sp>
          <p:nvSpPr>
            <p:cNvPr id="29" name="TextBox 28">
              <a:extLst>
                <a:ext uri="{FF2B5EF4-FFF2-40B4-BE49-F238E27FC236}">
                  <a16:creationId xmlns:a16="http://schemas.microsoft.com/office/drawing/2014/main" id="{71C863B5-9452-4449-9DC8-067A2184E7E6}"/>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30" name="Line 21">
              <a:extLst>
                <a:ext uri="{FF2B5EF4-FFF2-40B4-BE49-F238E27FC236}">
                  <a16:creationId xmlns:a16="http://schemas.microsoft.com/office/drawing/2014/main" id="{F193FF8C-A841-4F36-82A5-666077FFC95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847456BC-76CA-49E2-92D2-528306C6A3F9}"/>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32" name="Line 21">
              <a:extLst>
                <a:ext uri="{FF2B5EF4-FFF2-40B4-BE49-F238E27FC236}">
                  <a16:creationId xmlns:a16="http://schemas.microsoft.com/office/drawing/2014/main" id="{98459250-8184-4E6D-BB5C-F641EB1B3298}"/>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00561E47-1DFE-452B-8A99-181E07BDE30D}"/>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34" name="TextBox 33">
              <a:extLst>
                <a:ext uri="{FF2B5EF4-FFF2-40B4-BE49-F238E27FC236}">
                  <a16:creationId xmlns:a16="http://schemas.microsoft.com/office/drawing/2014/main" id="{AF4D40B9-22A7-4C49-A1E6-7F7713F8321D}"/>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35" name="TextBox 34">
              <a:extLst>
                <a:ext uri="{FF2B5EF4-FFF2-40B4-BE49-F238E27FC236}">
                  <a16:creationId xmlns:a16="http://schemas.microsoft.com/office/drawing/2014/main" id="{AAD72C6F-C361-47F7-A657-29C836786A93}"/>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a:t>
              </a:r>
            </a:p>
          </p:txBody>
        </p:sp>
        <p:sp>
          <p:nvSpPr>
            <p:cNvPr id="36" name="TextBox 35">
              <a:extLst>
                <a:ext uri="{FF2B5EF4-FFF2-40B4-BE49-F238E27FC236}">
                  <a16:creationId xmlns:a16="http://schemas.microsoft.com/office/drawing/2014/main" id="{49B01E7B-9933-40AE-A320-E1F9979E184B}"/>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a:t>
              </a:r>
            </a:p>
          </p:txBody>
        </p:sp>
        <p:sp>
          <p:nvSpPr>
            <p:cNvPr id="37" name="TextBox 36">
              <a:extLst>
                <a:ext uri="{FF2B5EF4-FFF2-40B4-BE49-F238E27FC236}">
                  <a16:creationId xmlns:a16="http://schemas.microsoft.com/office/drawing/2014/main" id="{6F4381AF-53AD-44AE-80B8-6E980D540E34}"/>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a:t>
              </a:r>
            </a:p>
          </p:txBody>
        </p:sp>
        <p:sp>
          <p:nvSpPr>
            <p:cNvPr id="38" name="TextBox 37">
              <a:extLst>
                <a:ext uri="{FF2B5EF4-FFF2-40B4-BE49-F238E27FC236}">
                  <a16:creationId xmlns:a16="http://schemas.microsoft.com/office/drawing/2014/main" id="{E75325C9-7D8D-4102-8407-9485B0B8BBD9}"/>
                </a:ext>
              </a:extLst>
            </p:cNvPr>
            <p:cNvSpPr txBox="1"/>
            <p:nvPr/>
          </p:nvSpPr>
          <p:spPr>
            <a:xfrm>
              <a:off x="10767141" y="5503364"/>
              <a:ext cx="87010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时间（年）</a:t>
              </a:r>
            </a:p>
          </p:txBody>
        </p:sp>
        <p:sp>
          <p:nvSpPr>
            <p:cNvPr id="39" name="TextBox 38">
              <a:extLst>
                <a:ext uri="{FF2B5EF4-FFF2-40B4-BE49-F238E27FC236}">
                  <a16:creationId xmlns:a16="http://schemas.microsoft.com/office/drawing/2014/main" id="{DA4B2FF1-5F70-40F1-A0F3-EF63DD6EDB5C}"/>
                </a:ext>
              </a:extLst>
            </p:cNvPr>
            <p:cNvSpPr txBox="1"/>
            <p:nvPr/>
          </p:nvSpPr>
          <p:spPr>
            <a:xfrm rot="16200000">
              <a:off x="8451295" y="4243397"/>
              <a:ext cx="1002445"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比例，%</a:t>
              </a:r>
            </a:p>
          </p:txBody>
        </p:sp>
        <p:sp>
          <p:nvSpPr>
            <p:cNvPr id="40" name="TextBox 39">
              <a:extLst>
                <a:ext uri="{FF2B5EF4-FFF2-40B4-BE49-F238E27FC236}">
                  <a16:creationId xmlns:a16="http://schemas.microsoft.com/office/drawing/2014/main" id="{F8BC6F71-6A86-4033-B132-2B0996EB628D}"/>
                </a:ext>
              </a:extLst>
            </p:cNvPr>
            <p:cNvSpPr txBox="1"/>
            <p:nvPr/>
          </p:nvSpPr>
          <p:spPr>
            <a:xfrm>
              <a:off x="8504503" y="5309352"/>
              <a:ext cx="843501" cy="461665"/>
            </a:xfrm>
            <a:prstGeom prst="rect">
              <a:avLst/>
            </a:prstGeom>
            <a:noFill/>
          </p:spPr>
          <p:txBody>
            <a:bodyPr wrap="none" rtlCol="0">
              <a:spAutoFit/>
            </a:bodyPr>
            <a:lstStyle/>
            <a:p>
              <a:pPr algn="r"/>
              <a:r>
                <a:rPr lang="zh-CN" sz="1200" dirty="0">
                  <a:solidFill>
                    <a:srgbClr val="4D4D4D"/>
                  </a:solidFill>
                </a:rPr>
                <a:t>面临风险 </a:t>
              </a:r>
              <a:br>
                <a:rPr lang="zh-CN" sz="1200" dirty="0">
                  <a:solidFill>
                    <a:srgbClr val="4D4D4D"/>
                  </a:solidFill>
                </a:rPr>
              </a:br>
              <a:r>
                <a:rPr lang="zh-CN" sz="1200" dirty="0">
                  <a:solidFill>
                    <a:srgbClr val="4D4D4D"/>
                  </a:solidFill>
                </a:rPr>
                <a:t>的人数</a:t>
              </a:r>
            </a:p>
          </p:txBody>
        </p:sp>
        <p:sp>
          <p:nvSpPr>
            <p:cNvPr id="41" name="TextBox 40">
              <a:extLst>
                <a:ext uri="{FF2B5EF4-FFF2-40B4-BE49-F238E27FC236}">
                  <a16:creationId xmlns:a16="http://schemas.microsoft.com/office/drawing/2014/main" id="{425BBAFA-00F1-41EC-AD79-39CB05C7F238}"/>
                </a:ext>
              </a:extLst>
            </p:cNvPr>
            <p:cNvSpPr txBox="1"/>
            <p:nvPr/>
          </p:nvSpPr>
          <p:spPr>
            <a:xfrm>
              <a:off x="9215875" y="5661151"/>
              <a:ext cx="412540"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6449</a:t>
              </a:r>
            </a:p>
          </p:txBody>
        </p:sp>
        <p:sp>
          <p:nvSpPr>
            <p:cNvPr id="42" name="TextBox 41">
              <a:extLst>
                <a:ext uri="{FF2B5EF4-FFF2-40B4-BE49-F238E27FC236}">
                  <a16:creationId xmlns:a16="http://schemas.microsoft.com/office/drawing/2014/main" id="{CDFBEC99-00AA-454A-9432-4947082BDD64}"/>
                </a:ext>
              </a:extLst>
            </p:cNvPr>
            <p:cNvSpPr txBox="1"/>
            <p:nvPr/>
          </p:nvSpPr>
          <p:spPr>
            <a:xfrm>
              <a:off x="10400159" y="5660930"/>
              <a:ext cx="327581"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572</a:t>
              </a:r>
            </a:p>
          </p:txBody>
        </p:sp>
        <p:sp>
          <p:nvSpPr>
            <p:cNvPr id="43" name="TextBox 42">
              <a:extLst>
                <a:ext uri="{FF2B5EF4-FFF2-40B4-BE49-F238E27FC236}">
                  <a16:creationId xmlns:a16="http://schemas.microsoft.com/office/drawing/2014/main" id="{E0A731E6-F325-43C8-8CF4-064EDF92695A}"/>
                </a:ext>
              </a:extLst>
            </p:cNvPr>
            <p:cNvSpPr txBox="1"/>
            <p:nvPr/>
          </p:nvSpPr>
          <p:spPr>
            <a:xfrm>
              <a:off x="11612898" y="5660930"/>
              <a:ext cx="242621"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77</a:t>
              </a:r>
            </a:p>
          </p:txBody>
        </p:sp>
        <p:sp>
          <p:nvSpPr>
            <p:cNvPr id="44" name="TextBox 43">
              <a:extLst>
                <a:ext uri="{FF2B5EF4-FFF2-40B4-BE49-F238E27FC236}">
                  <a16:creationId xmlns:a16="http://schemas.microsoft.com/office/drawing/2014/main" id="{AEA0A1FB-79B8-492A-8357-2E1ED2CA6BBB}"/>
                </a:ext>
              </a:extLst>
            </p:cNvPr>
            <p:cNvSpPr txBox="1"/>
            <p:nvPr/>
          </p:nvSpPr>
          <p:spPr>
            <a:xfrm>
              <a:off x="12793242" y="5660930"/>
              <a:ext cx="242621"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22</a:t>
              </a:r>
            </a:p>
          </p:txBody>
        </p:sp>
        <p:sp>
          <p:nvSpPr>
            <p:cNvPr id="45" name="TextBox 44">
              <a:extLst>
                <a:ext uri="{FF2B5EF4-FFF2-40B4-BE49-F238E27FC236}">
                  <a16:creationId xmlns:a16="http://schemas.microsoft.com/office/drawing/2014/main" id="{F7BB092C-3971-4186-AC5B-751A50B75BAF}"/>
                </a:ext>
              </a:extLst>
            </p:cNvPr>
            <p:cNvSpPr txBox="1"/>
            <p:nvPr/>
          </p:nvSpPr>
          <p:spPr>
            <a:xfrm>
              <a:off x="8832543" y="5651336"/>
              <a:ext cx="439544" cy="276999"/>
            </a:xfrm>
            <a:prstGeom prst="rect">
              <a:avLst/>
            </a:prstGeom>
            <a:noFill/>
          </p:spPr>
          <p:txBody>
            <a:bodyPr wrap="none" rtlCol="0">
              <a:spAutoFit/>
            </a:bodyPr>
            <a:lstStyle/>
            <a:p>
              <a:r>
                <a:rPr lang="zh-CN" sz="1200">
                  <a:solidFill>
                    <a:srgbClr val="FF6600"/>
                  </a:solidFill>
                </a:rPr>
                <a:t>≤70</a:t>
              </a:r>
            </a:p>
          </p:txBody>
        </p:sp>
        <p:sp>
          <p:nvSpPr>
            <p:cNvPr id="46" name="TextBox 45">
              <a:extLst>
                <a:ext uri="{FF2B5EF4-FFF2-40B4-BE49-F238E27FC236}">
                  <a16:creationId xmlns:a16="http://schemas.microsoft.com/office/drawing/2014/main" id="{2EEEE921-030F-425D-A71D-8E6C8650558C}"/>
                </a:ext>
              </a:extLst>
            </p:cNvPr>
            <p:cNvSpPr txBox="1"/>
            <p:nvPr/>
          </p:nvSpPr>
          <p:spPr>
            <a:xfrm>
              <a:off x="9218980" y="5880012"/>
              <a:ext cx="412540"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1472</a:t>
              </a:r>
            </a:p>
          </p:txBody>
        </p:sp>
        <p:sp>
          <p:nvSpPr>
            <p:cNvPr id="47" name="TextBox 46">
              <a:extLst>
                <a:ext uri="{FF2B5EF4-FFF2-40B4-BE49-F238E27FC236}">
                  <a16:creationId xmlns:a16="http://schemas.microsoft.com/office/drawing/2014/main" id="{CC2B3E81-AED9-477A-AB12-5B88C23B00F0}"/>
                </a:ext>
              </a:extLst>
            </p:cNvPr>
            <p:cNvSpPr txBox="1"/>
            <p:nvPr/>
          </p:nvSpPr>
          <p:spPr>
            <a:xfrm>
              <a:off x="10403264" y="5880012"/>
              <a:ext cx="32758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130</a:t>
              </a:r>
            </a:p>
          </p:txBody>
        </p:sp>
        <p:sp>
          <p:nvSpPr>
            <p:cNvPr id="48" name="TextBox 47">
              <a:extLst>
                <a:ext uri="{FF2B5EF4-FFF2-40B4-BE49-F238E27FC236}">
                  <a16:creationId xmlns:a16="http://schemas.microsoft.com/office/drawing/2014/main" id="{BF0BFA5E-05CF-4315-9A15-5DDD89CB92D9}"/>
                </a:ext>
              </a:extLst>
            </p:cNvPr>
            <p:cNvSpPr txBox="1"/>
            <p:nvPr/>
          </p:nvSpPr>
          <p:spPr>
            <a:xfrm>
              <a:off x="11616003" y="5880012"/>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16</a:t>
              </a:r>
            </a:p>
          </p:txBody>
        </p:sp>
        <p:sp>
          <p:nvSpPr>
            <p:cNvPr id="49" name="TextBox 48">
              <a:extLst>
                <a:ext uri="{FF2B5EF4-FFF2-40B4-BE49-F238E27FC236}">
                  <a16:creationId xmlns:a16="http://schemas.microsoft.com/office/drawing/2014/main" id="{0D47EF1D-F2C9-46AD-AB52-51F6E3E09DAD}"/>
                </a:ext>
              </a:extLst>
            </p:cNvPr>
            <p:cNvSpPr txBox="1"/>
            <p:nvPr/>
          </p:nvSpPr>
          <p:spPr>
            <a:xfrm>
              <a:off x="12838826" y="5880012"/>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a:t>
              </a:r>
            </a:p>
          </p:txBody>
        </p:sp>
        <p:sp>
          <p:nvSpPr>
            <p:cNvPr id="50" name="TextBox 49">
              <a:extLst>
                <a:ext uri="{FF2B5EF4-FFF2-40B4-BE49-F238E27FC236}">
                  <a16:creationId xmlns:a16="http://schemas.microsoft.com/office/drawing/2014/main" id="{09A6EDC2-7F3A-498F-A094-C94CBCE4D317}"/>
                </a:ext>
              </a:extLst>
            </p:cNvPr>
            <p:cNvSpPr txBox="1"/>
            <p:nvPr/>
          </p:nvSpPr>
          <p:spPr>
            <a:xfrm>
              <a:off x="8826681" y="5870418"/>
              <a:ext cx="444352" cy="276999"/>
            </a:xfrm>
            <a:prstGeom prst="rect">
              <a:avLst/>
            </a:prstGeom>
            <a:noFill/>
          </p:spPr>
          <p:txBody>
            <a:bodyPr wrap="none" rtlCol="0">
              <a:spAutoFit/>
            </a:bodyPr>
            <a:lstStyle/>
            <a:p>
              <a:r>
                <a:rPr lang="zh-CN" sz="1200">
                  <a:solidFill>
                    <a:srgbClr val="B60D27"/>
                  </a:solidFill>
                </a:rPr>
                <a:t>&gt;70</a:t>
              </a:r>
            </a:p>
          </p:txBody>
        </p:sp>
        <p:sp>
          <p:nvSpPr>
            <p:cNvPr id="51" name="Graphic 69">
              <a:extLst>
                <a:ext uri="{FF2B5EF4-FFF2-40B4-BE49-F238E27FC236}">
                  <a16:creationId xmlns:a16="http://schemas.microsoft.com/office/drawing/2014/main" id="{91D073E6-AA1A-473C-B345-C37677694060}"/>
                </a:ext>
              </a:extLst>
            </p:cNvPr>
            <p:cNvSpPr/>
            <p:nvPr/>
          </p:nvSpPr>
          <p:spPr>
            <a:xfrm>
              <a:off x="9449178" y="3593387"/>
              <a:ext cx="3439964"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1817 w 5495925"/>
                <a:gd name="connsiteY33" fmla="*/ 2443963 h 2667000"/>
                <a:gd name="connsiteX34" fmla="*/ 1891817 w 5495925"/>
                <a:gd name="connsiteY34" fmla="*/ 2419769 h 2667000"/>
                <a:gd name="connsiteX35" fmla="*/ 1814827 w 5495925"/>
                <a:gd name="connsiteY35" fmla="*/ 2419769 h 2667000"/>
                <a:gd name="connsiteX36" fmla="*/ 1814827 w 5495925"/>
                <a:gd name="connsiteY36" fmla="*/ 2391166 h 2667000"/>
                <a:gd name="connsiteX37" fmla="*/ 1755429 w 5495925"/>
                <a:gd name="connsiteY37" fmla="*/ 2391166 h 2667000"/>
                <a:gd name="connsiteX38" fmla="*/ 1755429 w 5495925"/>
                <a:gd name="connsiteY38" fmla="*/ 2373573 h 2667000"/>
                <a:gd name="connsiteX39" fmla="*/ 1685039 w 5495925"/>
                <a:gd name="connsiteY39" fmla="*/ 2373573 h 2667000"/>
                <a:gd name="connsiteX40" fmla="*/ 1685039 w 5495925"/>
                <a:gd name="connsiteY40" fmla="*/ 2347170 h 2667000"/>
                <a:gd name="connsiteX41" fmla="*/ 1649844 w 5495925"/>
                <a:gd name="connsiteY41" fmla="*/ 2347170 h 2667000"/>
                <a:gd name="connsiteX42" fmla="*/ 1649844 w 5495925"/>
                <a:gd name="connsiteY42" fmla="*/ 2309775 h 2667000"/>
                <a:gd name="connsiteX43" fmla="*/ 1588246 w 5495925"/>
                <a:gd name="connsiteY43" fmla="*/ 2309775 h 2667000"/>
                <a:gd name="connsiteX44" fmla="*/ 1588246 w 5495925"/>
                <a:gd name="connsiteY44" fmla="*/ 2278980 h 2667000"/>
                <a:gd name="connsiteX45" fmla="*/ 1555252 w 5495925"/>
                <a:gd name="connsiteY45" fmla="*/ 2278980 h 2667000"/>
                <a:gd name="connsiteX46" fmla="*/ 1555252 w 5495925"/>
                <a:gd name="connsiteY46" fmla="*/ 2254777 h 2667000"/>
                <a:gd name="connsiteX47" fmla="*/ 1522257 w 5495925"/>
                <a:gd name="connsiteY47" fmla="*/ 2254777 h 2667000"/>
                <a:gd name="connsiteX48" fmla="*/ 1522257 w 5495925"/>
                <a:gd name="connsiteY48" fmla="*/ 2232784 h 2667000"/>
                <a:gd name="connsiteX49" fmla="*/ 1482652 w 5495925"/>
                <a:gd name="connsiteY49" fmla="*/ 2232784 h 2667000"/>
                <a:gd name="connsiteX50" fmla="*/ 1482652 w 5495925"/>
                <a:gd name="connsiteY50" fmla="*/ 2212981 h 2667000"/>
                <a:gd name="connsiteX51" fmla="*/ 1456258 w 5495925"/>
                <a:gd name="connsiteY51" fmla="*/ 2212981 h 2667000"/>
                <a:gd name="connsiteX52" fmla="*/ 1456258 w 5495925"/>
                <a:gd name="connsiteY52" fmla="*/ 2184387 h 2667000"/>
                <a:gd name="connsiteX53" fmla="*/ 1423264 w 5495925"/>
                <a:gd name="connsiteY53" fmla="*/ 2184387 h 2667000"/>
                <a:gd name="connsiteX54" fmla="*/ 1423264 w 5495925"/>
                <a:gd name="connsiteY54" fmla="*/ 2166795 h 2667000"/>
                <a:gd name="connsiteX55" fmla="*/ 1399061 w 5495925"/>
                <a:gd name="connsiteY55" fmla="*/ 2166795 h 2667000"/>
                <a:gd name="connsiteX56" fmla="*/ 1399061 w 5495925"/>
                <a:gd name="connsiteY56" fmla="*/ 2135991 h 2667000"/>
                <a:gd name="connsiteX57" fmla="*/ 1370467 w 5495925"/>
                <a:gd name="connsiteY57" fmla="*/ 2135991 h 2667000"/>
                <a:gd name="connsiteX58" fmla="*/ 1370467 w 5495925"/>
                <a:gd name="connsiteY58" fmla="*/ 2111797 h 2667000"/>
                <a:gd name="connsiteX59" fmla="*/ 1337472 w 5495925"/>
                <a:gd name="connsiteY59" fmla="*/ 2111797 h 2667000"/>
                <a:gd name="connsiteX60" fmla="*/ 1337472 w 5495925"/>
                <a:gd name="connsiteY60" fmla="*/ 2094195 h 2667000"/>
                <a:gd name="connsiteX61" fmla="*/ 1313269 w 5495925"/>
                <a:gd name="connsiteY61" fmla="*/ 2094195 h 2667000"/>
                <a:gd name="connsiteX62" fmla="*/ 1313269 w 5495925"/>
                <a:gd name="connsiteY62" fmla="*/ 2065601 h 2667000"/>
                <a:gd name="connsiteX63" fmla="*/ 1275874 w 5495925"/>
                <a:gd name="connsiteY63" fmla="*/ 2065601 h 2667000"/>
                <a:gd name="connsiteX64" fmla="*/ 1275874 w 5495925"/>
                <a:gd name="connsiteY64" fmla="*/ 2006203 h 2667000"/>
                <a:gd name="connsiteX65" fmla="*/ 1249480 w 5495925"/>
                <a:gd name="connsiteY65" fmla="*/ 2006203 h 2667000"/>
                <a:gd name="connsiteX66" fmla="*/ 1249480 w 5495925"/>
                <a:gd name="connsiteY66" fmla="*/ 1984210 h 2667000"/>
                <a:gd name="connsiteX67" fmla="*/ 1209885 w 5495925"/>
                <a:gd name="connsiteY67" fmla="*/ 1984210 h 2667000"/>
                <a:gd name="connsiteX68" fmla="*/ 1209885 w 5495925"/>
                <a:gd name="connsiteY68" fmla="*/ 1949015 h 2667000"/>
                <a:gd name="connsiteX69" fmla="*/ 1172489 w 5495925"/>
                <a:gd name="connsiteY69" fmla="*/ 1949015 h 2667000"/>
                <a:gd name="connsiteX70" fmla="*/ 1172489 w 5495925"/>
                <a:gd name="connsiteY70" fmla="*/ 1927012 h 2667000"/>
                <a:gd name="connsiteX71" fmla="*/ 1174690 w 5495925"/>
                <a:gd name="connsiteY71" fmla="*/ 1927012 h 2667000"/>
                <a:gd name="connsiteX72" fmla="*/ 1174690 w 5495925"/>
                <a:gd name="connsiteY72" fmla="*/ 1924812 h 2667000"/>
                <a:gd name="connsiteX73" fmla="*/ 1141686 w 5495925"/>
                <a:gd name="connsiteY73" fmla="*/ 1924812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97877 h 2667000"/>
                <a:gd name="connsiteX99" fmla="*/ 710532 w 5495925"/>
                <a:gd name="connsiteY99" fmla="*/ 1297877 h 2667000"/>
                <a:gd name="connsiteX100" fmla="*/ 653337 w 5495925"/>
                <a:gd name="connsiteY100" fmla="*/ 1192282 h 2667000"/>
                <a:gd name="connsiteX101" fmla="*/ 615941 w 5495925"/>
                <a:gd name="connsiteY101" fmla="*/ 1192282 h 2667000"/>
                <a:gd name="connsiteX102" fmla="*/ 615941 w 5495925"/>
                <a:gd name="connsiteY102" fmla="*/ 1115292 h 2667000"/>
                <a:gd name="connsiteX103" fmla="*/ 585144 w 5495925"/>
                <a:gd name="connsiteY103" fmla="*/ 1115292 h 2667000"/>
                <a:gd name="connsiteX104" fmla="*/ 585144 w 5495925"/>
                <a:gd name="connsiteY104" fmla="*/ 1053694 h 2667000"/>
                <a:gd name="connsiteX105" fmla="*/ 560945 w 5495925"/>
                <a:gd name="connsiteY105" fmla="*/ 1053694 h 2667000"/>
                <a:gd name="connsiteX106" fmla="*/ 560945 w 5495925"/>
                <a:gd name="connsiteY106" fmla="*/ 992105 h 2667000"/>
                <a:gd name="connsiteX107" fmla="*/ 514750 w 5495925"/>
                <a:gd name="connsiteY107" fmla="*/ 992105 h 2667000"/>
                <a:gd name="connsiteX108" fmla="*/ 514750 w 5495925"/>
                <a:gd name="connsiteY108" fmla="*/ 959110 h 2667000"/>
                <a:gd name="connsiteX109" fmla="*/ 486153 w 5495925"/>
                <a:gd name="connsiteY109" fmla="*/ 959110 h 2667000"/>
                <a:gd name="connsiteX110" fmla="*/ 486153 w 5495925"/>
                <a:gd name="connsiteY110" fmla="*/ 917311 h 2667000"/>
                <a:gd name="connsiteX111" fmla="*/ 450956 w 5495925"/>
                <a:gd name="connsiteY111" fmla="*/ 917311 h 2667000"/>
                <a:gd name="connsiteX112" fmla="*/ 450956 w 5495925"/>
                <a:gd name="connsiteY112" fmla="*/ 846918 h 2667000"/>
                <a:gd name="connsiteX113" fmla="*/ 409161 w 5495925"/>
                <a:gd name="connsiteY113" fmla="*/ 846918 h 2667000"/>
                <a:gd name="connsiteX114" fmla="*/ 409161 w 5495925"/>
                <a:gd name="connsiteY114" fmla="*/ 747928 h 2667000"/>
                <a:gd name="connsiteX115" fmla="*/ 371764 w 5495925"/>
                <a:gd name="connsiteY115" fmla="*/ 747928 h 2667000"/>
                <a:gd name="connsiteX116" fmla="*/ 371764 w 5495925"/>
                <a:gd name="connsiteY116" fmla="*/ 732529 h 2667000"/>
                <a:gd name="connsiteX117" fmla="*/ 360765 w 5495925"/>
                <a:gd name="connsiteY117" fmla="*/ 732529 h 2667000"/>
                <a:gd name="connsiteX118" fmla="*/ 360765 w 5495925"/>
                <a:gd name="connsiteY118" fmla="*/ 688534 h 2667000"/>
                <a:gd name="connsiteX119" fmla="*/ 323369 w 5495925"/>
                <a:gd name="connsiteY119" fmla="*/ 688534 h 2667000"/>
                <a:gd name="connsiteX120" fmla="*/ 323369 w 5495925"/>
                <a:gd name="connsiteY120" fmla="*/ 622540 h 2667000"/>
                <a:gd name="connsiteX121" fmla="*/ 294771 w 5495925"/>
                <a:gd name="connsiteY121" fmla="*/ 622540 h 2667000"/>
                <a:gd name="connsiteX122" fmla="*/ 294771 w 5495925"/>
                <a:gd name="connsiteY122" fmla="*/ 530148 h 2667000"/>
                <a:gd name="connsiteX123" fmla="*/ 261775 w 5495925"/>
                <a:gd name="connsiteY123" fmla="*/ 530148 h 2667000"/>
                <a:gd name="connsiteX124" fmla="*/ 261775 w 5495925"/>
                <a:gd name="connsiteY124" fmla="*/ 362964 h 2667000"/>
                <a:gd name="connsiteX125" fmla="*/ 233178 w 5495925"/>
                <a:gd name="connsiteY125" fmla="*/ 362964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1817" y="2443963"/>
                  </a:lnTo>
                  <a:lnTo>
                    <a:pt x="1891817" y="2419769"/>
                  </a:lnTo>
                  <a:lnTo>
                    <a:pt x="1814827" y="2419769"/>
                  </a:lnTo>
                  <a:lnTo>
                    <a:pt x="1814827" y="2391166"/>
                  </a:lnTo>
                  <a:lnTo>
                    <a:pt x="1755429" y="2391166"/>
                  </a:lnTo>
                  <a:lnTo>
                    <a:pt x="1755429" y="2373573"/>
                  </a:lnTo>
                  <a:lnTo>
                    <a:pt x="1685039" y="2373573"/>
                  </a:lnTo>
                  <a:lnTo>
                    <a:pt x="1685039" y="2347170"/>
                  </a:lnTo>
                  <a:lnTo>
                    <a:pt x="1649844" y="2347170"/>
                  </a:lnTo>
                  <a:lnTo>
                    <a:pt x="1649844" y="2309775"/>
                  </a:lnTo>
                  <a:lnTo>
                    <a:pt x="1588246" y="2309775"/>
                  </a:lnTo>
                  <a:lnTo>
                    <a:pt x="1588246" y="2278980"/>
                  </a:lnTo>
                  <a:lnTo>
                    <a:pt x="1555252" y="2278980"/>
                  </a:lnTo>
                  <a:lnTo>
                    <a:pt x="1555252" y="2254777"/>
                  </a:lnTo>
                  <a:lnTo>
                    <a:pt x="1522257" y="2254777"/>
                  </a:lnTo>
                  <a:lnTo>
                    <a:pt x="1522257" y="2232784"/>
                  </a:lnTo>
                  <a:lnTo>
                    <a:pt x="1482652" y="2232784"/>
                  </a:lnTo>
                  <a:lnTo>
                    <a:pt x="1482652" y="2212981"/>
                  </a:lnTo>
                  <a:lnTo>
                    <a:pt x="1456258" y="2212981"/>
                  </a:lnTo>
                  <a:lnTo>
                    <a:pt x="1456258" y="2184387"/>
                  </a:lnTo>
                  <a:lnTo>
                    <a:pt x="1423264" y="2184387"/>
                  </a:lnTo>
                  <a:lnTo>
                    <a:pt x="1423264" y="2166795"/>
                  </a:lnTo>
                  <a:lnTo>
                    <a:pt x="1399061" y="2166795"/>
                  </a:lnTo>
                  <a:lnTo>
                    <a:pt x="1399061" y="2135991"/>
                  </a:lnTo>
                  <a:lnTo>
                    <a:pt x="1370467" y="2135991"/>
                  </a:lnTo>
                  <a:lnTo>
                    <a:pt x="1370467" y="2111797"/>
                  </a:lnTo>
                  <a:lnTo>
                    <a:pt x="1337472" y="2111797"/>
                  </a:lnTo>
                  <a:lnTo>
                    <a:pt x="1337472" y="2094195"/>
                  </a:lnTo>
                  <a:lnTo>
                    <a:pt x="1313269" y="2094195"/>
                  </a:lnTo>
                  <a:lnTo>
                    <a:pt x="1313269" y="2065601"/>
                  </a:lnTo>
                  <a:lnTo>
                    <a:pt x="1275874" y="2065601"/>
                  </a:lnTo>
                  <a:lnTo>
                    <a:pt x="1275874" y="2006203"/>
                  </a:lnTo>
                  <a:lnTo>
                    <a:pt x="1249480" y="2006203"/>
                  </a:lnTo>
                  <a:lnTo>
                    <a:pt x="1249480" y="1984210"/>
                  </a:lnTo>
                  <a:lnTo>
                    <a:pt x="1209885" y="1984210"/>
                  </a:lnTo>
                  <a:lnTo>
                    <a:pt x="1209885" y="1949015"/>
                  </a:lnTo>
                  <a:lnTo>
                    <a:pt x="1172489" y="1949015"/>
                  </a:lnTo>
                  <a:lnTo>
                    <a:pt x="1172489" y="1927012"/>
                  </a:lnTo>
                  <a:lnTo>
                    <a:pt x="1174690" y="1927012"/>
                  </a:lnTo>
                  <a:lnTo>
                    <a:pt x="1174690" y="1924812"/>
                  </a:lnTo>
                  <a:lnTo>
                    <a:pt x="1141686" y="1924812"/>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97877"/>
                  </a:lnTo>
                  <a:lnTo>
                    <a:pt x="710532" y="1297877"/>
                  </a:lnTo>
                  <a:lnTo>
                    <a:pt x="653337" y="1192282"/>
                  </a:lnTo>
                  <a:lnTo>
                    <a:pt x="615941" y="1192282"/>
                  </a:lnTo>
                  <a:lnTo>
                    <a:pt x="615941" y="1115292"/>
                  </a:lnTo>
                  <a:lnTo>
                    <a:pt x="585144" y="1115292"/>
                  </a:lnTo>
                  <a:lnTo>
                    <a:pt x="585144" y="1053694"/>
                  </a:lnTo>
                  <a:lnTo>
                    <a:pt x="560945" y="1053694"/>
                  </a:lnTo>
                  <a:lnTo>
                    <a:pt x="560945" y="992105"/>
                  </a:lnTo>
                  <a:lnTo>
                    <a:pt x="514750" y="992105"/>
                  </a:lnTo>
                  <a:lnTo>
                    <a:pt x="514750" y="959110"/>
                  </a:lnTo>
                  <a:lnTo>
                    <a:pt x="486153" y="959110"/>
                  </a:lnTo>
                  <a:lnTo>
                    <a:pt x="486153" y="917311"/>
                  </a:lnTo>
                  <a:lnTo>
                    <a:pt x="450956" y="917311"/>
                  </a:lnTo>
                  <a:lnTo>
                    <a:pt x="450956" y="846918"/>
                  </a:lnTo>
                  <a:lnTo>
                    <a:pt x="409161" y="846918"/>
                  </a:lnTo>
                  <a:lnTo>
                    <a:pt x="409161" y="747928"/>
                  </a:lnTo>
                  <a:lnTo>
                    <a:pt x="371764" y="747928"/>
                  </a:lnTo>
                  <a:lnTo>
                    <a:pt x="371764" y="732529"/>
                  </a:lnTo>
                  <a:lnTo>
                    <a:pt x="360765" y="732529"/>
                  </a:lnTo>
                  <a:lnTo>
                    <a:pt x="360765" y="688534"/>
                  </a:lnTo>
                  <a:lnTo>
                    <a:pt x="323369" y="688534"/>
                  </a:lnTo>
                  <a:lnTo>
                    <a:pt x="323369" y="622540"/>
                  </a:lnTo>
                  <a:lnTo>
                    <a:pt x="294771" y="622540"/>
                  </a:lnTo>
                  <a:lnTo>
                    <a:pt x="294771" y="530148"/>
                  </a:lnTo>
                  <a:lnTo>
                    <a:pt x="261775" y="530148"/>
                  </a:lnTo>
                  <a:lnTo>
                    <a:pt x="261775" y="362964"/>
                  </a:lnTo>
                  <a:lnTo>
                    <a:pt x="233178" y="362964"/>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200" dirty="0">
                <a:solidFill>
                  <a:srgbClr val="4D4D4D"/>
                </a:solidFill>
              </a:endParaRPr>
            </a:p>
          </p:txBody>
        </p:sp>
        <p:sp>
          <p:nvSpPr>
            <p:cNvPr id="52" name="Graphic 65">
              <a:extLst>
                <a:ext uri="{FF2B5EF4-FFF2-40B4-BE49-F238E27FC236}">
                  <a16:creationId xmlns:a16="http://schemas.microsoft.com/office/drawing/2014/main" id="{26084EDD-3451-4935-BDE8-99127E9162C6}"/>
                </a:ext>
              </a:extLst>
            </p:cNvPr>
            <p:cNvSpPr/>
            <p:nvPr/>
          </p:nvSpPr>
          <p:spPr>
            <a:xfrm>
              <a:off x="9449177" y="3593387"/>
              <a:ext cx="3468966"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6218 w 5495925"/>
                <a:gd name="connsiteY33" fmla="*/ 2428561 h 2667000"/>
                <a:gd name="connsiteX34" fmla="*/ 1896218 w 5495925"/>
                <a:gd name="connsiteY34" fmla="*/ 2404367 h 2667000"/>
                <a:gd name="connsiteX35" fmla="*/ 1819227 w 5495925"/>
                <a:gd name="connsiteY35" fmla="*/ 2404367 h 2667000"/>
                <a:gd name="connsiteX36" fmla="*/ 1819227 w 5495925"/>
                <a:gd name="connsiteY36" fmla="*/ 2375773 h 2667000"/>
                <a:gd name="connsiteX37" fmla="*/ 1759830 w 5495925"/>
                <a:gd name="connsiteY37" fmla="*/ 2375773 h 2667000"/>
                <a:gd name="connsiteX38" fmla="*/ 1759830 w 5495925"/>
                <a:gd name="connsiteY38" fmla="*/ 2358171 h 2667000"/>
                <a:gd name="connsiteX39" fmla="*/ 1689440 w 5495925"/>
                <a:gd name="connsiteY39" fmla="*/ 2358171 h 2667000"/>
                <a:gd name="connsiteX40" fmla="*/ 1689440 w 5495925"/>
                <a:gd name="connsiteY40" fmla="*/ 2331777 h 2667000"/>
                <a:gd name="connsiteX41" fmla="*/ 1654235 w 5495925"/>
                <a:gd name="connsiteY41" fmla="*/ 2331777 h 2667000"/>
                <a:gd name="connsiteX42" fmla="*/ 1654235 w 5495925"/>
                <a:gd name="connsiteY42" fmla="*/ 2294382 h 2667000"/>
                <a:gd name="connsiteX43" fmla="*/ 1592647 w 5495925"/>
                <a:gd name="connsiteY43" fmla="*/ 2294382 h 2667000"/>
                <a:gd name="connsiteX44" fmla="*/ 1592647 w 5495925"/>
                <a:gd name="connsiteY44" fmla="*/ 2263578 h 2667000"/>
                <a:gd name="connsiteX45" fmla="*/ 1559652 w 5495925"/>
                <a:gd name="connsiteY45" fmla="*/ 2263578 h 2667000"/>
                <a:gd name="connsiteX46" fmla="*/ 1559652 w 5495925"/>
                <a:gd name="connsiteY46" fmla="*/ 2239385 h 2667000"/>
                <a:gd name="connsiteX47" fmla="*/ 1526648 w 5495925"/>
                <a:gd name="connsiteY47" fmla="*/ 2239385 h 2667000"/>
                <a:gd name="connsiteX48" fmla="*/ 1526648 w 5495925"/>
                <a:gd name="connsiteY48" fmla="*/ 2217382 h 2667000"/>
                <a:gd name="connsiteX49" fmla="*/ 1487053 w 5495925"/>
                <a:gd name="connsiteY49" fmla="*/ 2217382 h 2667000"/>
                <a:gd name="connsiteX50" fmla="*/ 1487053 w 5495925"/>
                <a:gd name="connsiteY50" fmla="*/ 2197589 h 2667000"/>
                <a:gd name="connsiteX51" fmla="*/ 1460659 w 5495925"/>
                <a:gd name="connsiteY51" fmla="*/ 2197589 h 2667000"/>
                <a:gd name="connsiteX52" fmla="*/ 1460659 w 5495925"/>
                <a:gd name="connsiteY52" fmla="*/ 2168985 h 2667000"/>
                <a:gd name="connsiteX53" fmla="*/ 1427664 w 5495925"/>
                <a:gd name="connsiteY53" fmla="*/ 2168985 h 2667000"/>
                <a:gd name="connsiteX54" fmla="*/ 1427664 w 5495925"/>
                <a:gd name="connsiteY54" fmla="*/ 2151393 h 2667000"/>
                <a:gd name="connsiteX55" fmla="*/ 1403461 w 5495925"/>
                <a:gd name="connsiteY55" fmla="*/ 2151393 h 2667000"/>
                <a:gd name="connsiteX56" fmla="*/ 1403461 w 5495925"/>
                <a:gd name="connsiteY56" fmla="*/ 2120598 h 2667000"/>
                <a:gd name="connsiteX57" fmla="*/ 1374867 w 5495925"/>
                <a:gd name="connsiteY57" fmla="*/ 2120598 h 2667000"/>
                <a:gd name="connsiteX58" fmla="*/ 1374867 w 5495925"/>
                <a:gd name="connsiteY58" fmla="*/ 2096395 h 2667000"/>
                <a:gd name="connsiteX59" fmla="*/ 1341873 w 5495925"/>
                <a:gd name="connsiteY59" fmla="*/ 2096395 h 2667000"/>
                <a:gd name="connsiteX60" fmla="*/ 1341873 w 5495925"/>
                <a:gd name="connsiteY60" fmla="*/ 2078803 h 2667000"/>
                <a:gd name="connsiteX61" fmla="*/ 1317669 w 5495925"/>
                <a:gd name="connsiteY61" fmla="*/ 2078803 h 2667000"/>
                <a:gd name="connsiteX62" fmla="*/ 1317669 w 5495925"/>
                <a:gd name="connsiteY62" fmla="*/ 2050199 h 2667000"/>
                <a:gd name="connsiteX63" fmla="*/ 1280274 w 5495925"/>
                <a:gd name="connsiteY63" fmla="*/ 2050199 h 2667000"/>
                <a:gd name="connsiteX64" fmla="*/ 1280274 w 5495925"/>
                <a:gd name="connsiteY64" fmla="*/ 1990811 h 2667000"/>
                <a:gd name="connsiteX65" fmla="*/ 1253881 w 5495925"/>
                <a:gd name="connsiteY65" fmla="*/ 1990811 h 2667000"/>
                <a:gd name="connsiteX66" fmla="*/ 1253881 w 5495925"/>
                <a:gd name="connsiteY66" fmla="*/ 1968808 h 2667000"/>
                <a:gd name="connsiteX67" fmla="*/ 1214285 w 5495925"/>
                <a:gd name="connsiteY67" fmla="*/ 1968808 h 2667000"/>
                <a:gd name="connsiteX68" fmla="*/ 1214285 w 5495925"/>
                <a:gd name="connsiteY68" fmla="*/ 1933613 h 2667000"/>
                <a:gd name="connsiteX69" fmla="*/ 1176890 w 5495925"/>
                <a:gd name="connsiteY69" fmla="*/ 1933613 h 2667000"/>
                <a:gd name="connsiteX70" fmla="*/ 1176890 w 5495925"/>
                <a:gd name="connsiteY70" fmla="*/ 1911610 h 2667000"/>
                <a:gd name="connsiteX71" fmla="*/ 1179090 w 5495925"/>
                <a:gd name="connsiteY71" fmla="*/ 1911610 h 2667000"/>
                <a:gd name="connsiteX72" fmla="*/ 1179090 w 5495925"/>
                <a:gd name="connsiteY72" fmla="*/ 1909420 h 2667000"/>
                <a:gd name="connsiteX73" fmla="*/ 1146086 w 5495925"/>
                <a:gd name="connsiteY73" fmla="*/ 1909420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34078 h 2667000"/>
                <a:gd name="connsiteX99" fmla="*/ 653337 w 5495925"/>
                <a:gd name="connsiteY99" fmla="*/ 1234078 h 2667000"/>
                <a:gd name="connsiteX100" fmla="*/ 653337 w 5495925"/>
                <a:gd name="connsiteY100" fmla="*/ 1115292 h 2667000"/>
                <a:gd name="connsiteX101" fmla="*/ 615941 w 5495925"/>
                <a:gd name="connsiteY101" fmla="*/ 1115292 h 2667000"/>
                <a:gd name="connsiteX102" fmla="*/ 615941 w 5495925"/>
                <a:gd name="connsiteY102" fmla="*/ 1038301 h 2667000"/>
                <a:gd name="connsiteX103" fmla="*/ 585144 w 5495925"/>
                <a:gd name="connsiteY103" fmla="*/ 1038301 h 2667000"/>
                <a:gd name="connsiteX104" fmla="*/ 585144 w 5495925"/>
                <a:gd name="connsiteY104" fmla="*/ 976703 h 2667000"/>
                <a:gd name="connsiteX105" fmla="*/ 560945 w 5495925"/>
                <a:gd name="connsiteY105" fmla="*/ 976703 h 2667000"/>
                <a:gd name="connsiteX106" fmla="*/ 560945 w 5495925"/>
                <a:gd name="connsiteY106" fmla="*/ 915112 h 2667000"/>
                <a:gd name="connsiteX107" fmla="*/ 514750 w 5495925"/>
                <a:gd name="connsiteY107" fmla="*/ 915112 h 2667000"/>
                <a:gd name="connsiteX108" fmla="*/ 514750 w 5495925"/>
                <a:gd name="connsiteY108" fmla="*/ 882115 h 2667000"/>
                <a:gd name="connsiteX109" fmla="*/ 486153 w 5495925"/>
                <a:gd name="connsiteY109" fmla="*/ 882115 h 2667000"/>
                <a:gd name="connsiteX110" fmla="*/ 486153 w 5495925"/>
                <a:gd name="connsiteY110" fmla="*/ 840318 h 2667000"/>
                <a:gd name="connsiteX111" fmla="*/ 450956 w 5495925"/>
                <a:gd name="connsiteY111" fmla="*/ 840318 h 2667000"/>
                <a:gd name="connsiteX112" fmla="*/ 450956 w 5495925"/>
                <a:gd name="connsiteY112" fmla="*/ 769926 h 2667000"/>
                <a:gd name="connsiteX113" fmla="*/ 409161 w 5495925"/>
                <a:gd name="connsiteY113" fmla="*/ 769926 h 2667000"/>
                <a:gd name="connsiteX114" fmla="*/ 409161 w 5495925"/>
                <a:gd name="connsiteY114" fmla="*/ 670935 h 2667000"/>
                <a:gd name="connsiteX115" fmla="*/ 371764 w 5495925"/>
                <a:gd name="connsiteY115" fmla="*/ 670935 h 2667000"/>
                <a:gd name="connsiteX116" fmla="*/ 371764 w 5495925"/>
                <a:gd name="connsiteY116" fmla="*/ 655536 h 2667000"/>
                <a:gd name="connsiteX117" fmla="*/ 360765 w 5495925"/>
                <a:gd name="connsiteY117" fmla="*/ 655536 h 2667000"/>
                <a:gd name="connsiteX118" fmla="*/ 360765 w 5495925"/>
                <a:gd name="connsiteY118" fmla="*/ 611541 h 2667000"/>
                <a:gd name="connsiteX119" fmla="*/ 323369 w 5495925"/>
                <a:gd name="connsiteY119" fmla="*/ 611541 h 2667000"/>
                <a:gd name="connsiteX120" fmla="*/ 323369 w 5495925"/>
                <a:gd name="connsiteY120" fmla="*/ 545547 h 2667000"/>
                <a:gd name="connsiteX121" fmla="*/ 294771 w 5495925"/>
                <a:gd name="connsiteY121" fmla="*/ 545547 h 2667000"/>
                <a:gd name="connsiteX122" fmla="*/ 294771 w 5495925"/>
                <a:gd name="connsiteY122" fmla="*/ 453156 h 2667000"/>
                <a:gd name="connsiteX123" fmla="*/ 261775 w 5495925"/>
                <a:gd name="connsiteY123" fmla="*/ 453156 h 2667000"/>
                <a:gd name="connsiteX124" fmla="*/ 261775 w 5495925"/>
                <a:gd name="connsiteY124" fmla="*/ 349767 h 2667000"/>
                <a:gd name="connsiteX125" fmla="*/ 233178 w 5495925"/>
                <a:gd name="connsiteY125" fmla="*/ 349767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6218" y="2428561"/>
                  </a:lnTo>
                  <a:lnTo>
                    <a:pt x="1896218" y="2404367"/>
                  </a:lnTo>
                  <a:lnTo>
                    <a:pt x="1819227" y="2404367"/>
                  </a:lnTo>
                  <a:lnTo>
                    <a:pt x="1819227" y="2375773"/>
                  </a:lnTo>
                  <a:lnTo>
                    <a:pt x="1759830" y="2375773"/>
                  </a:lnTo>
                  <a:lnTo>
                    <a:pt x="1759830" y="2358171"/>
                  </a:lnTo>
                  <a:lnTo>
                    <a:pt x="1689440" y="2358171"/>
                  </a:lnTo>
                  <a:lnTo>
                    <a:pt x="1689440" y="2331777"/>
                  </a:lnTo>
                  <a:lnTo>
                    <a:pt x="1654235" y="2331777"/>
                  </a:lnTo>
                  <a:lnTo>
                    <a:pt x="1654235" y="2294382"/>
                  </a:lnTo>
                  <a:lnTo>
                    <a:pt x="1592647" y="2294382"/>
                  </a:lnTo>
                  <a:lnTo>
                    <a:pt x="1592647" y="2263578"/>
                  </a:lnTo>
                  <a:lnTo>
                    <a:pt x="1559652" y="2263578"/>
                  </a:lnTo>
                  <a:lnTo>
                    <a:pt x="1559652" y="2239385"/>
                  </a:lnTo>
                  <a:lnTo>
                    <a:pt x="1526648" y="2239385"/>
                  </a:lnTo>
                  <a:lnTo>
                    <a:pt x="1526648" y="2217382"/>
                  </a:lnTo>
                  <a:lnTo>
                    <a:pt x="1487053" y="2217382"/>
                  </a:lnTo>
                  <a:lnTo>
                    <a:pt x="1487053" y="2197589"/>
                  </a:lnTo>
                  <a:lnTo>
                    <a:pt x="1460659" y="2197589"/>
                  </a:lnTo>
                  <a:lnTo>
                    <a:pt x="1460659" y="2168985"/>
                  </a:lnTo>
                  <a:lnTo>
                    <a:pt x="1427664" y="2168985"/>
                  </a:lnTo>
                  <a:lnTo>
                    <a:pt x="1427664" y="2151393"/>
                  </a:lnTo>
                  <a:lnTo>
                    <a:pt x="1403461" y="2151393"/>
                  </a:lnTo>
                  <a:lnTo>
                    <a:pt x="1403461" y="2120598"/>
                  </a:lnTo>
                  <a:lnTo>
                    <a:pt x="1374867" y="2120598"/>
                  </a:lnTo>
                  <a:lnTo>
                    <a:pt x="1374867" y="2096395"/>
                  </a:lnTo>
                  <a:lnTo>
                    <a:pt x="1341873" y="2096395"/>
                  </a:lnTo>
                  <a:lnTo>
                    <a:pt x="1341873" y="2078803"/>
                  </a:lnTo>
                  <a:lnTo>
                    <a:pt x="1317669" y="2078803"/>
                  </a:lnTo>
                  <a:lnTo>
                    <a:pt x="1317669" y="2050199"/>
                  </a:lnTo>
                  <a:lnTo>
                    <a:pt x="1280274" y="2050199"/>
                  </a:lnTo>
                  <a:lnTo>
                    <a:pt x="1280274" y="1990811"/>
                  </a:lnTo>
                  <a:lnTo>
                    <a:pt x="1253881" y="1990811"/>
                  </a:lnTo>
                  <a:lnTo>
                    <a:pt x="1253881" y="1968808"/>
                  </a:lnTo>
                  <a:lnTo>
                    <a:pt x="1214285" y="1968808"/>
                  </a:lnTo>
                  <a:lnTo>
                    <a:pt x="1214285" y="1933613"/>
                  </a:lnTo>
                  <a:lnTo>
                    <a:pt x="1176890" y="1933613"/>
                  </a:lnTo>
                  <a:lnTo>
                    <a:pt x="1176890" y="1911610"/>
                  </a:lnTo>
                  <a:lnTo>
                    <a:pt x="1179090" y="1911610"/>
                  </a:lnTo>
                  <a:lnTo>
                    <a:pt x="1179090" y="1909420"/>
                  </a:lnTo>
                  <a:lnTo>
                    <a:pt x="1146086" y="1909420"/>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34078"/>
                  </a:lnTo>
                  <a:lnTo>
                    <a:pt x="653337" y="1234078"/>
                  </a:lnTo>
                  <a:lnTo>
                    <a:pt x="653337" y="1115292"/>
                  </a:lnTo>
                  <a:lnTo>
                    <a:pt x="615941" y="1115292"/>
                  </a:lnTo>
                  <a:lnTo>
                    <a:pt x="615941" y="1038301"/>
                  </a:lnTo>
                  <a:lnTo>
                    <a:pt x="585144" y="1038301"/>
                  </a:lnTo>
                  <a:lnTo>
                    <a:pt x="585144" y="976703"/>
                  </a:lnTo>
                  <a:lnTo>
                    <a:pt x="560945" y="976703"/>
                  </a:lnTo>
                  <a:lnTo>
                    <a:pt x="560945" y="915112"/>
                  </a:lnTo>
                  <a:lnTo>
                    <a:pt x="514750" y="915112"/>
                  </a:lnTo>
                  <a:lnTo>
                    <a:pt x="514750" y="882115"/>
                  </a:lnTo>
                  <a:lnTo>
                    <a:pt x="486153" y="882115"/>
                  </a:lnTo>
                  <a:lnTo>
                    <a:pt x="486153" y="840318"/>
                  </a:lnTo>
                  <a:lnTo>
                    <a:pt x="450956" y="840318"/>
                  </a:lnTo>
                  <a:lnTo>
                    <a:pt x="450956" y="769926"/>
                  </a:lnTo>
                  <a:lnTo>
                    <a:pt x="409161" y="769926"/>
                  </a:lnTo>
                  <a:lnTo>
                    <a:pt x="409161" y="670935"/>
                  </a:lnTo>
                  <a:lnTo>
                    <a:pt x="371764" y="670935"/>
                  </a:lnTo>
                  <a:lnTo>
                    <a:pt x="371764" y="655536"/>
                  </a:lnTo>
                  <a:lnTo>
                    <a:pt x="360765" y="655536"/>
                  </a:lnTo>
                  <a:lnTo>
                    <a:pt x="360765" y="611541"/>
                  </a:lnTo>
                  <a:lnTo>
                    <a:pt x="323369" y="611541"/>
                  </a:lnTo>
                  <a:lnTo>
                    <a:pt x="323369" y="545547"/>
                  </a:lnTo>
                  <a:lnTo>
                    <a:pt x="294771" y="545547"/>
                  </a:lnTo>
                  <a:lnTo>
                    <a:pt x="294771" y="453156"/>
                  </a:lnTo>
                  <a:lnTo>
                    <a:pt x="261775" y="453156"/>
                  </a:lnTo>
                  <a:lnTo>
                    <a:pt x="261775" y="349767"/>
                  </a:lnTo>
                  <a:lnTo>
                    <a:pt x="233178" y="349767"/>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rgbClr val="FF6600"/>
              </a:solidFill>
              <a:prstDash val="solid"/>
              <a:miter/>
            </a:ln>
          </p:spPr>
          <p:txBody>
            <a:bodyPr rtlCol="0" anchor="ctr"/>
            <a:lstStyle/>
            <a:p>
              <a:endParaRPr lang="en-US" sz="1200" dirty="0">
                <a:solidFill>
                  <a:srgbClr val="4D4D4D"/>
                </a:solidFill>
              </a:endParaRPr>
            </a:p>
          </p:txBody>
        </p:sp>
        <p:cxnSp>
          <p:nvCxnSpPr>
            <p:cNvPr id="53" name="Straight Connector 52">
              <a:extLst>
                <a:ext uri="{FF2B5EF4-FFF2-40B4-BE49-F238E27FC236}">
                  <a16:creationId xmlns:a16="http://schemas.microsoft.com/office/drawing/2014/main" id="{AA1FD8C1-96EE-45A3-86DD-FB8D97F5D506}"/>
                </a:ext>
              </a:extLst>
            </p:cNvPr>
            <p:cNvCxnSpPr/>
            <p:nvPr/>
          </p:nvCxnSpPr>
          <p:spPr>
            <a:xfrm>
              <a:off x="11021151" y="4480262"/>
              <a:ext cx="444518" cy="0"/>
            </a:xfrm>
            <a:prstGeom prst="line">
              <a:avLst/>
            </a:prstGeom>
            <a:noFill/>
            <a:ln w="15875" cap="flat">
              <a:solidFill>
                <a:srgbClr val="FF6600"/>
              </a:solidFill>
              <a:prstDash val="solid"/>
              <a:miter/>
            </a:ln>
          </p:spPr>
        </p:cxnSp>
        <p:cxnSp>
          <p:nvCxnSpPr>
            <p:cNvPr id="54" name="Straight Connector 53">
              <a:extLst>
                <a:ext uri="{FF2B5EF4-FFF2-40B4-BE49-F238E27FC236}">
                  <a16:creationId xmlns:a16="http://schemas.microsoft.com/office/drawing/2014/main" id="{EABF9A17-5125-48B9-9176-D2AFAD25185F}"/>
                </a:ext>
              </a:extLst>
            </p:cNvPr>
            <p:cNvCxnSpPr/>
            <p:nvPr/>
          </p:nvCxnSpPr>
          <p:spPr>
            <a:xfrm>
              <a:off x="11021151" y="4712873"/>
              <a:ext cx="444518" cy="0"/>
            </a:xfrm>
            <a:prstGeom prst="line">
              <a:avLst/>
            </a:prstGeom>
            <a:noFill/>
            <a:ln w="15875" cap="flat">
              <a:solidFill>
                <a:schemeClr val="accent3"/>
              </a:solidFill>
              <a:prstDash val="solid"/>
              <a:miter/>
            </a:ln>
          </p:spPr>
        </p:cxnSp>
        <p:sp>
          <p:nvSpPr>
            <p:cNvPr id="55" name="TextBox 54">
              <a:extLst>
                <a:ext uri="{FF2B5EF4-FFF2-40B4-BE49-F238E27FC236}">
                  <a16:creationId xmlns:a16="http://schemas.microsoft.com/office/drawing/2014/main" id="{777265F4-A370-4C3D-B20B-A9F999CEA0AE}"/>
                </a:ext>
              </a:extLst>
            </p:cNvPr>
            <p:cNvSpPr txBox="1"/>
            <p:nvPr/>
          </p:nvSpPr>
          <p:spPr>
            <a:xfrm>
              <a:off x="11469677" y="4338896"/>
              <a:ext cx="439544" cy="276999"/>
            </a:xfrm>
            <a:prstGeom prst="rect">
              <a:avLst/>
            </a:prstGeom>
            <a:noFill/>
          </p:spPr>
          <p:txBody>
            <a:bodyPr wrap="none" rtlCol="0">
              <a:spAutoFit/>
            </a:bodyPr>
            <a:lstStyle/>
            <a:p>
              <a:r>
                <a:rPr lang="zh-CN" sz="1200">
                  <a:solidFill>
                    <a:srgbClr val="4D4D4D"/>
                  </a:solidFill>
                </a:rPr>
                <a:t>≤70</a:t>
              </a:r>
            </a:p>
          </p:txBody>
        </p:sp>
        <p:sp>
          <p:nvSpPr>
            <p:cNvPr id="56" name="TextBox 55">
              <a:extLst>
                <a:ext uri="{FF2B5EF4-FFF2-40B4-BE49-F238E27FC236}">
                  <a16:creationId xmlns:a16="http://schemas.microsoft.com/office/drawing/2014/main" id="{2A211A4C-DAAF-48B4-9999-AC63A0FF2DAE}"/>
                </a:ext>
              </a:extLst>
            </p:cNvPr>
            <p:cNvSpPr txBox="1"/>
            <p:nvPr/>
          </p:nvSpPr>
          <p:spPr>
            <a:xfrm>
              <a:off x="11465669" y="4574374"/>
              <a:ext cx="444352" cy="276999"/>
            </a:xfrm>
            <a:prstGeom prst="rect">
              <a:avLst/>
            </a:prstGeom>
            <a:noFill/>
          </p:spPr>
          <p:txBody>
            <a:bodyPr wrap="none" rtlCol="0">
              <a:spAutoFit/>
            </a:bodyPr>
            <a:lstStyle/>
            <a:p>
              <a:r>
                <a:rPr lang="zh-CN" sz="1200">
                  <a:solidFill>
                    <a:srgbClr val="4D4D4D"/>
                  </a:solidFill>
                </a:rPr>
                <a:t>&gt;70</a:t>
              </a:r>
            </a:p>
          </p:txBody>
        </p:sp>
      </p:grpSp>
      <p:grpSp>
        <p:nvGrpSpPr>
          <p:cNvPr id="57" name="Group 56">
            <a:extLst>
              <a:ext uri="{FF2B5EF4-FFF2-40B4-BE49-F238E27FC236}">
                <a16:creationId xmlns:a16="http://schemas.microsoft.com/office/drawing/2014/main" id="{3D4CB3C8-4F07-459E-BC8B-7342C5EF5332}"/>
              </a:ext>
            </a:extLst>
          </p:cNvPr>
          <p:cNvGrpSpPr/>
          <p:nvPr/>
        </p:nvGrpSpPr>
        <p:grpSpPr>
          <a:xfrm>
            <a:off x="4555632" y="2042623"/>
            <a:ext cx="4527649" cy="2682855"/>
            <a:chOff x="9767076" y="2022254"/>
            <a:chExt cx="4527649" cy="2682855"/>
          </a:xfrm>
        </p:grpSpPr>
        <p:grpSp>
          <p:nvGrpSpPr>
            <p:cNvPr id="58" name="Group 57">
              <a:extLst>
                <a:ext uri="{FF2B5EF4-FFF2-40B4-BE49-F238E27FC236}">
                  <a16:creationId xmlns:a16="http://schemas.microsoft.com/office/drawing/2014/main" id="{0D765A6F-2825-42F4-AE0B-8B832841F134}"/>
                </a:ext>
              </a:extLst>
            </p:cNvPr>
            <p:cNvGrpSpPr/>
            <p:nvPr/>
          </p:nvGrpSpPr>
          <p:grpSpPr>
            <a:xfrm>
              <a:off x="9767076" y="2022254"/>
              <a:ext cx="4527649" cy="2682855"/>
              <a:chOff x="8550694" y="3464562"/>
              <a:chExt cx="4527649" cy="2682855"/>
            </a:xfrm>
          </p:grpSpPr>
          <p:sp>
            <p:nvSpPr>
              <p:cNvPr id="61" name="TextBox 60">
                <a:extLst>
                  <a:ext uri="{FF2B5EF4-FFF2-40B4-BE49-F238E27FC236}">
                    <a16:creationId xmlns:a16="http://schemas.microsoft.com/office/drawing/2014/main" id="{1FC59422-D2C2-41F4-AE60-C7F3C38E3691}"/>
                  </a:ext>
                </a:extLst>
              </p:cNvPr>
              <p:cNvSpPr txBox="1"/>
              <p:nvPr/>
            </p:nvSpPr>
            <p:spPr>
              <a:xfrm>
                <a:off x="10693907" y="3737097"/>
                <a:ext cx="1252266" cy="646331"/>
              </a:xfrm>
              <a:prstGeom prst="rect">
                <a:avLst/>
              </a:prstGeom>
              <a:noFill/>
            </p:spPr>
            <p:txBody>
              <a:bodyPr wrap="none" rtlCol="0">
                <a:spAutoFit/>
              </a:bodyPr>
              <a:lstStyle/>
              <a:p>
                <a:r>
                  <a:rPr lang="zh-CN" sz="1200">
                    <a:solidFill>
                      <a:srgbClr val="4D4D4D">
                        <a:lumMod val="50000"/>
                      </a:srgbClr>
                    </a:solidFill>
                  </a:rPr>
                  <a:t>中位 OS（月）</a:t>
                </a:r>
              </a:p>
              <a:p>
                <a:r>
                  <a:rPr lang="zh-CN" sz="1200">
                    <a:solidFill>
                      <a:srgbClr val="E75C00"/>
                    </a:solidFill>
                  </a:rPr>
                  <a:t>≤70 岁：12.4 </a:t>
                </a:r>
              </a:p>
              <a:p>
                <a:r>
                  <a:rPr lang="zh-CN" sz="1200">
                    <a:solidFill>
                      <a:srgbClr val="B60D27"/>
                    </a:solidFill>
                  </a:rPr>
                  <a:t>&gt;70 岁：11.6 </a:t>
                </a:r>
              </a:p>
            </p:txBody>
          </p:sp>
          <p:sp>
            <p:nvSpPr>
              <p:cNvPr id="62" name="Freeform 21">
                <a:extLst>
                  <a:ext uri="{FF2B5EF4-FFF2-40B4-BE49-F238E27FC236}">
                    <a16:creationId xmlns:a16="http://schemas.microsoft.com/office/drawing/2014/main" id="{609ED8FC-7987-4013-A08B-27071D47CF10}"/>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3" name="Line 6">
                <a:extLst>
                  <a:ext uri="{FF2B5EF4-FFF2-40B4-BE49-F238E27FC236}">
                    <a16:creationId xmlns:a16="http://schemas.microsoft.com/office/drawing/2014/main" id="{69EFE690-4138-48DB-9792-2B9DB33F1237}"/>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4" name="Line 7">
                <a:extLst>
                  <a:ext uri="{FF2B5EF4-FFF2-40B4-BE49-F238E27FC236}">
                    <a16:creationId xmlns:a16="http://schemas.microsoft.com/office/drawing/2014/main" id="{CD6541F7-BD80-4723-B71E-B01D549ACD5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5" name="Line 8">
                <a:extLst>
                  <a:ext uri="{FF2B5EF4-FFF2-40B4-BE49-F238E27FC236}">
                    <a16:creationId xmlns:a16="http://schemas.microsoft.com/office/drawing/2014/main" id="{9FB96613-5968-4BAE-B49E-1AD00B436B29}"/>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6" name="Line 9">
                <a:extLst>
                  <a:ext uri="{FF2B5EF4-FFF2-40B4-BE49-F238E27FC236}">
                    <a16:creationId xmlns:a16="http://schemas.microsoft.com/office/drawing/2014/main" id="{B1A2D261-563E-445B-BC0F-3EDDCD0ECC3A}"/>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7" name="Line 10">
                <a:extLst>
                  <a:ext uri="{FF2B5EF4-FFF2-40B4-BE49-F238E27FC236}">
                    <a16:creationId xmlns:a16="http://schemas.microsoft.com/office/drawing/2014/main" id="{FBF881CC-BE1B-48D2-B535-BD5149163125}"/>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8" name="Line 11">
                <a:extLst>
                  <a:ext uri="{FF2B5EF4-FFF2-40B4-BE49-F238E27FC236}">
                    <a16:creationId xmlns:a16="http://schemas.microsoft.com/office/drawing/2014/main" id="{25B2583C-3CDF-46C2-92E7-A7119EEC4ED5}"/>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9" name="TextBox 68">
                <a:extLst>
                  <a:ext uri="{FF2B5EF4-FFF2-40B4-BE49-F238E27FC236}">
                    <a16:creationId xmlns:a16="http://schemas.microsoft.com/office/drawing/2014/main" id="{8A9570B1-C3A1-495D-B871-6627ECB7E342}"/>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100</a:t>
                </a:r>
              </a:p>
            </p:txBody>
          </p:sp>
          <p:sp>
            <p:nvSpPr>
              <p:cNvPr id="70" name="TextBox 69">
                <a:extLst>
                  <a:ext uri="{FF2B5EF4-FFF2-40B4-BE49-F238E27FC236}">
                    <a16:creationId xmlns:a16="http://schemas.microsoft.com/office/drawing/2014/main" id="{DFA894EB-F3CA-40D7-92A7-A1D7F4A87B57}"/>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80</a:t>
                </a:r>
              </a:p>
            </p:txBody>
          </p:sp>
          <p:sp>
            <p:nvSpPr>
              <p:cNvPr id="71" name="TextBox 70">
                <a:extLst>
                  <a:ext uri="{FF2B5EF4-FFF2-40B4-BE49-F238E27FC236}">
                    <a16:creationId xmlns:a16="http://schemas.microsoft.com/office/drawing/2014/main" id="{7B2D712F-7041-411F-8A4C-48B5B3362F74}"/>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60</a:t>
                </a:r>
              </a:p>
            </p:txBody>
          </p:sp>
          <p:sp>
            <p:nvSpPr>
              <p:cNvPr id="72" name="TextBox 71">
                <a:extLst>
                  <a:ext uri="{FF2B5EF4-FFF2-40B4-BE49-F238E27FC236}">
                    <a16:creationId xmlns:a16="http://schemas.microsoft.com/office/drawing/2014/main" id="{4E98F04B-F254-4BA8-A57A-B4A3AEB05F3A}"/>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40</a:t>
                </a:r>
              </a:p>
            </p:txBody>
          </p:sp>
          <p:sp>
            <p:nvSpPr>
              <p:cNvPr id="73" name="TextBox 72">
                <a:extLst>
                  <a:ext uri="{FF2B5EF4-FFF2-40B4-BE49-F238E27FC236}">
                    <a16:creationId xmlns:a16="http://schemas.microsoft.com/office/drawing/2014/main" id="{8DCE9194-F02C-452B-98BF-A889C052BE7F}"/>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20</a:t>
                </a:r>
              </a:p>
            </p:txBody>
          </p:sp>
          <p:sp>
            <p:nvSpPr>
              <p:cNvPr id="74" name="TextBox 73">
                <a:extLst>
                  <a:ext uri="{FF2B5EF4-FFF2-40B4-BE49-F238E27FC236}">
                    <a16:creationId xmlns:a16="http://schemas.microsoft.com/office/drawing/2014/main" id="{05387377-431A-45A6-8AB5-D9A76A427C2B}"/>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75" name="Line 21">
                <a:extLst>
                  <a:ext uri="{FF2B5EF4-FFF2-40B4-BE49-F238E27FC236}">
                    <a16:creationId xmlns:a16="http://schemas.microsoft.com/office/drawing/2014/main" id="{95B4064D-026E-4461-81D7-DDBA061CB46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76" name="Line 19">
                <a:extLst>
                  <a:ext uri="{FF2B5EF4-FFF2-40B4-BE49-F238E27FC236}">
                    <a16:creationId xmlns:a16="http://schemas.microsoft.com/office/drawing/2014/main" id="{380E6379-1F18-4409-B71B-C92025A39586}"/>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77" name="Line 21">
                <a:extLst>
                  <a:ext uri="{FF2B5EF4-FFF2-40B4-BE49-F238E27FC236}">
                    <a16:creationId xmlns:a16="http://schemas.microsoft.com/office/drawing/2014/main" id="{603407FB-81B3-4DED-A347-C737CB377A36}"/>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78" name="Line 19">
                <a:extLst>
                  <a:ext uri="{FF2B5EF4-FFF2-40B4-BE49-F238E27FC236}">
                    <a16:creationId xmlns:a16="http://schemas.microsoft.com/office/drawing/2014/main" id="{CA3AAD18-3F7A-45C8-8214-4897DD815A81}"/>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79" name="TextBox 78">
                <a:extLst>
                  <a:ext uri="{FF2B5EF4-FFF2-40B4-BE49-F238E27FC236}">
                    <a16:creationId xmlns:a16="http://schemas.microsoft.com/office/drawing/2014/main" id="{C3366185-318A-4050-9D84-3ECF8E353153}"/>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80" name="TextBox 79">
                <a:extLst>
                  <a:ext uri="{FF2B5EF4-FFF2-40B4-BE49-F238E27FC236}">
                    <a16:creationId xmlns:a16="http://schemas.microsoft.com/office/drawing/2014/main" id="{8AFE8A63-C669-4C44-AE71-2C19B13CA687}"/>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a:t>
                </a:r>
              </a:p>
            </p:txBody>
          </p:sp>
          <p:sp>
            <p:nvSpPr>
              <p:cNvPr id="81" name="TextBox 80">
                <a:extLst>
                  <a:ext uri="{FF2B5EF4-FFF2-40B4-BE49-F238E27FC236}">
                    <a16:creationId xmlns:a16="http://schemas.microsoft.com/office/drawing/2014/main" id="{583CB3C9-B6E5-479A-AB7D-8CBC692EBB06}"/>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a:t>
                </a:r>
              </a:p>
            </p:txBody>
          </p:sp>
          <p:sp>
            <p:nvSpPr>
              <p:cNvPr id="82" name="TextBox 81">
                <a:extLst>
                  <a:ext uri="{FF2B5EF4-FFF2-40B4-BE49-F238E27FC236}">
                    <a16:creationId xmlns:a16="http://schemas.microsoft.com/office/drawing/2014/main" id="{E0180F56-0BCD-4F18-9BAE-9353A8EFDC72}"/>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a:t>
                </a:r>
              </a:p>
            </p:txBody>
          </p:sp>
          <p:sp>
            <p:nvSpPr>
              <p:cNvPr id="83" name="TextBox 82">
                <a:extLst>
                  <a:ext uri="{FF2B5EF4-FFF2-40B4-BE49-F238E27FC236}">
                    <a16:creationId xmlns:a16="http://schemas.microsoft.com/office/drawing/2014/main" id="{83F30222-A458-44E1-9A67-522A3AD8F2EA}"/>
                  </a:ext>
                </a:extLst>
              </p:cNvPr>
              <p:cNvSpPr txBox="1"/>
              <p:nvPr/>
            </p:nvSpPr>
            <p:spPr>
              <a:xfrm>
                <a:off x="10767141" y="5503364"/>
                <a:ext cx="87010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时间（年）</a:t>
                </a:r>
              </a:p>
            </p:txBody>
          </p:sp>
          <p:sp>
            <p:nvSpPr>
              <p:cNvPr id="84" name="TextBox 83">
                <a:extLst>
                  <a:ext uri="{FF2B5EF4-FFF2-40B4-BE49-F238E27FC236}">
                    <a16:creationId xmlns:a16="http://schemas.microsoft.com/office/drawing/2014/main" id="{22F7FDB8-F295-44B8-AACF-784C3488A6AF}"/>
                  </a:ext>
                </a:extLst>
              </p:cNvPr>
              <p:cNvSpPr txBox="1"/>
              <p:nvPr/>
            </p:nvSpPr>
            <p:spPr>
              <a:xfrm rot="16200000">
                <a:off x="8451295" y="4243397"/>
                <a:ext cx="1002445"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比例，%</a:t>
                </a:r>
              </a:p>
            </p:txBody>
          </p:sp>
          <p:sp>
            <p:nvSpPr>
              <p:cNvPr id="85" name="TextBox 84">
                <a:extLst>
                  <a:ext uri="{FF2B5EF4-FFF2-40B4-BE49-F238E27FC236}">
                    <a16:creationId xmlns:a16="http://schemas.microsoft.com/office/drawing/2014/main" id="{08AED8AF-0FD9-48BD-8F5E-9C6081C39EEA}"/>
                  </a:ext>
                </a:extLst>
              </p:cNvPr>
              <p:cNvSpPr txBox="1"/>
              <p:nvPr/>
            </p:nvSpPr>
            <p:spPr>
              <a:xfrm>
                <a:off x="8550694" y="5332106"/>
                <a:ext cx="843501" cy="461665"/>
              </a:xfrm>
              <a:prstGeom prst="rect">
                <a:avLst/>
              </a:prstGeom>
              <a:noFill/>
            </p:spPr>
            <p:txBody>
              <a:bodyPr wrap="none" rtlCol="0">
                <a:spAutoFit/>
              </a:bodyPr>
              <a:lstStyle/>
              <a:p>
                <a:pPr algn="r"/>
                <a:r>
                  <a:rPr lang="zh-CN" sz="1200" dirty="0">
                    <a:solidFill>
                      <a:srgbClr val="4D4D4D"/>
                    </a:solidFill>
                  </a:rPr>
                  <a:t>面临风险 </a:t>
                </a:r>
                <a:br>
                  <a:rPr lang="zh-CN" sz="1200" dirty="0">
                    <a:solidFill>
                      <a:srgbClr val="4D4D4D"/>
                    </a:solidFill>
                  </a:rPr>
                </a:br>
                <a:r>
                  <a:rPr lang="zh-CN" sz="1200" dirty="0">
                    <a:solidFill>
                      <a:srgbClr val="4D4D4D"/>
                    </a:solidFill>
                  </a:rPr>
                  <a:t>的人数</a:t>
                </a:r>
              </a:p>
            </p:txBody>
          </p:sp>
          <p:sp>
            <p:nvSpPr>
              <p:cNvPr id="86" name="TextBox 85">
                <a:extLst>
                  <a:ext uri="{FF2B5EF4-FFF2-40B4-BE49-F238E27FC236}">
                    <a16:creationId xmlns:a16="http://schemas.microsoft.com/office/drawing/2014/main" id="{2FEAF3A7-9A65-4BA4-B8EB-C2698ED953BB}"/>
                  </a:ext>
                </a:extLst>
              </p:cNvPr>
              <p:cNvSpPr txBox="1"/>
              <p:nvPr/>
            </p:nvSpPr>
            <p:spPr>
              <a:xfrm>
                <a:off x="9215875" y="5661151"/>
                <a:ext cx="412540"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6726</a:t>
                </a:r>
              </a:p>
            </p:txBody>
          </p:sp>
          <p:sp>
            <p:nvSpPr>
              <p:cNvPr id="87" name="TextBox 86">
                <a:extLst>
                  <a:ext uri="{FF2B5EF4-FFF2-40B4-BE49-F238E27FC236}">
                    <a16:creationId xmlns:a16="http://schemas.microsoft.com/office/drawing/2014/main" id="{7486B0E5-2AB4-478D-BC73-2468C0ADAD2C}"/>
                  </a:ext>
                </a:extLst>
              </p:cNvPr>
              <p:cNvSpPr txBox="1"/>
              <p:nvPr/>
            </p:nvSpPr>
            <p:spPr>
              <a:xfrm>
                <a:off x="10357680" y="5660930"/>
                <a:ext cx="412540"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3210</a:t>
                </a:r>
              </a:p>
            </p:txBody>
          </p:sp>
          <p:sp>
            <p:nvSpPr>
              <p:cNvPr id="88" name="TextBox 87">
                <a:extLst>
                  <a:ext uri="{FF2B5EF4-FFF2-40B4-BE49-F238E27FC236}">
                    <a16:creationId xmlns:a16="http://schemas.microsoft.com/office/drawing/2014/main" id="{568F40BD-FA27-4376-BA79-A233938F7CFD}"/>
                  </a:ext>
                </a:extLst>
              </p:cNvPr>
              <p:cNvSpPr txBox="1"/>
              <p:nvPr/>
            </p:nvSpPr>
            <p:spPr>
              <a:xfrm>
                <a:off x="11570418" y="5660930"/>
                <a:ext cx="327581"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889</a:t>
                </a:r>
              </a:p>
            </p:txBody>
          </p:sp>
          <p:sp>
            <p:nvSpPr>
              <p:cNvPr id="89" name="TextBox 88">
                <a:extLst>
                  <a:ext uri="{FF2B5EF4-FFF2-40B4-BE49-F238E27FC236}">
                    <a16:creationId xmlns:a16="http://schemas.microsoft.com/office/drawing/2014/main" id="{BE4D7542-F391-4796-9430-1CC375ED6F06}"/>
                  </a:ext>
                </a:extLst>
              </p:cNvPr>
              <p:cNvSpPr txBox="1"/>
              <p:nvPr/>
            </p:nvSpPr>
            <p:spPr>
              <a:xfrm>
                <a:off x="12750762" y="5660930"/>
                <a:ext cx="327581" cy="257369"/>
              </a:xfrm>
              <a:prstGeom prst="rect">
                <a:avLst/>
              </a:prstGeom>
              <a:noFill/>
            </p:spPr>
            <p:txBody>
              <a:bodyPr wrap="none" lIns="36000" tIns="36000" rIns="36000" bIns="36000" rtlCol="0" anchor="t" anchorCtr="0">
                <a:spAutoFit/>
              </a:bodyPr>
              <a:lstStyle/>
              <a:p>
                <a:pPr algn="ctr"/>
                <a:r>
                  <a:rPr lang="zh-CN" sz="1200">
                    <a:solidFill>
                      <a:srgbClr val="FF6600"/>
                    </a:solidFill>
                    <a:latin typeface="Arial" panose="020B0604020202020204" pitchFamily="34" charset="0"/>
                    <a:ea typeface="SimSun"/>
                    <a:cs typeface="Arial" panose="020B0604020202020204" pitchFamily="34" charset="0"/>
                  </a:rPr>
                  <a:t>216</a:t>
                </a:r>
              </a:p>
            </p:txBody>
          </p:sp>
          <p:sp>
            <p:nvSpPr>
              <p:cNvPr id="90" name="TextBox 89">
                <a:extLst>
                  <a:ext uri="{FF2B5EF4-FFF2-40B4-BE49-F238E27FC236}">
                    <a16:creationId xmlns:a16="http://schemas.microsoft.com/office/drawing/2014/main" id="{F66F81D1-136B-49A0-9195-3AC1DAE54FF3}"/>
                  </a:ext>
                </a:extLst>
              </p:cNvPr>
              <p:cNvSpPr txBox="1"/>
              <p:nvPr/>
            </p:nvSpPr>
            <p:spPr>
              <a:xfrm>
                <a:off x="8832543" y="5651336"/>
                <a:ext cx="439544" cy="276999"/>
              </a:xfrm>
              <a:prstGeom prst="rect">
                <a:avLst/>
              </a:prstGeom>
              <a:noFill/>
            </p:spPr>
            <p:txBody>
              <a:bodyPr wrap="none" rtlCol="0">
                <a:spAutoFit/>
              </a:bodyPr>
              <a:lstStyle/>
              <a:p>
                <a:r>
                  <a:rPr lang="zh-CN" sz="1200">
                    <a:solidFill>
                      <a:srgbClr val="FF6600"/>
                    </a:solidFill>
                  </a:rPr>
                  <a:t>≤70</a:t>
                </a:r>
              </a:p>
            </p:txBody>
          </p:sp>
          <p:sp>
            <p:nvSpPr>
              <p:cNvPr id="91" name="TextBox 90">
                <a:extLst>
                  <a:ext uri="{FF2B5EF4-FFF2-40B4-BE49-F238E27FC236}">
                    <a16:creationId xmlns:a16="http://schemas.microsoft.com/office/drawing/2014/main" id="{981A237F-257D-46D2-9A4A-9BF004E20629}"/>
                  </a:ext>
                </a:extLst>
              </p:cNvPr>
              <p:cNvSpPr txBox="1"/>
              <p:nvPr/>
            </p:nvSpPr>
            <p:spPr>
              <a:xfrm>
                <a:off x="9218980" y="5880012"/>
                <a:ext cx="412540"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1554</a:t>
                </a:r>
              </a:p>
            </p:txBody>
          </p:sp>
          <p:sp>
            <p:nvSpPr>
              <p:cNvPr id="92" name="TextBox 91">
                <a:extLst>
                  <a:ext uri="{FF2B5EF4-FFF2-40B4-BE49-F238E27FC236}">
                    <a16:creationId xmlns:a16="http://schemas.microsoft.com/office/drawing/2014/main" id="{FAE9B7CA-6C49-469A-A112-C31209DCCF86}"/>
                  </a:ext>
                </a:extLst>
              </p:cNvPr>
              <p:cNvSpPr txBox="1"/>
              <p:nvPr/>
            </p:nvSpPr>
            <p:spPr>
              <a:xfrm>
                <a:off x="10403264" y="5880012"/>
                <a:ext cx="32758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721</a:t>
                </a:r>
              </a:p>
            </p:txBody>
          </p:sp>
          <p:sp>
            <p:nvSpPr>
              <p:cNvPr id="93" name="TextBox 92">
                <a:extLst>
                  <a:ext uri="{FF2B5EF4-FFF2-40B4-BE49-F238E27FC236}">
                    <a16:creationId xmlns:a16="http://schemas.microsoft.com/office/drawing/2014/main" id="{BE5EC7B4-31E6-4CEF-B2DB-D7C7FB5FB46D}"/>
                  </a:ext>
                </a:extLst>
              </p:cNvPr>
              <p:cNvSpPr txBox="1"/>
              <p:nvPr/>
            </p:nvSpPr>
            <p:spPr>
              <a:xfrm>
                <a:off x="11573523" y="5880012"/>
                <a:ext cx="32758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173</a:t>
                </a:r>
              </a:p>
            </p:txBody>
          </p:sp>
          <p:sp>
            <p:nvSpPr>
              <p:cNvPr id="94" name="TextBox 93">
                <a:extLst>
                  <a:ext uri="{FF2B5EF4-FFF2-40B4-BE49-F238E27FC236}">
                    <a16:creationId xmlns:a16="http://schemas.microsoft.com/office/drawing/2014/main" id="{247F4238-3372-4EA3-8BE7-82BBA87FEA48}"/>
                  </a:ext>
                </a:extLst>
              </p:cNvPr>
              <p:cNvSpPr txBox="1"/>
              <p:nvPr/>
            </p:nvSpPr>
            <p:spPr>
              <a:xfrm>
                <a:off x="12796347" y="5880012"/>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44</a:t>
                </a:r>
              </a:p>
            </p:txBody>
          </p:sp>
          <p:sp>
            <p:nvSpPr>
              <p:cNvPr id="95" name="TextBox 94">
                <a:extLst>
                  <a:ext uri="{FF2B5EF4-FFF2-40B4-BE49-F238E27FC236}">
                    <a16:creationId xmlns:a16="http://schemas.microsoft.com/office/drawing/2014/main" id="{EC1E911B-8FA6-4A3A-9707-D1EB68293AED}"/>
                  </a:ext>
                </a:extLst>
              </p:cNvPr>
              <p:cNvSpPr txBox="1"/>
              <p:nvPr/>
            </p:nvSpPr>
            <p:spPr>
              <a:xfrm>
                <a:off x="8826681" y="5870418"/>
                <a:ext cx="444352" cy="276999"/>
              </a:xfrm>
              <a:prstGeom prst="rect">
                <a:avLst/>
              </a:prstGeom>
              <a:noFill/>
            </p:spPr>
            <p:txBody>
              <a:bodyPr wrap="none" rtlCol="0">
                <a:spAutoFit/>
              </a:bodyPr>
              <a:lstStyle/>
              <a:p>
                <a:r>
                  <a:rPr lang="zh-CN" sz="1200">
                    <a:solidFill>
                      <a:srgbClr val="B60D27"/>
                    </a:solidFill>
                  </a:rPr>
                  <a:t>&gt;70</a:t>
                </a:r>
              </a:p>
            </p:txBody>
          </p:sp>
          <p:cxnSp>
            <p:nvCxnSpPr>
              <p:cNvPr id="96" name="Straight Connector 95">
                <a:extLst>
                  <a:ext uri="{FF2B5EF4-FFF2-40B4-BE49-F238E27FC236}">
                    <a16:creationId xmlns:a16="http://schemas.microsoft.com/office/drawing/2014/main" id="{B22DD1FC-6F8B-4C98-9660-5B771F5066F5}"/>
                  </a:ext>
                </a:extLst>
              </p:cNvPr>
              <p:cNvCxnSpPr/>
              <p:nvPr/>
            </p:nvCxnSpPr>
            <p:spPr>
              <a:xfrm>
                <a:off x="11472235" y="4486190"/>
                <a:ext cx="444518" cy="0"/>
              </a:xfrm>
              <a:prstGeom prst="line">
                <a:avLst/>
              </a:prstGeom>
              <a:noFill/>
              <a:ln w="15875" cap="flat">
                <a:solidFill>
                  <a:srgbClr val="FF6600"/>
                </a:solidFill>
                <a:prstDash val="solid"/>
                <a:miter/>
              </a:ln>
            </p:spPr>
          </p:cxnSp>
          <p:cxnSp>
            <p:nvCxnSpPr>
              <p:cNvPr id="97" name="Straight Connector 96">
                <a:extLst>
                  <a:ext uri="{FF2B5EF4-FFF2-40B4-BE49-F238E27FC236}">
                    <a16:creationId xmlns:a16="http://schemas.microsoft.com/office/drawing/2014/main" id="{49BE1595-0117-4BA0-BFBD-7B4F50757B05}"/>
                  </a:ext>
                </a:extLst>
              </p:cNvPr>
              <p:cNvCxnSpPr/>
              <p:nvPr/>
            </p:nvCxnSpPr>
            <p:spPr>
              <a:xfrm>
                <a:off x="11477999" y="4671223"/>
                <a:ext cx="444518" cy="0"/>
              </a:xfrm>
              <a:prstGeom prst="line">
                <a:avLst/>
              </a:prstGeom>
              <a:noFill/>
              <a:ln w="15875" cap="flat">
                <a:solidFill>
                  <a:schemeClr val="accent3"/>
                </a:solidFill>
                <a:prstDash val="solid"/>
                <a:miter/>
              </a:ln>
            </p:spPr>
          </p:cxnSp>
          <p:sp>
            <p:nvSpPr>
              <p:cNvPr id="98" name="TextBox 97">
                <a:extLst>
                  <a:ext uri="{FF2B5EF4-FFF2-40B4-BE49-F238E27FC236}">
                    <a16:creationId xmlns:a16="http://schemas.microsoft.com/office/drawing/2014/main" id="{DF4A2330-BAE3-40C1-9ADB-EA1BB8857703}"/>
                  </a:ext>
                </a:extLst>
              </p:cNvPr>
              <p:cNvSpPr txBox="1"/>
              <p:nvPr/>
            </p:nvSpPr>
            <p:spPr>
              <a:xfrm>
                <a:off x="11920761" y="4344824"/>
                <a:ext cx="439544" cy="276999"/>
              </a:xfrm>
              <a:prstGeom prst="rect">
                <a:avLst/>
              </a:prstGeom>
              <a:noFill/>
            </p:spPr>
            <p:txBody>
              <a:bodyPr wrap="none" rtlCol="0">
                <a:spAutoFit/>
              </a:bodyPr>
              <a:lstStyle/>
              <a:p>
                <a:r>
                  <a:rPr lang="zh-CN" sz="1200">
                    <a:solidFill>
                      <a:srgbClr val="4D4D4D"/>
                    </a:solidFill>
                  </a:rPr>
                  <a:t>≤70</a:t>
                </a:r>
              </a:p>
            </p:txBody>
          </p:sp>
          <p:sp>
            <p:nvSpPr>
              <p:cNvPr id="99" name="TextBox 98">
                <a:extLst>
                  <a:ext uri="{FF2B5EF4-FFF2-40B4-BE49-F238E27FC236}">
                    <a16:creationId xmlns:a16="http://schemas.microsoft.com/office/drawing/2014/main" id="{EE5F0E69-CBFA-467C-87A9-29754261249D}"/>
                  </a:ext>
                </a:extLst>
              </p:cNvPr>
              <p:cNvSpPr txBox="1"/>
              <p:nvPr/>
            </p:nvSpPr>
            <p:spPr>
              <a:xfrm>
                <a:off x="11922517" y="4532724"/>
                <a:ext cx="444352" cy="276999"/>
              </a:xfrm>
              <a:prstGeom prst="rect">
                <a:avLst/>
              </a:prstGeom>
              <a:noFill/>
            </p:spPr>
            <p:txBody>
              <a:bodyPr wrap="none" rtlCol="0">
                <a:spAutoFit/>
              </a:bodyPr>
              <a:lstStyle/>
              <a:p>
                <a:r>
                  <a:rPr lang="zh-CN" sz="1200">
                    <a:solidFill>
                      <a:srgbClr val="4D4D4D"/>
                    </a:solidFill>
                  </a:rPr>
                  <a:t>&gt;70</a:t>
                </a:r>
              </a:p>
            </p:txBody>
          </p:sp>
        </p:grpSp>
        <p:sp>
          <p:nvSpPr>
            <p:cNvPr id="59" name="Graphic 167">
              <a:extLst>
                <a:ext uri="{FF2B5EF4-FFF2-40B4-BE49-F238E27FC236}">
                  <a16:creationId xmlns:a16="http://schemas.microsoft.com/office/drawing/2014/main" id="{320CAF0F-8972-446E-A3F5-513B383F7470}"/>
                </a:ext>
              </a:extLst>
            </p:cNvPr>
            <p:cNvSpPr/>
            <p:nvPr/>
          </p:nvSpPr>
          <p:spPr>
            <a:xfrm>
              <a:off x="10649603" y="2157994"/>
              <a:ext cx="3481672" cy="1599051"/>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31744 w 5448300"/>
                <a:gd name="connsiteY9" fmla="*/ 2358171 h 2438400"/>
                <a:gd name="connsiteX10" fmla="*/ 4731744 w 5448300"/>
                <a:gd name="connsiteY10" fmla="*/ 2336178 h 2438400"/>
                <a:gd name="connsiteX11" fmla="*/ 4586555 w 5448300"/>
                <a:gd name="connsiteY11" fmla="*/ 2336178 h 2438400"/>
                <a:gd name="connsiteX12" fmla="*/ 4586555 w 5448300"/>
                <a:gd name="connsiteY12" fmla="*/ 2314175 h 2438400"/>
                <a:gd name="connsiteX13" fmla="*/ 4412771 w 5448300"/>
                <a:gd name="connsiteY13" fmla="*/ 2314175 h 2438400"/>
                <a:gd name="connsiteX14" fmla="*/ 4412771 w 5448300"/>
                <a:gd name="connsiteY14" fmla="*/ 2281181 h 2438400"/>
                <a:gd name="connsiteX15" fmla="*/ 4280783 w 5448300"/>
                <a:gd name="connsiteY15" fmla="*/ 2281181 h 2438400"/>
                <a:gd name="connsiteX16" fmla="*/ 4280783 w 5448300"/>
                <a:gd name="connsiteY16" fmla="*/ 2254777 h 2438400"/>
                <a:gd name="connsiteX17" fmla="*/ 4210393 w 5448300"/>
                <a:gd name="connsiteY17" fmla="*/ 2254777 h 2438400"/>
                <a:gd name="connsiteX18" fmla="*/ 4210393 w 5448300"/>
                <a:gd name="connsiteY18" fmla="*/ 2234984 h 2438400"/>
                <a:gd name="connsiteX19" fmla="*/ 4069604 w 5448300"/>
                <a:gd name="connsiteY19" fmla="*/ 2234984 h 2438400"/>
                <a:gd name="connsiteX20" fmla="*/ 4069604 w 5448300"/>
                <a:gd name="connsiteY20" fmla="*/ 2215182 h 2438400"/>
                <a:gd name="connsiteX21" fmla="*/ 3975011 w 5448300"/>
                <a:gd name="connsiteY21" fmla="*/ 2215182 h 2438400"/>
                <a:gd name="connsiteX22" fmla="*/ 3975011 w 5448300"/>
                <a:gd name="connsiteY22" fmla="*/ 2186588 h 2438400"/>
                <a:gd name="connsiteX23" fmla="*/ 3876027 w 5448300"/>
                <a:gd name="connsiteY23" fmla="*/ 2186588 h 2438400"/>
                <a:gd name="connsiteX24" fmla="*/ 3876027 w 5448300"/>
                <a:gd name="connsiteY24" fmla="*/ 2164594 h 2438400"/>
                <a:gd name="connsiteX25" fmla="*/ 3766033 w 5448300"/>
                <a:gd name="connsiteY25" fmla="*/ 2164594 h 2438400"/>
                <a:gd name="connsiteX26" fmla="*/ 3766033 w 5448300"/>
                <a:gd name="connsiteY26" fmla="*/ 2142592 h 2438400"/>
                <a:gd name="connsiteX27" fmla="*/ 3649447 w 5448300"/>
                <a:gd name="connsiteY27" fmla="*/ 2142592 h 2438400"/>
                <a:gd name="connsiteX28" fmla="*/ 3649447 w 5448300"/>
                <a:gd name="connsiteY28" fmla="*/ 2116198 h 2438400"/>
                <a:gd name="connsiteX29" fmla="*/ 3598850 w 5448300"/>
                <a:gd name="connsiteY29" fmla="*/ 2116198 h 2438400"/>
                <a:gd name="connsiteX30" fmla="*/ 3598850 w 5448300"/>
                <a:gd name="connsiteY30" fmla="*/ 2102996 h 2438400"/>
                <a:gd name="connsiteX31" fmla="*/ 3539461 w 5448300"/>
                <a:gd name="connsiteY31" fmla="*/ 2102996 h 2438400"/>
                <a:gd name="connsiteX32" fmla="*/ 3539461 w 5448300"/>
                <a:gd name="connsiteY32" fmla="*/ 2089795 h 2438400"/>
                <a:gd name="connsiteX33" fmla="*/ 3464662 w 5448300"/>
                <a:gd name="connsiteY33" fmla="*/ 2089795 h 2438400"/>
                <a:gd name="connsiteX34" fmla="*/ 3464662 w 5448300"/>
                <a:gd name="connsiteY34" fmla="*/ 2070002 h 2438400"/>
                <a:gd name="connsiteX35" fmla="*/ 3392072 w 5448300"/>
                <a:gd name="connsiteY35" fmla="*/ 2070002 h 2438400"/>
                <a:gd name="connsiteX36" fmla="*/ 3392072 w 5448300"/>
                <a:gd name="connsiteY36" fmla="*/ 2045799 h 2438400"/>
                <a:gd name="connsiteX37" fmla="*/ 3330474 w 5448300"/>
                <a:gd name="connsiteY37" fmla="*/ 2045799 h 2438400"/>
                <a:gd name="connsiteX38" fmla="*/ 3330474 w 5448300"/>
                <a:gd name="connsiteY38" fmla="*/ 2026006 h 2438400"/>
                <a:gd name="connsiteX39" fmla="*/ 3279886 w 5448300"/>
                <a:gd name="connsiteY39" fmla="*/ 2026006 h 2438400"/>
                <a:gd name="connsiteX40" fmla="*/ 3279886 w 5448300"/>
                <a:gd name="connsiteY40" fmla="*/ 2008403 h 2438400"/>
                <a:gd name="connsiteX41" fmla="*/ 3246882 w 5448300"/>
                <a:gd name="connsiteY41" fmla="*/ 2008403 h 2438400"/>
                <a:gd name="connsiteX42" fmla="*/ 3246882 w 5448300"/>
                <a:gd name="connsiteY42" fmla="*/ 1988611 h 2438400"/>
                <a:gd name="connsiteX43" fmla="*/ 3163291 w 5448300"/>
                <a:gd name="connsiteY43" fmla="*/ 1988611 h 2438400"/>
                <a:gd name="connsiteX44" fmla="*/ 3163291 w 5448300"/>
                <a:gd name="connsiteY44" fmla="*/ 1960007 h 2438400"/>
                <a:gd name="connsiteX45" fmla="*/ 3103902 w 5448300"/>
                <a:gd name="connsiteY45" fmla="*/ 1960007 h 2438400"/>
                <a:gd name="connsiteX46" fmla="*/ 3103902 w 5448300"/>
                <a:gd name="connsiteY46" fmla="*/ 1946815 h 2438400"/>
                <a:gd name="connsiteX47" fmla="*/ 3057706 w 5448300"/>
                <a:gd name="connsiteY47" fmla="*/ 1946815 h 2438400"/>
                <a:gd name="connsiteX48" fmla="*/ 3057706 w 5448300"/>
                <a:gd name="connsiteY48" fmla="*/ 1929213 h 2438400"/>
                <a:gd name="connsiteX49" fmla="*/ 3018111 w 5448300"/>
                <a:gd name="connsiteY49" fmla="*/ 1929213 h 2438400"/>
                <a:gd name="connsiteX50" fmla="*/ 3018111 w 5448300"/>
                <a:gd name="connsiteY50" fmla="*/ 1911610 h 2438400"/>
                <a:gd name="connsiteX51" fmla="*/ 2971914 w 5448300"/>
                <a:gd name="connsiteY51" fmla="*/ 1911610 h 2438400"/>
                <a:gd name="connsiteX52" fmla="*/ 2971914 w 5448300"/>
                <a:gd name="connsiteY52" fmla="*/ 1894018 h 2438400"/>
                <a:gd name="connsiteX53" fmla="*/ 2905916 w 5448300"/>
                <a:gd name="connsiteY53" fmla="*/ 1894018 h 2438400"/>
                <a:gd name="connsiteX54" fmla="*/ 2905916 w 5448300"/>
                <a:gd name="connsiteY54" fmla="*/ 1869815 h 2438400"/>
                <a:gd name="connsiteX55" fmla="*/ 2861920 w 5448300"/>
                <a:gd name="connsiteY55" fmla="*/ 1869815 h 2438400"/>
                <a:gd name="connsiteX56" fmla="*/ 2861920 w 5448300"/>
                <a:gd name="connsiteY56" fmla="*/ 1858823 h 2438400"/>
                <a:gd name="connsiteX57" fmla="*/ 2833326 w 5448300"/>
                <a:gd name="connsiteY57" fmla="*/ 1858823 h 2438400"/>
                <a:gd name="connsiteX58" fmla="*/ 2833326 w 5448300"/>
                <a:gd name="connsiteY58" fmla="*/ 1843421 h 2438400"/>
                <a:gd name="connsiteX59" fmla="*/ 2804732 w 5448300"/>
                <a:gd name="connsiteY59" fmla="*/ 1843421 h 2438400"/>
                <a:gd name="connsiteX60" fmla="*/ 2804732 w 5448300"/>
                <a:gd name="connsiteY60" fmla="*/ 1834620 h 2438400"/>
                <a:gd name="connsiteX61" fmla="*/ 2778328 w 5448300"/>
                <a:gd name="connsiteY61" fmla="*/ 1834620 h 2438400"/>
                <a:gd name="connsiteX62" fmla="*/ 2778328 w 5448300"/>
                <a:gd name="connsiteY62" fmla="*/ 1823628 h 2438400"/>
                <a:gd name="connsiteX63" fmla="*/ 2732132 w 5448300"/>
                <a:gd name="connsiteY63" fmla="*/ 1823628 h 2438400"/>
                <a:gd name="connsiteX64" fmla="*/ 2732132 w 5448300"/>
                <a:gd name="connsiteY64" fmla="*/ 1808226 h 2438400"/>
                <a:gd name="connsiteX65" fmla="*/ 2692537 w 5448300"/>
                <a:gd name="connsiteY65" fmla="*/ 1808226 h 2438400"/>
                <a:gd name="connsiteX66" fmla="*/ 2692537 w 5448300"/>
                <a:gd name="connsiteY66" fmla="*/ 1795024 h 2438400"/>
                <a:gd name="connsiteX67" fmla="*/ 2644140 w 5448300"/>
                <a:gd name="connsiteY67" fmla="*/ 1795024 h 2438400"/>
                <a:gd name="connsiteX68" fmla="*/ 2644140 w 5448300"/>
                <a:gd name="connsiteY68" fmla="*/ 1759830 h 2438400"/>
                <a:gd name="connsiteX69" fmla="*/ 2600144 w 5448300"/>
                <a:gd name="connsiteY69" fmla="*/ 1759830 h 2438400"/>
                <a:gd name="connsiteX70" fmla="*/ 2600144 w 5448300"/>
                <a:gd name="connsiteY70" fmla="*/ 1744428 h 2438400"/>
                <a:gd name="connsiteX71" fmla="*/ 2575951 w 5448300"/>
                <a:gd name="connsiteY71" fmla="*/ 1744428 h 2438400"/>
                <a:gd name="connsiteX72" fmla="*/ 2575951 w 5448300"/>
                <a:gd name="connsiteY72" fmla="*/ 1731236 h 2438400"/>
                <a:gd name="connsiteX73" fmla="*/ 2549557 w 5448300"/>
                <a:gd name="connsiteY73" fmla="*/ 1731236 h 2438400"/>
                <a:gd name="connsiteX74" fmla="*/ 2549557 w 5448300"/>
                <a:gd name="connsiteY74" fmla="*/ 1713633 h 2438400"/>
                <a:gd name="connsiteX75" fmla="*/ 2459365 w 5448300"/>
                <a:gd name="connsiteY75" fmla="*/ 1713633 h 2438400"/>
                <a:gd name="connsiteX76" fmla="*/ 2459365 w 5448300"/>
                <a:gd name="connsiteY76" fmla="*/ 1678438 h 2438400"/>
                <a:gd name="connsiteX77" fmla="*/ 2437362 w 5448300"/>
                <a:gd name="connsiteY77" fmla="*/ 1678438 h 2438400"/>
                <a:gd name="connsiteX78" fmla="*/ 2437362 w 5448300"/>
                <a:gd name="connsiteY78" fmla="*/ 1665237 h 2438400"/>
                <a:gd name="connsiteX79" fmla="*/ 2408768 w 5448300"/>
                <a:gd name="connsiteY79" fmla="*/ 1665237 h 2438400"/>
                <a:gd name="connsiteX80" fmla="*/ 2408768 w 5448300"/>
                <a:gd name="connsiteY80" fmla="*/ 1649844 h 2438400"/>
                <a:gd name="connsiteX81" fmla="*/ 2388965 w 5448300"/>
                <a:gd name="connsiteY81" fmla="*/ 1649844 h 2438400"/>
                <a:gd name="connsiteX82" fmla="*/ 2388965 w 5448300"/>
                <a:gd name="connsiteY82" fmla="*/ 1638843 h 2438400"/>
                <a:gd name="connsiteX83" fmla="*/ 2349370 w 5448300"/>
                <a:gd name="connsiteY83" fmla="*/ 1638843 h 2438400"/>
                <a:gd name="connsiteX84" fmla="*/ 2349370 w 5448300"/>
                <a:gd name="connsiteY84" fmla="*/ 1616840 h 2438400"/>
                <a:gd name="connsiteX85" fmla="*/ 2314175 w 5448300"/>
                <a:gd name="connsiteY85" fmla="*/ 1616840 h 2438400"/>
                <a:gd name="connsiteX86" fmla="*/ 2314175 w 5448300"/>
                <a:gd name="connsiteY86" fmla="*/ 1599248 h 2438400"/>
                <a:gd name="connsiteX87" fmla="*/ 2276780 w 5448300"/>
                <a:gd name="connsiteY87" fmla="*/ 1599248 h 2438400"/>
                <a:gd name="connsiteX88" fmla="*/ 2276780 w 5448300"/>
                <a:gd name="connsiteY88" fmla="*/ 1581645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62030 w 5448300"/>
                <a:gd name="connsiteY111" fmla="*/ 1275874 h 2438400"/>
                <a:gd name="connsiteX112" fmla="*/ 1762030 w 5448300"/>
                <a:gd name="connsiteY112" fmla="*/ 1223077 h 2438400"/>
                <a:gd name="connsiteX113" fmla="*/ 1685039 w 5448300"/>
                <a:gd name="connsiteY113" fmla="*/ 1223077 h 2438400"/>
                <a:gd name="connsiteX114" fmla="*/ 1685039 w 5448300"/>
                <a:gd name="connsiteY114" fmla="*/ 1174690 h 2438400"/>
                <a:gd name="connsiteX115" fmla="*/ 1663036 w 5448300"/>
                <a:gd name="connsiteY115" fmla="*/ 1174690 h 2438400"/>
                <a:gd name="connsiteX116" fmla="*/ 1663036 w 5448300"/>
                <a:gd name="connsiteY116" fmla="*/ 1148286 h 2438400"/>
                <a:gd name="connsiteX117" fmla="*/ 1621241 w 5448300"/>
                <a:gd name="connsiteY117" fmla="*/ 1148286 h 2438400"/>
                <a:gd name="connsiteX118" fmla="*/ 1621241 w 5448300"/>
                <a:gd name="connsiteY118" fmla="*/ 1130694 h 2438400"/>
                <a:gd name="connsiteX119" fmla="*/ 1588246 w 5448300"/>
                <a:gd name="connsiteY119" fmla="*/ 1130694 h 2438400"/>
                <a:gd name="connsiteX120" fmla="*/ 1588246 w 5448300"/>
                <a:gd name="connsiteY120" fmla="*/ 1104290 h 2438400"/>
                <a:gd name="connsiteX121" fmla="*/ 1553051 w 5448300"/>
                <a:gd name="connsiteY121" fmla="*/ 1104290 h 2438400"/>
                <a:gd name="connsiteX122" fmla="*/ 1553051 w 5448300"/>
                <a:gd name="connsiteY122" fmla="*/ 1055894 h 2438400"/>
                <a:gd name="connsiteX123" fmla="*/ 1520057 w 5448300"/>
                <a:gd name="connsiteY123" fmla="*/ 1055894 h 2438400"/>
                <a:gd name="connsiteX124" fmla="*/ 1520057 w 5448300"/>
                <a:gd name="connsiteY124" fmla="*/ 1027300 h 2438400"/>
                <a:gd name="connsiteX125" fmla="*/ 1482652 w 5448300"/>
                <a:gd name="connsiteY125" fmla="*/ 1027300 h 2438400"/>
                <a:gd name="connsiteX126" fmla="*/ 1482652 w 5448300"/>
                <a:gd name="connsiteY126" fmla="*/ 1005307 h 2438400"/>
                <a:gd name="connsiteX127" fmla="*/ 1429865 w 5448300"/>
                <a:gd name="connsiteY127" fmla="*/ 1005307 h 2438400"/>
                <a:gd name="connsiteX128" fmla="*/ 1429865 w 5448300"/>
                <a:gd name="connsiteY128" fmla="*/ 967902 h 2438400"/>
                <a:gd name="connsiteX129" fmla="*/ 1383668 w 5448300"/>
                <a:gd name="connsiteY129" fmla="*/ 967902 h 2438400"/>
                <a:gd name="connsiteX130" fmla="*/ 1383668 w 5448300"/>
                <a:gd name="connsiteY130" fmla="*/ 939309 h 2438400"/>
                <a:gd name="connsiteX131" fmla="*/ 1350674 w 5448300"/>
                <a:gd name="connsiteY131" fmla="*/ 939309 h 2438400"/>
                <a:gd name="connsiteX132" fmla="*/ 1350674 w 5448300"/>
                <a:gd name="connsiteY132" fmla="*/ 915111 h 2438400"/>
                <a:gd name="connsiteX133" fmla="*/ 1333071 w 5448300"/>
                <a:gd name="connsiteY133" fmla="*/ 915111 h 2438400"/>
                <a:gd name="connsiteX134" fmla="*/ 1333071 w 5448300"/>
                <a:gd name="connsiteY134" fmla="*/ 897513 h 2438400"/>
                <a:gd name="connsiteX135" fmla="*/ 1295676 w 5448300"/>
                <a:gd name="connsiteY135" fmla="*/ 897513 h 2438400"/>
                <a:gd name="connsiteX136" fmla="*/ 1295676 w 5448300"/>
                <a:gd name="connsiteY136" fmla="*/ 875515 h 2438400"/>
                <a:gd name="connsiteX137" fmla="*/ 1275874 w 5448300"/>
                <a:gd name="connsiteY137" fmla="*/ 875515 h 2438400"/>
                <a:gd name="connsiteX138" fmla="*/ 1275874 w 5448300"/>
                <a:gd name="connsiteY138" fmla="*/ 849118 h 2438400"/>
                <a:gd name="connsiteX139" fmla="*/ 1240679 w 5448300"/>
                <a:gd name="connsiteY139" fmla="*/ 849118 h 2438400"/>
                <a:gd name="connsiteX140" fmla="*/ 1240679 w 5448300"/>
                <a:gd name="connsiteY140" fmla="*/ 827120 h 2438400"/>
                <a:gd name="connsiteX141" fmla="*/ 1209885 w 5448300"/>
                <a:gd name="connsiteY141" fmla="*/ 827120 h 2438400"/>
                <a:gd name="connsiteX142" fmla="*/ 1209885 w 5448300"/>
                <a:gd name="connsiteY142" fmla="*/ 802922 h 2438400"/>
                <a:gd name="connsiteX143" fmla="*/ 1179090 w 5448300"/>
                <a:gd name="connsiteY143" fmla="*/ 802922 h 2438400"/>
                <a:gd name="connsiteX144" fmla="*/ 1179090 w 5448300"/>
                <a:gd name="connsiteY144" fmla="*/ 778724 h 2438400"/>
                <a:gd name="connsiteX145" fmla="*/ 1157088 w 5448300"/>
                <a:gd name="connsiteY145" fmla="*/ 778724 h 2438400"/>
                <a:gd name="connsiteX146" fmla="*/ 1157088 w 5448300"/>
                <a:gd name="connsiteY146" fmla="*/ 747928 h 2438400"/>
                <a:gd name="connsiteX147" fmla="*/ 1124093 w 5448300"/>
                <a:gd name="connsiteY147" fmla="*/ 747928 h 2438400"/>
                <a:gd name="connsiteX148" fmla="*/ 1124093 w 5448300"/>
                <a:gd name="connsiteY148" fmla="*/ 714930 h 2438400"/>
                <a:gd name="connsiteX149" fmla="*/ 1091098 w 5448300"/>
                <a:gd name="connsiteY149" fmla="*/ 714930 h 2438400"/>
                <a:gd name="connsiteX150" fmla="*/ 1091098 w 5448300"/>
                <a:gd name="connsiteY150" fmla="*/ 692932 h 2438400"/>
                <a:gd name="connsiteX151" fmla="*/ 1053694 w 5448300"/>
                <a:gd name="connsiteY151" fmla="*/ 692932 h 2438400"/>
                <a:gd name="connsiteX152" fmla="*/ 1053694 w 5448300"/>
                <a:gd name="connsiteY152" fmla="*/ 657736 h 2438400"/>
                <a:gd name="connsiteX153" fmla="*/ 1016298 w 5448300"/>
                <a:gd name="connsiteY153" fmla="*/ 657736 h 2438400"/>
                <a:gd name="connsiteX154" fmla="*/ 1016298 w 5448300"/>
                <a:gd name="connsiteY154" fmla="*/ 629139 h 2438400"/>
                <a:gd name="connsiteX155" fmla="*/ 1000906 w 5448300"/>
                <a:gd name="connsiteY155" fmla="*/ 629139 h 2438400"/>
                <a:gd name="connsiteX156" fmla="*/ 1000906 w 5448300"/>
                <a:gd name="connsiteY156" fmla="*/ 596142 h 2438400"/>
                <a:gd name="connsiteX157" fmla="*/ 945909 w 5448300"/>
                <a:gd name="connsiteY157" fmla="*/ 596142 h 2438400"/>
                <a:gd name="connsiteX158" fmla="*/ 945909 w 5448300"/>
                <a:gd name="connsiteY158" fmla="*/ 563145 h 2438400"/>
                <a:gd name="connsiteX159" fmla="*/ 915112 w 5448300"/>
                <a:gd name="connsiteY159" fmla="*/ 563145 h 2438400"/>
                <a:gd name="connsiteX160" fmla="*/ 915112 w 5448300"/>
                <a:gd name="connsiteY160" fmla="*/ 543347 h 2438400"/>
                <a:gd name="connsiteX161" fmla="*/ 893114 w 5448300"/>
                <a:gd name="connsiteY161" fmla="*/ 543347 h 2438400"/>
                <a:gd name="connsiteX162" fmla="*/ 893114 w 5448300"/>
                <a:gd name="connsiteY162" fmla="*/ 516949 h 2438400"/>
                <a:gd name="connsiteX163" fmla="*/ 844718 w 5448300"/>
                <a:gd name="connsiteY163" fmla="*/ 516949 h 2438400"/>
                <a:gd name="connsiteX164" fmla="*/ 844718 w 5448300"/>
                <a:gd name="connsiteY164" fmla="*/ 479553 h 2438400"/>
                <a:gd name="connsiteX165" fmla="*/ 807322 w 5448300"/>
                <a:gd name="connsiteY165" fmla="*/ 479553 h 2438400"/>
                <a:gd name="connsiteX166" fmla="*/ 807322 w 5448300"/>
                <a:gd name="connsiteY166" fmla="*/ 448756 h 2438400"/>
                <a:gd name="connsiteX167" fmla="*/ 772125 w 5448300"/>
                <a:gd name="connsiteY167" fmla="*/ 448756 h 2438400"/>
                <a:gd name="connsiteX168" fmla="*/ 772125 w 5448300"/>
                <a:gd name="connsiteY168" fmla="*/ 424559 h 2438400"/>
                <a:gd name="connsiteX169" fmla="*/ 747928 w 5448300"/>
                <a:gd name="connsiteY169" fmla="*/ 424559 h 2438400"/>
                <a:gd name="connsiteX170" fmla="*/ 747928 w 5448300"/>
                <a:gd name="connsiteY170" fmla="*/ 398161 h 2438400"/>
                <a:gd name="connsiteX171" fmla="*/ 712731 w 5448300"/>
                <a:gd name="connsiteY171" fmla="*/ 398161 h 2438400"/>
                <a:gd name="connsiteX172" fmla="*/ 712731 w 5448300"/>
                <a:gd name="connsiteY172" fmla="*/ 369564 h 2438400"/>
                <a:gd name="connsiteX173" fmla="*/ 679734 w 5448300"/>
                <a:gd name="connsiteY173" fmla="*/ 369564 h 2438400"/>
                <a:gd name="connsiteX174" fmla="*/ 679734 w 5448300"/>
                <a:gd name="connsiteY174" fmla="*/ 345366 h 2438400"/>
                <a:gd name="connsiteX175" fmla="*/ 648937 w 5448300"/>
                <a:gd name="connsiteY175" fmla="*/ 345366 h 2438400"/>
                <a:gd name="connsiteX176" fmla="*/ 648937 w 5448300"/>
                <a:gd name="connsiteY176" fmla="*/ 318968 h 2438400"/>
                <a:gd name="connsiteX177" fmla="*/ 598342 w 5448300"/>
                <a:gd name="connsiteY177" fmla="*/ 318968 h 2438400"/>
                <a:gd name="connsiteX178" fmla="*/ 598342 w 5448300"/>
                <a:gd name="connsiteY178" fmla="*/ 290372 h 2438400"/>
                <a:gd name="connsiteX179" fmla="*/ 560945 w 5448300"/>
                <a:gd name="connsiteY179" fmla="*/ 290372 h 2438400"/>
                <a:gd name="connsiteX180" fmla="*/ 560945 w 5448300"/>
                <a:gd name="connsiteY180" fmla="*/ 263974 h 2438400"/>
                <a:gd name="connsiteX181" fmla="*/ 530148 w 5448300"/>
                <a:gd name="connsiteY181" fmla="*/ 263974 h 2438400"/>
                <a:gd name="connsiteX182" fmla="*/ 530148 w 5448300"/>
                <a:gd name="connsiteY182" fmla="*/ 239777 h 2438400"/>
                <a:gd name="connsiteX183" fmla="*/ 499352 w 5448300"/>
                <a:gd name="connsiteY183" fmla="*/ 239777 h 2438400"/>
                <a:gd name="connsiteX184" fmla="*/ 499352 w 5448300"/>
                <a:gd name="connsiteY184" fmla="*/ 204580 h 2438400"/>
                <a:gd name="connsiteX185" fmla="*/ 455356 w 5448300"/>
                <a:gd name="connsiteY185" fmla="*/ 204580 h 2438400"/>
                <a:gd name="connsiteX186" fmla="*/ 455356 w 5448300"/>
                <a:gd name="connsiteY186" fmla="*/ 173783 h 2438400"/>
                <a:gd name="connsiteX187" fmla="*/ 417960 w 5448300"/>
                <a:gd name="connsiteY187" fmla="*/ 173783 h 2438400"/>
                <a:gd name="connsiteX188" fmla="*/ 417960 w 5448300"/>
                <a:gd name="connsiteY188" fmla="*/ 145186 h 2438400"/>
                <a:gd name="connsiteX189" fmla="*/ 365165 w 5448300"/>
                <a:gd name="connsiteY189" fmla="*/ 145186 h 2438400"/>
                <a:gd name="connsiteX190" fmla="*/ 365165 w 5448300"/>
                <a:gd name="connsiteY190" fmla="*/ 114389 h 2438400"/>
                <a:gd name="connsiteX191" fmla="*/ 325568 w 5448300"/>
                <a:gd name="connsiteY191" fmla="*/ 114389 h 2438400"/>
                <a:gd name="connsiteX192" fmla="*/ 325568 w 5448300"/>
                <a:gd name="connsiteY192" fmla="*/ 98990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31744" y="2358171"/>
                  </a:lnTo>
                  <a:lnTo>
                    <a:pt x="4731744" y="2336178"/>
                  </a:lnTo>
                  <a:lnTo>
                    <a:pt x="4586555" y="2336178"/>
                  </a:lnTo>
                  <a:lnTo>
                    <a:pt x="4586555" y="2314175"/>
                  </a:lnTo>
                  <a:lnTo>
                    <a:pt x="4412771" y="2314175"/>
                  </a:lnTo>
                  <a:lnTo>
                    <a:pt x="4412771" y="2281181"/>
                  </a:lnTo>
                  <a:lnTo>
                    <a:pt x="4280783" y="2281181"/>
                  </a:lnTo>
                  <a:lnTo>
                    <a:pt x="4280783" y="2254777"/>
                  </a:lnTo>
                  <a:lnTo>
                    <a:pt x="4210393" y="2254777"/>
                  </a:lnTo>
                  <a:lnTo>
                    <a:pt x="4210393" y="2234984"/>
                  </a:lnTo>
                  <a:lnTo>
                    <a:pt x="4069604" y="2234984"/>
                  </a:lnTo>
                  <a:lnTo>
                    <a:pt x="4069604" y="2215182"/>
                  </a:lnTo>
                  <a:lnTo>
                    <a:pt x="3975011" y="2215182"/>
                  </a:lnTo>
                  <a:lnTo>
                    <a:pt x="3975011" y="2186588"/>
                  </a:lnTo>
                  <a:lnTo>
                    <a:pt x="3876027" y="2186588"/>
                  </a:lnTo>
                  <a:lnTo>
                    <a:pt x="3876027" y="2164594"/>
                  </a:lnTo>
                  <a:lnTo>
                    <a:pt x="3766033" y="2164594"/>
                  </a:lnTo>
                  <a:lnTo>
                    <a:pt x="3766033" y="2142592"/>
                  </a:lnTo>
                  <a:lnTo>
                    <a:pt x="3649447" y="2142592"/>
                  </a:lnTo>
                  <a:lnTo>
                    <a:pt x="3649447" y="2116198"/>
                  </a:lnTo>
                  <a:lnTo>
                    <a:pt x="3598850" y="2116198"/>
                  </a:lnTo>
                  <a:lnTo>
                    <a:pt x="3598850" y="2102996"/>
                  </a:lnTo>
                  <a:lnTo>
                    <a:pt x="3539461" y="2102996"/>
                  </a:lnTo>
                  <a:lnTo>
                    <a:pt x="3539461" y="2089795"/>
                  </a:lnTo>
                  <a:lnTo>
                    <a:pt x="3464662" y="2089795"/>
                  </a:lnTo>
                  <a:lnTo>
                    <a:pt x="3464662" y="2070002"/>
                  </a:lnTo>
                  <a:lnTo>
                    <a:pt x="3392072" y="2070002"/>
                  </a:lnTo>
                  <a:lnTo>
                    <a:pt x="3392072" y="2045799"/>
                  </a:lnTo>
                  <a:lnTo>
                    <a:pt x="3330474" y="2045799"/>
                  </a:lnTo>
                  <a:lnTo>
                    <a:pt x="3330474" y="2026006"/>
                  </a:lnTo>
                  <a:lnTo>
                    <a:pt x="3279886" y="2026006"/>
                  </a:lnTo>
                  <a:lnTo>
                    <a:pt x="3279886" y="2008403"/>
                  </a:lnTo>
                  <a:lnTo>
                    <a:pt x="3246882" y="2008403"/>
                  </a:lnTo>
                  <a:lnTo>
                    <a:pt x="3246882" y="1988611"/>
                  </a:lnTo>
                  <a:lnTo>
                    <a:pt x="3163291" y="1988611"/>
                  </a:lnTo>
                  <a:lnTo>
                    <a:pt x="3163291" y="1960007"/>
                  </a:lnTo>
                  <a:lnTo>
                    <a:pt x="3103902" y="1960007"/>
                  </a:lnTo>
                  <a:lnTo>
                    <a:pt x="3103902" y="1946815"/>
                  </a:lnTo>
                  <a:lnTo>
                    <a:pt x="3057706" y="1946815"/>
                  </a:lnTo>
                  <a:lnTo>
                    <a:pt x="3057706" y="1929213"/>
                  </a:lnTo>
                  <a:lnTo>
                    <a:pt x="3018111" y="1929213"/>
                  </a:lnTo>
                  <a:lnTo>
                    <a:pt x="3018111" y="1911610"/>
                  </a:lnTo>
                  <a:lnTo>
                    <a:pt x="2971914" y="1911610"/>
                  </a:lnTo>
                  <a:lnTo>
                    <a:pt x="2971914" y="1894018"/>
                  </a:lnTo>
                  <a:lnTo>
                    <a:pt x="2905916" y="1894018"/>
                  </a:lnTo>
                  <a:lnTo>
                    <a:pt x="2905916" y="1869815"/>
                  </a:lnTo>
                  <a:lnTo>
                    <a:pt x="2861920" y="1869815"/>
                  </a:lnTo>
                  <a:lnTo>
                    <a:pt x="2861920" y="1858823"/>
                  </a:lnTo>
                  <a:lnTo>
                    <a:pt x="2833326" y="1858823"/>
                  </a:lnTo>
                  <a:lnTo>
                    <a:pt x="2833326" y="1843421"/>
                  </a:lnTo>
                  <a:lnTo>
                    <a:pt x="2804732" y="1843421"/>
                  </a:lnTo>
                  <a:lnTo>
                    <a:pt x="2804732" y="1834620"/>
                  </a:lnTo>
                  <a:lnTo>
                    <a:pt x="2778328" y="1834620"/>
                  </a:lnTo>
                  <a:lnTo>
                    <a:pt x="2778328" y="1823628"/>
                  </a:lnTo>
                  <a:lnTo>
                    <a:pt x="2732132" y="1823628"/>
                  </a:lnTo>
                  <a:lnTo>
                    <a:pt x="2732132" y="1808226"/>
                  </a:lnTo>
                  <a:lnTo>
                    <a:pt x="2692537" y="1808226"/>
                  </a:lnTo>
                  <a:lnTo>
                    <a:pt x="2692537" y="1795024"/>
                  </a:lnTo>
                  <a:lnTo>
                    <a:pt x="2644140" y="1795024"/>
                  </a:lnTo>
                  <a:lnTo>
                    <a:pt x="2644140" y="1759830"/>
                  </a:lnTo>
                  <a:lnTo>
                    <a:pt x="2600144" y="1759830"/>
                  </a:lnTo>
                  <a:lnTo>
                    <a:pt x="2600144" y="1744428"/>
                  </a:lnTo>
                  <a:lnTo>
                    <a:pt x="2575951" y="1744428"/>
                  </a:lnTo>
                  <a:lnTo>
                    <a:pt x="2575951" y="1731236"/>
                  </a:lnTo>
                  <a:lnTo>
                    <a:pt x="2549557" y="1731236"/>
                  </a:lnTo>
                  <a:lnTo>
                    <a:pt x="2549557" y="1713633"/>
                  </a:lnTo>
                  <a:lnTo>
                    <a:pt x="2459365" y="1713633"/>
                  </a:lnTo>
                  <a:lnTo>
                    <a:pt x="2459365" y="1678438"/>
                  </a:lnTo>
                  <a:lnTo>
                    <a:pt x="2437362" y="1678438"/>
                  </a:lnTo>
                  <a:lnTo>
                    <a:pt x="2437362" y="1665237"/>
                  </a:lnTo>
                  <a:lnTo>
                    <a:pt x="2408768" y="1665237"/>
                  </a:lnTo>
                  <a:lnTo>
                    <a:pt x="2408768" y="1649844"/>
                  </a:lnTo>
                  <a:lnTo>
                    <a:pt x="2388965" y="1649844"/>
                  </a:lnTo>
                  <a:lnTo>
                    <a:pt x="2388965" y="1638843"/>
                  </a:lnTo>
                  <a:lnTo>
                    <a:pt x="2349370" y="1638843"/>
                  </a:lnTo>
                  <a:lnTo>
                    <a:pt x="2349370" y="1616840"/>
                  </a:lnTo>
                  <a:lnTo>
                    <a:pt x="2314175" y="1616840"/>
                  </a:lnTo>
                  <a:lnTo>
                    <a:pt x="2314175" y="1599248"/>
                  </a:lnTo>
                  <a:lnTo>
                    <a:pt x="2276780" y="1599248"/>
                  </a:lnTo>
                  <a:lnTo>
                    <a:pt x="2276780" y="1581645"/>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62030" y="1275874"/>
                  </a:lnTo>
                  <a:lnTo>
                    <a:pt x="1762030" y="1223077"/>
                  </a:lnTo>
                  <a:lnTo>
                    <a:pt x="1685039" y="1223077"/>
                  </a:lnTo>
                  <a:lnTo>
                    <a:pt x="1685039" y="1174690"/>
                  </a:lnTo>
                  <a:lnTo>
                    <a:pt x="1663036" y="1174690"/>
                  </a:lnTo>
                  <a:lnTo>
                    <a:pt x="1663036" y="1148286"/>
                  </a:lnTo>
                  <a:lnTo>
                    <a:pt x="1621241" y="1148286"/>
                  </a:lnTo>
                  <a:lnTo>
                    <a:pt x="1621241" y="1130694"/>
                  </a:lnTo>
                  <a:lnTo>
                    <a:pt x="1588246" y="1130694"/>
                  </a:lnTo>
                  <a:lnTo>
                    <a:pt x="1588246" y="1104290"/>
                  </a:lnTo>
                  <a:lnTo>
                    <a:pt x="1553051" y="1104290"/>
                  </a:lnTo>
                  <a:lnTo>
                    <a:pt x="1553051" y="1055894"/>
                  </a:lnTo>
                  <a:lnTo>
                    <a:pt x="1520057" y="1055894"/>
                  </a:lnTo>
                  <a:lnTo>
                    <a:pt x="1520057" y="1027300"/>
                  </a:lnTo>
                  <a:lnTo>
                    <a:pt x="1482652" y="1027300"/>
                  </a:lnTo>
                  <a:lnTo>
                    <a:pt x="1482652" y="1005307"/>
                  </a:lnTo>
                  <a:lnTo>
                    <a:pt x="1429865" y="1005307"/>
                  </a:lnTo>
                  <a:lnTo>
                    <a:pt x="1429865" y="967902"/>
                  </a:lnTo>
                  <a:lnTo>
                    <a:pt x="1383668" y="967902"/>
                  </a:lnTo>
                  <a:lnTo>
                    <a:pt x="1383668" y="939309"/>
                  </a:lnTo>
                  <a:lnTo>
                    <a:pt x="1350674" y="939309"/>
                  </a:lnTo>
                  <a:lnTo>
                    <a:pt x="1350674" y="915111"/>
                  </a:lnTo>
                  <a:lnTo>
                    <a:pt x="1333071" y="915111"/>
                  </a:lnTo>
                  <a:lnTo>
                    <a:pt x="1333071" y="897513"/>
                  </a:lnTo>
                  <a:lnTo>
                    <a:pt x="1295676" y="897513"/>
                  </a:lnTo>
                  <a:lnTo>
                    <a:pt x="1295676" y="875515"/>
                  </a:lnTo>
                  <a:lnTo>
                    <a:pt x="1275874" y="875515"/>
                  </a:lnTo>
                  <a:lnTo>
                    <a:pt x="1275874" y="849118"/>
                  </a:lnTo>
                  <a:lnTo>
                    <a:pt x="1240679" y="849118"/>
                  </a:lnTo>
                  <a:lnTo>
                    <a:pt x="1240679" y="827120"/>
                  </a:lnTo>
                  <a:lnTo>
                    <a:pt x="1209885" y="827120"/>
                  </a:lnTo>
                  <a:lnTo>
                    <a:pt x="1209885" y="802922"/>
                  </a:lnTo>
                  <a:lnTo>
                    <a:pt x="1179090" y="802922"/>
                  </a:lnTo>
                  <a:lnTo>
                    <a:pt x="1179090" y="778724"/>
                  </a:lnTo>
                  <a:lnTo>
                    <a:pt x="1157088" y="778724"/>
                  </a:lnTo>
                  <a:lnTo>
                    <a:pt x="1157088" y="747928"/>
                  </a:lnTo>
                  <a:lnTo>
                    <a:pt x="1124093" y="747928"/>
                  </a:lnTo>
                  <a:lnTo>
                    <a:pt x="1124093" y="714930"/>
                  </a:lnTo>
                  <a:lnTo>
                    <a:pt x="1091098" y="714930"/>
                  </a:lnTo>
                  <a:lnTo>
                    <a:pt x="1091098" y="692932"/>
                  </a:lnTo>
                  <a:lnTo>
                    <a:pt x="1053694" y="692932"/>
                  </a:lnTo>
                  <a:lnTo>
                    <a:pt x="1053694" y="657736"/>
                  </a:lnTo>
                  <a:lnTo>
                    <a:pt x="1016298" y="657736"/>
                  </a:lnTo>
                  <a:lnTo>
                    <a:pt x="1016298" y="629139"/>
                  </a:lnTo>
                  <a:lnTo>
                    <a:pt x="1000906" y="629139"/>
                  </a:lnTo>
                  <a:lnTo>
                    <a:pt x="1000906" y="596142"/>
                  </a:lnTo>
                  <a:lnTo>
                    <a:pt x="945909" y="596142"/>
                  </a:lnTo>
                  <a:lnTo>
                    <a:pt x="945909" y="563145"/>
                  </a:lnTo>
                  <a:lnTo>
                    <a:pt x="915112" y="563145"/>
                  </a:lnTo>
                  <a:lnTo>
                    <a:pt x="915112" y="543347"/>
                  </a:lnTo>
                  <a:lnTo>
                    <a:pt x="893114" y="543347"/>
                  </a:lnTo>
                  <a:lnTo>
                    <a:pt x="893114" y="516949"/>
                  </a:lnTo>
                  <a:lnTo>
                    <a:pt x="844718" y="516949"/>
                  </a:lnTo>
                  <a:lnTo>
                    <a:pt x="844718" y="479553"/>
                  </a:lnTo>
                  <a:lnTo>
                    <a:pt x="807322" y="479553"/>
                  </a:lnTo>
                  <a:lnTo>
                    <a:pt x="807322" y="448756"/>
                  </a:lnTo>
                  <a:lnTo>
                    <a:pt x="772125" y="448756"/>
                  </a:lnTo>
                  <a:lnTo>
                    <a:pt x="772125" y="424559"/>
                  </a:lnTo>
                  <a:lnTo>
                    <a:pt x="747928" y="424559"/>
                  </a:lnTo>
                  <a:lnTo>
                    <a:pt x="747928" y="398161"/>
                  </a:lnTo>
                  <a:lnTo>
                    <a:pt x="712731" y="398161"/>
                  </a:lnTo>
                  <a:lnTo>
                    <a:pt x="712731" y="369564"/>
                  </a:lnTo>
                  <a:lnTo>
                    <a:pt x="679734" y="369564"/>
                  </a:lnTo>
                  <a:lnTo>
                    <a:pt x="679734" y="345366"/>
                  </a:lnTo>
                  <a:lnTo>
                    <a:pt x="648937" y="345366"/>
                  </a:lnTo>
                  <a:lnTo>
                    <a:pt x="648937" y="318968"/>
                  </a:lnTo>
                  <a:lnTo>
                    <a:pt x="598342" y="318968"/>
                  </a:lnTo>
                  <a:lnTo>
                    <a:pt x="598342" y="290372"/>
                  </a:lnTo>
                  <a:lnTo>
                    <a:pt x="560945" y="290372"/>
                  </a:lnTo>
                  <a:lnTo>
                    <a:pt x="560945" y="263974"/>
                  </a:lnTo>
                  <a:lnTo>
                    <a:pt x="530148" y="263974"/>
                  </a:lnTo>
                  <a:lnTo>
                    <a:pt x="530148" y="239777"/>
                  </a:lnTo>
                  <a:lnTo>
                    <a:pt x="499352" y="239777"/>
                  </a:lnTo>
                  <a:lnTo>
                    <a:pt x="499352" y="204580"/>
                  </a:lnTo>
                  <a:lnTo>
                    <a:pt x="455356" y="204580"/>
                  </a:lnTo>
                  <a:lnTo>
                    <a:pt x="455356" y="173783"/>
                  </a:lnTo>
                  <a:lnTo>
                    <a:pt x="417960" y="173783"/>
                  </a:lnTo>
                  <a:lnTo>
                    <a:pt x="417960" y="145186"/>
                  </a:lnTo>
                  <a:lnTo>
                    <a:pt x="365165" y="145186"/>
                  </a:lnTo>
                  <a:lnTo>
                    <a:pt x="365165" y="114389"/>
                  </a:lnTo>
                  <a:lnTo>
                    <a:pt x="325568" y="114389"/>
                  </a:lnTo>
                  <a:lnTo>
                    <a:pt x="325568" y="98990"/>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rgbClr val="FF6600"/>
              </a:solidFill>
              <a:prstDash val="solid"/>
              <a:miter/>
            </a:ln>
          </p:spPr>
          <p:txBody>
            <a:bodyPr rtlCol="0" anchor="ctr"/>
            <a:lstStyle/>
            <a:p>
              <a:endParaRPr lang="en-US" dirty="0">
                <a:solidFill>
                  <a:srgbClr val="4D4D4D"/>
                </a:solidFill>
              </a:endParaRPr>
            </a:p>
          </p:txBody>
        </p:sp>
        <p:sp>
          <p:nvSpPr>
            <p:cNvPr id="60" name="Graphic 170">
              <a:extLst>
                <a:ext uri="{FF2B5EF4-FFF2-40B4-BE49-F238E27FC236}">
                  <a16:creationId xmlns:a16="http://schemas.microsoft.com/office/drawing/2014/main" id="{5F50E670-BA27-48C8-872F-2DC81FC0CCD9}"/>
                </a:ext>
              </a:extLst>
            </p:cNvPr>
            <p:cNvSpPr/>
            <p:nvPr/>
          </p:nvSpPr>
          <p:spPr>
            <a:xfrm>
              <a:off x="10649602" y="2157994"/>
              <a:ext cx="3481665" cy="1606195"/>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27343 w 5448300"/>
                <a:gd name="connsiteY9" fmla="*/ 2366972 h 2438400"/>
                <a:gd name="connsiteX10" fmla="*/ 4727343 w 5448300"/>
                <a:gd name="connsiteY10" fmla="*/ 2366972 h 2438400"/>
                <a:gd name="connsiteX11" fmla="*/ 4582154 w 5448300"/>
                <a:gd name="connsiteY11" fmla="*/ 2344969 h 2438400"/>
                <a:gd name="connsiteX12" fmla="*/ 4582154 w 5448300"/>
                <a:gd name="connsiteY12" fmla="*/ 2344969 h 2438400"/>
                <a:gd name="connsiteX13" fmla="*/ 4408370 w 5448300"/>
                <a:gd name="connsiteY13" fmla="*/ 2344969 h 2438400"/>
                <a:gd name="connsiteX14" fmla="*/ 4408370 w 5448300"/>
                <a:gd name="connsiteY14" fmla="*/ 2311975 h 2438400"/>
                <a:gd name="connsiteX15" fmla="*/ 4276382 w 5448300"/>
                <a:gd name="connsiteY15" fmla="*/ 2311975 h 2438400"/>
                <a:gd name="connsiteX16" fmla="*/ 4276382 w 5448300"/>
                <a:gd name="connsiteY16" fmla="*/ 2285581 h 2438400"/>
                <a:gd name="connsiteX17" fmla="*/ 4205993 w 5448300"/>
                <a:gd name="connsiteY17" fmla="*/ 2285581 h 2438400"/>
                <a:gd name="connsiteX18" fmla="*/ 4205993 w 5448300"/>
                <a:gd name="connsiteY18" fmla="*/ 2265779 h 2438400"/>
                <a:gd name="connsiteX19" fmla="*/ 4065203 w 5448300"/>
                <a:gd name="connsiteY19" fmla="*/ 2265779 h 2438400"/>
                <a:gd name="connsiteX20" fmla="*/ 4065203 w 5448300"/>
                <a:gd name="connsiteY20" fmla="*/ 2245986 h 2438400"/>
                <a:gd name="connsiteX21" fmla="*/ 3970620 w 5448300"/>
                <a:gd name="connsiteY21" fmla="*/ 2245986 h 2438400"/>
                <a:gd name="connsiteX22" fmla="*/ 3970620 w 5448300"/>
                <a:gd name="connsiteY22" fmla="*/ 2217382 h 2438400"/>
                <a:gd name="connsiteX23" fmla="*/ 3871627 w 5448300"/>
                <a:gd name="connsiteY23" fmla="*/ 2217382 h 2438400"/>
                <a:gd name="connsiteX24" fmla="*/ 3871627 w 5448300"/>
                <a:gd name="connsiteY24" fmla="*/ 2195389 h 2438400"/>
                <a:gd name="connsiteX25" fmla="*/ 3761632 w 5448300"/>
                <a:gd name="connsiteY25" fmla="*/ 2195389 h 2438400"/>
                <a:gd name="connsiteX26" fmla="*/ 3761632 w 5448300"/>
                <a:gd name="connsiteY26" fmla="*/ 2173386 h 2438400"/>
                <a:gd name="connsiteX27" fmla="*/ 3645046 w 5448300"/>
                <a:gd name="connsiteY27" fmla="*/ 2173386 h 2438400"/>
                <a:gd name="connsiteX28" fmla="*/ 3645046 w 5448300"/>
                <a:gd name="connsiteY28" fmla="*/ 2146992 h 2438400"/>
                <a:gd name="connsiteX29" fmla="*/ 3594449 w 5448300"/>
                <a:gd name="connsiteY29" fmla="*/ 2146992 h 2438400"/>
                <a:gd name="connsiteX30" fmla="*/ 3594449 w 5448300"/>
                <a:gd name="connsiteY30" fmla="*/ 2133791 h 2438400"/>
                <a:gd name="connsiteX31" fmla="*/ 3535061 w 5448300"/>
                <a:gd name="connsiteY31" fmla="*/ 2133791 h 2438400"/>
                <a:gd name="connsiteX32" fmla="*/ 3535061 w 5448300"/>
                <a:gd name="connsiteY32" fmla="*/ 2120598 h 2438400"/>
                <a:gd name="connsiteX33" fmla="*/ 3460261 w 5448300"/>
                <a:gd name="connsiteY33" fmla="*/ 2120598 h 2438400"/>
                <a:gd name="connsiteX34" fmla="*/ 3460261 w 5448300"/>
                <a:gd name="connsiteY34" fmla="*/ 2100796 h 2438400"/>
                <a:gd name="connsiteX35" fmla="*/ 3387671 w 5448300"/>
                <a:gd name="connsiteY35" fmla="*/ 2100796 h 2438400"/>
                <a:gd name="connsiteX36" fmla="*/ 3387671 w 5448300"/>
                <a:gd name="connsiteY36" fmla="*/ 2076603 h 2438400"/>
                <a:gd name="connsiteX37" fmla="*/ 3326083 w 5448300"/>
                <a:gd name="connsiteY37" fmla="*/ 2076603 h 2438400"/>
                <a:gd name="connsiteX38" fmla="*/ 3326083 w 5448300"/>
                <a:gd name="connsiteY38" fmla="*/ 2056800 h 2438400"/>
                <a:gd name="connsiteX39" fmla="*/ 3275486 w 5448300"/>
                <a:gd name="connsiteY39" fmla="*/ 2056800 h 2438400"/>
                <a:gd name="connsiteX40" fmla="*/ 3275486 w 5448300"/>
                <a:gd name="connsiteY40" fmla="*/ 2039198 h 2438400"/>
                <a:gd name="connsiteX41" fmla="*/ 3242482 w 5448300"/>
                <a:gd name="connsiteY41" fmla="*/ 2039198 h 2438400"/>
                <a:gd name="connsiteX42" fmla="*/ 3242482 w 5448300"/>
                <a:gd name="connsiteY42" fmla="*/ 2019405 h 2438400"/>
                <a:gd name="connsiteX43" fmla="*/ 3158890 w 5448300"/>
                <a:gd name="connsiteY43" fmla="*/ 2019405 h 2438400"/>
                <a:gd name="connsiteX44" fmla="*/ 3158890 w 5448300"/>
                <a:gd name="connsiteY44" fmla="*/ 1990811 h 2438400"/>
                <a:gd name="connsiteX45" fmla="*/ 3099502 w 5448300"/>
                <a:gd name="connsiteY45" fmla="*/ 1990811 h 2438400"/>
                <a:gd name="connsiteX46" fmla="*/ 3099502 w 5448300"/>
                <a:gd name="connsiteY46" fmla="*/ 1977609 h 2438400"/>
                <a:gd name="connsiteX47" fmla="*/ 3053306 w 5448300"/>
                <a:gd name="connsiteY47" fmla="*/ 1977609 h 2438400"/>
                <a:gd name="connsiteX48" fmla="*/ 3053306 w 5448300"/>
                <a:gd name="connsiteY48" fmla="*/ 1960007 h 2438400"/>
                <a:gd name="connsiteX49" fmla="*/ 3013710 w 5448300"/>
                <a:gd name="connsiteY49" fmla="*/ 1960007 h 2438400"/>
                <a:gd name="connsiteX50" fmla="*/ 3013710 w 5448300"/>
                <a:gd name="connsiteY50" fmla="*/ 1942414 h 2438400"/>
                <a:gd name="connsiteX51" fmla="*/ 2967514 w 5448300"/>
                <a:gd name="connsiteY51" fmla="*/ 1942414 h 2438400"/>
                <a:gd name="connsiteX52" fmla="*/ 2967514 w 5448300"/>
                <a:gd name="connsiteY52" fmla="*/ 1924812 h 2438400"/>
                <a:gd name="connsiteX53" fmla="*/ 2901515 w 5448300"/>
                <a:gd name="connsiteY53" fmla="*/ 1924812 h 2438400"/>
                <a:gd name="connsiteX54" fmla="*/ 2901515 w 5448300"/>
                <a:gd name="connsiteY54" fmla="*/ 1900618 h 2438400"/>
                <a:gd name="connsiteX55" fmla="*/ 2857519 w 5448300"/>
                <a:gd name="connsiteY55" fmla="*/ 1900618 h 2438400"/>
                <a:gd name="connsiteX56" fmla="*/ 2857519 w 5448300"/>
                <a:gd name="connsiteY56" fmla="*/ 1889617 h 2438400"/>
                <a:gd name="connsiteX57" fmla="*/ 2828925 w 5448300"/>
                <a:gd name="connsiteY57" fmla="*/ 1889617 h 2438400"/>
                <a:gd name="connsiteX58" fmla="*/ 2828925 w 5448300"/>
                <a:gd name="connsiteY58" fmla="*/ 1874215 h 2438400"/>
                <a:gd name="connsiteX59" fmla="*/ 2800331 w 5448300"/>
                <a:gd name="connsiteY59" fmla="*/ 1874215 h 2438400"/>
                <a:gd name="connsiteX60" fmla="*/ 2800331 w 5448300"/>
                <a:gd name="connsiteY60" fmla="*/ 1865414 h 2438400"/>
                <a:gd name="connsiteX61" fmla="*/ 2773928 w 5448300"/>
                <a:gd name="connsiteY61" fmla="*/ 1865414 h 2438400"/>
                <a:gd name="connsiteX62" fmla="*/ 2773928 w 5448300"/>
                <a:gd name="connsiteY62" fmla="*/ 1854422 h 2438400"/>
                <a:gd name="connsiteX63" fmla="*/ 2727732 w 5448300"/>
                <a:gd name="connsiteY63" fmla="*/ 1854422 h 2438400"/>
                <a:gd name="connsiteX64" fmla="*/ 2727732 w 5448300"/>
                <a:gd name="connsiteY64" fmla="*/ 1839020 h 2438400"/>
                <a:gd name="connsiteX65" fmla="*/ 2688136 w 5448300"/>
                <a:gd name="connsiteY65" fmla="*/ 1839020 h 2438400"/>
                <a:gd name="connsiteX66" fmla="*/ 2688136 w 5448300"/>
                <a:gd name="connsiteY66" fmla="*/ 1825819 h 2438400"/>
                <a:gd name="connsiteX67" fmla="*/ 2639749 w 5448300"/>
                <a:gd name="connsiteY67" fmla="*/ 1825819 h 2438400"/>
                <a:gd name="connsiteX68" fmla="*/ 2639749 w 5448300"/>
                <a:gd name="connsiteY68" fmla="*/ 1790624 h 2438400"/>
                <a:gd name="connsiteX69" fmla="*/ 2595753 w 5448300"/>
                <a:gd name="connsiteY69" fmla="*/ 1790624 h 2438400"/>
                <a:gd name="connsiteX70" fmla="*/ 2595753 w 5448300"/>
                <a:gd name="connsiteY70" fmla="*/ 1775232 h 2438400"/>
                <a:gd name="connsiteX71" fmla="*/ 2571550 w 5448300"/>
                <a:gd name="connsiteY71" fmla="*/ 1775232 h 2438400"/>
                <a:gd name="connsiteX72" fmla="*/ 2571550 w 5448300"/>
                <a:gd name="connsiteY72" fmla="*/ 1762030 h 2438400"/>
                <a:gd name="connsiteX73" fmla="*/ 2545156 w 5448300"/>
                <a:gd name="connsiteY73" fmla="*/ 1762030 h 2438400"/>
                <a:gd name="connsiteX74" fmla="*/ 2545156 w 5448300"/>
                <a:gd name="connsiteY74" fmla="*/ 1744428 h 2438400"/>
                <a:gd name="connsiteX75" fmla="*/ 2454964 w 5448300"/>
                <a:gd name="connsiteY75" fmla="*/ 1744428 h 2438400"/>
                <a:gd name="connsiteX76" fmla="*/ 2454964 w 5448300"/>
                <a:gd name="connsiteY76" fmla="*/ 1709233 h 2438400"/>
                <a:gd name="connsiteX77" fmla="*/ 2432961 w 5448300"/>
                <a:gd name="connsiteY77" fmla="*/ 1709233 h 2438400"/>
                <a:gd name="connsiteX78" fmla="*/ 2432961 w 5448300"/>
                <a:gd name="connsiteY78" fmla="*/ 1696031 h 2438400"/>
                <a:gd name="connsiteX79" fmla="*/ 2404367 w 5448300"/>
                <a:gd name="connsiteY79" fmla="*/ 1696031 h 2438400"/>
                <a:gd name="connsiteX80" fmla="*/ 2404367 w 5448300"/>
                <a:gd name="connsiteY80" fmla="*/ 1680639 h 2438400"/>
                <a:gd name="connsiteX81" fmla="*/ 2384565 w 5448300"/>
                <a:gd name="connsiteY81" fmla="*/ 1680639 h 2438400"/>
                <a:gd name="connsiteX82" fmla="*/ 2384565 w 5448300"/>
                <a:gd name="connsiteY82" fmla="*/ 1669637 h 2438400"/>
                <a:gd name="connsiteX83" fmla="*/ 2344969 w 5448300"/>
                <a:gd name="connsiteY83" fmla="*/ 1669637 h 2438400"/>
                <a:gd name="connsiteX84" fmla="*/ 2344969 w 5448300"/>
                <a:gd name="connsiteY84" fmla="*/ 1647644 h 2438400"/>
                <a:gd name="connsiteX85" fmla="*/ 2309775 w 5448300"/>
                <a:gd name="connsiteY85" fmla="*/ 1647644 h 2438400"/>
                <a:gd name="connsiteX86" fmla="*/ 2309775 w 5448300"/>
                <a:gd name="connsiteY86" fmla="*/ 1630042 h 2438400"/>
                <a:gd name="connsiteX87" fmla="*/ 2272379 w 5448300"/>
                <a:gd name="connsiteY87" fmla="*/ 1630042 h 2438400"/>
                <a:gd name="connsiteX88" fmla="*/ 2272379 w 5448300"/>
                <a:gd name="connsiteY88" fmla="*/ 1612440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40027 w 5448300"/>
                <a:gd name="connsiteY111" fmla="*/ 1251680 h 2438400"/>
                <a:gd name="connsiteX112" fmla="*/ 1740027 w 5448300"/>
                <a:gd name="connsiteY112" fmla="*/ 1251680 h 2438400"/>
                <a:gd name="connsiteX113" fmla="*/ 1663036 w 5448300"/>
                <a:gd name="connsiteY113" fmla="*/ 1251680 h 2438400"/>
                <a:gd name="connsiteX114" fmla="*/ 1663036 w 5448300"/>
                <a:gd name="connsiteY114" fmla="*/ 1203284 h 2438400"/>
                <a:gd name="connsiteX115" fmla="*/ 1641043 w 5448300"/>
                <a:gd name="connsiteY115" fmla="*/ 1203284 h 2438400"/>
                <a:gd name="connsiteX116" fmla="*/ 1641043 w 5448300"/>
                <a:gd name="connsiteY116" fmla="*/ 1176890 h 2438400"/>
                <a:gd name="connsiteX117" fmla="*/ 1599248 w 5448300"/>
                <a:gd name="connsiteY117" fmla="*/ 1176890 h 2438400"/>
                <a:gd name="connsiteX118" fmla="*/ 1599248 w 5448300"/>
                <a:gd name="connsiteY118" fmla="*/ 1159288 h 2438400"/>
                <a:gd name="connsiteX119" fmla="*/ 1566253 w 5448300"/>
                <a:gd name="connsiteY119" fmla="*/ 1159288 h 2438400"/>
                <a:gd name="connsiteX120" fmla="*/ 1566253 w 5448300"/>
                <a:gd name="connsiteY120" fmla="*/ 1132894 h 2438400"/>
                <a:gd name="connsiteX121" fmla="*/ 1531049 w 5448300"/>
                <a:gd name="connsiteY121" fmla="*/ 1132894 h 2438400"/>
                <a:gd name="connsiteX122" fmla="*/ 1531049 w 5448300"/>
                <a:gd name="connsiteY122" fmla="*/ 1084498 h 2438400"/>
                <a:gd name="connsiteX123" fmla="*/ 1498054 w 5448300"/>
                <a:gd name="connsiteY123" fmla="*/ 1084498 h 2438400"/>
                <a:gd name="connsiteX124" fmla="*/ 1498054 w 5448300"/>
                <a:gd name="connsiteY124" fmla="*/ 1055894 h 2438400"/>
                <a:gd name="connsiteX125" fmla="*/ 1460659 w 5448300"/>
                <a:gd name="connsiteY125" fmla="*/ 1055894 h 2438400"/>
                <a:gd name="connsiteX126" fmla="*/ 1460659 w 5448300"/>
                <a:gd name="connsiteY126" fmla="*/ 1033901 h 2438400"/>
                <a:gd name="connsiteX127" fmla="*/ 1407862 w 5448300"/>
                <a:gd name="connsiteY127" fmla="*/ 1033901 h 2438400"/>
                <a:gd name="connsiteX128" fmla="*/ 1407862 w 5448300"/>
                <a:gd name="connsiteY128" fmla="*/ 996506 h 2438400"/>
                <a:gd name="connsiteX129" fmla="*/ 1361665 w 5448300"/>
                <a:gd name="connsiteY129" fmla="*/ 996506 h 2438400"/>
                <a:gd name="connsiteX130" fmla="*/ 1361665 w 5448300"/>
                <a:gd name="connsiteY130" fmla="*/ 967902 h 2438400"/>
                <a:gd name="connsiteX131" fmla="*/ 1328671 w 5448300"/>
                <a:gd name="connsiteY131" fmla="*/ 967902 h 2438400"/>
                <a:gd name="connsiteX132" fmla="*/ 1328671 w 5448300"/>
                <a:gd name="connsiteY132" fmla="*/ 943708 h 2438400"/>
                <a:gd name="connsiteX133" fmla="*/ 1311069 w 5448300"/>
                <a:gd name="connsiteY133" fmla="*/ 943708 h 2438400"/>
                <a:gd name="connsiteX134" fmla="*/ 1311069 w 5448300"/>
                <a:gd name="connsiteY134" fmla="*/ 926110 h 2438400"/>
                <a:gd name="connsiteX135" fmla="*/ 1273673 w 5448300"/>
                <a:gd name="connsiteY135" fmla="*/ 926110 h 2438400"/>
                <a:gd name="connsiteX136" fmla="*/ 1273673 w 5448300"/>
                <a:gd name="connsiteY136" fmla="*/ 904112 h 2438400"/>
                <a:gd name="connsiteX137" fmla="*/ 1253881 w 5448300"/>
                <a:gd name="connsiteY137" fmla="*/ 904112 h 2438400"/>
                <a:gd name="connsiteX138" fmla="*/ 1253881 w 5448300"/>
                <a:gd name="connsiteY138" fmla="*/ 877715 h 2438400"/>
                <a:gd name="connsiteX139" fmla="*/ 1218686 w 5448300"/>
                <a:gd name="connsiteY139" fmla="*/ 877715 h 2438400"/>
                <a:gd name="connsiteX140" fmla="*/ 1218686 w 5448300"/>
                <a:gd name="connsiteY140" fmla="*/ 855717 h 2438400"/>
                <a:gd name="connsiteX141" fmla="*/ 1187882 w 5448300"/>
                <a:gd name="connsiteY141" fmla="*/ 855717 h 2438400"/>
                <a:gd name="connsiteX142" fmla="*/ 1185682 w 5448300"/>
                <a:gd name="connsiteY142" fmla="*/ 864517 h 2438400"/>
                <a:gd name="connsiteX143" fmla="*/ 1176890 w 5448300"/>
                <a:gd name="connsiteY143" fmla="*/ 835919 h 2438400"/>
                <a:gd name="connsiteX144" fmla="*/ 1176890 w 5448300"/>
                <a:gd name="connsiteY144" fmla="*/ 811721 h 2438400"/>
                <a:gd name="connsiteX145" fmla="*/ 1154887 w 5448300"/>
                <a:gd name="connsiteY145" fmla="*/ 811721 h 2438400"/>
                <a:gd name="connsiteX146" fmla="*/ 1154887 w 5448300"/>
                <a:gd name="connsiteY146" fmla="*/ 780924 h 2438400"/>
                <a:gd name="connsiteX147" fmla="*/ 1121893 w 5448300"/>
                <a:gd name="connsiteY147" fmla="*/ 780924 h 2438400"/>
                <a:gd name="connsiteX148" fmla="*/ 1121893 w 5448300"/>
                <a:gd name="connsiteY148" fmla="*/ 747928 h 2438400"/>
                <a:gd name="connsiteX149" fmla="*/ 1088898 w 5448300"/>
                <a:gd name="connsiteY149" fmla="*/ 747928 h 2438400"/>
                <a:gd name="connsiteX150" fmla="*/ 1088898 w 5448300"/>
                <a:gd name="connsiteY150" fmla="*/ 725930 h 2438400"/>
                <a:gd name="connsiteX151" fmla="*/ 1051503 w 5448300"/>
                <a:gd name="connsiteY151" fmla="*/ 725930 h 2438400"/>
                <a:gd name="connsiteX152" fmla="*/ 1051503 w 5448300"/>
                <a:gd name="connsiteY152" fmla="*/ 690733 h 2438400"/>
                <a:gd name="connsiteX153" fmla="*/ 1014098 w 5448300"/>
                <a:gd name="connsiteY153" fmla="*/ 690733 h 2438400"/>
                <a:gd name="connsiteX154" fmla="*/ 1014098 w 5448300"/>
                <a:gd name="connsiteY154" fmla="*/ 662136 h 2438400"/>
                <a:gd name="connsiteX155" fmla="*/ 998706 w 5448300"/>
                <a:gd name="connsiteY155" fmla="*/ 662136 h 2438400"/>
                <a:gd name="connsiteX156" fmla="*/ 998706 w 5448300"/>
                <a:gd name="connsiteY156" fmla="*/ 629139 h 2438400"/>
                <a:gd name="connsiteX157" fmla="*/ 943708 w 5448300"/>
                <a:gd name="connsiteY157" fmla="*/ 629139 h 2438400"/>
                <a:gd name="connsiteX158" fmla="*/ 943708 w 5448300"/>
                <a:gd name="connsiteY158" fmla="*/ 596142 h 2438400"/>
                <a:gd name="connsiteX159" fmla="*/ 912911 w 5448300"/>
                <a:gd name="connsiteY159" fmla="*/ 596142 h 2438400"/>
                <a:gd name="connsiteX160" fmla="*/ 912911 w 5448300"/>
                <a:gd name="connsiteY160" fmla="*/ 576344 h 2438400"/>
                <a:gd name="connsiteX161" fmla="*/ 890913 w 5448300"/>
                <a:gd name="connsiteY161" fmla="*/ 576344 h 2438400"/>
                <a:gd name="connsiteX162" fmla="*/ 890913 w 5448300"/>
                <a:gd name="connsiteY162" fmla="*/ 549947 h 2438400"/>
                <a:gd name="connsiteX163" fmla="*/ 842519 w 5448300"/>
                <a:gd name="connsiteY163" fmla="*/ 549947 h 2438400"/>
                <a:gd name="connsiteX164" fmla="*/ 842519 w 5448300"/>
                <a:gd name="connsiteY164" fmla="*/ 512550 h 2438400"/>
                <a:gd name="connsiteX165" fmla="*/ 805122 w 5448300"/>
                <a:gd name="connsiteY165" fmla="*/ 512550 h 2438400"/>
                <a:gd name="connsiteX166" fmla="*/ 805122 w 5448300"/>
                <a:gd name="connsiteY166" fmla="*/ 481754 h 2438400"/>
                <a:gd name="connsiteX167" fmla="*/ 769926 w 5448300"/>
                <a:gd name="connsiteY167" fmla="*/ 481754 h 2438400"/>
                <a:gd name="connsiteX168" fmla="*/ 769926 w 5448300"/>
                <a:gd name="connsiteY168" fmla="*/ 457555 h 2438400"/>
                <a:gd name="connsiteX169" fmla="*/ 745728 w 5448300"/>
                <a:gd name="connsiteY169" fmla="*/ 457555 h 2438400"/>
                <a:gd name="connsiteX170" fmla="*/ 745728 w 5448300"/>
                <a:gd name="connsiteY170" fmla="*/ 431158 h 2438400"/>
                <a:gd name="connsiteX171" fmla="*/ 710532 w 5448300"/>
                <a:gd name="connsiteY171" fmla="*/ 431158 h 2438400"/>
                <a:gd name="connsiteX172" fmla="*/ 710532 w 5448300"/>
                <a:gd name="connsiteY172" fmla="*/ 402561 h 2438400"/>
                <a:gd name="connsiteX173" fmla="*/ 677534 w 5448300"/>
                <a:gd name="connsiteY173" fmla="*/ 402561 h 2438400"/>
                <a:gd name="connsiteX174" fmla="*/ 677534 w 5448300"/>
                <a:gd name="connsiteY174" fmla="*/ 378364 h 2438400"/>
                <a:gd name="connsiteX175" fmla="*/ 646737 w 5448300"/>
                <a:gd name="connsiteY175" fmla="*/ 378364 h 2438400"/>
                <a:gd name="connsiteX176" fmla="*/ 646737 w 5448300"/>
                <a:gd name="connsiteY176" fmla="*/ 351966 h 2438400"/>
                <a:gd name="connsiteX177" fmla="*/ 596142 w 5448300"/>
                <a:gd name="connsiteY177" fmla="*/ 351966 h 2438400"/>
                <a:gd name="connsiteX178" fmla="*/ 596142 w 5448300"/>
                <a:gd name="connsiteY178" fmla="*/ 323369 h 2438400"/>
                <a:gd name="connsiteX179" fmla="*/ 558746 w 5448300"/>
                <a:gd name="connsiteY179" fmla="*/ 323369 h 2438400"/>
                <a:gd name="connsiteX180" fmla="*/ 558746 w 5448300"/>
                <a:gd name="connsiteY180" fmla="*/ 296971 h 2438400"/>
                <a:gd name="connsiteX181" fmla="*/ 527949 w 5448300"/>
                <a:gd name="connsiteY181" fmla="*/ 296971 h 2438400"/>
                <a:gd name="connsiteX182" fmla="*/ 527949 w 5448300"/>
                <a:gd name="connsiteY182" fmla="*/ 272773 h 2438400"/>
                <a:gd name="connsiteX183" fmla="*/ 497152 w 5448300"/>
                <a:gd name="connsiteY183" fmla="*/ 272773 h 2438400"/>
                <a:gd name="connsiteX184" fmla="*/ 497152 w 5448300"/>
                <a:gd name="connsiteY184" fmla="*/ 237577 h 2438400"/>
                <a:gd name="connsiteX185" fmla="*/ 453156 w 5448300"/>
                <a:gd name="connsiteY185" fmla="*/ 237577 h 2438400"/>
                <a:gd name="connsiteX186" fmla="*/ 453156 w 5448300"/>
                <a:gd name="connsiteY186" fmla="*/ 206780 h 2438400"/>
                <a:gd name="connsiteX187" fmla="*/ 415760 w 5448300"/>
                <a:gd name="connsiteY187" fmla="*/ 206780 h 2438400"/>
                <a:gd name="connsiteX188" fmla="*/ 415760 w 5448300"/>
                <a:gd name="connsiteY188" fmla="*/ 178182 h 2438400"/>
                <a:gd name="connsiteX189" fmla="*/ 362964 w 5448300"/>
                <a:gd name="connsiteY189" fmla="*/ 178182 h 2438400"/>
                <a:gd name="connsiteX190" fmla="*/ 362964 w 5448300"/>
                <a:gd name="connsiteY190" fmla="*/ 147385 h 2438400"/>
                <a:gd name="connsiteX191" fmla="*/ 323369 w 5448300"/>
                <a:gd name="connsiteY191" fmla="*/ 147385 h 2438400"/>
                <a:gd name="connsiteX192" fmla="*/ 323369 w 5448300"/>
                <a:gd name="connsiteY192" fmla="*/ 131987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27343" y="2366972"/>
                  </a:lnTo>
                  <a:lnTo>
                    <a:pt x="4727343" y="2366972"/>
                  </a:lnTo>
                  <a:lnTo>
                    <a:pt x="4582154" y="2344969"/>
                  </a:lnTo>
                  <a:lnTo>
                    <a:pt x="4582154" y="2344969"/>
                  </a:lnTo>
                  <a:lnTo>
                    <a:pt x="4408370" y="2344969"/>
                  </a:lnTo>
                  <a:lnTo>
                    <a:pt x="4408370" y="2311975"/>
                  </a:lnTo>
                  <a:lnTo>
                    <a:pt x="4276382" y="2311975"/>
                  </a:lnTo>
                  <a:lnTo>
                    <a:pt x="4276382" y="2285581"/>
                  </a:lnTo>
                  <a:lnTo>
                    <a:pt x="4205993" y="2285581"/>
                  </a:lnTo>
                  <a:lnTo>
                    <a:pt x="4205993" y="2265779"/>
                  </a:lnTo>
                  <a:lnTo>
                    <a:pt x="4065203" y="2265779"/>
                  </a:lnTo>
                  <a:lnTo>
                    <a:pt x="4065203" y="2245986"/>
                  </a:lnTo>
                  <a:lnTo>
                    <a:pt x="3970620" y="2245986"/>
                  </a:lnTo>
                  <a:lnTo>
                    <a:pt x="3970620" y="2217382"/>
                  </a:lnTo>
                  <a:lnTo>
                    <a:pt x="3871627" y="2217382"/>
                  </a:lnTo>
                  <a:lnTo>
                    <a:pt x="3871627" y="2195389"/>
                  </a:lnTo>
                  <a:lnTo>
                    <a:pt x="3761632" y="2195389"/>
                  </a:lnTo>
                  <a:lnTo>
                    <a:pt x="3761632" y="2173386"/>
                  </a:lnTo>
                  <a:lnTo>
                    <a:pt x="3645046" y="2173386"/>
                  </a:lnTo>
                  <a:lnTo>
                    <a:pt x="3645046" y="2146992"/>
                  </a:lnTo>
                  <a:lnTo>
                    <a:pt x="3594449" y="2146992"/>
                  </a:lnTo>
                  <a:lnTo>
                    <a:pt x="3594449" y="2133791"/>
                  </a:lnTo>
                  <a:lnTo>
                    <a:pt x="3535061" y="2133791"/>
                  </a:lnTo>
                  <a:lnTo>
                    <a:pt x="3535061" y="2120598"/>
                  </a:lnTo>
                  <a:lnTo>
                    <a:pt x="3460261" y="2120598"/>
                  </a:lnTo>
                  <a:lnTo>
                    <a:pt x="3460261" y="2100796"/>
                  </a:lnTo>
                  <a:lnTo>
                    <a:pt x="3387671" y="2100796"/>
                  </a:lnTo>
                  <a:lnTo>
                    <a:pt x="3387671" y="2076603"/>
                  </a:lnTo>
                  <a:lnTo>
                    <a:pt x="3326083" y="2076603"/>
                  </a:lnTo>
                  <a:lnTo>
                    <a:pt x="3326083" y="2056800"/>
                  </a:lnTo>
                  <a:lnTo>
                    <a:pt x="3275486" y="2056800"/>
                  </a:lnTo>
                  <a:lnTo>
                    <a:pt x="3275486" y="2039198"/>
                  </a:lnTo>
                  <a:lnTo>
                    <a:pt x="3242482" y="2039198"/>
                  </a:lnTo>
                  <a:lnTo>
                    <a:pt x="3242482" y="2019405"/>
                  </a:lnTo>
                  <a:lnTo>
                    <a:pt x="3158890" y="2019405"/>
                  </a:lnTo>
                  <a:lnTo>
                    <a:pt x="3158890" y="1990811"/>
                  </a:lnTo>
                  <a:lnTo>
                    <a:pt x="3099502" y="1990811"/>
                  </a:lnTo>
                  <a:lnTo>
                    <a:pt x="3099502" y="1977609"/>
                  </a:lnTo>
                  <a:lnTo>
                    <a:pt x="3053306" y="1977609"/>
                  </a:lnTo>
                  <a:lnTo>
                    <a:pt x="3053306" y="1960007"/>
                  </a:lnTo>
                  <a:lnTo>
                    <a:pt x="3013710" y="1960007"/>
                  </a:lnTo>
                  <a:lnTo>
                    <a:pt x="3013710" y="1942414"/>
                  </a:lnTo>
                  <a:lnTo>
                    <a:pt x="2967514" y="1942414"/>
                  </a:lnTo>
                  <a:lnTo>
                    <a:pt x="2967514" y="1924812"/>
                  </a:lnTo>
                  <a:lnTo>
                    <a:pt x="2901515" y="1924812"/>
                  </a:lnTo>
                  <a:lnTo>
                    <a:pt x="2901515" y="1900618"/>
                  </a:lnTo>
                  <a:lnTo>
                    <a:pt x="2857519" y="1900618"/>
                  </a:lnTo>
                  <a:lnTo>
                    <a:pt x="2857519" y="1889617"/>
                  </a:lnTo>
                  <a:lnTo>
                    <a:pt x="2828925" y="1889617"/>
                  </a:lnTo>
                  <a:lnTo>
                    <a:pt x="2828925" y="1874215"/>
                  </a:lnTo>
                  <a:lnTo>
                    <a:pt x="2800331" y="1874215"/>
                  </a:lnTo>
                  <a:lnTo>
                    <a:pt x="2800331" y="1865414"/>
                  </a:lnTo>
                  <a:lnTo>
                    <a:pt x="2773928" y="1865414"/>
                  </a:lnTo>
                  <a:lnTo>
                    <a:pt x="2773928" y="1854422"/>
                  </a:lnTo>
                  <a:lnTo>
                    <a:pt x="2727732" y="1854422"/>
                  </a:lnTo>
                  <a:lnTo>
                    <a:pt x="2727732" y="1839020"/>
                  </a:lnTo>
                  <a:lnTo>
                    <a:pt x="2688136" y="1839020"/>
                  </a:lnTo>
                  <a:lnTo>
                    <a:pt x="2688136" y="1825819"/>
                  </a:lnTo>
                  <a:lnTo>
                    <a:pt x="2639749" y="1825819"/>
                  </a:lnTo>
                  <a:lnTo>
                    <a:pt x="2639749" y="1790624"/>
                  </a:lnTo>
                  <a:lnTo>
                    <a:pt x="2595753" y="1790624"/>
                  </a:lnTo>
                  <a:lnTo>
                    <a:pt x="2595753" y="1775232"/>
                  </a:lnTo>
                  <a:lnTo>
                    <a:pt x="2571550" y="1775232"/>
                  </a:lnTo>
                  <a:lnTo>
                    <a:pt x="2571550" y="1762030"/>
                  </a:lnTo>
                  <a:lnTo>
                    <a:pt x="2545156" y="1762030"/>
                  </a:lnTo>
                  <a:lnTo>
                    <a:pt x="2545156" y="1744428"/>
                  </a:lnTo>
                  <a:lnTo>
                    <a:pt x="2454964" y="1744428"/>
                  </a:lnTo>
                  <a:lnTo>
                    <a:pt x="2454964" y="1709233"/>
                  </a:lnTo>
                  <a:lnTo>
                    <a:pt x="2432961" y="1709233"/>
                  </a:lnTo>
                  <a:lnTo>
                    <a:pt x="2432961" y="1696031"/>
                  </a:lnTo>
                  <a:lnTo>
                    <a:pt x="2404367" y="1696031"/>
                  </a:lnTo>
                  <a:lnTo>
                    <a:pt x="2404367" y="1680639"/>
                  </a:lnTo>
                  <a:lnTo>
                    <a:pt x="2384565" y="1680639"/>
                  </a:lnTo>
                  <a:lnTo>
                    <a:pt x="2384565" y="1669637"/>
                  </a:lnTo>
                  <a:lnTo>
                    <a:pt x="2344969" y="1669637"/>
                  </a:lnTo>
                  <a:lnTo>
                    <a:pt x="2344969" y="1647644"/>
                  </a:lnTo>
                  <a:lnTo>
                    <a:pt x="2309775" y="1647644"/>
                  </a:lnTo>
                  <a:lnTo>
                    <a:pt x="2309775" y="1630042"/>
                  </a:lnTo>
                  <a:lnTo>
                    <a:pt x="2272379" y="1630042"/>
                  </a:lnTo>
                  <a:lnTo>
                    <a:pt x="2272379" y="1612440"/>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40027" y="1251680"/>
                  </a:lnTo>
                  <a:lnTo>
                    <a:pt x="1740027" y="1251680"/>
                  </a:lnTo>
                  <a:lnTo>
                    <a:pt x="1663036" y="1251680"/>
                  </a:lnTo>
                  <a:lnTo>
                    <a:pt x="1663036" y="1203284"/>
                  </a:lnTo>
                  <a:lnTo>
                    <a:pt x="1641043" y="1203284"/>
                  </a:lnTo>
                  <a:lnTo>
                    <a:pt x="1641043" y="1176890"/>
                  </a:lnTo>
                  <a:lnTo>
                    <a:pt x="1599248" y="1176890"/>
                  </a:lnTo>
                  <a:lnTo>
                    <a:pt x="1599248" y="1159288"/>
                  </a:lnTo>
                  <a:lnTo>
                    <a:pt x="1566253" y="1159288"/>
                  </a:lnTo>
                  <a:lnTo>
                    <a:pt x="1566253" y="1132894"/>
                  </a:lnTo>
                  <a:lnTo>
                    <a:pt x="1531049" y="1132894"/>
                  </a:lnTo>
                  <a:lnTo>
                    <a:pt x="1531049" y="1084498"/>
                  </a:lnTo>
                  <a:lnTo>
                    <a:pt x="1498054" y="1084498"/>
                  </a:lnTo>
                  <a:lnTo>
                    <a:pt x="1498054" y="1055894"/>
                  </a:lnTo>
                  <a:lnTo>
                    <a:pt x="1460659" y="1055894"/>
                  </a:lnTo>
                  <a:lnTo>
                    <a:pt x="1460659" y="1033901"/>
                  </a:lnTo>
                  <a:lnTo>
                    <a:pt x="1407862" y="1033901"/>
                  </a:lnTo>
                  <a:lnTo>
                    <a:pt x="1407862" y="996506"/>
                  </a:lnTo>
                  <a:lnTo>
                    <a:pt x="1361665" y="996506"/>
                  </a:lnTo>
                  <a:lnTo>
                    <a:pt x="1361665" y="967902"/>
                  </a:lnTo>
                  <a:lnTo>
                    <a:pt x="1328671" y="967902"/>
                  </a:lnTo>
                  <a:lnTo>
                    <a:pt x="1328671" y="943708"/>
                  </a:lnTo>
                  <a:lnTo>
                    <a:pt x="1311069" y="943708"/>
                  </a:lnTo>
                  <a:lnTo>
                    <a:pt x="1311069" y="926110"/>
                  </a:lnTo>
                  <a:lnTo>
                    <a:pt x="1273673" y="926110"/>
                  </a:lnTo>
                  <a:lnTo>
                    <a:pt x="1273673" y="904112"/>
                  </a:lnTo>
                  <a:lnTo>
                    <a:pt x="1253881" y="904112"/>
                  </a:lnTo>
                  <a:lnTo>
                    <a:pt x="1253881" y="877715"/>
                  </a:lnTo>
                  <a:lnTo>
                    <a:pt x="1218686" y="877715"/>
                  </a:lnTo>
                  <a:lnTo>
                    <a:pt x="1218686" y="855717"/>
                  </a:lnTo>
                  <a:lnTo>
                    <a:pt x="1187882" y="855717"/>
                  </a:lnTo>
                  <a:lnTo>
                    <a:pt x="1185682" y="864517"/>
                  </a:lnTo>
                  <a:lnTo>
                    <a:pt x="1176890" y="835919"/>
                  </a:lnTo>
                  <a:lnTo>
                    <a:pt x="1176890" y="811721"/>
                  </a:lnTo>
                  <a:lnTo>
                    <a:pt x="1154887" y="811721"/>
                  </a:lnTo>
                  <a:lnTo>
                    <a:pt x="1154887" y="780924"/>
                  </a:lnTo>
                  <a:lnTo>
                    <a:pt x="1121893" y="780924"/>
                  </a:lnTo>
                  <a:lnTo>
                    <a:pt x="1121893" y="747928"/>
                  </a:lnTo>
                  <a:lnTo>
                    <a:pt x="1088898" y="747928"/>
                  </a:lnTo>
                  <a:lnTo>
                    <a:pt x="1088898" y="725930"/>
                  </a:lnTo>
                  <a:lnTo>
                    <a:pt x="1051503" y="725930"/>
                  </a:lnTo>
                  <a:lnTo>
                    <a:pt x="1051503" y="690733"/>
                  </a:lnTo>
                  <a:lnTo>
                    <a:pt x="1014098" y="690733"/>
                  </a:lnTo>
                  <a:lnTo>
                    <a:pt x="1014098" y="662136"/>
                  </a:lnTo>
                  <a:lnTo>
                    <a:pt x="998706" y="662136"/>
                  </a:lnTo>
                  <a:lnTo>
                    <a:pt x="998706" y="629139"/>
                  </a:lnTo>
                  <a:lnTo>
                    <a:pt x="943708" y="629139"/>
                  </a:lnTo>
                  <a:lnTo>
                    <a:pt x="943708" y="596142"/>
                  </a:lnTo>
                  <a:lnTo>
                    <a:pt x="912911" y="596142"/>
                  </a:lnTo>
                  <a:lnTo>
                    <a:pt x="912911" y="576344"/>
                  </a:lnTo>
                  <a:lnTo>
                    <a:pt x="890913" y="576344"/>
                  </a:lnTo>
                  <a:lnTo>
                    <a:pt x="890913" y="549947"/>
                  </a:lnTo>
                  <a:lnTo>
                    <a:pt x="842519" y="549947"/>
                  </a:lnTo>
                  <a:lnTo>
                    <a:pt x="842519" y="512550"/>
                  </a:lnTo>
                  <a:lnTo>
                    <a:pt x="805122" y="512550"/>
                  </a:lnTo>
                  <a:lnTo>
                    <a:pt x="805122" y="481754"/>
                  </a:lnTo>
                  <a:lnTo>
                    <a:pt x="769926" y="481754"/>
                  </a:lnTo>
                  <a:lnTo>
                    <a:pt x="769926" y="457555"/>
                  </a:lnTo>
                  <a:lnTo>
                    <a:pt x="745728" y="457555"/>
                  </a:lnTo>
                  <a:lnTo>
                    <a:pt x="745728" y="431158"/>
                  </a:lnTo>
                  <a:lnTo>
                    <a:pt x="710532" y="431158"/>
                  </a:lnTo>
                  <a:lnTo>
                    <a:pt x="710532" y="402561"/>
                  </a:lnTo>
                  <a:lnTo>
                    <a:pt x="677534" y="402561"/>
                  </a:lnTo>
                  <a:lnTo>
                    <a:pt x="677534" y="378364"/>
                  </a:lnTo>
                  <a:lnTo>
                    <a:pt x="646737" y="378364"/>
                  </a:lnTo>
                  <a:lnTo>
                    <a:pt x="646737" y="351966"/>
                  </a:lnTo>
                  <a:lnTo>
                    <a:pt x="596142" y="351966"/>
                  </a:lnTo>
                  <a:lnTo>
                    <a:pt x="596142" y="323369"/>
                  </a:lnTo>
                  <a:lnTo>
                    <a:pt x="558746" y="323369"/>
                  </a:lnTo>
                  <a:lnTo>
                    <a:pt x="558746" y="296971"/>
                  </a:lnTo>
                  <a:lnTo>
                    <a:pt x="527949" y="296971"/>
                  </a:lnTo>
                  <a:lnTo>
                    <a:pt x="527949" y="272773"/>
                  </a:lnTo>
                  <a:lnTo>
                    <a:pt x="497152" y="272773"/>
                  </a:lnTo>
                  <a:lnTo>
                    <a:pt x="497152" y="237577"/>
                  </a:lnTo>
                  <a:lnTo>
                    <a:pt x="453156" y="237577"/>
                  </a:lnTo>
                  <a:lnTo>
                    <a:pt x="453156" y="206780"/>
                  </a:lnTo>
                  <a:lnTo>
                    <a:pt x="415760" y="206780"/>
                  </a:lnTo>
                  <a:lnTo>
                    <a:pt x="415760" y="178182"/>
                  </a:lnTo>
                  <a:lnTo>
                    <a:pt x="362964" y="178182"/>
                  </a:lnTo>
                  <a:lnTo>
                    <a:pt x="362964" y="147385"/>
                  </a:lnTo>
                  <a:lnTo>
                    <a:pt x="323369" y="147385"/>
                  </a:lnTo>
                  <a:lnTo>
                    <a:pt x="323369" y="131987"/>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chemeClr val="accent3"/>
              </a:solidFill>
              <a:prstDash val="solid"/>
              <a:miter/>
            </a:ln>
          </p:spPr>
          <p:txBody>
            <a:bodyPr rtlCol="0" anchor="ctr"/>
            <a:lstStyle/>
            <a:p>
              <a:endParaRPr lang="en-US" dirty="0">
                <a:solidFill>
                  <a:srgbClr val="4D4D4D"/>
                </a:solidFill>
              </a:endParaRPr>
            </a:p>
          </p:txBody>
        </p:sp>
      </p:grpSp>
    </p:spTree>
    <p:extLst>
      <p:ext uri="{BB962C8B-B14F-4D97-AF65-F5344CB8AC3E}">
        <p14:creationId xmlns:p14="http://schemas.microsoft.com/office/powerpoint/2010/main" val="118167535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zh-CN"/>
              <a:t>胃肠癌</a:t>
            </a:r>
          </a:p>
        </p:txBody>
      </p:sp>
    </p:spTree>
    <p:extLst>
      <p:ext uri="{BB962C8B-B14F-4D97-AF65-F5344CB8AC3E}">
        <p14:creationId xmlns:p14="http://schemas.microsoft.com/office/powerpoint/2010/main" val="38782877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3504：RGX-202（SLC6a8/CKB 通路的首创口服抑制剂）的 I 期单一疗法剂量递增用于晚期胃肠道 (GI) 实体瘤患者 – Bendell JC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 RGX-202（SLC6a8/CKB 抑制剂）用于晚期 GI 实体瘤患者的疗效和安全性</a:t>
            </a:r>
          </a:p>
        </p:txBody>
      </p:sp>
      <p:sp>
        <p:nvSpPr>
          <p:cNvPr id="9" name="Text Placeholder 8"/>
          <p:cNvSpPr>
            <a:spLocks noGrp="1"/>
          </p:cNvSpPr>
          <p:nvPr>
            <p:ph type="body" sz="quarter" idx="10"/>
          </p:nvPr>
        </p:nvSpPr>
        <p:spPr/>
        <p:txBody>
          <a:bodyPr/>
          <a:lstStyle/>
          <a:p>
            <a:r>
              <a:rPr lang="zh-CN"/>
              <a:t>*持续中</a:t>
            </a:r>
          </a:p>
        </p:txBody>
      </p:sp>
      <p:sp>
        <p:nvSpPr>
          <p:cNvPr id="5" name="Text Placeholder 4"/>
          <p:cNvSpPr>
            <a:spLocks noGrp="1"/>
          </p:cNvSpPr>
          <p:nvPr>
            <p:ph type="body" sz="quarter" idx="11"/>
          </p:nvPr>
        </p:nvSpPr>
        <p:spPr/>
        <p:txBody>
          <a:bodyPr/>
          <a:lstStyle/>
          <a:p>
            <a:r>
              <a:rPr lang="zh-CN"/>
              <a:t>Bendell JC, et al.J Clin Oncol 2020;38(suppl);abstr 3504</a:t>
            </a:r>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dirty="0">
                <a:solidFill>
                  <a:srgbClr val="A0A0A0"/>
                </a:solidFill>
              </a:rPr>
              <a:t>主要终点</a:t>
            </a:r>
          </a:p>
          <a:p>
            <a:pPr>
              <a:buClr>
                <a:srgbClr val="043882"/>
              </a:buClr>
            </a:pPr>
            <a:r>
              <a:rPr lang="zh-CN" dirty="0"/>
              <a:t>MTD（或无 DLT 的最大试验剂量）</a:t>
            </a:r>
            <a:r>
              <a:rPr lang="zh-CN" dirty="0" smtClean="0"/>
              <a:t>、</a:t>
            </a:r>
            <a:r>
              <a:rPr lang="en-GB" altLang="zh-CN" dirty="0" smtClean="0"/>
              <a:t/>
            </a:r>
            <a:br>
              <a:rPr lang="en-GB" altLang="zh-CN" dirty="0" smtClean="0"/>
            </a:br>
            <a:r>
              <a:rPr lang="zh-CN" dirty="0" smtClean="0"/>
              <a:t>抗</a:t>
            </a:r>
            <a:r>
              <a:rPr lang="zh-CN" dirty="0"/>
              <a:t>肿瘤活性</a:t>
            </a:r>
          </a:p>
          <a:p>
            <a:pPr>
              <a:buClr>
                <a:srgbClr val="043882"/>
              </a:buClr>
            </a:pPr>
            <a:endParaRPr lang="en-US" kern="0" dirty="0"/>
          </a:p>
        </p:txBody>
      </p:sp>
      <p:sp>
        <p:nvSpPr>
          <p:cNvPr id="10" name="AutoShape 12"/>
          <p:cNvSpPr>
            <a:spLocks noChangeArrowheads="1"/>
          </p:cNvSpPr>
          <p:nvPr/>
        </p:nvSpPr>
        <p:spPr bwMode="auto">
          <a:xfrm>
            <a:off x="4202797" y="2611051"/>
            <a:ext cx="2705588" cy="1815152"/>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zh-CN" sz="1600" dirty="0">
                <a:solidFill>
                  <a:srgbClr val="4D4D4D"/>
                </a:solidFill>
                <a:ea typeface="SimSun" pitchFamily="2" charset="-122"/>
              </a:rPr>
              <a:t>RGX-202 </a:t>
            </a:r>
            <a:br>
              <a:rPr lang="zh-CN" sz="1600" dirty="0">
                <a:solidFill>
                  <a:srgbClr val="4D4D4D"/>
                </a:solidFill>
                <a:ea typeface="SimSun" pitchFamily="2" charset="-122"/>
              </a:rPr>
            </a:br>
            <a:r>
              <a:rPr lang="zh-CN" sz="1600" dirty="0">
                <a:solidFill>
                  <a:srgbClr val="4D4D4D"/>
                </a:solidFill>
                <a:ea typeface="SimSun" pitchFamily="2" charset="-122"/>
              </a:rPr>
              <a:t>600 mg </a:t>
            </a:r>
            <a:r>
              <a:rPr lang="zh-CN" sz="1400" dirty="0">
                <a:solidFill>
                  <a:srgbClr val="4D4D4D"/>
                </a:solidFill>
                <a:ea typeface="SimSun" pitchFamily="2" charset="-122"/>
              </a:rPr>
              <a:t>（n=3；结直肠[2]、胰腺[1]）， </a:t>
            </a:r>
            <a:r>
              <a:rPr lang="zh-CN" sz="1600" dirty="0">
                <a:solidFill>
                  <a:srgbClr val="4D4D4D"/>
                </a:solidFill>
                <a:ea typeface="SimSun" pitchFamily="2" charset="-122"/>
              </a:rPr>
              <a:t>1200 mg </a:t>
            </a:r>
            <a:r>
              <a:rPr lang="zh-CN" sz="1400" dirty="0">
                <a:solidFill>
                  <a:srgbClr val="4D4D4D"/>
                </a:solidFill>
                <a:ea typeface="SimSun" pitchFamily="2" charset="-122"/>
              </a:rPr>
              <a:t>（n=4；结直肠[4]），</a:t>
            </a:r>
            <a:r>
              <a:rPr lang="zh-CN" sz="1600" dirty="0">
                <a:solidFill>
                  <a:srgbClr val="4D4D4D"/>
                </a:solidFill>
                <a:ea typeface="SimSun" pitchFamily="2" charset="-122"/>
              </a:rPr>
              <a:t>2400</a:t>
            </a:r>
            <a:r>
              <a:rPr lang="zh-CN" sz="1400" dirty="0">
                <a:solidFill>
                  <a:srgbClr val="4D4D4D"/>
                </a:solidFill>
                <a:ea typeface="SimSun" pitchFamily="2" charset="-122"/>
              </a:rPr>
              <a:t> mg（n=5；结直肠[4]、胰腺[1]），</a:t>
            </a:r>
            <a:r>
              <a:rPr lang="zh-CN" sz="1600" dirty="0">
                <a:solidFill>
                  <a:srgbClr val="4D4D4D"/>
                </a:solidFill>
                <a:ea typeface="SimSun" pitchFamily="2" charset="-122"/>
              </a:rPr>
              <a:t>3600</a:t>
            </a:r>
            <a:r>
              <a:rPr lang="zh-CN" sz="1400" dirty="0">
                <a:solidFill>
                  <a:srgbClr val="4D4D4D"/>
                </a:solidFill>
                <a:ea typeface="SimSun" pitchFamily="2" charset="-122"/>
              </a:rPr>
              <a:t> mg（n=5；结直肠[3]、胰腺[2]）</a:t>
            </a:r>
            <a:r>
              <a:rPr lang="zh-CN" sz="1600" dirty="0">
                <a:solidFill>
                  <a:srgbClr val="4D4D4D"/>
                </a:solidFill>
                <a:ea typeface="SimSun" pitchFamily="2" charset="-122"/>
              </a:rPr>
              <a:t>PO BID</a:t>
            </a:r>
          </a:p>
        </p:txBody>
      </p:sp>
      <p:cxnSp>
        <p:nvCxnSpPr>
          <p:cNvPr id="11" name="AutoShape 19"/>
          <p:cNvCxnSpPr>
            <a:cxnSpLocks noChangeShapeType="1"/>
            <a:stCxn id="14" idx="3"/>
            <a:endCxn id="10" idx="1"/>
          </p:cNvCxnSpPr>
          <p:nvPr/>
        </p:nvCxnSpPr>
        <p:spPr bwMode="auto">
          <a:xfrm flipV="1">
            <a:off x="3779386" y="3518627"/>
            <a:ext cx="423411" cy="1"/>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6908385" y="3518627"/>
            <a:ext cx="443811"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352196" y="3051611"/>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zh-CN">
                <a:solidFill>
                  <a:srgbClr val="FFFFFF"/>
                </a:solidFill>
                <a:ea typeface="SimSun" pitchFamily="2" charset="-122"/>
              </a:rPr>
              <a:t>RGX-202 ± FOLFIRI</a:t>
            </a:r>
          </a:p>
        </p:txBody>
      </p:sp>
      <p:sp>
        <p:nvSpPr>
          <p:cNvPr id="14" name="AutoShape 9"/>
          <p:cNvSpPr>
            <a:spLocks noChangeArrowheads="1"/>
          </p:cNvSpPr>
          <p:nvPr/>
        </p:nvSpPr>
        <p:spPr bwMode="auto">
          <a:xfrm>
            <a:off x="365124" y="2587347"/>
            <a:ext cx="3414262"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600" dirty="0">
                <a:solidFill>
                  <a:srgbClr val="FFFFFF"/>
                </a:solidFill>
                <a:ea typeface="SimSun" pitchFamily="2" charset="-122"/>
              </a:rPr>
              <a:t>患者关键纳入标准</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转移性或局部晚期和不可切除的腺癌 GI 肿瘤或分化不良的组织学</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标准全身性治疗后出现 PD</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ECOG PS ≤1</a:t>
            </a:r>
          </a:p>
          <a:p>
            <a:pPr marL="292100" indent="-292100" defTabSz="892175" eaLnBrk="0" hangingPunct="0">
              <a:spcAft>
                <a:spcPct val="30000"/>
              </a:spcAft>
              <a:buFont typeface="Wingdings" pitchFamily="2" charset="2"/>
              <a:buNone/>
              <a:defRPr/>
            </a:pPr>
            <a:r>
              <a:rPr lang="zh-CN" sz="1600" dirty="0">
                <a:solidFill>
                  <a:srgbClr val="FFFFFF"/>
                </a:solidFill>
                <a:ea typeface="SimSun" pitchFamily="2" charset="-122"/>
              </a:rPr>
              <a:t>(n=1</a:t>
            </a:r>
            <a:r>
              <a:rPr lang="zh-CN" sz="1600" dirty="0" smtClean="0">
                <a:solidFill>
                  <a:srgbClr val="FFFFFF"/>
                </a:solidFill>
                <a:ea typeface="SimSun" pitchFamily="2" charset="-122"/>
              </a:rPr>
              <a:t>7</a:t>
            </a:r>
            <a:r>
              <a:rPr lang="en-GB" altLang="zh-CN" sz="1600" dirty="0" smtClean="0">
                <a:solidFill>
                  <a:srgbClr val="FFFFFF"/>
                </a:solidFill>
                <a:ea typeface="SimSun" pitchFamily="2" charset="-122"/>
              </a:rPr>
              <a:t>)</a:t>
            </a:r>
            <a:endParaRPr lang="zh-CN" sz="1600" dirty="0">
              <a:solidFill>
                <a:srgbClr val="FFFFFF"/>
              </a:solidFill>
              <a:ea typeface="SimSun" pitchFamily="2" charset="-122"/>
            </a:endParaRPr>
          </a:p>
        </p:txBody>
      </p:sp>
      <p:sp>
        <p:nvSpPr>
          <p:cNvPr id="15" name="TextBox 14"/>
          <p:cNvSpPr txBox="1"/>
          <p:nvPr/>
        </p:nvSpPr>
        <p:spPr>
          <a:xfrm>
            <a:off x="4410887" y="2224581"/>
            <a:ext cx="2289409" cy="338554"/>
          </a:xfrm>
          <a:prstGeom prst="rect">
            <a:avLst/>
          </a:prstGeom>
          <a:noFill/>
        </p:spPr>
        <p:txBody>
          <a:bodyPr wrap="none" rtlCol="0">
            <a:spAutoFit/>
          </a:bodyPr>
          <a:lstStyle/>
          <a:p>
            <a:pPr algn="ctr"/>
            <a:r>
              <a:rPr lang="zh-CN" sz="1600" b="1">
                <a:solidFill>
                  <a:srgbClr val="4D4D4D"/>
                </a:solidFill>
              </a:rPr>
              <a:t>剂量递增 (3+3)</a:t>
            </a:r>
          </a:p>
        </p:txBody>
      </p:sp>
      <p:sp>
        <p:nvSpPr>
          <p:cNvPr id="16" name="TextBox 15"/>
          <p:cNvSpPr txBox="1"/>
          <p:nvPr/>
        </p:nvSpPr>
        <p:spPr>
          <a:xfrm>
            <a:off x="7308241" y="2224581"/>
            <a:ext cx="1835759" cy="338554"/>
          </a:xfrm>
          <a:prstGeom prst="rect">
            <a:avLst/>
          </a:prstGeom>
          <a:noFill/>
        </p:spPr>
        <p:txBody>
          <a:bodyPr wrap="none" rtlCol="0">
            <a:spAutoFit/>
          </a:bodyPr>
          <a:lstStyle/>
          <a:p>
            <a:pPr algn="ctr"/>
            <a:r>
              <a:rPr lang="zh-CN" sz="1600" b="1">
                <a:solidFill>
                  <a:srgbClr val="4D4D4D"/>
                </a:solidFill>
              </a:rPr>
              <a:t>剂量扩增*</a:t>
            </a:r>
          </a:p>
        </p:txBody>
      </p:sp>
      <p:sp>
        <p:nvSpPr>
          <p:cNvPr id="17"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次要终点</a:t>
            </a:r>
          </a:p>
          <a:p>
            <a:pPr>
              <a:buClr>
                <a:srgbClr val="043882"/>
              </a:buClr>
            </a:pPr>
            <a:r>
              <a:rPr lang="zh-CN"/>
              <a:t>PK、PD、安全性</a:t>
            </a:r>
          </a:p>
        </p:txBody>
      </p:sp>
    </p:spTree>
    <p:extLst>
      <p:ext uri="{BB962C8B-B14F-4D97-AF65-F5344CB8AC3E}">
        <p14:creationId xmlns:p14="http://schemas.microsoft.com/office/powerpoint/2010/main" val="177539916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3504：RGX-202（SLC6a8/CKB 通路的首创口服抑制剂）的 I 期单一疗法剂量递增用于晚期胃肠道 (GI) 实体瘤患者 – Bendell JC 等人</a:t>
            </a:r>
          </a:p>
        </p:txBody>
      </p:sp>
      <p:sp>
        <p:nvSpPr>
          <p:cNvPr id="3" name="Content Placeholder 2"/>
          <p:cNvSpPr>
            <a:spLocks noGrp="1"/>
          </p:cNvSpPr>
          <p:nvPr>
            <p:ph idx="1"/>
          </p:nvPr>
        </p:nvSpPr>
        <p:spPr>
          <a:xfrm>
            <a:off x="365124" y="1254035"/>
            <a:ext cx="8413751" cy="4746172"/>
          </a:xfrm>
        </p:spPr>
        <p:txBody>
          <a:bodyPr/>
          <a:lstStyle/>
          <a:p>
            <a:pPr marL="0" indent="0">
              <a:buNone/>
            </a:pPr>
            <a:r>
              <a:rPr lang="zh-CN" b="1"/>
              <a:t>关键结果</a:t>
            </a:r>
          </a:p>
        </p:txBody>
      </p:sp>
      <p:sp>
        <p:nvSpPr>
          <p:cNvPr id="5" name="Text Placeholder 4"/>
          <p:cNvSpPr>
            <a:spLocks noGrp="1"/>
          </p:cNvSpPr>
          <p:nvPr>
            <p:ph type="body" sz="quarter" idx="11"/>
          </p:nvPr>
        </p:nvSpPr>
        <p:spPr/>
        <p:txBody>
          <a:bodyPr/>
          <a:lstStyle/>
          <a:p>
            <a:r>
              <a:rPr lang="zh-CN"/>
              <a:t>Bendell JC, et al.J Clin Oncol 2020;38(suppl);abstr 3504</a:t>
            </a:r>
          </a:p>
        </p:txBody>
      </p:sp>
      <p:graphicFrame>
        <p:nvGraphicFramePr>
          <p:cNvPr id="6" name="Group 88"/>
          <p:cNvGraphicFramePr>
            <a:graphicFrameLocks noGrp="1"/>
          </p:cNvGraphicFramePr>
          <p:nvPr>
            <p:extLst>
              <p:ext uri="{D42A27DB-BD31-4B8C-83A1-F6EECF244321}">
                <p14:modId xmlns:p14="http://schemas.microsoft.com/office/powerpoint/2010/main" val="1852182878"/>
              </p:ext>
            </p:extLst>
          </p:nvPr>
        </p:nvGraphicFramePr>
        <p:xfrm>
          <a:off x="150232" y="1582321"/>
          <a:ext cx="8843536" cy="3904368"/>
        </p:xfrm>
        <a:graphic>
          <a:graphicData uri="http://schemas.openxmlformats.org/drawingml/2006/table">
            <a:tbl>
              <a:tblPr firstRow="1" bandRow="1">
                <a:tableStyleId>{5202B0CA-FC54-4496-8BCA-5EF66A818D29}</a:tableStyleId>
              </a:tblPr>
              <a:tblGrid>
                <a:gridCol w="2183536">
                  <a:extLst>
                    <a:ext uri="{9D8B030D-6E8A-4147-A177-3AD203B41FA5}">
                      <a16:colId xmlns:a16="http://schemas.microsoft.com/office/drawing/2014/main" val="20000"/>
                    </a:ext>
                  </a:extLst>
                </a:gridCol>
                <a:gridCol w="659058">
                  <a:extLst>
                    <a:ext uri="{9D8B030D-6E8A-4147-A177-3AD203B41FA5}">
                      <a16:colId xmlns:a16="http://schemas.microsoft.com/office/drawing/2014/main" val="20001"/>
                    </a:ext>
                  </a:extLst>
                </a:gridCol>
                <a:gridCol w="659058">
                  <a:extLst>
                    <a:ext uri="{9D8B030D-6E8A-4147-A177-3AD203B41FA5}">
                      <a16:colId xmlns:a16="http://schemas.microsoft.com/office/drawing/2014/main" val="20002"/>
                    </a:ext>
                  </a:extLst>
                </a:gridCol>
                <a:gridCol w="659058">
                  <a:extLst>
                    <a:ext uri="{9D8B030D-6E8A-4147-A177-3AD203B41FA5}">
                      <a16:colId xmlns:a16="http://schemas.microsoft.com/office/drawing/2014/main" val="2288152333"/>
                    </a:ext>
                  </a:extLst>
                </a:gridCol>
                <a:gridCol w="659058">
                  <a:extLst>
                    <a:ext uri="{9D8B030D-6E8A-4147-A177-3AD203B41FA5}">
                      <a16:colId xmlns:a16="http://schemas.microsoft.com/office/drawing/2014/main" val="2953823172"/>
                    </a:ext>
                  </a:extLst>
                </a:gridCol>
                <a:gridCol w="659058">
                  <a:extLst>
                    <a:ext uri="{9D8B030D-6E8A-4147-A177-3AD203B41FA5}">
                      <a16:colId xmlns:a16="http://schemas.microsoft.com/office/drawing/2014/main" val="2425493469"/>
                    </a:ext>
                  </a:extLst>
                </a:gridCol>
                <a:gridCol w="659058">
                  <a:extLst>
                    <a:ext uri="{9D8B030D-6E8A-4147-A177-3AD203B41FA5}">
                      <a16:colId xmlns:a16="http://schemas.microsoft.com/office/drawing/2014/main" val="20003"/>
                    </a:ext>
                  </a:extLst>
                </a:gridCol>
                <a:gridCol w="659058">
                  <a:extLst>
                    <a:ext uri="{9D8B030D-6E8A-4147-A177-3AD203B41FA5}">
                      <a16:colId xmlns:a16="http://schemas.microsoft.com/office/drawing/2014/main" val="744436843"/>
                    </a:ext>
                  </a:extLst>
                </a:gridCol>
                <a:gridCol w="659058">
                  <a:extLst>
                    <a:ext uri="{9D8B030D-6E8A-4147-A177-3AD203B41FA5}">
                      <a16:colId xmlns:a16="http://schemas.microsoft.com/office/drawing/2014/main" val="1458078560"/>
                    </a:ext>
                  </a:extLst>
                </a:gridCol>
                <a:gridCol w="761136">
                  <a:extLst>
                    <a:ext uri="{9D8B030D-6E8A-4147-A177-3AD203B41FA5}">
                      <a16:colId xmlns:a16="http://schemas.microsoft.com/office/drawing/2014/main" val="3011233052"/>
                    </a:ext>
                  </a:extLst>
                </a:gridCol>
                <a:gridCol w="626400">
                  <a:extLst>
                    <a:ext uri="{9D8B030D-6E8A-4147-A177-3AD203B41FA5}">
                      <a16:colId xmlns:a16="http://schemas.microsoft.com/office/drawing/2014/main" val="1464035815"/>
                    </a:ext>
                  </a:extLst>
                </a:gridCol>
              </a:tblGrid>
              <a:tr h="39517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AE，n (%)</a:t>
                      </a: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dirty="0">
                          <a:ln>
                            <a:noFill/>
                          </a:ln>
                          <a:solidFill>
                            <a:srgbClr val="FFFFFF"/>
                          </a:solidFill>
                          <a:latin typeface="+mn-lt"/>
                          <a:ea typeface="SimSun"/>
                        </a:rPr>
                        <a:t>所有 
</a:t>
                      </a:r>
                      <a:r>
                        <a:rPr kumimoji="0" lang="zh-CN" sz="1200" u="none" strike="noStrike" cap="none" normalizeH="0" baseline="0" noProof="0" dirty="0" smtClean="0">
                          <a:ln>
                            <a:noFill/>
                          </a:ln>
                          <a:solidFill>
                            <a:srgbClr val="FFFFFF"/>
                          </a:solidFill>
                          <a:latin typeface="+mn-lt"/>
                          <a:ea typeface="SimSun"/>
                        </a:rPr>
                        <a:t>(</a:t>
                      </a:r>
                      <a:r>
                        <a:rPr kumimoji="0" lang="zh-CN" sz="1200" u="none" strike="noStrike" cap="none" normalizeH="0" baseline="0" noProof="0" dirty="0">
                          <a:ln>
                            <a:noFill/>
                          </a:ln>
                          <a:solidFill>
                            <a:srgbClr val="FFFFFF"/>
                          </a:solidFill>
                          <a:latin typeface="+mn-lt"/>
                          <a:ea typeface="SimSun"/>
                        </a:rPr>
                        <a:t>n=17)</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rgbClr val="FFFFFF"/>
                          </a:solidFill>
                          <a:latin typeface="+mn-lt"/>
                          <a:ea typeface="SimSun"/>
                          <a:cs typeface="Arial" charset="0"/>
                        </a:rPr>
                        <a:t>600 mg BID (n=3)</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u="none" strike="noStrike" cap="none" normalizeH="0" baseline="0" noProof="0">
                          <a:ln>
                            <a:noFill/>
                          </a:ln>
                          <a:solidFill>
                            <a:srgbClr val="FFFFFF"/>
                          </a:solidFill>
                          <a:latin typeface="+mn-lt"/>
                          <a:ea typeface="SimSun"/>
                        </a:rPr>
                        <a:t>1200 mg BID (n=4)</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rgbClr val="FFFFFF"/>
                          </a:solidFill>
                          <a:latin typeface="+mn-lt"/>
                          <a:ea typeface="SimSun"/>
                          <a:cs typeface="Arial" charset="0"/>
                        </a:rPr>
                        <a:t>2400 mg BID (n=5)</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3600 mg BID (n=5)</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chemeClr val="tx2"/>
                        </a:solidFill>
                        <a:effectLst/>
                        <a:latin typeface="Arial" charset="0"/>
                        <a:cs typeface="Arial" charset="0"/>
                      </a:endParaRPr>
                    </a:p>
                  </a:txBody>
                  <a:tcPr anchor="ctr" horzOverflow="overflow"/>
                </a:tc>
                <a:extLst>
                  <a:ext uri="{0D108BD9-81ED-4DB2-BD59-A6C34878D82A}">
                    <a16:rowId xmlns:a16="http://schemas.microsoft.com/office/drawing/2014/main" val="10000"/>
                  </a:ext>
                </a:extLst>
              </a:tr>
              <a:tr h="33900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≤2</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Gr 3</a:t>
                      </a:r>
                    </a:p>
                  </a:txBody>
                  <a:tcPr anchor="ctr" horzOverflow="overflow">
                    <a:solidFill>
                      <a:schemeClr val="bg2"/>
                    </a:solidFill>
                  </a:tcPr>
                </a:tc>
                <a:extLst>
                  <a:ext uri="{0D108BD9-81ED-4DB2-BD59-A6C34878D82A}">
                    <a16:rowId xmlns:a16="http://schemas.microsoft.com/office/drawing/2014/main" val="10002"/>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chemeClr val="tx1"/>
                          </a:solidFill>
                          <a:latin typeface="+mn-lt"/>
                          <a:ea typeface="SimSun"/>
                          <a:cs typeface="Arial" charset="0"/>
                        </a:rPr>
                        <a:t>恶心</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7 (41)</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(6)</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0" i="0" u="none" strike="noStrike" cap="none" normalizeH="0" baseline="0" noProof="0">
                          <a:ln>
                            <a:noFill/>
                          </a:ln>
                          <a:solidFill>
                            <a:schemeClr val="tx1"/>
                          </a:solidFill>
                          <a:latin typeface="+mn-lt"/>
                          <a:ea typeface="SimSun"/>
                          <a:cs typeface="Arial" charset="0"/>
                        </a:rPr>
                        <a:t>1 (25)</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(40)</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5 (100)</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3"/>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呕吐</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6 (35)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chemeClr val="tx1"/>
                          </a:solidFill>
                          <a:latin typeface="+mn-lt"/>
                          <a:ea typeface="SimSun"/>
                          <a:cs typeface="Arial" charset="0"/>
                        </a:rPr>
                        <a:t>1 (6)</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0" i="0" u="none" strike="noStrike" cap="none" normalizeH="0" baseline="0" noProof="0">
                          <a:ln>
                            <a:noFill/>
                          </a:ln>
                          <a:solidFill>
                            <a:schemeClr val="tx1"/>
                          </a:solidFill>
                          <a:latin typeface="+mn-lt"/>
                          <a:ea typeface="SimSun"/>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4 (80)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10004"/>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腹泻</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5 (29)</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(33)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0" i="0" u="none" strike="noStrike" cap="none" normalizeH="0" baseline="0" noProof="0" dirty="0">
                          <a:ln>
                            <a:noFill/>
                          </a:ln>
                          <a:solidFill>
                            <a:schemeClr val="tx1"/>
                          </a:solidFill>
                          <a:latin typeface="+mn-lt"/>
                          <a:ea typeface="SimSun"/>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5"/>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食欲降低</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4 (23)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0" i="0" u="none" strike="noStrike" cap="none" normalizeH="0" baseline="0" noProof="0" dirty="0">
                          <a:ln>
                            <a:noFill/>
                          </a:ln>
                          <a:solidFill>
                            <a:schemeClr val="tx1"/>
                          </a:solidFill>
                          <a:latin typeface="+mn-lt"/>
                          <a:ea typeface="SimSun"/>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782968835"/>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疲乏</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4 (23)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0" i="0" u="none" strike="noStrike" cap="none" normalizeH="0" baseline="0" noProof="0">
                          <a:ln>
                            <a:noFill/>
                          </a:ln>
                          <a:solidFill>
                            <a:schemeClr val="tx1"/>
                          </a:solidFill>
                          <a:latin typeface="+mn-lt"/>
                          <a:ea typeface="SimSun"/>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 (60)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486902172"/>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血液碱性磷酸酶增加</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3317279758"/>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肌肉痉挛</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2734896887"/>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体重下降</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4126562730"/>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淋巴细胞计数下降</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 (6)</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chemeClr val="tx1"/>
                          </a:solidFill>
                          <a:latin typeface="+mn-lt"/>
                          <a:ea typeface="SimSun"/>
                          <a:cs typeface="Arial" charset="0"/>
                        </a:rPr>
                        <a:t>1 (20)</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extLst>
                  <a:ext uri="{0D108BD9-81ED-4DB2-BD59-A6C34878D82A}">
                    <a16:rowId xmlns:a16="http://schemas.microsoft.com/office/drawing/2014/main" val="1872588874"/>
                  </a:ext>
                </a:extLst>
              </a:tr>
            </a:tbl>
          </a:graphicData>
        </a:graphic>
      </p:graphicFrame>
      <p:sp>
        <p:nvSpPr>
          <p:cNvPr id="7" name="TextBox 6"/>
          <p:cNvSpPr txBox="1"/>
          <p:nvPr/>
        </p:nvSpPr>
        <p:spPr>
          <a:xfrm>
            <a:off x="365124" y="5595580"/>
            <a:ext cx="6764737" cy="584775"/>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zh-CN" sz="1600">
                <a:solidFill>
                  <a:srgbClr val="4D4D4D"/>
                </a:solidFill>
              </a:rPr>
              <a:t>没有观察到 DLT</a:t>
            </a:r>
          </a:p>
          <a:p>
            <a:pPr marL="285750" indent="-285750">
              <a:buClr>
                <a:schemeClr val="bg1"/>
              </a:buClr>
              <a:buFont typeface="Arial" panose="020B0604020202020204" pitchFamily="34" charset="0"/>
              <a:buChar char="•"/>
            </a:pPr>
            <a:r>
              <a:rPr lang="zh-CN" sz="1600">
                <a:solidFill>
                  <a:srgbClr val="4D4D4D"/>
                </a:solidFill>
              </a:rPr>
              <a:t>大多数 AE 为 1 级 (69.8%)，没有 4 或 5 级的 AE</a:t>
            </a:r>
          </a:p>
        </p:txBody>
      </p:sp>
    </p:spTree>
    <p:extLst>
      <p:ext uri="{BB962C8B-B14F-4D97-AF65-F5344CB8AC3E}">
        <p14:creationId xmlns:p14="http://schemas.microsoft.com/office/powerpoint/2010/main" val="144674203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3504：RGX-202（SLC6a8/CKB 通路的首创口服抑制剂）的 I 期单一疗法剂量递增用于晚期胃肠道 (GI) 实体瘤患者 – Bendell JC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7000"/>
              </a:spcBef>
              <a:buNone/>
            </a:pPr>
            <a:r>
              <a:rPr lang="zh-CN" b="1"/>
              <a:t>结论</a:t>
            </a:r>
          </a:p>
          <a:p>
            <a:r>
              <a:rPr lang="zh-CN" b="1"/>
              <a:t>在 KRAS 突变型 CRC 患者中，RGX-202 单一疗法耐受良好，并检测出疗效信号 </a:t>
            </a:r>
          </a:p>
          <a:p>
            <a:r>
              <a:rPr lang="zh-CN" b="1"/>
              <a:t>与 FELFIRI 的联合剂量递增研究正在进行中</a:t>
            </a:r>
          </a:p>
        </p:txBody>
      </p:sp>
      <p:sp>
        <p:nvSpPr>
          <p:cNvPr id="5" name="Text Placeholder 4"/>
          <p:cNvSpPr>
            <a:spLocks noGrp="1"/>
          </p:cNvSpPr>
          <p:nvPr>
            <p:ph type="body" sz="quarter" idx="11"/>
          </p:nvPr>
        </p:nvSpPr>
        <p:spPr/>
        <p:txBody>
          <a:bodyPr/>
          <a:lstStyle/>
          <a:p>
            <a:r>
              <a:rPr lang="zh-CN"/>
              <a:t>Bendell JC, et al.J Clin Oncol 2020;38(suppl);abstr 3504</a:t>
            </a:r>
          </a:p>
        </p:txBody>
      </p:sp>
      <p:graphicFrame>
        <p:nvGraphicFramePr>
          <p:cNvPr id="6" name="Group 88"/>
          <p:cNvGraphicFramePr>
            <a:graphicFrameLocks noGrp="1"/>
          </p:cNvGraphicFramePr>
          <p:nvPr>
            <p:extLst>
              <p:ext uri="{D42A27DB-BD31-4B8C-83A1-F6EECF244321}">
                <p14:modId xmlns:p14="http://schemas.microsoft.com/office/powerpoint/2010/main" val="106210417"/>
              </p:ext>
            </p:extLst>
          </p:nvPr>
        </p:nvGraphicFramePr>
        <p:xfrm>
          <a:off x="222072" y="1624081"/>
          <a:ext cx="8699856" cy="3261814"/>
        </p:xfrm>
        <a:graphic>
          <a:graphicData uri="http://schemas.openxmlformats.org/drawingml/2006/table">
            <a:tbl>
              <a:tblPr firstRow="1" bandRow="1">
                <a:tableStyleId>{69012ECD-51FC-41F1-AA8D-1B2483CD663E}</a:tableStyleId>
              </a:tblPr>
              <a:tblGrid>
                <a:gridCol w="2399856">
                  <a:extLst>
                    <a:ext uri="{9D8B030D-6E8A-4147-A177-3AD203B41FA5}">
                      <a16:colId xmlns:a16="http://schemas.microsoft.com/office/drawing/2014/main" val="20000"/>
                    </a:ext>
                  </a:extLst>
                </a:gridCol>
                <a:gridCol w="6300000">
                  <a:extLst>
                    <a:ext uri="{9D8B030D-6E8A-4147-A177-3AD203B41FA5}">
                      <a16:colId xmlns:a16="http://schemas.microsoft.com/office/drawing/2014/main" val="20001"/>
                    </a:ext>
                  </a:extLst>
                </a:gridCol>
              </a:tblGrid>
              <a:tr h="342429">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u="none" strike="noStrike" cap="none" normalizeH="0" baseline="0">
                          <a:ln>
                            <a:noFill/>
                          </a:ln>
                          <a:solidFill>
                            <a:schemeClr val="tx2"/>
                          </a:solidFill>
                        </a:rPr>
                        <a:t>疗效结果</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u="none" strike="noStrike" cap="none" normalizeH="0" baseline="0">
                          <a:ln>
                            <a:noFill/>
                          </a:ln>
                          <a:solidFill>
                            <a:schemeClr val="tx1"/>
                          </a:solidFill>
                        </a:rPr>
                        <a:t>可评价的患者总数</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dirty="0">
                          <a:ln>
                            <a:noFill/>
                          </a:ln>
                          <a:solidFill>
                            <a:schemeClr val="tx1"/>
                          </a:solidFill>
                          <a:latin typeface="Arial" charset="0"/>
                          <a:ea typeface="SimSun"/>
                          <a:cs typeface="Arial" charset="0"/>
                        </a:rPr>
                        <a:t>n=10，所有均是结直肠的；KRAS 突变型 (n=5)，KRAS WT/未知型 (n=5)</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417055">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dirty="0">
                          <a:ln>
                            <a:noFill/>
                          </a:ln>
                          <a:solidFill>
                            <a:schemeClr val="tx1"/>
                          </a:solidFill>
                          <a:latin typeface="+mn-lt"/>
                          <a:ea typeface="SimSun"/>
                          <a:cs typeface="+mn-cs"/>
                        </a:rPr>
                        <a:t>按照 RECIST 1.1 确认的 BOR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mn-lt"/>
                          <a:ea typeface="SimSun"/>
                          <a:cs typeface="+mn-cs"/>
                        </a:rPr>
                        <a:t>PR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Arial" charset="0"/>
                          <a:ea typeface="SimSun"/>
                          <a:cs typeface="Arial" charset="0"/>
                        </a:rPr>
                        <a:t>1 (10%); KRAS</a:t>
                      </a:r>
                      <a:r>
                        <a:rPr kumimoji="0" lang="zh-CN" sz="1500" b="0" i="0" u="none" strike="noStrike" cap="none" normalizeH="0" baseline="30000">
                          <a:ln>
                            <a:noFill/>
                          </a:ln>
                          <a:solidFill>
                            <a:schemeClr val="tx1"/>
                          </a:solidFill>
                          <a:latin typeface="Arial" charset="0"/>
                          <a:ea typeface="SimSun"/>
                          <a:cs typeface="Arial" charset="0"/>
                        </a:rPr>
                        <a:t>G12V</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mn-lt"/>
                          <a:ea typeface="SimSun"/>
                          <a:cs typeface="+mn-cs"/>
                        </a:rPr>
                        <a:t>SD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Arial" charset="0"/>
                          <a:ea typeface="SimSun"/>
                          <a:cs typeface="Arial" charset="0"/>
                        </a:rPr>
                        <a:t>3 (30%); KRAS</a:t>
                      </a:r>
                      <a:r>
                        <a:rPr kumimoji="0" lang="zh-CN" sz="1500" b="0" i="0" u="none" strike="noStrike" cap="none" normalizeH="0" baseline="30000">
                          <a:ln>
                            <a:noFill/>
                          </a:ln>
                          <a:solidFill>
                            <a:schemeClr val="tx1"/>
                          </a:solidFill>
                          <a:latin typeface="Arial" charset="0"/>
                          <a:ea typeface="SimSun"/>
                          <a:cs typeface="Arial" charset="0"/>
                        </a:rPr>
                        <a:t>G13D</a:t>
                      </a:r>
                      <a:r>
                        <a:rPr kumimoji="0" lang="zh-CN" sz="1500" b="0" i="0" u="none" strike="noStrike" cap="none" normalizeH="0" baseline="0">
                          <a:ln>
                            <a:noFill/>
                          </a:ln>
                          <a:solidFill>
                            <a:schemeClr val="tx1"/>
                          </a:solidFill>
                          <a:latin typeface="Arial" charset="0"/>
                          <a:ea typeface="SimSun"/>
                          <a:cs typeface="Arial" charset="0"/>
                        </a:rPr>
                        <a:t> (n=2)，KRAS WT (n=1)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mn-lt"/>
                          <a:ea typeface="SimSun"/>
                          <a:cs typeface="+mn-cs"/>
                        </a:rPr>
                        <a:t>PD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Arial" charset="0"/>
                          <a:ea typeface="SimSun"/>
                          <a:cs typeface="Arial" charset="0"/>
                        </a:rPr>
                        <a:t>6 (60%)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Arial" charset="0"/>
                          <a:ea typeface="SimSun"/>
                          <a:cs typeface="Arial" charset="0"/>
                        </a:rPr>
                        <a:t>ORR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Arial" charset="0"/>
                          <a:ea typeface="SimSun"/>
                          <a:cs typeface="Arial" charset="0"/>
                        </a:rPr>
                        <a:t>10%；KRAS 突变型 20%，KRAS WT/未知型 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extLst>
                  <a:ext uri="{0D108BD9-81ED-4DB2-BD59-A6C34878D82A}">
                    <a16:rowId xmlns:a16="http://schemas.microsoft.com/office/drawing/2014/main" val="2062330623"/>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a:ln>
                            <a:noFill/>
                          </a:ln>
                          <a:solidFill>
                            <a:schemeClr val="tx1"/>
                          </a:solidFill>
                          <a:latin typeface="Arial" charset="0"/>
                          <a:ea typeface="SimSun"/>
                          <a:cs typeface="Arial" charset="0"/>
                        </a:rPr>
                        <a:t>DCR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500" b="0" i="0" u="none" strike="noStrike" cap="none" normalizeH="0" baseline="0" dirty="0">
                          <a:ln>
                            <a:noFill/>
                          </a:ln>
                          <a:solidFill>
                            <a:schemeClr val="tx1"/>
                          </a:solidFill>
                          <a:latin typeface="Arial" charset="0"/>
                          <a:ea typeface="SimSun"/>
                          <a:cs typeface="Arial" charset="0"/>
                        </a:rPr>
                        <a:t>40%；KRAS 突变型 60%，KRAS WT/未知型 20%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2784569751"/>
                  </a:ext>
                </a:extLst>
              </a:tr>
            </a:tbl>
          </a:graphicData>
        </a:graphic>
      </p:graphicFrame>
    </p:spTree>
    <p:extLst>
      <p:ext uri="{BB962C8B-B14F-4D97-AF65-F5344CB8AC3E}">
        <p14:creationId xmlns:p14="http://schemas.microsoft.com/office/powerpoint/2010/main" val="4696645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4501：围手术期雷莫芦单抗联合 FLOT 对比单独 FLOT 用于治疗可切除性食管胃腺癌 (RAMSES/FLOT7)：II 期部分的结果 - 德国 AIO 和意大利 GOIM 的一项多中心随机化 II/III 期试验 </a:t>
            </a:r>
            <a:r>
              <a:rPr lang="en-US" altLang="zh-CN" dirty="0" smtClean="0"/>
              <a:t>–</a:t>
            </a:r>
            <a:r>
              <a:rPr lang="zh-CN" dirty="0" smtClean="0"/>
              <a:t> </a:t>
            </a:r>
            <a:r>
              <a:rPr lang="zh-CN" dirty="0"/>
              <a:t>Al-Batran S-E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5200"/>
              </a:spcBef>
              <a:buNone/>
            </a:pPr>
            <a:r>
              <a:rPr lang="zh-CN" b="1"/>
              <a:t>结论</a:t>
            </a:r>
          </a:p>
          <a:p>
            <a:r>
              <a:rPr lang="zh-CN" b="1"/>
              <a:t>在可切除性食管胃腺癌患者中，在 FLOT 中加入雷莫芦单抗具有良好的耐受性，并显著改善了 R0 率，但没有改善病理缓解 </a:t>
            </a:r>
          </a:p>
        </p:txBody>
      </p:sp>
      <p:sp>
        <p:nvSpPr>
          <p:cNvPr id="5" name="Text Placeholder 4"/>
          <p:cNvSpPr>
            <a:spLocks noGrp="1"/>
          </p:cNvSpPr>
          <p:nvPr>
            <p:ph type="body" sz="quarter" idx="11"/>
          </p:nvPr>
        </p:nvSpPr>
        <p:spPr/>
        <p:txBody>
          <a:bodyPr/>
          <a:lstStyle/>
          <a:p>
            <a:r>
              <a:rPr lang="zh-CN"/>
              <a:t>Al-Batran S-E, et al.J Clin Oncol 2020;38(suppl);abstr 4501</a:t>
            </a:r>
          </a:p>
        </p:txBody>
      </p:sp>
      <p:graphicFrame>
        <p:nvGraphicFramePr>
          <p:cNvPr id="6" name="Group 88"/>
          <p:cNvGraphicFramePr>
            <a:graphicFrameLocks noGrp="1"/>
          </p:cNvGraphicFramePr>
          <p:nvPr>
            <p:extLst>
              <p:ext uri="{D42A27DB-BD31-4B8C-83A1-F6EECF244321}">
                <p14:modId xmlns:p14="http://schemas.microsoft.com/office/powerpoint/2010/main" val="3907677671"/>
              </p:ext>
            </p:extLst>
          </p:nvPr>
        </p:nvGraphicFramePr>
        <p:xfrm>
          <a:off x="399654" y="1623331"/>
          <a:ext cx="8344693" cy="299496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≥3 级 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noProof="0">
                          <a:solidFill>
                            <a:schemeClr val="tx2"/>
                          </a:solidFill>
                        </a:rPr>
                        <a:t>雷莫芦单抗 + FLOT</a:t>
                      </a:r>
                      <a:r>
                        <a:rPr lang="zh-CN" sz="1400" baseline="0" noProof="0">
                          <a:solidFill>
                            <a:schemeClr val="tx2"/>
                          </a:solidFill>
                        </a:rPr>
                        <a:t> </a:t>
                      </a:r>
                      <a:r>
                        <a:rPr lang="zh-CN" sz="1400" noProof="0">
                          <a:solidFill>
                            <a:schemeClr val="tx2"/>
                          </a:solidFill>
                        </a:rPr>
                        <a:t>(n=88)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noProof="0">
                          <a:solidFill>
                            <a:schemeClr val="tx2"/>
                          </a:solidFill>
                        </a:rPr>
                        <a:t>FLOT</a:t>
                      </a:r>
                      <a:r>
                        <a:rPr lang="zh-CN" sz="1400" baseline="0" noProof="0">
                          <a:solidFill>
                            <a:schemeClr val="tx2"/>
                          </a:solidFill>
                        </a:rPr>
                        <a:t> </a:t>
                      </a:r>
                      <a:r>
                        <a:rPr lang="zh-CN" sz="1400" noProof="0">
                          <a:solidFill>
                            <a:schemeClr val="tx2"/>
                          </a:solidFill>
                        </a:rPr>
                        <a:t>(n=90)</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SAE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78 (89)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65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69 (77)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44 (49)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中性粒细胞减少症</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发热</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35 (40)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33 (37)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呕吐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恶心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高血压</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周围感觉神经病变</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血栓栓塞</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2561915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4502：围手术期曲妥珠单抗和帕妥珠单抗联合 FLOT 对比单独 FLOT 用于治疗 HER2 阳性的可切除性食管胃腺癌：PETRARCA 多中心随机化 II 期 AIO 试验的最终结果 – Hofheinz RD 等人</a:t>
            </a:r>
          </a:p>
        </p:txBody>
      </p:sp>
      <p:sp>
        <p:nvSpPr>
          <p:cNvPr id="3" name="Content Placeholder 2"/>
          <p:cNvSpPr>
            <a:spLocks noGrp="1"/>
          </p:cNvSpPr>
          <p:nvPr>
            <p:ph idx="1"/>
          </p:nvPr>
        </p:nvSpPr>
        <p:spPr/>
        <p:txBody>
          <a:bodyPr/>
          <a:lstStyle/>
          <a:p>
            <a:pPr marL="0" indent="0">
              <a:buNone/>
            </a:pPr>
            <a:r>
              <a:rPr lang="zh-CN" b="1"/>
              <a:t>研究目的</a:t>
            </a:r>
          </a:p>
          <a:p>
            <a:r>
              <a:rPr lang="zh-CN"/>
              <a:t>评价曲妥珠单抗 + 帕妥珠单抗 + FLOT 用于治疗可切除性 HER2 阳性食管胃腺癌患者的疗效和安全性</a:t>
            </a:r>
          </a:p>
        </p:txBody>
      </p:sp>
      <p:sp>
        <p:nvSpPr>
          <p:cNvPr id="4" name="Text Placeholder 3"/>
          <p:cNvSpPr>
            <a:spLocks noGrp="1"/>
          </p:cNvSpPr>
          <p:nvPr>
            <p:ph type="body" sz="quarter" idx="10"/>
          </p:nvPr>
        </p:nvSpPr>
        <p:spPr>
          <a:xfrm>
            <a:off x="365125" y="6096000"/>
            <a:ext cx="4336475" cy="487363"/>
          </a:xfrm>
        </p:spPr>
        <p:txBody>
          <a:bodyPr/>
          <a:lstStyle/>
          <a:p>
            <a:r>
              <a:rPr lang="zh-CN" dirty="0"/>
              <a:t>*曲妥珠单抗 8（负荷）/6 mg/kg，第 1、22、43 天；</a:t>
            </a:r>
            <a:r>
              <a:rPr lang="zh-CN" baseline="30000" dirty="0"/>
              <a:t>†</a:t>
            </a:r>
            <a:r>
              <a:rPr lang="zh-CN" dirty="0"/>
              <a:t>帕妥珠单抗 840 mg，第 1、22、43 天；</a:t>
            </a:r>
            <a:r>
              <a:rPr lang="zh-CN" baseline="30000" dirty="0">
                <a:latin typeface="Arial" panose="020B0604020202020204" pitchFamily="34" charset="0"/>
                <a:ea typeface="SimSun" pitchFamily="2" charset="-122"/>
                <a:cs typeface="Arial" panose="020B0604020202020204" pitchFamily="34" charset="0"/>
              </a:rPr>
              <a:t> ‡</a:t>
            </a:r>
            <a:r>
              <a:rPr lang="zh-CN" dirty="0"/>
              <a:t>多西他赛 50 mg/m</a:t>
            </a:r>
            <a:r>
              <a:rPr lang="zh-CN" baseline="30000" dirty="0"/>
              <a:t>2</a:t>
            </a:r>
            <a:r>
              <a:rPr lang="zh-CN" dirty="0"/>
              <a:t> + 奥沙利铂 85 mg/m</a:t>
            </a:r>
            <a:r>
              <a:rPr lang="zh-CN" baseline="30000" dirty="0"/>
              <a:t>2</a:t>
            </a:r>
            <a:r>
              <a:rPr lang="zh-CN" dirty="0"/>
              <a:t> + 亚叶酸 200 mg/m</a:t>
            </a:r>
            <a:r>
              <a:rPr lang="zh-CN" baseline="30000" dirty="0"/>
              <a:t>2</a:t>
            </a:r>
            <a:r>
              <a:rPr lang="zh-CN" dirty="0"/>
              <a:t> + 5FU 2600 mg/m</a:t>
            </a:r>
            <a:r>
              <a:rPr lang="zh-CN" baseline="30000" dirty="0"/>
              <a:t>2</a:t>
            </a:r>
            <a:r>
              <a:rPr lang="zh-CN" dirty="0"/>
              <a:t>，第 1、15、29、43 天</a:t>
            </a:r>
          </a:p>
        </p:txBody>
      </p:sp>
      <p:sp>
        <p:nvSpPr>
          <p:cNvPr id="5" name="Text Placeholder 4"/>
          <p:cNvSpPr>
            <a:spLocks noGrp="1"/>
          </p:cNvSpPr>
          <p:nvPr>
            <p:ph type="body" sz="quarter" idx="11"/>
          </p:nvPr>
        </p:nvSpPr>
        <p:spPr>
          <a:xfrm>
            <a:off x="4648200" y="6096000"/>
            <a:ext cx="4130675" cy="487363"/>
          </a:xfrm>
        </p:spPr>
        <p:txBody>
          <a:bodyPr/>
          <a:lstStyle/>
          <a:p>
            <a:r>
              <a:rPr lang="zh-CN"/>
              <a:t>Hofheinz RD, et al.J Clin Oncol 2020;38(suppl);abstr 4502</a:t>
            </a:r>
          </a:p>
        </p:txBody>
      </p:sp>
      <p:sp>
        <p:nvSpPr>
          <p:cNvPr id="8" name="Oval 14"/>
          <p:cNvSpPr>
            <a:spLocks noChangeArrowheads="1"/>
          </p:cNvSpPr>
          <p:nvPr/>
        </p:nvSpPr>
        <p:spPr bwMode="auto">
          <a:xfrm>
            <a:off x="3617527" y="347220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043882"/>
                </a:solidFill>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043882"/>
                </a:solidFill>
                <a:uLnTx/>
                <a:uFillTx/>
                <a:latin typeface="Arial"/>
                <a:ea typeface="SimSun" pitchFamily="2" charset="-122"/>
                <a:cs typeface="Arial"/>
              </a:rPr>
              <a:t>1:1</a:t>
            </a:r>
          </a:p>
        </p:txBody>
      </p:sp>
      <p:cxnSp>
        <p:nvCxnSpPr>
          <p:cNvPr id="9" name="AutoShape 15"/>
          <p:cNvCxnSpPr>
            <a:cxnSpLocks noChangeShapeType="1"/>
            <a:stCxn id="8" idx="0"/>
            <a:endCxn id="11" idx="1"/>
          </p:cNvCxnSpPr>
          <p:nvPr/>
        </p:nvCxnSpPr>
        <p:spPr bwMode="auto">
          <a:xfrm rot="5400000" flipH="1" flipV="1">
            <a:off x="3816853" y="2942768"/>
            <a:ext cx="621912" cy="436968"/>
          </a:xfrm>
          <a:prstGeom prst="bentConnector2">
            <a:avLst/>
          </a:prstGeom>
          <a:noFill/>
          <a:ln w="57150">
            <a:solidFill>
              <a:schemeClr val="bg2">
                <a:lumMod val="60000"/>
                <a:lumOff val="40000"/>
              </a:schemeClr>
            </a:solidFill>
            <a:round/>
            <a:headEnd/>
            <a:tailEnd type="triangle" w="med" len="med"/>
          </a:ln>
        </p:spPr>
      </p:cxnSp>
      <p:cxnSp>
        <p:nvCxnSpPr>
          <p:cNvPr id="10" name="AutoShape 19"/>
          <p:cNvCxnSpPr>
            <a:cxnSpLocks noChangeShapeType="1"/>
            <a:stCxn id="12" idx="3"/>
            <a:endCxn id="8" idx="2"/>
          </p:cNvCxnSpPr>
          <p:nvPr/>
        </p:nvCxnSpPr>
        <p:spPr bwMode="auto">
          <a:xfrm>
            <a:off x="3519612" y="3764308"/>
            <a:ext cx="97915" cy="0"/>
          </a:xfrm>
          <a:prstGeom prst="straightConnector1">
            <a:avLst/>
          </a:prstGeom>
          <a:noFill/>
          <a:ln w="57150">
            <a:solidFill>
              <a:schemeClr val="bg2">
                <a:lumMod val="60000"/>
                <a:lumOff val="40000"/>
              </a:schemeClr>
            </a:solidFill>
            <a:round/>
            <a:headEnd type="none" w="med" len="med"/>
            <a:tailEnd type="none" w="med" len="med"/>
          </a:ln>
        </p:spPr>
      </p:cxnSp>
      <p:sp>
        <p:nvSpPr>
          <p:cNvPr id="11" name="AutoShape 8"/>
          <p:cNvSpPr>
            <a:spLocks noChangeArrowheads="1"/>
          </p:cNvSpPr>
          <p:nvPr/>
        </p:nvSpPr>
        <p:spPr bwMode="auto">
          <a:xfrm>
            <a:off x="4346293" y="2138939"/>
            <a:ext cx="4696098" cy="1422713"/>
          </a:xfrm>
          <a:prstGeom prst="rect">
            <a:avLst/>
          </a:prstGeom>
          <a:solidFill>
            <a:schemeClr val="accent3"/>
          </a:solidFill>
          <a:ln w="9525" algn="ctr">
            <a:noFill/>
            <a:round/>
            <a:headEnd/>
            <a:tailEnd/>
          </a:ln>
        </p:spPr>
        <p:txBody>
          <a:bodyPr lIns="90488" tIns="0" rIns="90488" bIns="0" anchor="ctr"/>
          <a:lstStyle/>
          <a:p>
            <a:pPr lvl="0" algn="ctr" defTabSz="892175" eaLnBrk="0" hangingPunct="0">
              <a:defRPr/>
            </a:pPr>
            <a:r>
              <a:rPr kumimoji="0" lang="zh-CN" sz="1800" b="0" i="0" u="none" strike="noStrike" cap="none" normalizeH="0" baseline="0" dirty="0">
                <a:ln>
                  <a:noFill/>
                </a:ln>
                <a:solidFill>
                  <a:srgbClr val="FFFFFF"/>
                </a:solidFill>
                <a:uLnTx/>
                <a:uFillTx/>
                <a:latin typeface="Arial"/>
                <a:ea typeface="SimSun" pitchFamily="2" charset="-122"/>
                <a:cs typeface="Arial"/>
              </a:rPr>
              <a:t>曲妥珠单抗* + 帕妥珠单抗</a:t>
            </a:r>
            <a:r>
              <a:rPr kumimoji="0" lang="zh-CN" sz="1800" b="0" i="0" u="none" strike="noStrike" cap="none" normalizeH="0" baseline="3000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FFFFFF"/>
                </a:solidFill>
                <a:uLnTx/>
                <a:uFillTx/>
                <a:latin typeface="Arial"/>
                <a:ea typeface="SimSun" pitchFamily="2" charset="-122"/>
                <a:cs typeface="Arial"/>
              </a:rPr>
              <a:t> + FLOT</a:t>
            </a:r>
            <a:r>
              <a:rPr kumimoji="0" lang="zh-CN" sz="1800" b="0" i="0" u="none" strike="noStrike" cap="none" normalizeH="0" baseline="3000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FFFFFF"/>
                </a:solidFill>
                <a:uLnTx/>
                <a:uFillTx/>
                <a:latin typeface="Arial"/>
                <a:ea typeface="SimSun" pitchFamily="2" charset="-122"/>
                <a:cs typeface="Arial"/>
              </a:rPr>
              <a:t>（4 个周期），然后切除术，然后曲妥珠单抗* + 帕妥珠单抗</a:t>
            </a:r>
            <a:r>
              <a:rPr lang="zh-CN" baseline="30000" dirty="0">
                <a:solidFill>
                  <a:srgbClr val="FFFFFF"/>
                </a:solidFill>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FFFFFF"/>
                </a:solidFill>
                <a:uLnTx/>
                <a:uFillTx/>
                <a:latin typeface="Arial"/>
                <a:ea typeface="SimSun" pitchFamily="2" charset="-122"/>
                <a:cs typeface="Arial"/>
              </a:rPr>
              <a:t> + FLOT</a:t>
            </a:r>
            <a:r>
              <a:rPr lang="zh-CN" baseline="30000" dirty="0">
                <a:solidFill>
                  <a:srgbClr val="FFFFFF"/>
                </a:solidFill>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FFFFFF"/>
                </a:solidFill>
                <a:uLnTx/>
                <a:uFillTx/>
                <a:latin typeface="Arial"/>
                <a:ea typeface="SimSun" pitchFamily="2" charset="-122"/>
                <a:cs typeface="Arial"/>
              </a:rPr>
              <a:t>（4 个周期），接着</a:t>
            </a:r>
            <a:r>
              <a:rPr kumimoji="0" lang="zh-CN" sz="1800" b="0" i="0" u="none" strike="noStrike" cap="none" normalizeH="0" dirty="0">
                <a:ln>
                  <a:noFill/>
                </a:ln>
                <a:solidFill>
                  <a:srgbClr val="FFFFFF"/>
                </a:solidFill>
                <a:uLnTx/>
                <a:uFillTx/>
                <a:latin typeface="Arial"/>
                <a:ea typeface="SimSun" pitchFamily="2" charset="-122"/>
                <a:cs typeface="Arial"/>
              </a:rPr>
              <a:t>是</a:t>
            </a:r>
            <a:r>
              <a:rPr lang="zh-CN" dirty="0">
                <a:solidFill>
                  <a:srgbClr val="FFFFFF"/>
                </a:solidFill>
                <a:latin typeface="Arial"/>
                <a:ea typeface="SimSun" pitchFamily="2" charset="-122"/>
                <a:cs typeface="Arial"/>
              </a:rPr>
              <a:t>曲妥珠单抗* + 帕妥珠单抗</a:t>
            </a:r>
            <a:r>
              <a:rPr lang="zh-CN" baseline="30000" dirty="0">
                <a:solidFill>
                  <a:srgbClr val="FFFFFF"/>
                </a:solidFill>
                <a:latin typeface="Arial" panose="020B0604020202020204" pitchFamily="34" charset="0"/>
                <a:ea typeface="SimSun" pitchFamily="2" charset="-122"/>
                <a:cs typeface="Arial" panose="020B0604020202020204" pitchFamily="34" charset="0"/>
              </a:rPr>
              <a:t>† </a:t>
            </a:r>
            <a:r>
              <a:rPr kumimoji="0" lang="zh-CN" sz="1800" b="0" i="0" u="none" strike="noStrike" cap="none" normalizeH="0" baseline="0" dirty="0">
                <a:ln>
                  <a:noFill/>
                </a:ln>
                <a:solidFill>
                  <a:srgbClr val="FFFFFF"/>
                </a:solidFill>
                <a:uLnTx/>
                <a:uFillTx/>
                <a:latin typeface="Arial"/>
                <a:ea typeface="SimSun" pitchFamily="2" charset="-122"/>
                <a:cs typeface="Arial"/>
              </a:rPr>
              <a:t>（9 个周期，q3w）(n=40)</a:t>
            </a:r>
          </a:p>
        </p:txBody>
      </p:sp>
      <p:sp>
        <p:nvSpPr>
          <p:cNvPr id="12" name="AutoShape 9"/>
          <p:cNvSpPr>
            <a:spLocks noChangeArrowheads="1"/>
          </p:cNvSpPr>
          <p:nvPr/>
        </p:nvSpPr>
        <p:spPr bwMode="auto">
          <a:xfrm>
            <a:off x="150129" y="2709917"/>
            <a:ext cx="3369483"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a:ea typeface="SimSun" pitchFamily="2" charset="-122"/>
                <a:cs typeface="Arial"/>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a:ea typeface="SimSun" pitchFamily="2" charset="-122"/>
                <a:cs typeface="Arial"/>
              </a:rPr>
              <a:t>可切除性食管胃腺癌（cT2–4、任何 cN、cM0 </a:t>
            </a:r>
            <a:r>
              <a:rPr kumimoji="0" lang="zh-CN" sz="1600" b="0" u="none" strike="noStrike" cap="none" normalizeH="0" baseline="0">
                <a:ln>
                  <a:noFill/>
                </a:ln>
                <a:solidFill>
                  <a:srgbClr val="FFFFFF"/>
                </a:solidFill>
                <a:uLnTx/>
                <a:uFillTx/>
                <a:latin typeface="Arial"/>
                <a:ea typeface="SimSun" pitchFamily="2" charset="-122"/>
                <a:cs typeface="Arial"/>
              </a:rPr>
              <a:t>或</a:t>
            </a:r>
            <a:r>
              <a:rPr kumimoji="0" lang="zh-CN" sz="1600" b="0" i="0" u="none" strike="noStrike" cap="none" normalizeH="0" baseline="0">
                <a:ln>
                  <a:noFill/>
                </a:ln>
                <a:solidFill>
                  <a:srgbClr val="FFFFFF"/>
                </a:solidFill>
                <a:uLnTx/>
                <a:uFillTx/>
                <a:latin typeface="Arial"/>
                <a:ea typeface="SimSun" pitchFamily="2" charset="-122"/>
                <a:cs typeface="Arial"/>
              </a:rPr>
              <a:t>任何 T、cN+、cM0）</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a:ea typeface="SimSun" pitchFamily="2" charset="-122"/>
                <a:cs typeface="Arial"/>
              </a:rPr>
              <a:t>HER2 阳性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a:ea typeface="SimSun" pitchFamily="2" charset="-122"/>
                <a:cs typeface="Arial"/>
              </a:rPr>
              <a:t>ECOG PS ≤2</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a:ea typeface="SimSun" pitchFamily="2" charset="-122"/>
                <a:cs typeface="Arial"/>
              </a:rPr>
              <a:t>(n=81)</a:t>
            </a:r>
          </a:p>
        </p:txBody>
      </p:sp>
      <p:cxnSp>
        <p:nvCxnSpPr>
          <p:cNvPr id="13" name="AutoShape 16"/>
          <p:cNvCxnSpPr>
            <a:cxnSpLocks noChangeShapeType="1"/>
            <a:stCxn id="8" idx="4"/>
            <a:endCxn id="14" idx="1"/>
          </p:cNvCxnSpPr>
          <p:nvPr/>
        </p:nvCxnSpPr>
        <p:spPr bwMode="auto">
          <a:xfrm rot="16200000" flipH="1">
            <a:off x="3822746" y="4142986"/>
            <a:ext cx="612632" cy="43947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348800" y="4222480"/>
            <a:ext cx="4693328" cy="893120"/>
          </a:xfrm>
          <a:prstGeom prst="rect">
            <a:avLst/>
          </a:prstGeom>
          <a:solidFill>
            <a:schemeClr val="accent2"/>
          </a:solidFill>
          <a:ln w="9525" algn="ctr">
            <a:noFill/>
            <a:round/>
            <a:headEnd/>
            <a:tailEnd/>
          </a:ln>
        </p:spPr>
        <p:txBody>
          <a:bodyPr lIns="90488" tIns="0" rIns="90488" bIns="0" anchor="ctr"/>
          <a:lstStyle/>
          <a:p>
            <a:pPr lvl="0" algn="ctr" defTabSz="892175" eaLnBrk="0" hangingPunct="0">
              <a:defRPr/>
            </a:pPr>
            <a:r>
              <a:rPr kumimoji="0" lang="zh-CN" sz="1800" b="0" i="0" u="none" strike="noStrike" cap="none" normalizeH="0" baseline="0" dirty="0">
                <a:ln>
                  <a:noFill/>
                </a:ln>
                <a:solidFill>
                  <a:srgbClr val="4D4D4D"/>
                </a:solidFill>
                <a:uLnTx/>
                <a:uFillTx/>
                <a:latin typeface="Arial"/>
                <a:ea typeface="SimSun" pitchFamily="2" charset="-122"/>
                <a:cs typeface="Arial"/>
              </a:rPr>
              <a:t>FLOT</a:t>
            </a:r>
            <a:r>
              <a:rPr lang="zh-CN" baseline="30000" dirty="0">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4D4D4D"/>
                </a:solidFill>
                <a:uLnTx/>
                <a:uFillTx/>
                <a:latin typeface="Arial"/>
                <a:ea typeface="SimSun" pitchFamily="2" charset="-122"/>
                <a:cs typeface="Arial"/>
              </a:rPr>
              <a:t>（4 个周期），然后切除术，然后 FLOT</a:t>
            </a:r>
            <a:r>
              <a:rPr lang="zh-CN" baseline="30000" dirty="0">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4D4D4D"/>
                </a:solidFill>
                <a:uLnTx/>
                <a:uFillTx/>
                <a:latin typeface="Arial"/>
                <a:ea typeface="SimSun" pitchFamily="2" charset="-122"/>
                <a:cs typeface="Arial"/>
              </a:rPr>
              <a:t>（4 个周期</a:t>
            </a:r>
            <a:r>
              <a:rPr kumimoji="0" lang="zh-CN" sz="1800" b="0" i="0" u="none" strike="noStrike" cap="none" normalizeH="0" baseline="0" dirty="0" smtClean="0">
                <a:ln>
                  <a:noFill/>
                </a:ln>
                <a:solidFill>
                  <a:srgbClr val="4D4D4D"/>
                </a:solidFill>
                <a:uLnTx/>
                <a:uFillTx/>
                <a:latin typeface="Arial"/>
                <a:ea typeface="SimSun" pitchFamily="2" charset="-122"/>
                <a:cs typeface="Arial"/>
              </a:rPr>
              <a:t>）</a:t>
            </a:r>
            <a:r>
              <a:rPr kumimoji="0" lang="zh-CN" sz="1800" b="0" i="0" u="none" strike="noStrike" cap="none" normalizeH="0" baseline="0" dirty="0">
                <a:ln>
                  <a:noFill/>
                </a:ln>
                <a:solidFill>
                  <a:srgbClr val="4D4D4D"/>
                </a:solidFill>
                <a:uLnTx/>
                <a:uFillTx/>
                <a:latin typeface="Arial"/>
                <a:ea typeface="SimSun" pitchFamily="2" charset="-122"/>
                <a:cs typeface="Arial"/>
              </a:rPr>
              <a:t/>
            </a:r>
            <a:br>
              <a:rPr kumimoji="0" lang="zh-CN" sz="1800" b="0" i="0" u="none" strike="noStrike" cap="none" normalizeH="0" baseline="0" dirty="0">
                <a:ln>
                  <a:noFill/>
                </a:ln>
                <a:solidFill>
                  <a:srgbClr val="4D4D4D"/>
                </a:solidFill>
                <a:uLnTx/>
                <a:uFillTx/>
                <a:latin typeface="Arial"/>
                <a:ea typeface="SimSun" pitchFamily="2" charset="-122"/>
                <a:cs typeface="Arial"/>
              </a:rPr>
            </a:br>
            <a:r>
              <a:rPr kumimoji="0" lang="zh-CN" sz="1800" b="0" i="0" u="none" strike="noStrike" cap="none" normalizeH="0" baseline="0" dirty="0">
                <a:ln>
                  <a:noFill/>
                </a:ln>
                <a:solidFill>
                  <a:srgbClr val="4D4D4D"/>
                </a:solidFill>
                <a:uLnTx/>
                <a:uFillTx/>
                <a:latin typeface="Arial"/>
                <a:ea typeface="SimSun" pitchFamily="2" charset="-122"/>
                <a:cs typeface="Arial"/>
              </a:rPr>
              <a:t>(n=41)</a:t>
            </a:r>
          </a:p>
        </p:txBody>
      </p:sp>
      <p:sp>
        <p:nvSpPr>
          <p:cNvPr id="15" name="Rectangle 9"/>
          <p:cNvSpPr txBox="1">
            <a:spLocks noChangeArrowheads="1"/>
          </p:cNvSpPr>
          <p:nvPr/>
        </p:nvSpPr>
        <p:spPr bwMode="auto">
          <a:xfrm>
            <a:off x="365124" y="5129723"/>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pCR</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129723"/>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DFS、OS、R0 率、安全性</a:t>
            </a:r>
          </a:p>
        </p:txBody>
      </p:sp>
      <p:sp>
        <p:nvSpPr>
          <p:cNvPr id="17" name="Content Placeholder 26"/>
          <p:cNvSpPr txBox="1">
            <a:spLocks/>
          </p:cNvSpPr>
          <p:nvPr/>
        </p:nvSpPr>
        <p:spPr bwMode="auto">
          <a:xfrm>
            <a:off x="4533887" y="3538125"/>
            <a:ext cx="4312693" cy="684356"/>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zh-CN" sz="1200" b="1" i="0" u="none" strike="noStrike" cap="none" normalizeH="0" baseline="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a:rPr>
              <a:t>ECOG PS (0–1 vs. 2)，原发性肿瘤的位置（GEJ vs.胃部），年龄 (&lt;60 vs. 60–69 vs ≥70)</a:t>
            </a:r>
          </a:p>
        </p:txBody>
      </p:sp>
    </p:spTree>
    <p:extLst>
      <p:ext uri="{BB962C8B-B14F-4D97-AF65-F5344CB8AC3E}">
        <p14:creationId xmlns:p14="http://schemas.microsoft.com/office/powerpoint/2010/main" val="9232864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4502：围手术期曲妥珠单抗和帕妥珠单抗联合 FLOT 对比单独 FLOT 用于治疗 HER2 阳性的可切除性食管胃腺癌：PETRARCA 多中心随机化 II 期 AIO 试验的最终结果 – Hofheinz RD 等人</a:t>
            </a:r>
          </a:p>
        </p:txBody>
      </p:sp>
      <p:sp>
        <p:nvSpPr>
          <p:cNvPr id="3" name="Content Placeholder 2"/>
          <p:cNvSpPr>
            <a:spLocks noGrp="1"/>
          </p:cNvSpPr>
          <p:nvPr>
            <p:ph idx="1"/>
          </p:nvPr>
        </p:nvSpPr>
        <p:spPr/>
        <p:txBody>
          <a:bodyPr/>
          <a:lstStyle/>
          <a:p>
            <a:pPr marL="0" indent="0">
              <a:buNone/>
            </a:pPr>
            <a:r>
              <a:rPr lang="zh-CN" b="1"/>
              <a:t>关键结果</a:t>
            </a:r>
          </a:p>
        </p:txBody>
      </p:sp>
      <p:sp>
        <p:nvSpPr>
          <p:cNvPr id="4" name="Text Placeholder 3"/>
          <p:cNvSpPr>
            <a:spLocks noGrp="1"/>
          </p:cNvSpPr>
          <p:nvPr>
            <p:ph type="body" sz="quarter" idx="10"/>
          </p:nvPr>
        </p:nvSpPr>
        <p:spPr/>
        <p:txBody>
          <a:bodyPr/>
          <a:lstStyle/>
          <a:p>
            <a:r>
              <a:rPr lang="zh-CN"/>
              <a:t>随访中位数：22 个月</a:t>
            </a:r>
          </a:p>
        </p:txBody>
      </p:sp>
      <p:sp>
        <p:nvSpPr>
          <p:cNvPr id="5" name="Text Placeholder 4"/>
          <p:cNvSpPr>
            <a:spLocks noGrp="1"/>
          </p:cNvSpPr>
          <p:nvPr>
            <p:ph type="body" sz="quarter" idx="11"/>
          </p:nvPr>
        </p:nvSpPr>
        <p:spPr/>
        <p:txBody>
          <a:bodyPr/>
          <a:lstStyle/>
          <a:p>
            <a:r>
              <a:rPr lang="zh-CN"/>
              <a:t>Hofheinz RD, et al.J Clin Oncol 2020;38(suppl);abstr 4502</a:t>
            </a:r>
          </a:p>
        </p:txBody>
      </p:sp>
      <p:graphicFrame>
        <p:nvGraphicFramePr>
          <p:cNvPr id="9" name="Group 88"/>
          <p:cNvGraphicFramePr>
            <a:graphicFrameLocks noGrp="1"/>
          </p:cNvGraphicFramePr>
          <p:nvPr>
            <p:extLst>
              <p:ext uri="{D42A27DB-BD31-4B8C-83A1-F6EECF244321}">
                <p14:modId xmlns:p14="http://schemas.microsoft.com/office/powerpoint/2010/main" val="1303038292"/>
              </p:ext>
            </p:extLst>
          </p:nvPr>
        </p:nvGraphicFramePr>
        <p:xfrm>
          <a:off x="458804" y="3335199"/>
          <a:ext cx="8226392" cy="2225040"/>
        </p:xfrm>
        <a:graphic>
          <a:graphicData uri="http://schemas.openxmlformats.org/drawingml/2006/table">
            <a:tbl>
              <a:tblPr firstRow="1" bandRow="1">
                <a:tableStyleId>{69012ECD-51FC-41F1-AA8D-1B2483CD663E}</a:tableStyleId>
              </a:tblPr>
              <a:tblGrid>
                <a:gridCol w="2454558">
                  <a:extLst>
                    <a:ext uri="{9D8B030D-6E8A-4147-A177-3AD203B41FA5}">
                      <a16:colId xmlns:a16="http://schemas.microsoft.com/office/drawing/2014/main" val="20000"/>
                    </a:ext>
                  </a:extLst>
                </a:gridCol>
                <a:gridCol w="3632840">
                  <a:extLst>
                    <a:ext uri="{9D8B030D-6E8A-4147-A177-3AD203B41FA5}">
                      <a16:colId xmlns:a16="http://schemas.microsoft.com/office/drawing/2014/main" val="20001"/>
                    </a:ext>
                  </a:extLst>
                </a:gridCol>
                <a:gridCol w="2138994">
                  <a:extLst>
                    <a:ext uri="{9D8B030D-6E8A-4147-A177-3AD203B41FA5}">
                      <a16:colId xmlns:a16="http://schemas.microsoft.com/office/drawing/2014/main" val="3397994981"/>
                    </a:ext>
                  </a:extLst>
                </a:gridCol>
              </a:tblGrid>
              <a:tr h="507931">
                <a:tc>
                  <a:txBody>
                    <a:bodyPr/>
                    <a:lstStyle/>
                    <a:p>
                      <a:r>
                        <a:rPr lang="zh-CN" sz="1400" baseline="0">
                          <a:solidFill>
                            <a:schemeClr val="tx2"/>
                          </a:solidFill>
                        </a:rPr>
                        <a:t>ypT 阶段，n (</a:t>
                      </a:r>
                      <a:r>
                        <a:rPr lang="zh-CN" sz="1400">
                          <a:solidFill>
                            <a:schemeClr val="tx2"/>
                          </a:solidFill>
                        </a:rPr>
                        <a:t>%)</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dirty="0">
                          <a:solidFill>
                            <a:schemeClr val="tx2"/>
                          </a:solidFill>
                        </a:rPr>
                        <a:t>曲妥珠单抗 + 帕妥珠单抗</a:t>
                      </a:r>
                      <a:r>
                        <a:rPr lang="zh-CN" sz="1400" baseline="0" dirty="0">
                          <a:solidFill>
                            <a:schemeClr val="tx2"/>
                          </a:solidFill>
                        </a:rPr>
                        <a:t> + </a:t>
                      </a:r>
                      <a:r>
                        <a:rPr lang="zh-CN" sz="1400" dirty="0">
                          <a:solidFill>
                            <a:schemeClr val="tx2"/>
                          </a:solidFill>
                        </a:rPr>
                        <a:t>FLO</a:t>
                      </a:r>
                      <a:r>
                        <a:rPr lang="zh-CN" sz="1400" dirty="0" smtClean="0">
                          <a:solidFill>
                            <a:schemeClr val="tx2"/>
                          </a:solidFill>
                        </a:rPr>
                        <a:t>T</a:t>
                      </a:r>
                      <a:endParaRPr lang="fr-FR" altLang="zh-CN" sz="1400" dirty="0" smtClean="0">
                        <a:solidFill>
                          <a:schemeClr val="tx2"/>
                        </a:solidFill>
                      </a:endParaRPr>
                    </a:p>
                    <a:p>
                      <a:pPr algn="ctr"/>
                      <a:r>
                        <a:rPr lang="zh-CN" sz="1400" baseline="0" dirty="0" smtClean="0">
                          <a:solidFill>
                            <a:schemeClr val="tx2"/>
                          </a:solidFill>
                        </a:rPr>
                        <a:t>(</a:t>
                      </a:r>
                      <a:r>
                        <a:rPr lang="zh-CN" sz="1400" baseline="0" dirty="0">
                          <a:solidFill>
                            <a:schemeClr val="tx2"/>
                          </a:solidFill>
                        </a:rPr>
                        <a:t>n=40)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a:solidFill>
                            <a:schemeClr val="tx2"/>
                          </a:solidFill>
                        </a:rPr>
                        <a:t>FLOT</a:t>
                      </a:r>
                    </a:p>
                    <a:p>
                      <a:pPr algn="ctr"/>
                      <a:r>
                        <a:rPr lang="zh-CN" sz="1400">
                          <a:solidFill>
                            <a:schemeClr val="tx2"/>
                          </a:solidFill>
                        </a:rPr>
                        <a:t>(n=41)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08188">
                <a:tc>
                  <a:txBody>
                    <a:bodyPr/>
                    <a:lstStyle/>
                    <a:p>
                      <a:pPr marL="0" lvl="1" indent="0">
                        <a:tabLst>
                          <a:tab pos="533400" algn="l"/>
                        </a:tabLst>
                      </a:pPr>
                      <a:r>
                        <a:rPr lang="zh-CN" sz="1400"/>
                        <a:t>≤T1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zh-CN" sz="1400"/>
                        <a:t>17 (43)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zh-CN" sz="1400"/>
                        <a:t>11 (27)</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extLst>
                  <a:ext uri="{0D108BD9-81ED-4DB2-BD59-A6C34878D82A}">
                    <a16:rowId xmlns:a16="http://schemas.microsoft.com/office/drawing/2014/main" val="10002"/>
                  </a:ext>
                </a:extLst>
              </a:tr>
              <a:tr h="308188">
                <a:tc>
                  <a:txBody>
                    <a:bodyPr/>
                    <a:lstStyle/>
                    <a:p>
                      <a:pPr marL="0" lvl="1" indent="0"/>
                      <a:r>
                        <a:rPr lang="zh-CN" sz="1400"/>
                        <a:t>T2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400"/>
                        <a:t>8 (20)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400"/>
                        <a:t>9 (22)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6"/>
                  </a:ext>
                </a:extLst>
              </a:tr>
              <a:tr h="308188">
                <a:tc>
                  <a:txBody>
                    <a:bodyPr/>
                    <a:lstStyle/>
                    <a:p>
                      <a:pPr marL="0" lvl="1" indent="0"/>
                      <a:r>
                        <a:rPr lang="zh-CN" sz="1400"/>
                        <a:t>T3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zh-CN" sz="1400"/>
                        <a:t>14 (35)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zh-CN" sz="1400"/>
                        <a:t>17 (41)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308188">
                <a:tc>
                  <a:txBody>
                    <a:bodyPr/>
                    <a:lstStyle/>
                    <a:p>
                      <a:pPr marL="0" lvl="1" indent="0"/>
                      <a:r>
                        <a:rPr lang="zh-CN" sz="1400"/>
                        <a:t>T4</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400"/>
                        <a:t>0 (0)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400"/>
                        <a:t>3 (7)</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308188">
                <a:tc>
                  <a:txBody>
                    <a:bodyPr/>
                    <a:lstStyle/>
                    <a:p>
                      <a:pPr marL="0" lvl="1" indent="0"/>
                      <a:r>
                        <a:rPr lang="zh-CN" sz="1400"/>
                        <a:t>N0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zh-CN" sz="1400"/>
                        <a:t>27 (68)</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zh-CN" sz="1400" dirty="0"/>
                        <a:t>16 (39)</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extLst>
                  <a:ext uri="{0D108BD9-81ED-4DB2-BD59-A6C34878D82A}">
                    <a16:rowId xmlns:a16="http://schemas.microsoft.com/office/drawing/2014/main" val="10005"/>
                  </a:ext>
                </a:extLst>
              </a:tr>
            </a:tbl>
          </a:graphicData>
        </a:graphic>
      </p:graphicFrame>
      <p:graphicFrame>
        <p:nvGraphicFramePr>
          <p:cNvPr id="11" name="Group 88"/>
          <p:cNvGraphicFramePr>
            <a:graphicFrameLocks noGrp="1"/>
          </p:cNvGraphicFramePr>
          <p:nvPr>
            <p:extLst>
              <p:ext uri="{D42A27DB-BD31-4B8C-83A1-F6EECF244321}">
                <p14:modId xmlns:p14="http://schemas.microsoft.com/office/powerpoint/2010/main" val="1694251245"/>
              </p:ext>
            </p:extLst>
          </p:nvPr>
        </p:nvGraphicFramePr>
        <p:xfrm>
          <a:off x="417310" y="1803654"/>
          <a:ext cx="8309381" cy="1219200"/>
        </p:xfrm>
        <a:graphic>
          <a:graphicData uri="http://schemas.openxmlformats.org/drawingml/2006/table">
            <a:tbl>
              <a:tblPr firstRow="1" bandRow="1">
                <a:tableStyleId>{69012ECD-51FC-41F1-AA8D-1B2483CD663E}</a:tableStyleId>
              </a:tblPr>
              <a:tblGrid>
                <a:gridCol w="2493921">
                  <a:extLst>
                    <a:ext uri="{9D8B030D-6E8A-4147-A177-3AD203B41FA5}">
                      <a16:colId xmlns:a16="http://schemas.microsoft.com/office/drawing/2014/main" val="20000"/>
                    </a:ext>
                  </a:extLst>
                </a:gridCol>
                <a:gridCol w="3654888">
                  <a:extLst>
                    <a:ext uri="{9D8B030D-6E8A-4147-A177-3AD203B41FA5}">
                      <a16:colId xmlns:a16="http://schemas.microsoft.com/office/drawing/2014/main" val="20001"/>
                    </a:ext>
                  </a:extLst>
                </a:gridCol>
                <a:gridCol w="2160572">
                  <a:extLst>
                    <a:ext uri="{9D8B030D-6E8A-4147-A177-3AD203B41FA5}">
                      <a16:colId xmlns:a16="http://schemas.microsoft.com/office/drawing/2014/main" val="3397994981"/>
                    </a:ext>
                  </a:extLst>
                </a:gridCol>
              </a:tblGrid>
              <a:tr h="541194">
                <a:tc>
                  <a:txBody>
                    <a:bodyPr/>
                    <a:lstStyle/>
                    <a:p>
                      <a:endParaRPr lang="en-US" sz="1400" dirty="0">
                        <a:solidFill>
                          <a:schemeClr val="tx2"/>
                        </a:solidFill>
                      </a:endParaRP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dirty="0">
                          <a:solidFill>
                            <a:schemeClr val="tx2"/>
                          </a:solidFill>
                        </a:rPr>
                        <a:t>曲妥珠单抗 + 帕妥珠单抗</a:t>
                      </a:r>
                      <a:r>
                        <a:rPr lang="zh-CN" sz="1400" baseline="0" dirty="0">
                          <a:solidFill>
                            <a:schemeClr val="tx2"/>
                          </a:solidFill>
                        </a:rPr>
                        <a:t> + </a:t>
                      </a:r>
                      <a:r>
                        <a:rPr lang="zh-CN" sz="1400" dirty="0">
                          <a:solidFill>
                            <a:schemeClr val="tx2"/>
                          </a:solidFill>
                        </a:rPr>
                        <a:t>FLO</a:t>
                      </a:r>
                      <a:r>
                        <a:rPr lang="zh-CN" sz="1400" dirty="0" smtClean="0">
                          <a:solidFill>
                            <a:schemeClr val="tx2"/>
                          </a:solidFill>
                        </a:rPr>
                        <a:t>T</a:t>
                      </a:r>
                      <a:endParaRPr lang="fr-FR" altLang="zh-CN" sz="1400" dirty="0" smtClean="0">
                        <a:solidFill>
                          <a:schemeClr val="tx2"/>
                        </a:solidFill>
                      </a:endParaRPr>
                    </a:p>
                    <a:p>
                      <a:pPr algn="ctr"/>
                      <a:r>
                        <a:rPr lang="zh-CN" sz="1400" baseline="0" dirty="0" smtClean="0">
                          <a:solidFill>
                            <a:schemeClr val="tx2"/>
                          </a:solidFill>
                        </a:rPr>
                        <a:t>(</a:t>
                      </a:r>
                      <a:r>
                        <a:rPr lang="zh-CN" sz="1400" baseline="0" dirty="0">
                          <a:solidFill>
                            <a:schemeClr val="tx2"/>
                          </a:solidFill>
                        </a:rPr>
                        <a:t>n=40)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zh-CN" sz="1400">
                          <a:solidFill>
                            <a:schemeClr val="tx2"/>
                          </a:solidFill>
                        </a:rPr>
                        <a:t>FLOT</a:t>
                      </a:r>
                    </a:p>
                    <a:p>
                      <a:pPr algn="ctr"/>
                      <a:r>
                        <a:rPr lang="zh-CN" sz="1400">
                          <a:solidFill>
                            <a:schemeClr val="tx2"/>
                          </a:solidFill>
                        </a:rPr>
                        <a:t>(n=41)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55">
                <a:tc>
                  <a:txBody>
                    <a:bodyPr/>
                    <a:lstStyle/>
                    <a:p>
                      <a:r>
                        <a:rPr lang="zh-CN" sz="1400"/>
                        <a:t>pCR，n (%) </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t>14 (35)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t>5 (12)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4055">
                <a:tc>
                  <a:txBody>
                    <a:bodyPr/>
                    <a:lstStyle/>
                    <a:p>
                      <a:r>
                        <a:rPr lang="zh-CN" sz="1400"/>
                        <a:t>p 值</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zh-CN" sz="1400" dirty="0"/>
                        <a:t>0.02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l" rtl="0"/>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456262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4502：围手术期曲妥珠单抗和帕妥珠单抗联合 FLOT 对比单独 FLOT 用于治疗 HER2 阳性的可切除性食管胃腺癌：PETRARCA 多中心随机化 II 期 AIO 试验的最终结果 – Hofheinz RD 等人</a:t>
            </a:r>
          </a:p>
        </p:txBody>
      </p:sp>
      <p:sp>
        <p:nvSpPr>
          <p:cNvPr id="3" name="Content Placeholder 2"/>
          <p:cNvSpPr>
            <a:spLocks noGrp="1"/>
          </p:cNvSpPr>
          <p:nvPr>
            <p:ph idx="1"/>
          </p:nvPr>
        </p:nvSpPr>
        <p:spPr>
          <a:xfrm>
            <a:off x="365124" y="1254035"/>
            <a:ext cx="8584476" cy="4746172"/>
          </a:xfrm>
        </p:spPr>
        <p:txBody>
          <a:bodyPr/>
          <a:lstStyle/>
          <a:p>
            <a:pPr marL="0" indent="0">
              <a:buNone/>
            </a:pPr>
            <a:r>
              <a:rPr lang="zh-CN" b="1" dirty="0"/>
              <a:t>关键结果（续）</a:t>
            </a:r>
          </a:p>
          <a:p>
            <a:pPr marL="0" indent="0">
              <a:spcBef>
                <a:spcPts val="25800"/>
              </a:spcBef>
              <a:buNone/>
            </a:pPr>
            <a:r>
              <a:rPr lang="zh-CN" b="1" dirty="0"/>
              <a:t>结论</a:t>
            </a:r>
          </a:p>
          <a:p>
            <a:r>
              <a:rPr lang="zh-CN" b="1" dirty="0"/>
              <a:t>在 HER2+ 食管胃腺癌患者中，在 FLOT 中加入曲妥珠单抗 + 帕妥珠单抗对 pCR 有显着改善</a:t>
            </a:r>
          </a:p>
          <a:p>
            <a:r>
              <a:rPr lang="zh-CN" b="1" dirty="0"/>
              <a:t>曲妥珠单抗 + 帕妥珠单抗 + FLOT 组中 AE 发生率较高</a:t>
            </a:r>
          </a:p>
        </p:txBody>
      </p:sp>
      <p:sp>
        <p:nvSpPr>
          <p:cNvPr id="5" name="Text Placeholder 4"/>
          <p:cNvSpPr>
            <a:spLocks noGrp="1"/>
          </p:cNvSpPr>
          <p:nvPr>
            <p:ph type="body" sz="quarter" idx="11"/>
          </p:nvPr>
        </p:nvSpPr>
        <p:spPr/>
        <p:txBody>
          <a:bodyPr/>
          <a:lstStyle/>
          <a:p>
            <a:r>
              <a:rPr lang="zh-CN"/>
              <a:t>Hofheinz RD, et al.J Clin Oncol 2020;38(suppl);abstr 4502</a:t>
            </a:r>
          </a:p>
        </p:txBody>
      </p:sp>
      <p:graphicFrame>
        <p:nvGraphicFramePr>
          <p:cNvPr id="6" name="Group 88"/>
          <p:cNvGraphicFramePr>
            <a:graphicFrameLocks noGrp="1"/>
          </p:cNvGraphicFramePr>
          <p:nvPr>
            <p:extLst>
              <p:ext uri="{D42A27DB-BD31-4B8C-83A1-F6EECF244321}">
                <p14:modId xmlns:p14="http://schemas.microsoft.com/office/powerpoint/2010/main" val="488636831"/>
              </p:ext>
            </p:extLst>
          </p:nvPr>
        </p:nvGraphicFramePr>
        <p:xfrm>
          <a:off x="380246" y="1637403"/>
          <a:ext cx="8383509" cy="3066960"/>
        </p:xfrm>
        <a:graphic>
          <a:graphicData uri="http://schemas.openxmlformats.org/drawingml/2006/table">
            <a:tbl>
              <a:tblPr firstRow="1" bandRow="1">
                <a:tableStyleId>{69012ECD-51FC-41F1-AA8D-1B2483CD663E}</a:tableStyleId>
              </a:tblPr>
              <a:tblGrid>
                <a:gridCol w="2838578">
                  <a:extLst>
                    <a:ext uri="{9D8B030D-6E8A-4147-A177-3AD203B41FA5}">
                      <a16:colId xmlns:a16="http://schemas.microsoft.com/office/drawing/2014/main" val="20000"/>
                    </a:ext>
                  </a:extLst>
                </a:gridCol>
                <a:gridCol w="3212417">
                  <a:extLst>
                    <a:ext uri="{9D8B030D-6E8A-4147-A177-3AD203B41FA5}">
                      <a16:colId xmlns:a16="http://schemas.microsoft.com/office/drawing/2014/main" val="3397994981"/>
                    </a:ext>
                  </a:extLst>
                </a:gridCol>
                <a:gridCol w="2332514">
                  <a:extLst>
                    <a:ext uri="{9D8B030D-6E8A-4147-A177-3AD203B41FA5}">
                      <a16:colId xmlns:a16="http://schemas.microsoft.com/office/drawing/2014/main" val="2460137384"/>
                    </a:ext>
                  </a:extLst>
                </a:gridCol>
              </a:tblGrid>
              <a:tr h="4668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曲妥珠单抗 + 帕妥珠单抗 + FLOT (n=39)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FLOT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3-4 级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SAE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发生率 ≥5% 的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白细胞减少症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67148">
                <a:tc>
                  <a:txBody>
                    <a:bodyPr/>
                    <a:lstStyle/>
                    <a:p>
                      <a:pPr marL="85725" lvl="1" indent="0"/>
                      <a:r>
                        <a:rPr lang="zh-CN" sz="1400">
                          <a:latin typeface="+mn-lt"/>
                          <a:ea typeface="SimSun"/>
                        </a:rPr>
                        <a:t>中性粒细胞减少症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28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呕吐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恶心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疲劳（2–3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spTree>
    <p:extLst>
      <p:ext uri="{BB962C8B-B14F-4D97-AF65-F5344CB8AC3E}">
        <p14:creationId xmlns:p14="http://schemas.microsoft.com/office/powerpoint/2010/main" val="36778278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65125" y="6096000"/>
            <a:ext cx="4185275" cy="487363"/>
          </a:xfrm>
        </p:spPr>
        <p:txBody>
          <a:bodyPr/>
          <a:lstStyle/>
          <a:p>
            <a:r>
              <a:rPr lang="zh-CN" dirty="0" smtClean="0"/>
              <a:t>*n 是针对 CPS ≥1 的人群/所有患者；</a:t>
            </a:r>
            <a:r>
              <a:rPr lang="zh-CN" baseline="30000" dirty="0" smtClean="0"/>
              <a:t>†</a:t>
            </a:r>
            <a:r>
              <a:rPr lang="zh-CN" dirty="0" smtClean="0"/>
              <a:t>80 mg/m</a:t>
            </a:r>
            <a:r>
              <a:rPr lang="zh-CN" baseline="30000" dirty="0" smtClean="0"/>
              <a:t>2</a:t>
            </a:r>
            <a:r>
              <a:rPr lang="zh-CN" dirty="0" smtClean="0"/>
              <a:t>，为期 4 周的周期的第 1、8、15 天；</a:t>
            </a:r>
            <a:r>
              <a:rPr lang="zh-CN" baseline="30000" dirty="0" smtClean="0"/>
              <a:t>‡</a:t>
            </a:r>
            <a:r>
              <a:rPr lang="zh-CN" dirty="0" smtClean="0"/>
              <a:t>预先规定的对于 OS 的显著性阈值：p≤0.0135</a:t>
            </a:r>
            <a:endParaRPr lang="zh-CN" dirty="0"/>
          </a:p>
        </p:txBody>
      </p:sp>
      <p:sp>
        <p:nvSpPr>
          <p:cNvPr id="5" name="Text Placeholder 4"/>
          <p:cNvSpPr>
            <a:spLocks noGrp="1"/>
          </p:cNvSpPr>
          <p:nvPr>
            <p:ph type="body" sz="quarter" idx="11"/>
          </p:nvPr>
        </p:nvSpPr>
        <p:spPr/>
        <p:txBody>
          <a:bodyPr/>
          <a:lstStyle/>
          <a:p>
            <a:r>
              <a:rPr lang="zh-CN" smtClean="0"/>
              <a:t>Fuchs CS, et al.J Clin Oncol 2020;38(suppl);abstr 4503</a:t>
            </a:r>
            <a:endParaRPr lang="zh-CN"/>
          </a:p>
        </p:txBody>
      </p:sp>
      <p:sp>
        <p:nvSpPr>
          <p:cNvPr id="26" name="Title 1"/>
          <p:cNvSpPr>
            <a:spLocks noGrp="1"/>
          </p:cNvSpPr>
          <p:nvPr>
            <p:ph type="title"/>
          </p:nvPr>
        </p:nvSpPr>
        <p:spPr>
          <a:xfrm>
            <a:off x="365124" y="179614"/>
            <a:ext cx="8238945" cy="807720"/>
          </a:xfrm>
        </p:spPr>
        <p:txBody>
          <a:bodyPr/>
          <a:lstStyle/>
          <a:p>
            <a:r>
              <a:rPr lang="zh-CN" dirty="0"/>
              <a:t>4503：帕博利珠单抗对比紫杉醇用于既往接受过治疗的 PD-L1 阳性晚期胃或胃食管连接部癌症 (GC) 患者：III 期 KEYNOTE-061 试验的更</a:t>
            </a:r>
            <a:r>
              <a:rPr lang="zh-CN" dirty="0" smtClean="0"/>
              <a:t>新</a:t>
            </a:r>
            <a:r>
              <a:rPr lang="en-GB" altLang="zh-CN" dirty="0" smtClean="0"/>
              <a:t> </a:t>
            </a:r>
            <a:r>
              <a:rPr lang="zh-CN" dirty="0" smtClean="0"/>
              <a:t>–</a:t>
            </a:r>
            <a:r>
              <a:rPr lang="en-GB" altLang="zh-CN" dirty="0" smtClean="0"/>
              <a:t> </a:t>
            </a:r>
            <a:r>
              <a:rPr lang="zh-CN" dirty="0" smtClean="0"/>
              <a:t>F</a:t>
            </a:r>
            <a:r>
              <a:rPr lang="zh-CN" dirty="0"/>
              <a:t>uchs CS 等人</a:t>
            </a:r>
          </a:p>
        </p:txBody>
      </p:sp>
      <p:sp>
        <p:nvSpPr>
          <p:cNvPr id="27" name="Content Placeholder 2"/>
          <p:cNvSpPr>
            <a:spLocks noGrp="1"/>
          </p:cNvSpPr>
          <p:nvPr>
            <p:ph idx="1"/>
          </p:nvPr>
        </p:nvSpPr>
        <p:spPr>
          <a:xfrm>
            <a:off x="365124" y="1254035"/>
            <a:ext cx="8413751" cy="4746172"/>
          </a:xfrm>
        </p:spPr>
        <p:txBody>
          <a:bodyPr/>
          <a:lstStyle/>
          <a:p>
            <a:pPr marL="0" indent="0">
              <a:buNone/>
            </a:pPr>
            <a:r>
              <a:rPr lang="zh-CN" b="1"/>
              <a:t>研究目的</a:t>
            </a:r>
          </a:p>
          <a:p>
            <a:r>
              <a:rPr lang="zh-CN"/>
              <a:t>在 KEYNOTE-061 研究中评估帕博利珠单抗对比紫杉醇用于既往接受过治疗的晚期胃/GEJ 癌症患者的长期疗效和安全性</a:t>
            </a:r>
          </a:p>
        </p:txBody>
      </p:sp>
      <p:sp>
        <p:nvSpPr>
          <p:cNvPr id="28" name="Oval 14"/>
          <p:cNvSpPr>
            <a:spLocks noChangeArrowheads="1"/>
          </p:cNvSpPr>
          <p:nvPr/>
        </p:nvSpPr>
        <p:spPr bwMode="auto">
          <a:xfrm>
            <a:off x="4065854" y="344896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1:1</a:t>
            </a:r>
          </a:p>
        </p:txBody>
      </p:sp>
      <p:cxnSp>
        <p:nvCxnSpPr>
          <p:cNvPr id="29" name="AutoShape 15"/>
          <p:cNvCxnSpPr>
            <a:cxnSpLocks noChangeShapeType="1"/>
            <a:stCxn id="28" idx="0"/>
            <a:endCxn id="34" idx="1"/>
          </p:cNvCxnSpPr>
          <p:nvPr/>
        </p:nvCxnSpPr>
        <p:spPr bwMode="auto">
          <a:xfrm rot="5400000" flipH="1" flipV="1">
            <a:off x="4225895" y="2870009"/>
            <a:ext cx="710715" cy="447201"/>
          </a:xfrm>
          <a:prstGeom prst="bentConnector2">
            <a:avLst/>
          </a:prstGeom>
          <a:noFill/>
          <a:ln w="57150">
            <a:solidFill>
              <a:schemeClr val="bg2">
                <a:lumMod val="60000"/>
                <a:lumOff val="40000"/>
              </a:schemeClr>
            </a:solidFill>
            <a:round/>
            <a:headEnd/>
            <a:tailEnd type="triangle" w="med" len="med"/>
          </a:ln>
        </p:spPr>
      </p:cxnSp>
      <p:sp>
        <p:nvSpPr>
          <p:cNvPr id="30" name="AutoShape 12"/>
          <p:cNvSpPr>
            <a:spLocks noChangeArrowheads="1"/>
          </p:cNvSpPr>
          <p:nvPr/>
        </p:nvSpPr>
        <p:spPr bwMode="auto">
          <a:xfrm>
            <a:off x="7171201" y="2106901"/>
            <a:ext cx="1882862" cy="126269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持续 35 个周期或直至出现 PD/毒性</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600" b="0" i="0" u="none" strike="noStrike" cap="none" normalizeH="0" baseline="0" dirty="0">
                <a:ln>
                  <a:noFill/>
                </a:ln>
                <a:solidFill>
                  <a:srgbClr val="FFFFFF"/>
                </a:solidFill>
                <a:uLnTx/>
                <a:uFillTx/>
                <a:latin typeface="Arial" charset="0"/>
                <a:ea typeface="SimSun" pitchFamily="2" charset="-122"/>
                <a:cs typeface="Arial" charset="0"/>
              </a:rPr>
            </a:b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停药</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600" b="0" i="0" u="none" strike="noStrike" cap="none" normalizeH="0" baseline="0" dirty="0">
                <a:ln>
                  <a:noFill/>
                </a:ln>
                <a:solidFill>
                  <a:srgbClr val="FFFFFF"/>
                </a:solidFill>
                <a:uLnTx/>
                <a:uFillTx/>
                <a:latin typeface="Arial" charset="0"/>
                <a:ea typeface="SimSun" pitchFamily="2" charset="-122"/>
                <a:cs typeface="Arial" charset="0"/>
              </a:rPr>
            </a:b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研究者决定</a:t>
            </a:r>
          </a:p>
        </p:txBody>
      </p:sp>
      <p:sp>
        <p:nvSpPr>
          <p:cNvPr id="31" name="Content Placeholder 26"/>
          <p:cNvSpPr txBox="1">
            <a:spLocks/>
          </p:cNvSpPr>
          <p:nvPr/>
        </p:nvSpPr>
        <p:spPr bwMode="auto">
          <a:xfrm>
            <a:off x="4704305" y="3132648"/>
            <a:ext cx="3958504" cy="848939"/>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zh-CN" sz="1300" b="1" i="0" u="none" strike="noStrike" cap="none" normalizeH="0" baseline="0" dirty="0">
                <a:ln>
                  <a:noFill/>
                </a:ln>
                <a:solidFill>
                  <a:srgbClr val="043882"/>
                </a:solidFill>
                <a:uLnTx/>
                <a:uFillTx/>
                <a:latin typeface="Arial"/>
                <a:ea typeface="SimSun"/>
                <a:cs typeface="Arial" charset="0"/>
              </a:rPr>
              <a:t>分层</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zh-CN" sz="1300" b="0" i="0" u="none" strike="noStrike" cap="none" normalizeH="0" baseline="0" dirty="0">
                <a:ln>
                  <a:noFill/>
                </a:ln>
                <a:solidFill>
                  <a:srgbClr val="4D4D4D"/>
                </a:solidFill>
                <a:uLnTx/>
                <a:uFillTx/>
                <a:latin typeface="Arial"/>
                <a:ea typeface="SimSun"/>
                <a:cs typeface="Arial" charset="0"/>
              </a:rPr>
              <a:t>地理区域</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zh-CN" sz="1300" b="0" i="0" u="none" strike="noStrike" cap="none" normalizeH="0" baseline="0" dirty="0">
                <a:ln>
                  <a:noFill/>
                </a:ln>
                <a:solidFill>
                  <a:srgbClr val="4D4D4D"/>
                </a:solidFill>
                <a:uLnTx/>
                <a:uFillTx/>
                <a:latin typeface="Arial"/>
                <a:ea typeface="SimSun"/>
                <a:cs typeface="Arial" charset="0"/>
              </a:rPr>
              <a:t>ECOG PS (0 vs. 1)</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zh-CN" sz="1300" b="0" i="0" u="none" strike="noStrike" cap="none" normalizeH="0" baseline="0" dirty="0">
                <a:ln>
                  <a:noFill/>
                </a:ln>
                <a:solidFill>
                  <a:srgbClr val="4D4D4D"/>
                </a:solidFill>
                <a:uLnTx/>
                <a:uFillTx/>
                <a:latin typeface="Arial"/>
                <a:ea typeface="SimSun"/>
                <a:cs typeface="Arial" charset="0"/>
              </a:rPr>
              <a:t>采用一线疗法的 TTP（&lt;6 vs. ≥6 个月）</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zh-CN" sz="1300" b="0" i="0" u="none" strike="noStrike" cap="none" normalizeH="0" baseline="0" dirty="0">
                <a:ln>
                  <a:noFill/>
                </a:ln>
                <a:solidFill>
                  <a:srgbClr val="4D4D4D"/>
                </a:solidFill>
                <a:uLnTx/>
                <a:uFillTx/>
                <a:latin typeface="Arial"/>
                <a:ea typeface="SimSun"/>
                <a:cs typeface="Arial" charset="0"/>
              </a:rPr>
              <a:t>PD-L1 综合阳性评分 (CPS &lt;1 vs. ≥1)</a:t>
            </a:r>
          </a:p>
        </p:txBody>
      </p:sp>
      <p:cxnSp>
        <p:nvCxnSpPr>
          <p:cNvPr id="32" name="AutoShape 19"/>
          <p:cNvCxnSpPr>
            <a:cxnSpLocks noChangeShapeType="1"/>
            <a:stCxn id="35" idx="3"/>
            <a:endCxn id="28" idx="2"/>
          </p:cNvCxnSpPr>
          <p:nvPr/>
        </p:nvCxnSpPr>
        <p:spPr bwMode="auto">
          <a:xfrm>
            <a:off x="3919928" y="3741066"/>
            <a:ext cx="145926" cy="0"/>
          </a:xfrm>
          <a:prstGeom prst="straightConnector1">
            <a:avLst/>
          </a:prstGeom>
          <a:noFill/>
          <a:ln w="57150">
            <a:solidFill>
              <a:schemeClr val="bg2">
                <a:lumMod val="60000"/>
                <a:lumOff val="40000"/>
              </a:schemeClr>
            </a:solidFill>
            <a:round/>
            <a:headEnd type="none" w="med" len="med"/>
            <a:tailEnd type="none" w="med" len="med"/>
          </a:ln>
        </p:spPr>
      </p:cxnSp>
      <p:cxnSp>
        <p:nvCxnSpPr>
          <p:cNvPr id="33" name="AutoShape 21"/>
          <p:cNvCxnSpPr>
            <a:cxnSpLocks noChangeShapeType="1"/>
            <a:stCxn id="34" idx="3"/>
            <a:endCxn id="30" idx="1"/>
          </p:cNvCxnSpPr>
          <p:nvPr/>
        </p:nvCxnSpPr>
        <p:spPr bwMode="auto">
          <a:xfrm>
            <a:off x="6649733" y="2738251"/>
            <a:ext cx="521468" cy="0"/>
          </a:xfrm>
          <a:prstGeom prst="straightConnector1">
            <a:avLst/>
          </a:prstGeom>
          <a:noFill/>
          <a:ln w="57150">
            <a:solidFill>
              <a:schemeClr val="bg2">
                <a:lumMod val="60000"/>
                <a:lumOff val="40000"/>
              </a:schemeClr>
            </a:solidFill>
            <a:round/>
            <a:headEnd/>
            <a:tailEnd type="triangle" w="med" len="med"/>
          </a:ln>
        </p:spPr>
      </p:cxnSp>
      <p:sp>
        <p:nvSpPr>
          <p:cNvPr id="34" name="AutoShape 8"/>
          <p:cNvSpPr>
            <a:spLocks noChangeArrowheads="1"/>
          </p:cNvSpPr>
          <p:nvPr/>
        </p:nvSpPr>
        <p:spPr bwMode="auto">
          <a:xfrm>
            <a:off x="4804853" y="2327882"/>
            <a:ext cx="1844880"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panose="020B0604020202020204" pitchFamily="34" charset="0"/>
                <a:ea typeface="SimSun"/>
                <a:cs typeface="Arial" panose="020B0604020202020204" pitchFamily="34" charset="0"/>
              </a:rPr>
              <a:t>帕博利珠单抗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panose="020B0604020202020204" pitchFamily="34" charset="0"/>
                <a:ea typeface="SimSun"/>
                <a:cs typeface="Arial" panose="020B0604020202020204" pitchFamily="34" charset="0"/>
              </a:rPr>
              <a:t>200 mg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panose="020B0604020202020204" pitchFamily="34" charset="0"/>
                <a:ea typeface="SimSun"/>
                <a:cs typeface="Arial" panose="020B0604020202020204" pitchFamily="34" charset="0"/>
              </a:rPr>
              <a:t>(n*=196/296)</a:t>
            </a:r>
          </a:p>
        </p:txBody>
      </p:sp>
      <p:sp>
        <p:nvSpPr>
          <p:cNvPr id="35" name="AutoShape 9"/>
          <p:cNvSpPr>
            <a:spLocks noChangeArrowheads="1"/>
          </p:cNvSpPr>
          <p:nvPr/>
        </p:nvSpPr>
        <p:spPr bwMode="auto">
          <a:xfrm>
            <a:off x="89937" y="2489698"/>
            <a:ext cx="3829991"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ea typeface="SimSun" pitchFamily="2" charset="-122"/>
              </a:rPr>
              <a:t>患者关键纳入标准</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胃/GEJ 腺癌</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转移性或局部晚期</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不可切除</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进行含</a:t>
            </a:r>
            <a:r>
              <a:rPr lang="zh-CN" sz="1600" dirty="0">
                <a:solidFill>
                  <a:srgbClr val="FFFFFF"/>
                </a:solidFill>
                <a:latin typeface="Arial" panose="020B0604020202020204" pitchFamily="34" charset="0"/>
                <a:ea typeface="SimSun"/>
                <a:cs typeface="Arial" panose="020B0604020202020204" pitchFamily="34" charset="0"/>
              </a:rPr>
              <a:t>铂类药物和氟嘧啶的一线化疗后</a:t>
            </a: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出现 PD</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ECOG PS 0–1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(n=59</a:t>
            </a:r>
            <a:r>
              <a:rPr kumimoji="0" lang="zh-CN" sz="16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2</a:t>
            </a:r>
            <a:r>
              <a:rPr kumimoji="0" lang="en-GB" altLang="zh-CN" sz="16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a:t>
            </a:r>
            <a:endPar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endParaRPr>
          </a:p>
        </p:txBody>
      </p:sp>
      <p:sp>
        <p:nvSpPr>
          <p:cNvPr id="36" name="Rectangle 9"/>
          <p:cNvSpPr txBox="1">
            <a:spLocks noChangeArrowheads="1"/>
          </p:cNvSpPr>
          <p:nvPr/>
        </p:nvSpPr>
        <p:spPr bwMode="auto">
          <a:xfrm>
            <a:off x="365124" y="5238266"/>
            <a:ext cx="4130676" cy="704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OS</a:t>
            </a:r>
            <a:r>
              <a:rPr kumimoji="0" lang="zh-CN" sz="1600" b="0" i="0" u="none" strike="noStrike" cap="none" normalizeH="0" baseline="30000" dirty="0">
                <a:ln>
                  <a:noFill/>
                </a:ln>
                <a:solidFill>
                  <a:srgbClr val="4D4D4D"/>
                </a:solidFill>
                <a:uLnTx/>
                <a:uFillTx/>
                <a:latin typeface="Arial"/>
                <a:ea typeface="SimSun"/>
                <a:cs typeface="Arial"/>
              </a:rPr>
              <a:t>‡</a:t>
            </a:r>
            <a:r>
              <a:rPr kumimoji="0" lang="zh-CN" sz="1600" b="0" i="0" u="none" strike="noStrike" cap="none" normalizeH="0" baseline="0" dirty="0">
                <a:ln>
                  <a:noFill/>
                </a:ln>
                <a:solidFill>
                  <a:srgbClr val="4D4D4D"/>
                </a:solidFill>
                <a:uLnTx/>
                <a:uFillTx/>
                <a:latin typeface="Arial"/>
                <a:ea typeface="SimSun"/>
                <a:cs typeface="Arial"/>
              </a:rPr>
              <a:t>、PFS（在 CPS </a:t>
            </a:r>
            <a:r>
              <a:rPr kumimoji="0" lang="zh-CN" sz="1600" b="0" i="0" u="none" strike="noStrike" cap="none" normalizeH="0" baseline="0" dirty="0">
                <a:ln>
                  <a:noFill/>
                </a:ln>
                <a:solidFill>
                  <a:srgbClr val="4D4D4D"/>
                </a:solidFill>
                <a:uLnTx/>
                <a:uFillTx/>
                <a:latin typeface="Arial" panose="020B0604020202020204" pitchFamily="34" charset="0"/>
                <a:ea typeface="SimSun"/>
                <a:cs typeface="Arial" panose="020B0604020202020204" pitchFamily="34" charset="0"/>
              </a:rPr>
              <a:t>≥</a:t>
            </a:r>
            <a:r>
              <a:rPr kumimoji="0" lang="zh-CN" sz="1600" b="0" i="0" u="none" strike="noStrike" cap="none" normalizeH="0" baseline="0" dirty="0">
                <a:ln>
                  <a:noFill/>
                </a:ln>
                <a:solidFill>
                  <a:srgbClr val="4D4D4D"/>
                </a:solidFill>
                <a:uLnTx/>
                <a:uFillTx/>
                <a:latin typeface="Arial"/>
                <a:ea typeface="SimSun"/>
                <a:cs typeface="Arial"/>
              </a:rPr>
              <a:t>1 的人群</a:t>
            </a:r>
            <a:r>
              <a:rPr kumimoji="0" lang="zh-CN" sz="1600" b="0" i="0" u="none" strike="noStrike" cap="none" normalizeH="0" baseline="0" dirty="0" smtClean="0">
                <a:ln>
                  <a:noFill/>
                </a:ln>
                <a:solidFill>
                  <a:srgbClr val="4D4D4D"/>
                </a:solidFill>
                <a:uLnTx/>
                <a:uFillTx/>
                <a:latin typeface="Arial"/>
                <a:ea typeface="SimSun"/>
                <a:cs typeface="Arial"/>
              </a:rPr>
              <a:t>中）</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7" name="Content Placeholder 26"/>
          <p:cNvSpPr txBox="1">
            <a:spLocks/>
          </p:cNvSpPr>
          <p:nvPr/>
        </p:nvSpPr>
        <p:spPr>
          <a:xfrm>
            <a:off x="4648200" y="52382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ORR、DoR（在 CPS ≥1 的人群中）</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在所有患者中的安全性</a:t>
            </a:r>
          </a:p>
        </p:txBody>
      </p:sp>
      <p:cxnSp>
        <p:nvCxnSpPr>
          <p:cNvPr id="38" name="AutoShape 16"/>
          <p:cNvCxnSpPr>
            <a:cxnSpLocks noChangeShapeType="1"/>
            <a:stCxn id="28" idx="4"/>
            <a:endCxn id="40" idx="1"/>
          </p:cNvCxnSpPr>
          <p:nvPr/>
        </p:nvCxnSpPr>
        <p:spPr bwMode="auto">
          <a:xfrm rot="16200000" flipH="1">
            <a:off x="4233185" y="4157633"/>
            <a:ext cx="696035" cy="447100"/>
          </a:xfrm>
          <a:prstGeom prst="bentConnector2">
            <a:avLst/>
          </a:prstGeom>
          <a:noFill/>
          <a:ln w="57150">
            <a:solidFill>
              <a:schemeClr val="bg2">
                <a:lumMod val="60000"/>
                <a:lumOff val="40000"/>
              </a:schemeClr>
            </a:solidFill>
            <a:round/>
            <a:headEnd/>
            <a:tailEnd type="triangle" w="med" len="med"/>
          </a:ln>
        </p:spPr>
      </p:cxnSp>
      <p:cxnSp>
        <p:nvCxnSpPr>
          <p:cNvPr id="39" name="AutoShape 20"/>
          <p:cNvCxnSpPr>
            <a:cxnSpLocks noChangeShapeType="1"/>
            <a:stCxn id="40" idx="3"/>
            <a:endCxn id="41" idx="1"/>
          </p:cNvCxnSpPr>
          <p:nvPr/>
        </p:nvCxnSpPr>
        <p:spPr bwMode="auto">
          <a:xfrm>
            <a:off x="6648544" y="4729201"/>
            <a:ext cx="522657" cy="1"/>
          </a:xfrm>
          <a:prstGeom prst="straightConnector1">
            <a:avLst/>
          </a:prstGeom>
          <a:noFill/>
          <a:ln w="57150">
            <a:solidFill>
              <a:schemeClr val="bg2">
                <a:lumMod val="60000"/>
                <a:lumOff val="40000"/>
              </a:schemeClr>
            </a:solidFill>
            <a:prstDash val="sysDot"/>
            <a:round/>
            <a:headEnd/>
            <a:tailEnd type="triangle" w="med" len="med"/>
          </a:ln>
        </p:spPr>
      </p:cxnSp>
      <p:sp>
        <p:nvSpPr>
          <p:cNvPr id="40" name="AutoShape 12"/>
          <p:cNvSpPr>
            <a:spLocks noChangeArrowheads="1"/>
          </p:cNvSpPr>
          <p:nvPr/>
        </p:nvSpPr>
        <p:spPr bwMode="auto">
          <a:xfrm>
            <a:off x="4804752" y="4318833"/>
            <a:ext cx="1843792"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紫杉醇</a:t>
            </a:r>
            <a:r>
              <a:rPr kumimoji="0" lang="zh-CN" sz="1800" b="0" i="0" u="none" strike="noStrike" cap="none" normalizeH="0" baseline="30000" dirty="0" smtClean="0">
                <a:ln>
                  <a:noFill/>
                </a:ln>
                <a:solidFill>
                  <a:srgbClr val="4D4D4D"/>
                </a:solidFill>
                <a:uLnTx/>
                <a:uFillTx/>
                <a:latin typeface="Arial" charset="0"/>
                <a:ea typeface="SimSun" pitchFamily="2" charset="-122"/>
                <a:cs typeface="Arial" charset="0"/>
              </a:rPr>
              <a:t>†</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
            </a:r>
            <a:br>
              <a:rPr kumimoji="0" lang="zh-CN" sz="1800" b="0" i="0" u="none" strike="noStrike" cap="none" normalizeH="0" baseline="0" dirty="0">
                <a:ln>
                  <a:noFill/>
                </a:ln>
                <a:solidFill>
                  <a:srgbClr val="4D4D4D"/>
                </a:solidFill>
                <a:uLnTx/>
                <a:uFillTx/>
                <a:latin typeface="Arial" charset="0"/>
                <a:ea typeface="SimSun" pitchFamily="2" charset="-122"/>
                <a:cs typeface="Arial" charset="0"/>
              </a:rPr>
            </a:b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(n*=199/296)</a:t>
            </a:r>
          </a:p>
        </p:txBody>
      </p:sp>
      <p:sp>
        <p:nvSpPr>
          <p:cNvPr id="41" name="AutoShape 12"/>
          <p:cNvSpPr>
            <a:spLocks noChangeArrowheads="1"/>
          </p:cNvSpPr>
          <p:nvPr/>
        </p:nvSpPr>
        <p:spPr bwMode="auto">
          <a:xfrm>
            <a:off x="7171201" y="4183359"/>
            <a:ext cx="1882862" cy="109168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PD/毒性</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600" b="0" i="0" u="none" strike="noStrike" cap="none" normalizeH="0" baseline="0" dirty="0">
                <a:ln>
                  <a:noFill/>
                </a:ln>
                <a:solidFill>
                  <a:srgbClr val="FFFFFF"/>
                </a:solidFill>
                <a:uLnTx/>
                <a:uFillTx/>
                <a:latin typeface="Arial" charset="0"/>
                <a:ea typeface="SimSun" pitchFamily="2" charset="-122"/>
                <a:cs typeface="Arial" charset="0"/>
              </a:rPr>
            </a:b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退出研究</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600" b="0" i="0" u="none" strike="noStrike" cap="none" normalizeH="0" baseline="0" dirty="0">
                <a:ln>
                  <a:noFill/>
                </a:ln>
                <a:solidFill>
                  <a:srgbClr val="FFFFFF"/>
                </a:solidFill>
                <a:uLnTx/>
                <a:uFillTx/>
                <a:latin typeface="Arial" charset="0"/>
                <a:ea typeface="SimSun" pitchFamily="2" charset="-122"/>
                <a:cs typeface="Arial" charset="0"/>
              </a:rPr>
            </a:b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研究者决定</a:t>
            </a:r>
          </a:p>
        </p:txBody>
      </p:sp>
    </p:spTree>
    <p:extLst>
      <p:ext uri="{BB962C8B-B14F-4D97-AF65-F5344CB8AC3E}">
        <p14:creationId xmlns:p14="http://schemas.microsoft.com/office/powerpoint/2010/main" val="3491992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4503：帕博利珠单抗对比紫杉醇用于既往接受过治疗的 PD-L1 阳性晚期胃或胃食管连接部癌症 (GC) 患者：III 期 KEYNOTE-061 试验的更</a:t>
            </a:r>
            <a:r>
              <a:rPr lang="zh-CN" dirty="0" smtClean="0"/>
              <a:t>新</a:t>
            </a:r>
            <a:r>
              <a:rPr lang="en-GB" altLang="zh-CN" dirty="0" smtClean="0"/>
              <a:t> </a:t>
            </a:r>
            <a:r>
              <a:rPr lang="zh-CN" dirty="0" smtClean="0"/>
              <a:t>–</a:t>
            </a:r>
            <a:r>
              <a:rPr lang="en-GB" altLang="zh-CN" dirty="0" smtClean="0"/>
              <a:t> </a:t>
            </a:r>
            <a:r>
              <a:rPr lang="zh-CN" dirty="0" smtClean="0"/>
              <a:t>F</a:t>
            </a:r>
            <a:r>
              <a:rPr lang="zh-CN" dirty="0"/>
              <a:t>uchs CS 等人</a:t>
            </a:r>
          </a:p>
        </p:txBody>
      </p:sp>
      <p:sp>
        <p:nvSpPr>
          <p:cNvPr id="3" name="Content Placeholder 2"/>
          <p:cNvSpPr>
            <a:spLocks noGrp="1"/>
          </p:cNvSpPr>
          <p:nvPr>
            <p:ph idx="1"/>
          </p:nvPr>
        </p:nvSpPr>
        <p:spPr>
          <a:xfrm>
            <a:off x="365124" y="1254035"/>
            <a:ext cx="8413751" cy="826287"/>
          </a:xfrm>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Fuchs CS, et al.J Clin Oncol 2020;38(suppl);abstr 4503</a:t>
            </a:r>
          </a:p>
        </p:txBody>
      </p:sp>
      <p:sp>
        <p:nvSpPr>
          <p:cNvPr id="8" name="TextBox 7"/>
          <p:cNvSpPr txBox="1"/>
          <p:nvPr/>
        </p:nvSpPr>
        <p:spPr>
          <a:xfrm>
            <a:off x="4331390" y="1526072"/>
            <a:ext cx="48122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OS</a:t>
            </a:r>
          </a:p>
        </p:txBody>
      </p:sp>
      <p:graphicFrame>
        <p:nvGraphicFramePr>
          <p:cNvPr id="67" name="Table 67">
            <a:extLst>
              <a:ext uri="{FF2B5EF4-FFF2-40B4-BE49-F238E27FC236}">
                <a16:creationId xmlns:a16="http://schemas.microsoft.com/office/drawing/2014/main" id="{C5C41317-21A1-490F-802B-38738C4C1AA2}"/>
              </a:ext>
            </a:extLst>
          </p:cNvPr>
          <p:cNvGraphicFramePr>
            <a:graphicFrameLocks noGrp="1"/>
          </p:cNvGraphicFramePr>
          <p:nvPr>
            <p:extLst>
              <p:ext uri="{D42A27DB-BD31-4B8C-83A1-F6EECF244321}">
                <p14:modId xmlns:p14="http://schemas.microsoft.com/office/powerpoint/2010/main" val="4084819842"/>
              </p:ext>
            </p:extLst>
          </p:nvPr>
        </p:nvGraphicFramePr>
        <p:xfrm>
          <a:off x="311377" y="2424423"/>
          <a:ext cx="3057431" cy="728601"/>
        </p:xfrm>
        <a:graphic>
          <a:graphicData uri="http://schemas.openxmlformats.org/drawingml/2006/table">
            <a:tbl>
              <a:tblPr firstRow="1" bandRow="1">
                <a:tableStyleId>{5C22544A-7EE6-4342-B048-85BDC9FD1C3A}</a:tableStyleId>
              </a:tblPr>
              <a:tblGrid>
                <a:gridCol w="990129">
                  <a:extLst>
                    <a:ext uri="{9D8B030D-6E8A-4147-A177-3AD203B41FA5}">
                      <a16:colId xmlns:a16="http://schemas.microsoft.com/office/drawing/2014/main" val="3995532016"/>
                    </a:ext>
                  </a:extLst>
                </a:gridCol>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endParaRPr lang="en-GB" sz="10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事件/患者</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zh-CN" sz="1000">
                          <a:solidFill>
                            <a:schemeClr val="accent3"/>
                          </a:solidFill>
                        </a:rPr>
                        <a:t>帕博利珠单抗</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000">
                          <a:solidFill>
                            <a:schemeClr val="tx1"/>
                          </a:solidFill>
                        </a:rPr>
                        <a:t>176/196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000" dirty="0">
                          <a:solidFill>
                            <a:schemeClr val="tx1"/>
                          </a:solidFill>
                        </a:rPr>
                        <a:t>0.81</a:t>
                      </a:r>
                    </a:p>
                    <a:p>
                      <a:pPr algn="ctr"/>
                      <a:r>
                        <a:rPr lang="zh-CN" sz="1000" dirty="0">
                          <a:solidFill>
                            <a:schemeClr val="tx1"/>
                          </a:solidFill>
                        </a:rPr>
                        <a:t>(0.66,</a:t>
                      </a:r>
                      <a:r>
                        <a:rPr lang="zh-CN" sz="1000" baseline="0" dirty="0">
                          <a:solidFill>
                            <a:schemeClr val="tx1"/>
                          </a:solidFill>
                        </a:rPr>
                        <a:t> </a:t>
                      </a:r>
                      <a:r>
                        <a:rPr lang="zh-CN" sz="1000" dirty="0">
                          <a:solidFill>
                            <a:schemeClr val="tx1"/>
                          </a:solidFill>
                        </a:rPr>
                        <a:t>1.00)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zh-CN" sz="1000">
                          <a:solidFill>
                            <a:schemeClr val="accent2"/>
                          </a:solidFill>
                        </a:rPr>
                        <a:t>紫杉醇</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tx1"/>
                          </a:solidFill>
                        </a:rPr>
                        <a:t>190/199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1" name="Table 67">
            <a:extLst>
              <a:ext uri="{FF2B5EF4-FFF2-40B4-BE49-F238E27FC236}">
                <a16:creationId xmlns:a16="http://schemas.microsoft.com/office/drawing/2014/main" id="{65566DBD-81D8-45D9-84ED-83CA2246BE12}"/>
              </a:ext>
            </a:extLst>
          </p:cNvPr>
          <p:cNvGraphicFramePr>
            <a:graphicFrameLocks noGrp="1"/>
          </p:cNvGraphicFramePr>
          <p:nvPr>
            <p:extLst>
              <p:ext uri="{D42A27DB-BD31-4B8C-83A1-F6EECF244321}">
                <p14:modId xmlns:p14="http://schemas.microsoft.com/office/powerpoint/2010/main" val="1389683521"/>
              </p:ext>
            </p:extLst>
          </p:nvPr>
        </p:nvGraphicFramePr>
        <p:xfrm>
          <a:off x="4136015"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zh-CN" sz="1000">
                          <a:solidFill>
                            <a:srgbClr val="4D4D4D"/>
                          </a:solidFill>
                        </a:rPr>
                        <a:t>事件/患者</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zh-CN" sz="1000">
                          <a:solidFill>
                            <a:schemeClr val="tx1"/>
                          </a:solidFill>
                        </a:rPr>
                        <a:t>84/95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000">
                          <a:solidFill>
                            <a:schemeClr val="tx1"/>
                          </a:solidFill>
                        </a:rPr>
                        <a:t>0.72</a:t>
                      </a:r>
                    </a:p>
                    <a:p>
                      <a:pPr algn="ctr"/>
                      <a:r>
                        <a:rPr lang="zh-CN" sz="1000">
                          <a:solidFill>
                            <a:schemeClr val="tx1"/>
                          </a:solidFill>
                        </a:rPr>
                        <a:t>(0.53,</a:t>
                      </a:r>
                      <a:r>
                        <a:rPr lang="zh-CN" sz="1000" baseline="0">
                          <a:solidFill>
                            <a:schemeClr val="tx1"/>
                          </a:solidFill>
                        </a:rPr>
                        <a:t> </a:t>
                      </a:r>
                      <a:r>
                        <a:rPr lang="zh-CN" sz="1000">
                          <a:solidFill>
                            <a:schemeClr val="tx1"/>
                          </a:solidFill>
                        </a:rPr>
                        <a:t>0.99)</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zh-CN" sz="1000">
                          <a:solidFill>
                            <a:schemeClr val="tx1"/>
                          </a:solidFill>
                        </a:rPr>
                        <a:t>86/91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2" name="Table 67">
            <a:extLst>
              <a:ext uri="{FF2B5EF4-FFF2-40B4-BE49-F238E27FC236}">
                <a16:creationId xmlns:a16="http://schemas.microsoft.com/office/drawing/2014/main" id="{57944EA6-3C9D-4433-B6F6-4041A6582221}"/>
              </a:ext>
            </a:extLst>
          </p:cNvPr>
          <p:cNvGraphicFramePr>
            <a:graphicFrameLocks noGrp="1"/>
          </p:cNvGraphicFramePr>
          <p:nvPr>
            <p:extLst>
              <p:ext uri="{D42A27DB-BD31-4B8C-83A1-F6EECF244321}">
                <p14:modId xmlns:p14="http://schemas.microsoft.com/office/powerpoint/2010/main" val="112552016"/>
              </p:ext>
            </p:extLst>
          </p:nvPr>
        </p:nvGraphicFramePr>
        <p:xfrm>
          <a:off x="7032546"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zh-CN" sz="1000">
                          <a:solidFill>
                            <a:srgbClr val="4D4D4D"/>
                          </a:solidFill>
                        </a:rPr>
                        <a:t>事件/患者</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zh-CN" sz="1000">
                          <a:solidFill>
                            <a:schemeClr val="tx1"/>
                          </a:solidFill>
                        </a:rPr>
                        <a:t>44/53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000">
                          <a:solidFill>
                            <a:schemeClr val="tx1"/>
                          </a:solidFill>
                        </a:rPr>
                        <a:t>0.69</a:t>
                      </a:r>
                    </a:p>
                    <a:p>
                      <a:pPr algn="ctr"/>
                      <a:r>
                        <a:rPr lang="zh-CN" sz="1000">
                          <a:solidFill>
                            <a:schemeClr val="tx1"/>
                          </a:solidFill>
                        </a:rPr>
                        <a:t>(0.46,</a:t>
                      </a:r>
                      <a:r>
                        <a:rPr lang="zh-CN" sz="1000" baseline="0">
                          <a:solidFill>
                            <a:schemeClr val="tx1"/>
                          </a:solidFill>
                        </a:rPr>
                        <a:t> </a:t>
                      </a:r>
                      <a:r>
                        <a:rPr lang="zh-CN" sz="1000">
                          <a:solidFill>
                            <a:schemeClr val="tx1"/>
                          </a:solidFill>
                        </a:rPr>
                        <a:t>1.05)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zh-CN" sz="1000">
                          <a:solidFill>
                            <a:schemeClr val="tx1"/>
                          </a:solidFill>
                        </a:rPr>
                        <a:t>51/55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72" name="TextBox 71">
            <a:extLst>
              <a:ext uri="{FF2B5EF4-FFF2-40B4-BE49-F238E27FC236}">
                <a16:creationId xmlns:a16="http://schemas.microsoft.com/office/drawing/2014/main" id="{660466A4-90C4-4FA3-9228-9382F92D783C}"/>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1" i="0" u="none" strike="noStrike" cap="none" normalizeH="0" baseline="0">
                <a:ln>
                  <a:noFill/>
                </a:ln>
                <a:solidFill>
                  <a:srgbClr val="4D4D4D"/>
                </a:solidFill>
                <a:uLnTx/>
                <a:uFillTx/>
                <a:latin typeface="Arial"/>
                <a:ea typeface="SimSun"/>
                <a:cs typeface="Arial"/>
              </a:rPr>
              <a:t>CPS≥1</a:t>
            </a:r>
          </a:p>
        </p:txBody>
      </p:sp>
      <p:grpSp>
        <p:nvGrpSpPr>
          <p:cNvPr id="282" name="Group 281">
            <a:extLst>
              <a:ext uri="{FF2B5EF4-FFF2-40B4-BE49-F238E27FC236}">
                <a16:creationId xmlns:a16="http://schemas.microsoft.com/office/drawing/2014/main" id="{39565D01-9BBB-43E9-A7CC-D7F91BFA3448}"/>
              </a:ext>
            </a:extLst>
          </p:cNvPr>
          <p:cNvGrpSpPr/>
          <p:nvPr/>
        </p:nvGrpSpPr>
        <p:grpSpPr>
          <a:xfrm>
            <a:off x="257165" y="3225066"/>
            <a:ext cx="2878211" cy="2842006"/>
            <a:chOff x="257165" y="3406126"/>
            <a:chExt cx="2878211" cy="2842006"/>
          </a:xfrm>
        </p:grpSpPr>
        <p:sp>
          <p:nvSpPr>
            <p:cNvPr id="10" name="Freeform 21">
              <a:extLst>
                <a:ext uri="{FF2B5EF4-FFF2-40B4-BE49-F238E27FC236}">
                  <a16:creationId xmlns:a16="http://schemas.microsoft.com/office/drawing/2014/main" id="{FA2DFD9E-ACFE-486D-8433-6EE066C008CE}"/>
                </a:ext>
              </a:extLst>
            </p:cNvPr>
            <p:cNvSpPr>
              <a:spLocks/>
            </p:cNvSpPr>
            <p:nvPr/>
          </p:nvSpPr>
          <p:spPr bwMode="auto">
            <a:xfrm>
              <a:off x="814799"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6">
              <a:extLst>
                <a:ext uri="{FF2B5EF4-FFF2-40B4-BE49-F238E27FC236}">
                  <a16:creationId xmlns:a16="http://schemas.microsoft.com/office/drawing/2014/main" id="{73C95A28-EE5B-427E-9334-72C893CF00E3}"/>
                </a:ext>
              </a:extLst>
            </p:cNvPr>
            <p:cNvSpPr>
              <a:spLocks noChangeShapeType="1"/>
            </p:cNvSpPr>
            <p:nvPr/>
          </p:nvSpPr>
          <p:spPr bwMode="auto">
            <a:xfrm>
              <a:off x="731784"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4063EB6B-2EC3-4A82-95C5-F9BF570FC85E}"/>
                </a:ext>
              </a:extLst>
            </p:cNvPr>
            <p:cNvSpPr>
              <a:spLocks noChangeShapeType="1"/>
            </p:cNvSpPr>
            <p:nvPr/>
          </p:nvSpPr>
          <p:spPr bwMode="auto">
            <a:xfrm>
              <a:off x="731784"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B456A1EF-F37F-434E-9D08-AD86D13C5E28}"/>
                </a:ext>
              </a:extLst>
            </p:cNvPr>
            <p:cNvSpPr>
              <a:spLocks noChangeShapeType="1"/>
            </p:cNvSpPr>
            <p:nvPr/>
          </p:nvSpPr>
          <p:spPr bwMode="auto">
            <a:xfrm>
              <a:off x="731784"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7B920B6A-AA23-41AA-85B4-93CA3A395F24}"/>
                </a:ext>
              </a:extLst>
            </p:cNvPr>
            <p:cNvSpPr>
              <a:spLocks noChangeShapeType="1"/>
            </p:cNvSpPr>
            <p:nvPr/>
          </p:nvSpPr>
          <p:spPr bwMode="auto">
            <a:xfrm>
              <a:off x="731784"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02DCE8F0-06D9-437B-9C36-617F8CA67494}"/>
                </a:ext>
              </a:extLst>
            </p:cNvPr>
            <p:cNvSpPr>
              <a:spLocks noChangeShapeType="1"/>
            </p:cNvSpPr>
            <p:nvPr/>
          </p:nvSpPr>
          <p:spPr bwMode="auto">
            <a:xfrm>
              <a:off x="731784"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7BD76165-9394-4202-9A15-64B4454867CB}"/>
                </a:ext>
              </a:extLst>
            </p:cNvPr>
            <p:cNvSpPr>
              <a:spLocks noChangeShapeType="1"/>
            </p:cNvSpPr>
            <p:nvPr/>
          </p:nvSpPr>
          <p:spPr bwMode="auto">
            <a:xfrm>
              <a:off x="731784"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16">
              <a:extLst>
                <a:ext uri="{FF2B5EF4-FFF2-40B4-BE49-F238E27FC236}">
                  <a16:creationId xmlns:a16="http://schemas.microsoft.com/office/drawing/2014/main" id="{4361542F-249A-4FE1-8E0B-82852D4B2E84}"/>
                </a:ext>
              </a:extLst>
            </p:cNvPr>
            <p:cNvSpPr txBox="1"/>
            <p:nvPr/>
          </p:nvSpPr>
          <p:spPr>
            <a:xfrm>
              <a:off x="419529"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100</a:t>
              </a:r>
            </a:p>
          </p:txBody>
        </p:sp>
        <p:sp>
          <p:nvSpPr>
            <p:cNvPr id="18" name="TextBox 17">
              <a:extLst>
                <a:ext uri="{FF2B5EF4-FFF2-40B4-BE49-F238E27FC236}">
                  <a16:creationId xmlns:a16="http://schemas.microsoft.com/office/drawing/2014/main" id="{5922376D-E83F-4F8D-924B-D521ED39F4C6}"/>
                </a:ext>
              </a:extLst>
            </p:cNvPr>
            <p:cNvSpPr txBox="1"/>
            <p:nvPr/>
          </p:nvSpPr>
          <p:spPr>
            <a:xfrm>
              <a:off x="490061"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80</a:t>
              </a:r>
            </a:p>
          </p:txBody>
        </p:sp>
        <p:sp>
          <p:nvSpPr>
            <p:cNvPr id="19" name="TextBox 18">
              <a:extLst>
                <a:ext uri="{FF2B5EF4-FFF2-40B4-BE49-F238E27FC236}">
                  <a16:creationId xmlns:a16="http://schemas.microsoft.com/office/drawing/2014/main" id="{983E32C7-28B5-444F-A334-702E7E4739D9}"/>
                </a:ext>
              </a:extLst>
            </p:cNvPr>
            <p:cNvSpPr txBox="1"/>
            <p:nvPr/>
          </p:nvSpPr>
          <p:spPr>
            <a:xfrm>
              <a:off x="490061"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60</a:t>
              </a:r>
            </a:p>
          </p:txBody>
        </p:sp>
        <p:sp>
          <p:nvSpPr>
            <p:cNvPr id="20" name="TextBox 19">
              <a:extLst>
                <a:ext uri="{FF2B5EF4-FFF2-40B4-BE49-F238E27FC236}">
                  <a16:creationId xmlns:a16="http://schemas.microsoft.com/office/drawing/2014/main" id="{1FD70DA6-FF4F-4579-88C3-6C73206232B1}"/>
                </a:ext>
              </a:extLst>
            </p:cNvPr>
            <p:cNvSpPr txBox="1"/>
            <p:nvPr/>
          </p:nvSpPr>
          <p:spPr>
            <a:xfrm>
              <a:off x="490061"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40</a:t>
              </a:r>
            </a:p>
          </p:txBody>
        </p:sp>
        <p:sp>
          <p:nvSpPr>
            <p:cNvPr id="21" name="TextBox 20">
              <a:extLst>
                <a:ext uri="{FF2B5EF4-FFF2-40B4-BE49-F238E27FC236}">
                  <a16:creationId xmlns:a16="http://schemas.microsoft.com/office/drawing/2014/main" id="{54A8F1B2-4816-40FE-A53A-910BBA10E1EA}"/>
                </a:ext>
              </a:extLst>
            </p:cNvPr>
            <p:cNvSpPr txBox="1"/>
            <p:nvPr/>
          </p:nvSpPr>
          <p:spPr>
            <a:xfrm>
              <a:off x="490061"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20</a:t>
              </a:r>
            </a:p>
          </p:txBody>
        </p:sp>
        <p:sp>
          <p:nvSpPr>
            <p:cNvPr id="22" name="TextBox 21">
              <a:extLst>
                <a:ext uri="{FF2B5EF4-FFF2-40B4-BE49-F238E27FC236}">
                  <a16:creationId xmlns:a16="http://schemas.microsoft.com/office/drawing/2014/main" id="{6EE0D4C7-35CC-4C90-A921-25D429C8659C}"/>
                </a:ext>
              </a:extLst>
            </p:cNvPr>
            <p:cNvSpPr txBox="1"/>
            <p:nvPr/>
          </p:nvSpPr>
          <p:spPr>
            <a:xfrm>
              <a:off x="560600"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23" name="Line 21">
              <a:extLst>
                <a:ext uri="{FF2B5EF4-FFF2-40B4-BE49-F238E27FC236}">
                  <a16:creationId xmlns:a16="http://schemas.microsoft.com/office/drawing/2014/main" id="{15BFF984-29EE-4C6C-AAAC-AB6E32954E0C}"/>
                </a:ext>
              </a:extLst>
            </p:cNvPr>
            <p:cNvSpPr>
              <a:spLocks noChangeShapeType="1"/>
            </p:cNvSpPr>
            <p:nvPr/>
          </p:nvSpPr>
          <p:spPr bwMode="auto">
            <a:xfrm>
              <a:off x="81511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 name="Line 19">
              <a:extLst>
                <a:ext uri="{FF2B5EF4-FFF2-40B4-BE49-F238E27FC236}">
                  <a16:creationId xmlns:a16="http://schemas.microsoft.com/office/drawing/2014/main" id="{D3EDF056-958E-41B1-A33B-E09FF8BAEB57}"/>
                </a:ext>
              </a:extLst>
            </p:cNvPr>
            <p:cNvSpPr>
              <a:spLocks noChangeShapeType="1"/>
            </p:cNvSpPr>
            <p:nvPr/>
          </p:nvSpPr>
          <p:spPr bwMode="auto">
            <a:xfrm>
              <a:off x="105908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FFA1100-DD0B-447E-AC88-4E7D2B1068D0}"/>
                </a:ext>
              </a:extLst>
            </p:cNvPr>
            <p:cNvSpPr>
              <a:spLocks noChangeShapeType="1"/>
            </p:cNvSpPr>
            <p:nvPr/>
          </p:nvSpPr>
          <p:spPr bwMode="auto">
            <a:xfrm>
              <a:off x="12911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A5561EBD-9184-4F46-9182-C5864A372947}"/>
                </a:ext>
              </a:extLst>
            </p:cNvPr>
            <p:cNvSpPr>
              <a:spLocks noChangeShapeType="1"/>
            </p:cNvSpPr>
            <p:nvPr/>
          </p:nvSpPr>
          <p:spPr bwMode="auto">
            <a:xfrm>
              <a:off x="151985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DA70FA99-744A-47BF-A142-20667F3CD958}"/>
                </a:ext>
              </a:extLst>
            </p:cNvPr>
            <p:cNvSpPr>
              <a:spLocks noChangeShapeType="1"/>
            </p:cNvSpPr>
            <p:nvPr/>
          </p:nvSpPr>
          <p:spPr bwMode="auto">
            <a:xfrm>
              <a:off x="17457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11878C11-FEEB-4094-9D0D-AB13884C3188}"/>
                </a:ext>
              </a:extLst>
            </p:cNvPr>
            <p:cNvSpPr>
              <a:spLocks noChangeShapeType="1"/>
            </p:cNvSpPr>
            <p:nvPr/>
          </p:nvSpPr>
          <p:spPr bwMode="auto">
            <a:xfrm>
              <a:off x="2206175"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3676340-E106-4C12-BF57-7D4AD50E805E}"/>
                </a:ext>
              </a:extLst>
            </p:cNvPr>
            <p:cNvSpPr>
              <a:spLocks noChangeShapeType="1"/>
            </p:cNvSpPr>
            <p:nvPr/>
          </p:nvSpPr>
          <p:spPr bwMode="auto">
            <a:xfrm>
              <a:off x="2435166"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E38A4A75-24A0-460B-B86B-09DD28FB5849}"/>
                </a:ext>
              </a:extLst>
            </p:cNvPr>
            <p:cNvSpPr>
              <a:spLocks noChangeShapeType="1"/>
            </p:cNvSpPr>
            <p:nvPr/>
          </p:nvSpPr>
          <p:spPr bwMode="auto">
            <a:xfrm>
              <a:off x="2657799"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77992A98-A50B-4E6A-A19C-07B481355CA4}"/>
                </a:ext>
              </a:extLst>
            </p:cNvPr>
            <p:cNvSpPr>
              <a:spLocks noChangeShapeType="1"/>
            </p:cNvSpPr>
            <p:nvPr/>
          </p:nvSpPr>
          <p:spPr bwMode="auto">
            <a:xfrm>
              <a:off x="29142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0" name="Line 21">
              <a:extLst>
                <a:ext uri="{FF2B5EF4-FFF2-40B4-BE49-F238E27FC236}">
                  <a16:creationId xmlns:a16="http://schemas.microsoft.com/office/drawing/2014/main" id="{5E2E98BA-0731-4A1B-8BC1-FDD6D006CBC3}"/>
                </a:ext>
              </a:extLst>
            </p:cNvPr>
            <p:cNvSpPr>
              <a:spLocks noChangeShapeType="1"/>
            </p:cNvSpPr>
            <p:nvPr/>
          </p:nvSpPr>
          <p:spPr bwMode="auto">
            <a:xfrm>
              <a:off x="1974397"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EF6A8730-6772-4ED9-83D2-6F4CBA4779EB}"/>
                </a:ext>
              </a:extLst>
            </p:cNvPr>
            <p:cNvSpPr txBox="1"/>
            <p:nvPr/>
          </p:nvSpPr>
          <p:spPr>
            <a:xfrm>
              <a:off x="28153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54</a:t>
              </a:r>
            </a:p>
          </p:txBody>
        </p:sp>
        <p:sp>
          <p:nvSpPr>
            <p:cNvPr id="24" name="TextBox 23">
              <a:extLst>
                <a:ext uri="{FF2B5EF4-FFF2-40B4-BE49-F238E27FC236}">
                  <a16:creationId xmlns:a16="http://schemas.microsoft.com/office/drawing/2014/main" id="{10F0C9B6-BC32-47D0-A90F-6641C2887DBA}"/>
                </a:ext>
              </a:extLst>
            </p:cNvPr>
            <p:cNvSpPr txBox="1"/>
            <p:nvPr/>
          </p:nvSpPr>
          <p:spPr>
            <a:xfrm>
              <a:off x="751461"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26" name="TextBox 25">
              <a:extLst>
                <a:ext uri="{FF2B5EF4-FFF2-40B4-BE49-F238E27FC236}">
                  <a16:creationId xmlns:a16="http://schemas.microsoft.com/office/drawing/2014/main" id="{EE14B3CD-D719-4E45-919C-276E7DD2D7CF}"/>
                </a:ext>
              </a:extLst>
            </p:cNvPr>
            <p:cNvSpPr txBox="1"/>
            <p:nvPr/>
          </p:nvSpPr>
          <p:spPr>
            <a:xfrm>
              <a:off x="987464"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a:t>
              </a:r>
            </a:p>
          </p:txBody>
        </p:sp>
        <p:sp>
          <p:nvSpPr>
            <p:cNvPr id="28" name="TextBox 27">
              <a:extLst>
                <a:ext uri="{FF2B5EF4-FFF2-40B4-BE49-F238E27FC236}">
                  <a16:creationId xmlns:a16="http://schemas.microsoft.com/office/drawing/2014/main" id="{7C9432D6-8881-4D6B-9CF6-4B0784FF767F}"/>
                </a:ext>
              </a:extLst>
            </p:cNvPr>
            <p:cNvSpPr txBox="1"/>
            <p:nvPr/>
          </p:nvSpPr>
          <p:spPr>
            <a:xfrm>
              <a:off x="11922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12</a:t>
              </a:r>
            </a:p>
          </p:txBody>
        </p:sp>
        <p:sp>
          <p:nvSpPr>
            <p:cNvPr id="30" name="TextBox 29">
              <a:extLst>
                <a:ext uri="{FF2B5EF4-FFF2-40B4-BE49-F238E27FC236}">
                  <a16:creationId xmlns:a16="http://schemas.microsoft.com/office/drawing/2014/main" id="{621A8E42-4A7C-419F-8FCE-C44C88CC217E}"/>
                </a:ext>
              </a:extLst>
            </p:cNvPr>
            <p:cNvSpPr txBox="1"/>
            <p:nvPr/>
          </p:nvSpPr>
          <p:spPr>
            <a:xfrm>
              <a:off x="141649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18</a:t>
              </a:r>
            </a:p>
          </p:txBody>
        </p:sp>
        <p:sp>
          <p:nvSpPr>
            <p:cNvPr id="32" name="TextBox 31">
              <a:extLst>
                <a:ext uri="{FF2B5EF4-FFF2-40B4-BE49-F238E27FC236}">
                  <a16:creationId xmlns:a16="http://schemas.microsoft.com/office/drawing/2014/main" id="{9BD23F20-0302-4958-9338-0EFC533EECBF}"/>
                </a:ext>
              </a:extLst>
            </p:cNvPr>
            <p:cNvSpPr txBox="1"/>
            <p:nvPr/>
          </p:nvSpPr>
          <p:spPr>
            <a:xfrm>
              <a:off x="16468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24</a:t>
              </a:r>
            </a:p>
          </p:txBody>
        </p:sp>
        <p:sp>
          <p:nvSpPr>
            <p:cNvPr id="34" name="TextBox 33">
              <a:extLst>
                <a:ext uri="{FF2B5EF4-FFF2-40B4-BE49-F238E27FC236}">
                  <a16:creationId xmlns:a16="http://schemas.microsoft.com/office/drawing/2014/main" id="{0CB5EF32-C098-4E83-B47A-95FF26529946}"/>
                </a:ext>
              </a:extLst>
            </p:cNvPr>
            <p:cNvSpPr txBox="1"/>
            <p:nvPr/>
          </p:nvSpPr>
          <p:spPr>
            <a:xfrm>
              <a:off x="209929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36</a:t>
              </a:r>
            </a:p>
          </p:txBody>
        </p:sp>
        <p:sp>
          <p:nvSpPr>
            <p:cNvPr id="36" name="TextBox 35">
              <a:extLst>
                <a:ext uri="{FF2B5EF4-FFF2-40B4-BE49-F238E27FC236}">
                  <a16:creationId xmlns:a16="http://schemas.microsoft.com/office/drawing/2014/main" id="{DF100377-79CB-46D4-BEA0-D0996A6E2035}"/>
                </a:ext>
              </a:extLst>
            </p:cNvPr>
            <p:cNvSpPr txBox="1"/>
            <p:nvPr/>
          </p:nvSpPr>
          <p:spPr>
            <a:xfrm>
              <a:off x="233624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42</a:t>
              </a:r>
            </a:p>
          </p:txBody>
        </p:sp>
        <p:sp>
          <p:nvSpPr>
            <p:cNvPr id="38" name="TextBox 37">
              <a:extLst>
                <a:ext uri="{FF2B5EF4-FFF2-40B4-BE49-F238E27FC236}">
                  <a16:creationId xmlns:a16="http://schemas.microsoft.com/office/drawing/2014/main" id="{8FD6519D-4F04-4AD5-B8B1-65C742BC3944}"/>
                </a:ext>
              </a:extLst>
            </p:cNvPr>
            <p:cNvSpPr txBox="1"/>
            <p:nvPr/>
          </p:nvSpPr>
          <p:spPr>
            <a:xfrm>
              <a:off x="2550914"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48</a:t>
              </a:r>
            </a:p>
          </p:txBody>
        </p:sp>
        <p:sp>
          <p:nvSpPr>
            <p:cNvPr id="41" name="TextBox 40">
              <a:extLst>
                <a:ext uri="{FF2B5EF4-FFF2-40B4-BE49-F238E27FC236}">
                  <a16:creationId xmlns:a16="http://schemas.microsoft.com/office/drawing/2014/main" id="{D822D19B-DE25-4258-9C24-012860E3FC75}"/>
                </a:ext>
              </a:extLst>
            </p:cNvPr>
            <p:cNvSpPr txBox="1"/>
            <p:nvPr/>
          </p:nvSpPr>
          <p:spPr>
            <a:xfrm>
              <a:off x="18754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30</a:t>
              </a:r>
            </a:p>
          </p:txBody>
        </p:sp>
        <p:sp>
          <p:nvSpPr>
            <p:cNvPr id="44" name="TextBox 43">
              <a:extLst>
                <a:ext uri="{FF2B5EF4-FFF2-40B4-BE49-F238E27FC236}">
                  <a16:creationId xmlns:a16="http://schemas.microsoft.com/office/drawing/2014/main" id="{0C5DAC3E-3243-41D3-96FD-3719B0994762}"/>
                </a:ext>
              </a:extLst>
            </p:cNvPr>
            <p:cNvSpPr txBox="1"/>
            <p:nvPr/>
          </p:nvSpPr>
          <p:spPr>
            <a:xfrm>
              <a:off x="2850572"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a:t>
              </a:r>
            </a:p>
          </p:txBody>
        </p:sp>
        <p:sp>
          <p:nvSpPr>
            <p:cNvPr id="45" name="TextBox 44">
              <a:extLst>
                <a:ext uri="{FF2B5EF4-FFF2-40B4-BE49-F238E27FC236}">
                  <a16:creationId xmlns:a16="http://schemas.microsoft.com/office/drawing/2014/main" id="{2B93720C-8109-4DB3-A23F-C77A8FB9C6F0}"/>
                </a:ext>
              </a:extLst>
            </p:cNvPr>
            <p:cNvSpPr txBox="1"/>
            <p:nvPr/>
          </p:nvSpPr>
          <p:spPr>
            <a:xfrm>
              <a:off x="680929"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196</a:t>
              </a:r>
            </a:p>
          </p:txBody>
        </p:sp>
        <p:sp>
          <p:nvSpPr>
            <p:cNvPr id="46" name="TextBox 45">
              <a:extLst>
                <a:ext uri="{FF2B5EF4-FFF2-40B4-BE49-F238E27FC236}">
                  <a16:creationId xmlns:a16="http://schemas.microsoft.com/office/drawing/2014/main" id="{82905117-35C2-4F9A-B4DD-05D2AEBB00B6}"/>
                </a:ext>
              </a:extLst>
            </p:cNvPr>
            <p:cNvSpPr txBox="1"/>
            <p:nvPr/>
          </p:nvSpPr>
          <p:spPr>
            <a:xfrm>
              <a:off x="916932"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114</a:t>
              </a:r>
            </a:p>
          </p:txBody>
        </p:sp>
        <p:sp>
          <p:nvSpPr>
            <p:cNvPr id="47" name="TextBox 46">
              <a:extLst>
                <a:ext uri="{FF2B5EF4-FFF2-40B4-BE49-F238E27FC236}">
                  <a16:creationId xmlns:a16="http://schemas.microsoft.com/office/drawing/2014/main" id="{4EBCF364-CFB0-45DD-8B33-DC58D08E5252}"/>
                </a:ext>
              </a:extLst>
            </p:cNvPr>
            <p:cNvSpPr txBox="1"/>
            <p:nvPr/>
          </p:nvSpPr>
          <p:spPr>
            <a:xfrm>
              <a:off x="1192206"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78</a:t>
              </a:r>
            </a:p>
          </p:txBody>
        </p:sp>
        <p:sp>
          <p:nvSpPr>
            <p:cNvPr id="48" name="TextBox 47">
              <a:extLst>
                <a:ext uri="{FF2B5EF4-FFF2-40B4-BE49-F238E27FC236}">
                  <a16:creationId xmlns:a16="http://schemas.microsoft.com/office/drawing/2014/main" id="{2A1690C5-766F-4E62-8360-9073BAF0049F}"/>
                </a:ext>
              </a:extLst>
            </p:cNvPr>
            <p:cNvSpPr txBox="1"/>
            <p:nvPr/>
          </p:nvSpPr>
          <p:spPr>
            <a:xfrm>
              <a:off x="1416493"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52</a:t>
              </a:r>
            </a:p>
          </p:txBody>
        </p:sp>
        <p:sp>
          <p:nvSpPr>
            <p:cNvPr id="49" name="TextBox 48">
              <a:extLst>
                <a:ext uri="{FF2B5EF4-FFF2-40B4-BE49-F238E27FC236}">
                  <a16:creationId xmlns:a16="http://schemas.microsoft.com/office/drawing/2014/main" id="{879D4BFE-527E-4C0E-9CFF-9CE874136259}"/>
                </a:ext>
              </a:extLst>
            </p:cNvPr>
            <p:cNvSpPr txBox="1"/>
            <p:nvPr/>
          </p:nvSpPr>
          <p:spPr>
            <a:xfrm>
              <a:off x="16468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39</a:t>
              </a:r>
            </a:p>
          </p:txBody>
        </p:sp>
        <p:sp>
          <p:nvSpPr>
            <p:cNvPr id="50" name="TextBox 49">
              <a:extLst>
                <a:ext uri="{FF2B5EF4-FFF2-40B4-BE49-F238E27FC236}">
                  <a16:creationId xmlns:a16="http://schemas.microsoft.com/office/drawing/2014/main" id="{F61FBFB6-FCC0-4A39-B8D1-FFBC1B99AE8D}"/>
                </a:ext>
              </a:extLst>
            </p:cNvPr>
            <p:cNvSpPr txBox="1"/>
            <p:nvPr/>
          </p:nvSpPr>
          <p:spPr>
            <a:xfrm>
              <a:off x="2099291"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25</a:t>
              </a:r>
            </a:p>
          </p:txBody>
        </p:sp>
        <p:sp>
          <p:nvSpPr>
            <p:cNvPr id="51" name="TextBox 50">
              <a:extLst>
                <a:ext uri="{FF2B5EF4-FFF2-40B4-BE49-F238E27FC236}">
                  <a16:creationId xmlns:a16="http://schemas.microsoft.com/office/drawing/2014/main" id="{2DCC634C-1750-4A03-8E5B-B0218536C269}"/>
                </a:ext>
              </a:extLst>
            </p:cNvPr>
            <p:cNvSpPr txBox="1"/>
            <p:nvPr/>
          </p:nvSpPr>
          <p:spPr>
            <a:xfrm>
              <a:off x="2336248"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16</a:t>
              </a:r>
            </a:p>
          </p:txBody>
        </p:sp>
        <p:sp>
          <p:nvSpPr>
            <p:cNvPr id="52" name="TextBox 51">
              <a:extLst>
                <a:ext uri="{FF2B5EF4-FFF2-40B4-BE49-F238E27FC236}">
                  <a16:creationId xmlns:a16="http://schemas.microsoft.com/office/drawing/2014/main" id="{5260C0A4-9771-4DC5-BBAB-9BFD2E355B8B}"/>
                </a:ext>
              </a:extLst>
            </p:cNvPr>
            <p:cNvSpPr txBox="1"/>
            <p:nvPr/>
          </p:nvSpPr>
          <p:spPr>
            <a:xfrm>
              <a:off x="2586180"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9</a:t>
              </a:r>
            </a:p>
          </p:txBody>
        </p:sp>
        <p:sp>
          <p:nvSpPr>
            <p:cNvPr id="53" name="TextBox 52">
              <a:extLst>
                <a:ext uri="{FF2B5EF4-FFF2-40B4-BE49-F238E27FC236}">
                  <a16:creationId xmlns:a16="http://schemas.microsoft.com/office/drawing/2014/main" id="{152E8440-93D1-474F-A221-3363B681DF48}"/>
                </a:ext>
              </a:extLst>
            </p:cNvPr>
            <p:cNvSpPr txBox="1"/>
            <p:nvPr/>
          </p:nvSpPr>
          <p:spPr>
            <a:xfrm>
              <a:off x="18754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30</a:t>
              </a:r>
            </a:p>
          </p:txBody>
        </p:sp>
        <p:sp>
          <p:nvSpPr>
            <p:cNvPr id="55" name="TextBox 54">
              <a:extLst>
                <a:ext uri="{FF2B5EF4-FFF2-40B4-BE49-F238E27FC236}">
                  <a16:creationId xmlns:a16="http://schemas.microsoft.com/office/drawing/2014/main" id="{E57BF0F6-AD8A-4521-9545-892BA3A9C49B}"/>
                </a:ext>
              </a:extLst>
            </p:cNvPr>
            <p:cNvSpPr txBox="1"/>
            <p:nvPr/>
          </p:nvSpPr>
          <p:spPr>
            <a:xfrm>
              <a:off x="285057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56" name="TextBox 55">
              <a:extLst>
                <a:ext uri="{FF2B5EF4-FFF2-40B4-BE49-F238E27FC236}">
                  <a16:creationId xmlns:a16="http://schemas.microsoft.com/office/drawing/2014/main" id="{479A5A59-9D67-4346-B4CE-29B9A4BC5930}"/>
                </a:ext>
              </a:extLst>
            </p:cNvPr>
            <p:cNvSpPr txBox="1"/>
            <p:nvPr/>
          </p:nvSpPr>
          <p:spPr>
            <a:xfrm>
              <a:off x="680929"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199</a:t>
              </a:r>
            </a:p>
          </p:txBody>
        </p:sp>
        <p:sp>
          <p:nvSpPr>
            <p:cNvPr id="57" name="TextBox 56">
              <a:extLst>
                <a:ext uri="{FF2B5EF4-FFF2-40B4-BE49-F238E27FC236}">
                  <a16:creationId xmlns:a16="http://schemas.microsoft.com/office/drawing/2014/main" id="{4FEC7509-1D5E-4A12-A3B5-BC4C78CE2199}"/>
                </a:ext>
              </a:extLst>
            </p:cNvPr>
            <p:cNvSpPr txBox="1"/>
            <p:nvPr/>
          </p:nvSpPr>
          <p:spPr>
            <a:xfrm>
              <a:off x="916932"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130</a:t>
              </a:r>
            </a:p>
          </p:txBody>
        </p:sp>
        <p:sp>
          <p:nvSpPr>
            <p:cNvPr id="58" name="TextBox 57">
              <a:extLst>
                <a:ext uri="{FF2B5EF4-FFF2-40B4-BE49-F238E27FC236}">
                  <a16:creationId xmlns:a16="http://schemas.microsoft.com/office/drawing/2014/main" id="{11F7157A-5297-4BC7-8C54-58A47EFFA8F5}"/>
                </a:ext>
              </a:extLst>
            </p:cNvPr>
            <p:cNvSpPr txBox="1"/>
            <p:nvPr/>
          </p:nvSpPr>
          <p:spPr>
            <a:xfrm>
              <a:off x="1192206"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54</a:t>
              </a:r>
            </a:p>
          </p:txBody>
        </p:sp>
        <p:sp>
          <p:nvSpPr>
            <p:cNvPr id="59" name="TextBox 58">
              <a:extLst>
                <a:ext uri="{FF2B5EF4-FFF2-40B4-BE49-F238E27FC236}">
                  <a16:creationId xmlns:a16="http://schemas.microsoft.com/office/drawing/2014/main" id="{B258F1DC-FEA1-4A04-B3EB-69C998E79000}"/>
                </a:ext>
              </a:extLst>
            </p:cNvPr>
            <p:cNvSpPr txBox="1"/>
            <p:nvPr/>
          </p:nvSpPr>
          <p:spPr>
            <a:xfrm>
              <a:off x="1416493"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30</a:t>
              </a:r>
            </a:p>
          </p:txBody>
        </p:sp>
        <p:sp>
          <p:nvSpPr>
            <p:cNvPr id="60" name="TextBox 59">
              <a:extLst>
                <a:ext uri="{FF2B5EF4-FFF2-40B4-BE49-F238E27FC236}">
                  <a16:creationId xmlns:a16="http://schemas.microsoft.com/office/drawing/2014/main" id="{6F774135-0448-430B-807E-6A8E5C505689}"/>
                </a:ext>
              </a:extLst>
            </p:cNvPr>
            <p:cNvSpPr txBox="1"/>
            <p:nvPr/>
          </p:nvSpPr>
          <p:spPr>
            <a:xfrm>
              <a:off x="16468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17</a:t>
              </a:r>
            </a:p>
          </p:txBody>
        </p:sp>
        <p:sp>
          <p:nvSpPr>
            <p:cNvPr id="61" name="TextBox 60">
              <a:extLst>
                <a:ext uri="{FF2B5EF4-FFF2-40B4-BE49-F238E27FC236}">
                  <a16:creationId xmlns:a16="http://schemas.microsoft.com/office/drawing/2014/main" id="{9388DC44-C82F-40D7-A808-D60C5D78AB9A}"/>
                </a:ext>
              </a:extLst>
            </p:cNvPr>
            <p:cNvSpPr txBox="1"/>
            <p:nvPr/>
          </p:nvSpPr>
          <p:spPr>
            <a:xfrm>
              <a:off x="20992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11</a:t>
              </a:r>
            </a:p>
          </p:txBody>
        </p:sp>
        <p:sp>
          <p:nvSpPr>
            <p:cNvPr id="62" name="TextBox 61">
              <a:extLst>
                <a:ext uri="{FF2B5EF4-FFF2-40B4-BE49-F238E27FC236}">
                  <a16:creationId xmlns:a16="http://schemas.microsoft.com/office/drawing/2014/main" id="{B71F7F65-3C17-4657-AF74-23271B04D4B5}"/>
                </a:ext>
              </a:extLst>
            </p:cNvPr>
            <p:cNvSpPr txBox="1"/>
            <p:nvPr/>
          </p:nvSpPr>
          <p:spPr>
            <a:xfrm>
              <a:off x="2371514"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7</a:t>
              </a:r>
            </a:p>
          </p:txBody>
        </p:sp>
        <p:sp>
          <p:nvSpPr>
            <p:cNvPr id="63" name="TextBox 62">
              <a:extLst>
                <a:ext uri="{FF2B5EF4-FFF2-40B4-BE49-F238E27FC236}">
                  <a16:creationId xmlns:a16="http://schemas.microsoft.com/office/drawing/2014/main" id="{B93996CB-2F41-4616-94E3-AB7F770F8A63}"/>
                </a:ext>
              </a:extLst>
            </p:cNvPr>
            <p:cNvSpPr txBox="1"/>
            <p:nvPr/>
          </p:nvSpPr>
          <p:spPr>
            <a:xfrm>
              <a:off x="2586180"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a:t>
              </a:r>
            </a:p>
          </p:txBody>
        </p:sp>
        <p:sp>
          <p:nvSpPr>
            <p:cNvPr id="64" name="TextBox 63">
              <a:extLst>
                <a:ext uri="{FF2B5EF4-FFF2-40B4-BE49-F238E27FC236}">
                  <a16:creationId xmlns:a16="http://schemas.microsoft.com/office/drawing/2014/main" id="{3A7B5161-29F1-4CF7-9EFA-5BB51018803D}"/>
                </a:ext>
              </a:extLst>
            </p:cNvPr>
            <p:cNvSpPr txBox="1"/>
            <p:nvPr/>
          </p:nvSpPr>
          <p:spPr>
            <a:xfrm>
              <a:off x="18754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15</a:t>
              </a:r>
            </a:p>
          </p:txBody>
        </p:sp>
        <p:sp>
          <p:nvSpPr>
            <p:cNvPr id="42" name="TextBox 41">
              <a:extLst>
                <a:ext uri="{FF2B5EF4-FFF2-40B4-BE49-F238E27FC236}">
                  <a16:creationId xmlns:a16="http://schemas.microsoft.com/office/drawing/2014/main" id="{74F8EFC8-8427-4427-ADAE-E01A1F7B8CAD}"/>
                </a:ext>
              </a:extLst>
            </p:cNvPr>
            <p:cNvSpPr txBox="1"/>
            <p:nvPr/>
          </p:nvSpPr>
          <p:spPr>
            <a:xfrm>
              <a:off x="1396021"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时间（月）</a:t>
              </a:r>
            </a:p>
          </p:txBody>
        </p:sp>
        <p:sp>
          <p:nvSpPr>
            <p:cNvPr id="66" name="TextBox 65">
              <a:extLst>
                <a:ext uri="{FF2B5EF4-FFF2-40B4-BE49-F238E27FC236}">
                  <a16:creationId xmlns:a16="http://schemas.microsoft.com/office/drawing/2014/main" id="{1B8BA87F-574D-49D2-8EE1-BCE108FF1749}"/>
                </a:ext>
              </a:extLst>
            </p:cNvPr>
            <p:cNvSpPr txBox="1"/>
            <p:nvPr/>
          </p:nvSpPr>
          <p:spPr>
            <a:xfrm>
              <a:off x="359275" y="5543518"/>
              <a:ext cx="7601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面临风险的人数</a:t>
              </a:r>
            </a:p>
          </p:txBody>
        </p:sp>
        <p:sp>
          <p:nvSpPr>
            <p:cNvPr id="65" name="TextBox 64">
              <a:extLst>
                <a:ext uri="{FF2B5EF4-FFF2-40B4-BE49-F238E27FC236}">
                  <a16:creationId xmlns:a16="http://schemas.microsoft.com/office/drawing/2014/main" id="{4C6E0F5E-122E-4A9F-B09A-033422F817D7}"/>
                </a:ext>
              </a:extLst>
            </p:cNvPr>
            <p:cNvSpPr txBox="1"/>
            <p:nvPr/>
          </p:nvSpPr>
          <p:spPr>
            <a:xfrm rot="16200000">
              <a:off x="74743" y="4210002"/>
              <a:ext cx="61106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OS，%</a:t>
              </a:r>
            </a:p>
          </p:txBody>
        </p:sp>
        <p:sp>
          <p:nvSpPr>
            <p:cNvPr id="73" name="TextBox 72">
              <a:extLst>
                <a:ext uri="{FF2B5EF4-FFF2-40B4-BE49-F238E27FC236}">
                  <a16:creationId xmlns:a16="http://schemas.microsoft.com/office/drawing/2014/main" id="{9E90176C-E1B9-48F0-8AB6-ECD14045F1A9}"/>
                </a:ext>
              </a:extLst>
            </p:cNvPr>
            <p:cNvSpPr txBox="1"/>
            <p:nvPr/>
          </p:nvSpPr>
          <p:spPr>
            <a:xfrm>
              <a:off x="1870286" y="3406126"/>
              <a:ext cx="126509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mOS（月）(95% 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60D27"/>
                  </a:solidFill>
                  <a:uLnTx/>
                  <a:uFillTx/>
                  <a:latin typeface="Arial"/>
                  <a:ea typeface="SimSun"/>
                  <a:cs typeface="Arial"/>
                </a:rPr>
                <a:t>9.1 (6.2, 10.7)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2C0D8"/>
                  </a:solidFill>
                  <a:uLnTx/>
                  <a:uFillTx/>
                  <a:latin typeface="Arial"/>
                  <a:ea typeface="SimSun"/>
                  <a:cs typeface="Arial"/>
                </a:rPr>
                <a:t>8.3 (7.6, 9.0)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6" name="Freeform: Shape 75">
              <a:extLst>
                <a:ext uri="{FF2B5EF4-FFF2-40B4-BE49-F238E27FC236}">
                  <a16:creationId xmlns:a16="http://schemas.microsoft.com/office/drawing/2014/main" id="{7E709B0D-3D00-40D7-92B0-559BD3CDFC9F}"/>
                </a:ext>
              </a:extLst>
            </p:cNvPr>
            <p:cNvSpPr/>
            <p:nvPr/>
          </p:nvSpPr>
          <p:spPr>
            <a:xfrm>
              <a:off x="811121" y="3531765"/>
              <a:ext cx="1953560" cy="1465198"/>
            </a:xfrm>
            <a:custGeom>
              <a:avLst/>
              <a:gdLst>
                <a:gd name="connsiteX0" fmla="*/ 3077309 w 3076575"/>
                <a:gd name="connsiteY0" fmla="*/ 2301669 h 2295525"/>
                <a:gd name="connsiteX1" fmla="*/ 2582113 w 3076575"/>
                <a:gd name="connsiteY1" fmla="*/ 2301669 h 2295525"/>
                <a:gd name="connsiteX2" fmla="*/ 2582113 w 3076575"/>
                <a:gd name="connsiteY2" fmla="*/ 2273875 h 2295525"/>
                <a:gd name="connsiteX3" fmla="*/ 2397671 w 3076575"/>
                <a:gd name="connsiteY3" fmla="*/ 2273875 h 2295525"/>
                <a:gd name="connsiteX4" fmla="*/ 2397671 w 3076575"/>
                <a:gd name="connsiteY4" fmla="*/ 2263769 h 2295525"/>
                <a:gd name="connsiteX5" fmla="*/ 2342093 w 3076575"/>
                <a:gd name="connsiteY5" fmla="*/ 2263769 h 2295525"/>
                <a:gd name="connsiteX6" fmla="*/ 2342093 w 3076575"/>
                <a:gd name="connsiteY6" fmla="*/ 2238499 h 2295525"/>
                <a:gd name="connsiteX7" fmla="*/ 2294087 w 3076575"/>
                <a:gd name="connsiteY7" fmla="*/ 2238499 h 2295525"/>
                <a:gd name="connsiteX8" fmla="*/ 2294087 w 3076575"/>
                <a:gd name="connsiteY8" fmla="*/ 2223345 h 2295525"/>
                <a:gd name="connsiteX9" fmla="*/ 2208181 w 3076575"/>
                <a:gd name="connsiteY9" fmla="*/ 2223345 h 2295525"/>
                <a:gd name="connsiteX10" fmla="*/ 2208181 w 3076575"/>
                <a:gd name="connsiteY10" fmla="*/ 2215763 h 2295525"/>
                <a:gd name="connsiteX11" fmla="*/ 1978266 w 3076575"/>
                <a:gd name="connsiteY11" fmla="*/ 2215763 h 2295525"/>
                <a:gd name="connsiteX12" fmla="*/ 1978266 w 3076575"/>
                <a:gd name="connsiteY12" fmla="*/ 2195551 h 2295525"/>
                <a:gd name="connsiteX13" fmla="*/ 1927736 w 3076575"/>
                <a:gd name="connsiteY13" fmla="*/ 2195551 h 2295525"/>
                <a:gd name="connsiteX14" fmla="*/ 1927736 w 3076575"/>
                <a:gd name="connsiteY14" fmla="*/ 2170281 h 2295525"/>
                <a:gd name="connsiteX15" fmla="*/ 1864576 w 3076575"/>
                <a:gd name="connsiteY15" fmla="*/ 2170281 h 2295525"/>
                <a:gd name="connsiteX16" fmla="*/ 1864576 w 3076575"/>
                <a:gd name="connsiteY16" fmla="*/ 2150069 h 2295525"/>
                <a:gd name="connsiteX17" fmla="*/ 1758458 w 3076575"/>
                <a:gd name="connsiteY17" fmla="*/ 2150069 h 2295525"/>
                <a:gd name="connsiteX18" fmla="*/ 1758458 w 3076575"/>
                <a:gd name="connsiteY18" fmla="*/ 2134915 h 2295525"/>
                <a:gd name="connsiteX19" fmla="*/ 1664980 w 3076575"/>
                <a:gd name="connsiteY19" fmla="*/ 2134915 h 2295525"/>
                <a:gd name="connsiteX20" fmla="*/ 1664980 w 3076575"/>
                <a:gd name="connsiteY20" fmla="*/ 2112178 h 2295525"/>
                <a:gd name="connsiteX21" fmla="*/ 1614449 w 3076575"/>
                <a:gd name="connsiteY21" fmla="*/ 2112178 h 2295525"/>
                <a:gd name="connsiteX22" fmla="*/ 1614449 w 3076575"/>
                <a:gd name="connsiteY22" fmla="*/ 2086909 h 2295525"/>
                <a:gd name="connsiteX23" fmla="*/ 1571501 w 3076575"/>
                <a:gd name="connsiteY23" fmla="*/ 2086909 h 2295525"/>
                <a:gd name="connsiteX24" fmla="*/ 1571501 w 3076575"/>
                <a:gd name="connsiteY24" fmla="*/ 2059114 h 2295525"/>
                <a:gd name="connsiteX25" fmla="*/ 1543707 w 3076575"/>
                <a:gd name="connsiteY25" fmla="*/ 2059114 h 2295525"/>
                <a:gd name="connsiteX26" fmla="*/ 1543707 w 3076575"/>
                <a:gd name="connsiteY26" fmla="*/ 2038902 h 2295525"/>
                <a:gd name="connsiteX27" fmla="*/ 1321375 w 3076575"/>
                <a:gd name="connsiteY27" fmla="*/ 2038902 h 2295525"/>
                <a:gd name="connsiteX28" fmla="*/ 1321375 w 3076575"/>
                <a:gd name="connsiteY28" fmla="*/ 2008584 h 2295525"/>
                <a:gd name="connsiteX29" fmla="*/ 1268311 w 3076575"/>
                <a:gd name="connsiteY29" fmla="*/ 2008584 h 2295525"/>
                <a:gd name="connsiteX30" fmla="*/ 1268311 w 3076575"/>
                <a:gd name="connsiteY30" fmla="*/ 1985848 h 2295525"/>
                <a:gd name="connsiteX31" fmla="*/ 1172309 w 3076575"/>
                <a:gd name="connsiteY31" fmla="*/ 1985848 h 2295525"/>
                <a:gd name="connsiteX32" fmla="*/ 1172309 w 3076575"/>
                <a:gd name="connsiteY32" fmla="*/ 1950482 h 2295525"/>
                <a:gd name="connsiteX33" fmla="*/ 1147039 w 3076575"/>
                <a:gd name="connsiteY33" fmla="*/ 1950482 h 2295525"/>
                <a:gd name="connsiteX34" fmla="*/ 1147039 w 3076575"/>
                <a:gd name="connsiteY34" fmla="*/ 1887312 h 2295525"/>
                <a:gd name="connsiteX35" fmla="*/ 1088936 w 3076575"/>
                <a:gd name="connsiteY35" fmla="*/ 1887312 h 2295525"/>
                <a:gd name="connsiteX36" fmla="*/ 1088936 w 3076575"/>
                <a:gd name="connsiteY36" fmla="*/ 1856994 h 2295525"/>
                <a:gd name="connsiteX37" fmla="*/ 1010612 w 3076575"/>
                <a:gd name="connsiteY37" fmla="*/ 1856994 h 2295525"/>
                <a:gd name="connsiteX38" fmla="*/ 1010612 w 3076575"/>
                <a:gd name="connsiteY38" fmla="*/ 1793834 h 2295525"/>
                <a:gd name="connsiteX39" fmla="*/ 970188 w 3076575"/>
                <a:gd name="connsiteY39" fmla="*/ 1793834 h 2295525"/>
                <a:gd name="connsiteX40" fmla="*/ 970188 w 3076575"/>
                <a:gd name="connsiteY40" fmla="*/ 1771098 h 2295525"/>
                <a:gd name="connsiteX41" fmla="*/ 942394 w 3076575"/>
                <a:gd name="connsiteY41" fmla="*/ 1771098 h 2295525"/>
                <a:gd name="connsiteX42" fmla="*/ 942394 w 3076575"/>
                <a:gd name="connsiteY42" fmla="*/ 1687716 h 2295525"/>
                <a:gd name="connsiteX43" fmla="*/ 861545 w 3076575"/>
                <a:gd name="connsiteY43" fmla="*/ 1687716 h 2295525"/>
                <a:gd name="connsiteX44" fmla="*/ 861545 w 3076575"/>
                <a:gd name="connsiteY44" fmla="*/ 1670037 h 2295525"/>
                <a:gd name="connsiteX45" fmla="*/ 788276 w 3076575"/>
                <a:gd name="connsiteY45" fmla="*/ 1670037 h 2295525"/>
                <a:gd name="connsiteX46" fmla="*/ 788276 w 3076575"/>
                <a:gd name="connsiteY46" fmla="*/ 1637186 h 2295525"/>
                <a:gd name="connsiteX47" fmla="*/ 737746 w 3076575"/>
                <a:gd name="connsiteY47" fmla="*/ 1637186 h 2295525"/>
                <a:gd name="connsiteX48" fmla="*/ 737746 w 3076575"/>
                <a:gd name="connsiteY48" fmla="*/ 1586656 h 2295525"/>
                <a:gd name="connsiteX49" fmla="*/ 707427 w 3076575"/>
                <a:gd name="connsiteY49" fmla="*/ 1586656 h 2295525"/>
                <a:gd name="connsiteX50" fmla="*/ 707427 w 3076575"/>
                <a:gd name="connsiteY50" fmla="*/ 1510865 h 2295525"/>
                <a:gd name="connsiteX51" fmla="*/ 659423 w 3076575"/>
                <a:gd name="connsiteY51" fmla="*/ 1510865 h 2295525"/>
                <a:gd name="connsiteX52" fmla="*/ 659423 w 3076575"/>
                <a:gd name="connsiteY52" fmla="*/ 1455277 h 2295525"/>
                <a:gd name="connsiteX53" fmla="*/ 626578 w 3076575"/>
                <a:gd name="connsiteY53" fmla="*/ 1455277 h 2295525"/>
                <a:gd name="connsiteX54" fmla="*/ 626578 w 3076575"/>
                <a:gd name="connsiteY54" fmla="*/ 1422435 h 2295525"/>
                <a:gd name="connsiteX55" fmla="*/ 603839 w 3076575"/>
                <a:gd name="connsiteY55" fmla="*/ 1422435 h 2295525"/>
                <a:gd name="connsiteX56" fmla="*/ 603839 w 3076575"/>
                <a:gd name="connsiteY56" fmla="*/ 1344111 h 2295525"/>
                <a:gd name="connsiteX57" fmla="*/ 548256 w 3076575"/>
                <a:gd name="connsiteY57" fmla="*/ 1344111 h 2295525"/>
                <a:gd name="connsiteX58" fmla="*/ 548256 w 3076575"/>
                <a:gd name="connsiteY58" fmla="*/ 1273369 h 2295525"/>
                <a:gd name="connsiteX59" fmla="*/ 517938 w 3076575"/>
                <a:gd name="connsiteY59" fmla="*/ 1273369 h 2295525"/>
                <a:gd name="connsiteX60" fmla="*/ 517938 w 3076575"/>
                <a:gd name="connsiteY60" fmla="*/ 1200102 h 2295525"/>
                <a:gd name="connsiteX61" fmla="*/ 439615 w 3076575"/>
                <a:gd name="connsiteY61" fmla="*/ 1200102 h 2295525"/>
                <a:gd name="connsiteX62" fmla="*/ 439615 w 3076575"/>
                <a:gd name="connsiteY62" fmla="*/ 1134409 h 2295525"/>
                <a:gd name="connsiteX63" fmla="*/ 381505 w 3076575"/>
                <a:gd name="connsiteY63" fmla="*/ 1134409 h 2295525"/>
                <a:gd name="connsiteX64" fmla="*/ 381505 w 3076575"/>
                <a:gd name="connsiteY64" fmla="*/ 1076297 h 2295525"/>
                <a:gd name="connsiteX65" fmla="*/ 343608 w 3076575"/>
                <a:gd name="connsiteY65" fmla="*/ 1076297 h 2295525"/>
                <a:gd name="connsiteX66" fmla="*/ 343608 w 3076575"/>
                <a:gd name="connsiteY66" fmla="*/ 1023242 h 2295525"/>
                <a:gd name="connsiteX67" fmla="*/ 310763 w 3076575"/>
                <a:gd name="connsiteY67" fmla="*/ 1023242 h 2295525"/>
                <a:gd name="connsiteX68" fmla="*/ 310763 w 3076575"/>
                <a:gd name="connsiteY68" fmla="*/ 937341 h 2295525"/>
                <a:gd name="connsiteX69" fmla="*/ 262759 w 3076575"/>
                <a:gd name="connsiteY69" fmla="*/ 937341 h 2295525"/>
                <a:gd name="connsiteX70" fmla="*/ 262759 w 3076575"/>
                <a:gd name="connsiteY70" fmla="*/ 848913 h 2295525"/>
                <a:gd name="connsiteX71" fmla="*/ 242547 w 3076575"/>
                <a:gd name="connsiteY71" fmla="*/ 848913 h 2295525"/>
                <a:gd name="connsiteX72" fmla="*/ 242547 w 3076575"/>
                <a:gd name="connsiteY72" fmla="*/ 788276 h 2295525"/>
                <a:gd name="connsiteX73" fmla="*/ 214754 w 3076575"/>
                <a:gd name="connsiteY73" fmla="*/ 788276 h 2295525"/>
                <a:gd name="connsiteX74" fmla="*/ 214754 w 3076575"/>
                <a:gd name="connsiteY74" fmla="*/ 720060 h 2295525"/>
                <a:gd name="connsiteX75" fmla="*/ 179383 w 3076575"/>
                <a:gd name="connsiteY75" fmla="*/ 720060 h 2295525"/>
                <a:gd name="connsiteX76" fmla="*/ 179383 w 3076575"/>
                <a:gd name="connsiteY76" fmla="*/ 667002 h 2295525"/>
                <a:gd name="connsiteX77" fmla="*/ 149065 w 3076575"/>
                <a:gd name="connsiteY77" fmla="*/ 667002 h 2295525"/>
                <a:gd name="connsiteX78" fmla="*/ 149065 w 3076575"/>
                <a:gd name="connsiteY78" fmla="*/ 548256 h 2295525"/>
                <a:gd name="connsiteX79" fmla="*/ 126326 w 3076575"/>
                <a:gd name="connsiteY79" fmla="*/ 548256 h 2295525"/>
                <a:gd name="connsiteX80" fmla="*/ 126326 w 3076575"/>
                <a:gd name="connsiteY80" fmla="*/ 487619 h 2295525"/>
                <a:gd name="connsiteX81" fmla="*/ 98534 w 3076575"/>
                <a:gd name="connsiteY81" fmla="*/ 487619 h 2295525"/>
                <a:gd name="connsiteX82" fmla="*/ 98534 w 3076575"/>
                <a:gd name="connsiteY82" fmla="*/ 333501 h 2295525"/>
                <a:gd name="connsiteX83" fmla="*/ 90955 w 3076575"/>
                <a:gd name="connsiteY83" fmla="*/ 333501 h 2295525"/>
                <a:gd name="connsiteX84" fmla="*/ 90955 w 3076575"/>
                <a:gd name="connsiteY84" fmla="*/ 265286 h 2295525"/>
                <a:gd name="connsiteX85" fmla="*/ 60637 w 3076575"/>
                <a:gd name="connsiteY85" fmla="*/ 265286 h 2295525"/>
                <a:gd name="connsiteX86" fmla="*/ 60637 w 3076575"/>
                <a:gd name="connsiteY86" fmla="*/ 131379 h 2295525"/>
                <a:gd name="connsiteX87" fmla="*/ 50531 w 3076575"/>
                <a:gd name="connsiteY87" fmla="*/ 131379 h 2295525"/>
                <a:gd name="connsiteX88" fmla="*/ 50531 w 3076575"/>
                <a:gd name="connsiteY88" fmla="*/ 0 h 2295525"/>
                <a:gd name="connsiteX89" fmla="*/ 0 w 3076575"/>
                <a:gd name="connsiteY89" fmla="*/ 0 h 229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76575" h="2295525">
                  <a:moveTo>
                    <a:pt x="3077309" y="2301669"/>
                  </a:moveTo>
                  <a:lnTo>
                    <a:pt x="2582113" y="2301669"/>
                  </a:lnTo>
                  <a:lnTo>
                    <a:pt x="2582113" y="2273875"/>
                  </a:lnTo>
                  <a:lnTo>
                    <a:pt x="2397671" y="2273875"/>
                  </a:lnTo>
                  <a:lnTo>
                    <a:pt x="2397671" y="2263769"/>
                  </a:lnTo>
                  <a:lnTo>
                    <a:pt x="2342093" y="2263769"/>
                  </a:lnTo>
                  <a:lnTo>
                    <a:pt x="2342093" y="2238499"/>
                  </a:lnTo>
                  <a:lnTo>
                    <a:pt x="2294087" y="2238499"/>
                  </a:lnTo>
                  <a:lnTo>
                    <a:pt x="2294087" y="2223345"/>
                  </a:lnTo>
                  <a:lnTo>
                    <a:pt x="2208181" y="2223345"/>
                  </a:lnTo>
                  <a:lnTo>
                    <a:pt x="2208181" y="2215763"/>
                  </a:lnTo>
                  <a:lnTo>
                    <a:pt x="1978266" y="2215763"/>
                  </a:lnTo>
                  <a:lnTo>
                    <a:pt x="1978266" y="2195551"/>
                  </a:lnTo>
                  <a:lnTo>
                    <a:pt x="1927736" y="2195551"/>
                  </a:lnTo>
                  <a:lnTo>
                    <a:pt x="1927736" y="2170281"/>
                  </a:lnTo>
                  <a:lnTo>
                    <a:pt x="1864576" y="2170281"/>
                  </a:lnTo>
                  <a:lnTo>
                    <a:pt x="1864576" y="2150069"/>
                  </a:lnTo>
                  <a:lnTo>
                    <a:pt x="1758458" y="2150069"/>
                  </a:lnTo>
                  <a:lnTo>
                    <a:pt x="1758458" y="2134915"/>
                  </a:lnTo>
                  <a:lnTo>
                    <a:pt x="1664980" y="2134915"/>
                  </a:lnTo>
                  <a:lnTo>
                    <a:pt x="1664980" y="2112178"/>
                  </a:lnTo>
                  <a:lnTo>
                    <a:pt x="1614449" y="2112178"/>
                  </a:lnTo>
                  <a:lnTo>
                    <a:pt x="1614449" y="2086909"/>
                  </a:lnTo>
                  <a:lnTo>
                    <a:pt x="1571501" y="2086909"/>
                  </a:lnTo>
                  <a:lnTo>
                    <a:pt x="1571501" y="2059114"/>
                  </a:lnTo>
                  <a:lnTo>
                    <a:pt x="1543707" y="2059114"/>
                  </a:lnTo>
                  <a:lnTo>
                    <a:pt x="1543707" y="2038902"/>
                  </a:lnTo>
                  <a:lnTo>
                    <a:pt x="1321375" y="2038902"/>
                  </a:lnTo>
                  <a:lnTo>
                    <a:pt x="1321375" y="2008584"/>
                  </a:lnTo>
                  <a:lnTo>
                    <a:pt x="1268311" y="2008584"/>
                  </a:lnTo>
                  <a:lnTo>
                    <a:pt x="1268311" y="1985848"/>
                  </a:lnTo>
                  <a:lnTo>
                    <a:pt x="1172309" y="1985848"/>
                  </a:lnTo>
                  <a:lnTo>
                    <a:pt x="1172309" y="1950482"/>
                  </a:lnTo>
                  <a:lnTo>
                    <a:pt x="1147039" y="1950482"/>
                  </a:lnTo>
                  <a:lnTo>
                    <a:pt x="1147039" y="1887312"/>
                  </a:lnTo>
                  <a:lnTo>
                    <a:pt x="1088936" y="1887312"/>
                  </a:lnTo>
                  <a:lnTo>
                    <a:pt x="1088936" y="1856994"/>
                  </a:lnTo>
                  <a:lnTo>
                    <a:pt x="1010612" y="1856994"/>
                  </a:lnTo>
                  <a:lnTo>
                    <a:pt x="1010612" y="1793834"/>
                  </a:lnTo>
                  <a:lnTo>
                    <a:pt x="970188" y="1793834"/>
                  </a:lnTo>
                  <a:lnTo>
                    <a:pt x="970188" y="1771098"/>
                  </a:lnTo>
                  <a:lnTo>
                    <a:pt x="942394" y="1771098"/>
                  </a:lnTo>
                  <a:lnTo>
                    <a:pt x="942394" y="1687716"/>
                  </a:lnTo>
                  <a:lnTo>
                    <a:pt x="861545" y="1687716"/>
                  </a:lnTo>
                  <a:lnTo>
                    <a:pt x="861545" y="1670037"/>
                  </a:lnTo>
                  <a:lnTo>
                    <a:pt x="788276" y="1670037"/>
                  </a:lnTo>
                  <a:lnTo>
                    <a:pt x="788276" y="1637186"/>
                  </a:lnTo>
                  <a:lnTo>
                    <a:pt x="737746" y="1637186"/>
                  </a:lnTo>
                  <a:lnTo>
                    <a:pt x="737746" y="1586656"/>
                  </a:lnTo>
                  <a:lnTo>
                    <a:pt x="707427" y="1586656"/>
                  </a:lnTo>
                  <a:lnTo>
                    <a:pt x="707427" y="1510865"/>
                  </a:lnTo>
                  <a:lnTo>
                    <a:pt x="659423" y="1510865"/>
                  </a:lnTo>
                  <a:lnTo>
                    <a:pt x="659423" y="1455277"/>
                  </a:lnTo>
                  <a:lnTo>
                    <a:pt x="626578" y="1455277"/>
                  </a:lnTo>
                  <a:lnTo>
                    <a:pt x="626578" y="1422435"/>
                  </a:lnTo>
                  <a:lnTo>
                    <a:pt x="603839" y="1422435"/>
                  </a:lnTo>
                  <a:lnTo>
                    <a:pt x="603839" y="1344111"/>
                  </a:lnTo>
                  <a:lnTo>
                    <a:pt x="548256" y="1344111"/>
                  </a:lnTo>
                  <a:lnTo>
                    <a:pt x="548256" y="1273369"/>
                  </a:lnTo>
                  <a:lnTo>
                    <a:pt x="517938" y="1273369"/>
                  </a:lnTo>
                  <a:lnTo>
                    <a:pt x="517938" y="1200102"/>
                  </a:lnTo>
                  <a:lnTo>
                    <a:pt x="439615" y="1200102"/>
                  </a:lnTo>
                  <a:lnTo>
                    <a:pt x="439615" y="1134409"/>
                  </a:lnTo>
                  <a:lnTo>
                    <a:pt x="381505" y="1134409"/>
                  </a:lnTo>
                  <a:lnTo>
                    <a:pt x="381505" y="1076297"/>
                  </a:lnTo>
                  <a:lnTo>
                    <a:pt x="343608" y="1076297"/>
                  </a:lnTo>
                  <a:lnTo>
                    <a:pt x="343608" y="1023242"/>
                  </a:lnTo>
                  <a:lnTo>
                    <a:pt x="310763" y="1023242"/>
                  </a:lnTo>
                  <a:lnTo>
                    <a:pt x="310763" y="937341"/>
                  </a:lnTo>
                  <a:lnTo>
                    <a:pt x="262759" y="937341"/>
                  </a:lnTo>
                  <a:lnTo>
                    <a:pt x="262759" y="848913"/>
                  </a:lnTo>
                  <a:lnTo>
                    <a:pt x="242547" y="848913"/>
                  </a:lnTo>
                  <a:lnTo>
                    <a:pt x="242547" y="788276"/>
                  </a:lnTo>
                  <a:lnTo>
                    <a:pt x="214754" y="788276"/>
                  </a:lnTo>
                  <a:lnTo>
                    <a:pt x="214754" y="720060"/>
                  </a:lnTo>
                  <a:lnTo>
                    <a:pt x="179383" y="720060"/>
                  </a:lnTo>
                  <a:lnTo>
                    <a:pt x="179383" y="667002"/>
                  </a:lnTo>
                  <a:lnTo>
                    <a:pt x="149065" y="667002"/>
                  </a:lnTo>
                  <a:lnTo>
                    <a:pt x="149065" y="548256"/>
                  </a:lnTo>
                  <a:lnTo>
                    <a:pt x="126326" y="548256"/>
                  </a:lnTo>
                  <a:lnTo>
                    <a:pt x="126326" y="487619"/>
                  </a:lnTo>
                  <a:lnTo>
                    <a:pt x="98534" y="487619"/>
                  </a:lnTo>
                  <a:lnTo>
                    <a:pt x="98534" y="333501"/>
                  </a:lnTo>
                  <a:lnTo>
                    <a:pt x="90955" y="333501"/>
                  </a:lnTo>
                  <a:lnTo>
                    <a:pt x="90955" y="265286"/>
                  </a:lnTo>
                  <a:lnTo>
                    <a:pt x="60637" y="265286"/>
                  </a:lnTo>
                  <a:lnTo>
                    <a:pt x="60637" y="131379"/>
                  </a:lnTo>
                  <a:lnTo>
                    <a:pt x="50531" y="131379"/>
                  </a:lnTo>
                  <a:lnTo>
                    <a:pt x="50531"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7" name="Freeform: Shape 76">
              <a:extLst>
                <a:ext uri="{FF2B5EF4-FFF2-40B4-BE49-F238E27FC236}">
                  <a16:creationId xmlns:a16="http://schemas.microsoft.com/office/drawing/2014/main" id="{C298A08F-67A6-4AF0-B99A-7B8AC36DEAE9}"/>
                </a:ext>
              </a:extLst>
            </p:cNvPr>
            <p:cNvSpPr/>
            <p:nvPr/>
          </p:nvSpPr>
          <p:spPr>
            <a:xfrm>
              <a:off x="2286204" y="4914608"/>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8" name="Freeform: Shape 77">
              <a:extLst>
                <a:ext uri="{FF2B5EF4-FFF2-40B4-BE49-F238E27FC236}">
                  <a16:creationId xmlns:a16="http://schemas.microsoft.com/office/drawing/2014/main" id="{33717017-3B0C-4E54-B770-9F4514784E09}"/>
                </a:ext>
              </a:extLst>
            </p:cNvPr>
            <p:cNvSpPr/>
            <p:nvPr/>
          </p:nvSpPr>
          <p:spPr>
            <a:xfrm>
              <a:off x="2322493" y="4926767"/>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9" name="Freeform: Shape 78">
              <a:extLst>
                <a:ext uri="{FF2B5EF4-FFF2-40B4-BE49-F238E27FC236}">
                  <a16:creationId xmlns:a16="http://schemas.microsoft.com/office/drawing/2014/main" id="{C67176B9-B3B1-4AC2-9B57-C770671D0295}"/>
                </a:ext>
              </a:extLst>
            </p:cNvPr>
            <p:cNvSpPr/>
            <p:nvPr/>
          </p:nvSpPr>
          <p:spPr>
            <a:xfrm>
              <a:off x="2370879"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0" name="Freeform: Shape 79">
              <a:extLst>
                <a:ext uri="{FF2B5EF4-FFF2-40B4-BE49-F238E27FC236}">
                  <a16:creationId xmlns:a16="http://schemas.microsoft.com/office/drawing/2014/main" id="{5C6177FC-59FD-4440-9600-910098896A0C}"/>
                </a:ext>
              </a:extLst>
            </p:cNvPr>
            <p:cNvSpPr/>
            <p:nvPr/>
          </p:nvSpPr>
          <p:spPr>
            <a:xfrm>
              <a:off x="2382975"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1" name="Freeform: Shape 80">
              <a:extLst>
                <a:ext uri="{FF2B5EF4-FFF2-40B4-BE49-F238E27FC236}">
                  <a16:creationId xmlns:a16="http://schemas.microsoft.com/office/drawing/2014/main" id="{CE15D070-5A9B-4866-AA3C-166F846C1BCC}"/>
                </a:ext>
              </a:extLst>
            </p:cNvPr>
            <p:cNvSpPr/>
            <p:nvPr/>
          </p:nvSpPr>
          <p:spPr>
            <a:xfrm>
              <a:off x="2443457"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2" name="Freeform: Shape 81">
              <a:extLst>
                <a:ext uri="{FF2B5EF4-FFF2-40B4-BE49-F238E27FC236}">
                  <a16:creationId xmlns:a16="http://schemas.microsoft.com/office/drawing/2014/main" id="{20AB7E86-5F0D-4DB9-936B-E5A00D112324}"/>
                </a:ext>
              </a:extLst>
            </p:cNvPr>
            <p:cNvSpPr/>
            <p:nvPr/>
          </p:nvSpPr>
          <p:spPr>
            <a:xfrm>
              <a:off x="249184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3" name="Freeform: Shape 82">
              <a:extLst>
                <a:ext uri="{FF2B5EF4-FFF2-40B4-BE49-F238E27FC236}">
                  <a16:creationId xmlns:a16="http://schemas.microsoft.com/office/drawing/2014/main" id="{13F55F57-4B7F-4135-9A4F-43ACC8D0B1FE}"/>
                </a:ext>
              </a:extLst>
            </p:cNvPr>
            <p:cNvSpPr/>
            <p:nvPr/>
          </p:nvSpPr>
          <p:spPr>
            <a:xfrm>
              <a:off x="2540227"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4" name="Freeform: Shape 83">
              <a:extLst>
                <a:ext uri="{FF2B5EF4-FFF2-40B4-BE49-F238E27FC236}">
                  <a16:creationId xmlns:a16="http://schemas.microsoft.com/office/drawing/2014/main" id="{619ECE6D-4875-4622-BDDD-74E9DA31E059}"/>
                </a:ext>
              </a:extLst>
            </p:cNvPr>
            <p:cNvSpPr/>
            <p:nvPr/>
          </p:nvSpPr>
          <p:spPr>
            <a:xfrm>
              <a:off x="2576516"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5" name="Freeform: Shape 84">
              <a:extLst>
                <a:ext uri="{FF2B5EF4-FFF2-40B4-BE49-F238E27FC236}">
                  <a16:creationId xmlns:a16="http://schemas.microsoft.com/office/drawing/2014/main" id="{1548746B-A229-423D-8694-E0E552612C19}"/>
                </a:ext>
              </a:extLst>
            </p:cNvPr>
            <p:cNvSpPr/>
            <p:nvPr/>
          </p:nvSpPr>
          <p:spPr>
            <a:xfrm>
              <a:off x="2600709"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6" name="Freeform: Shape 85">
              <a:extLst>
                <a:ext uri="{FF2B5EF4-FFF2-40B4-BE49-F238E27FC236}">
                  <a16:creationId xmlns:a16="http://schemas.microsoft.com/office/drawing/2014/main" id="{1CD66E24-9EB7-423D-A8EE-F528C79C5D5B}"/>
                </a:ext>
              </a:extLst>
            </p:cNvPr>
            <p:cNvSpPr/>
            <p:nvPr/>
          </p:nvSpPr>
          <p:spPr>
            <a:xfrm>
              <a:off x="2636998"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7" name="Freeform: Shape 86">
              <a:extLst>
                <a:ext uri="{FF2B5EF4-FFF2-40B4-BE49-F238E27FC236}">
                  <a16:creationId xmlns:a16="http://schemas.microsoft.com/office/drawing/2014/main" id="{677BCFA4-4491-4DDD-B15C-DD0AF4A0A8E9}"/>
                </a:ext>
              </a:extLst>
            </p:cNvPr>
            <p:cNvSpPr/>
            <p:nvPr/>
          </p:nvSpPr>
          <p:spPr>
            <a:xfrm>
              <a:off x="2661191"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8" name="Freeform: Shape 87">
              <a:extLst>
                <a:ext uri="{FF2B5EF4-FFF2-40B4-BE49-F238E27FC236}">
                  <a16:creationId xmlns:a16="http://schemas.microsoft.com/office/drawing/2014/main" id="{E648CE6F-5629-4866-A737-F3CDC745A10D}"/>
                </a:ext>
              </a:extLst>
            </p:cNvPr>
            <p:cNvSpPr/>
            <p:nvPr/>
          </p:nvSpPr>
          <p:spPr>
            <a:xfrm>
              <a:off x="2685384"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9" name="Freeform: Shape 88">
              <a:extLst>
                <a:ext uri="{FF2B5EF4-FFF2-40B4-BE49-F238E27FC236}">
                  <a16:creationId xmlns:a16="http://schemas.microsoft.com/office/drawing/2014/main" id="{796E4011-C212-4C38-A42F-4BFCB001E4AC}"/>
                </a:ext>
              </a:extLst>
            </p:cNvPr>
            <p:cNvSpPr/>
            <p:nvPr/>
          </p:nvSpPr>
          <p:spPr>
            <a:xfrm>
              <a:off x="2721673"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0" name="Freeform: Shape 89">
              <a:extLst>
                <a:ext uri="{FF2B5EF4-FFF2-40B4-BE49-F238E27FC236}">
                  <a16:creationId xmlns:a16="http://schemas.microsoft.com/office/drawing/2014/main" id="{756C52A8-A614-4579-9153-09012DA38859}"/>
                </a:ext>
              </a:extLst>
            </p:cNvPr>
            <p:cNvSpPr/>
            <p:nvPr/>
          </p:nvSpPr>
          <p:spPr>
            <a:xfrm>
              <a:off x="275796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4" name="Freeform: Shape 93">
              <a:extLst>
                <a:ext uri="{FF2B5EF4-FFF2-40B4-BE49-F238E27FC236}">
                  <a16:creationId xmlns:a16="http://schemas.microsoft.com/office/drawing/2014/main" id="{0DB6977E-095E-4644-BFF7-9912F4F2D625}"/>
                </a:ext>
              </a:extLst>
            </p:cNvPr>
            <p:cNvSpPr/>
            <p:nvPr/>
          </p:nvSpPr>
          <p:spPr>
            <a:xfrm>
              <a:off x="2326145" y="5023433"/>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Shape 94">
              <a:extLst>
                <a:ext uri="{FF2B5EF4-FFF2-40B4-BE49-F238E27FC236}">
                  <a16:creationId xmlns:a16="http://schemas.microsoft.com/office/drawing/2014/main" id="{1F9D451C-C276-4FD0-98B8-75635D905A17}"/>
                </a:ext>
              </a:extLst>
            </p:cNvPr>
            <p:cNvSpPr/>
            <p:nvPr/>
          </p:nvSpPr>
          <p:spPr>
            <a:xfrm>
              <a:off x="2326145"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4" name="Freeform: Shape 1023">
              <a:extLst>
                <a:ext uri="{FF2B5EF4-FFF2-40B4-BE49-F238E27FC236}">
                  <a16:creationId xmlns:a16="http://schemas.microsoft.com/office/drawing/2014/main" id="{AA94AEA8-64DB-4DA6-907D-19CEB3B2AD02}"/>
                </a:ext>
              </a:extLst>
            </p:cNvPr>
            <p:cNvSpPr/>
            <p:nvPr/>
          </p:nvSpPr>
          <p:spPr>
            <a:xfrm>
              <a:off x="2405855"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5" name="Freeform: Shape 1024">
              <a:extLst>
                <a:ext uri="{FF2B5EF4-FFF2-40B4-BE49-F238E27FC236}">
                  <a16:creationId xmlns:a16="http://schemas.microsoft.com/office/drawing/2014/main" id="{E7C78328-45DA-4FCF-A2D1-2B48408F7579}"/>
                </a:ext>
              </a:extLst>
            </p:cNvPr>
            <p:cNvSpPr/>
            <p:nvPr/>
          </p:nvSpPr>
          <p:spPr>
            <a:xfrm>
              <a:off x="2477737"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6" name="Freeform: Shape 1025">
              <a:extLst>
                <a:ext uri="{FF2B5EF4-FFF2-40B4-BE49-F238E27FC236}">
                  <a16:creationId xmlns:a16="http://schemas.microsoft.com/office/drawing/2014/main" id="{DED478FF-15E3-4D2E-8D35-7700679C641D}"/>
                </a:ext>
              </a:extLst>
            </p:cNvPr>
            <p:cNvSpPr/>
            <p:nvPr/>
          </p:nvSpPr>
          <p:spPr>
            <a:xfrm>
              <a:off x="2543154"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8" name="Freeform: Shape 1027">
              <a:extLst>
                <a:ext uri="{FF2B5EF4-FFF2-40B4-BE49-F238E27FC236}">
                  <a16:creationId xmlns:a16="http://schemas.microsoft.com/office/drawing/2014/main" id="{16CFCE7A-4C70-4958-8CF5-9BA7A20ADB67}"/>
                </a:ext>
              </a:extLst>
            </p:cNvPr>
            <p:cNvSpPr/>
            <p:nvPr/>
          </p:nvSpPr>
          <p:spPr>
            <a:xfrm>
              <a:off x="2610221" y="5029618"/>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E75F3837-9236-4DD0-8EB0-B2BC700D3AC9}"/>
                </a:ext>
              </a:extLst>
            </p:cNvPr>
            <p:cNvSpPr/>
            <p:nvPr/>
          </p:nvSpPr>
          <p:spPr>
            <a:xfrm>
              <a:off x="2661236"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0CFE6BCE-A397-44A5-AF23-63B36BAB27A4}"/>
                </a:ext>
              </a:extLst>
            </p:cNvPr>
            <p:cNvSpPr/>
            <p:nvPr/>
          </p:nvSpPr>
          <p:spPr>
            <a:xfrm>
              <a:off x="811122" y="3531765"/>
              <a:ext cx="1848973" cy="1547652"/>
            </a:xfrm>
            <a:custGeom>
              <a:avLst/>
              <a:gdLst>
                <a:gd name="connsiteX0" fmla="*/ 2935510 w 2933700"/>
                <a:gd name="connsiteY0" fmla="*/ 2424360 h 2419350"/>
                <a:gd name="connsiteX1" fmla="*/ 2403834 w 2933700"/>
                <a:gd name="connsiteY1" fmla="*/ 2424360 h 2419350"/>
                <a:gd name="connsiteX2" fmla="*/ 2403834 w 2933700"/>
                <a:gd name="connsiteY2" fmla="*/ 2403834 h 2419350"/>
                <a:gd name="connsiteX3" fmla="*/ 2334035 w 2933700"/>
                <a:gd name="connsiteY3" fmla="*/ 2403834 h 2419350"/>
                <a:gd name="connsiteX4" fmla="*/ 2334035 w 2933700"/>
                <a:gd name="connsiteY4" fmla="*/ 2385355 h 2419350"/>
                <a:gd name="connsiteX5" fmla="*/ 2046646 w 2933700"/>
                <a:gd name="connsiteY5" fmla="*/ 2385355 h 2419350"/>
                <a:gd name="connsiteX6" fmla="*/ 2046646 w 2933700"/>
                <a:gd name="connsiteY6" fmla="*/ 2360724 h 2419350"/>
                <a:gd name="connsiteX7" fmla="*/ 1974799 w 2933700"/>
                <a:gd name="connsiteY7" fmla="*/ 2360724 h 2419350"/>
                <a:gd name="connsiteX8" fmla="*/ 1974799 w 2933700"/>
                <a:gd name="connsiteY8" fmla="*/ 2352513 h 2419350"/>
                <a:gd name="connsiteX9" fmla="*/ 1837258 w 2933700"/>
                <a:gd name="connsiteY9" fmla="*/ 2352513 h 2419350"/>
                <a:gd name="connsiteX10" fmla="*/ 1837258 w 2933700"/>
                <a:gd name="connsiteY10" fmla="*/ 2342245 h 2419350"/>
                <a:gd name="connsiteX11" fmla="*/ 1707928 w 2933700"/>
                <a:gd name="connsiteY11" fmla="*/ 2342245 h 2419350"/>
                <a:gd name="connsiteX12" fmla="*/ 1707928 w 2933700"/>
                <a:gd name="connsiteY12" fmla="*/ 2323776 h 2419350"/>
                <a:gd name="connsiteX13" fmla="*/ 1560128 w 2933700"/>
                <a:gd name="connsiteY13" fmla="*/ 2323776 h 2419350"/>
                <a:gd name="connsiteX14" fmla="*/ 1560128 w 2933700"/>
                <a:gd name="connsiteY14" fmla="*/ 2303240 h 2419350"/>
                <a:gd name="connsiteX15" fmla="*/ 1383592 w 2933700"/>
                <a:gd name="connsiteY15" fmla="*/ 2303240 h 2419350"/>
                <a:gd name="connsiteX16" fmla="*/ 1383592 w 2933700"/>
                <a:gd name="connsiteY16" fmla="*/ 2286819 h 2419350"/>
                <a:gd name="connsiteX17" fmla="*/ 1369219 w 2933700"/>
                <a:gd name="connsiteY17" fmla="*/ 2286819 h 2419350"/>
                <a:gd name="connsiteX18" fmla="*/ 1369219 w 2933700"/>
                <a:gd name="connsiteY18" fmla="*/ 2249872 h 2419350"/>
                <a:gd name="connsiteX19" fmla="*/ 1264530 w 2933700"/>
                <a:gd name="connsiteY19" fmla="*/ 2249872 h 2419350"/>
                <a:gd name="connsiteX20" fmla="*/ 1264530 w 2933700"/>
                <a:gd name="connsiteY20" fmla="*/ 2223183 h 2419350"/>
                <a:gd name="connsiteX21" fmla="*/ 1182415 w 2933700"/>
                <a:gd name="connsiteY21" fmla="*/ 2223183 h 2419350"/>
                <a:gd name="connsiteX22" fmla="*/ 1182415 w 2933700"/>
                <a:gd name="connsiteY22" fmla="*/ 2196494 h 2419350"/>
                <a:gd name="connsiteX23" fmla="*/ 1139304 w 2933700"/>
                <a:gd name="connsiteY23" fmla="*/ 2196494 h 2419350"/>
                <a:gd name="connsiteX24" fmla="*/ 1139304 w 2933700"/>
                <a:gd name="connsiteY24" fmla="*/ 2153393 h 2419350"/>
                <a:gd name="connsiteX25" fmla="*/ 1046931 w 2933700"/>
                <a:gd name="connsiteY25" fmla="*/ 2153393 h 2419350"/>
                <a:gd name="connsiteX26" fmla="*/ 1046931 w 2933700"/>
                <a:gd name="connsiteY26" fmla="*/ 2104120 h 2419350"/>
                <a:gd name="connsiteX27" fmla="*/ 985342 w 2933700"/>
                <a:gd name="connsiteY27" fmla="*/ 2104120 h 2419350"/>
                <a:gd name="connsiteX28" fmla="*/ 985342 w 2933700"/>
                <a:gd name="connsiteY28" fmla="*/ 2052799 h 2419350"/>
                <a:gd name="connsiteX29" fmla="*/ 907338 w 2933700"/>
                <a:gd name="connsiteY29" fmla="*/ 2052799 h 2419350"/>
                <a:gd name="connsiteX30" fmla="*/ 907338 w 2933700"/>
                <a:gd name="connsiteY30" fmla="*/ 2019957 h 2419350"/>
                <a:gd name="connsiteX31" fmla="*/ 851913 w 2933700"/>
                <a:gd name="connsiteY31" fmla="*/ 2019957 h 2419350"/>
                <a:gd name="connsiteX32" fmla="*/ 851913 w 2933700"/>
                <a:gd name="connsiteY32" fmla="*/ 1962474 h 2419350"/>
                <a:gd name="connsiteX33" fmla="*/ 784170 w 2933700"/>
                <a:gd name="connsiteY33" fmla="*/ 1962474 h 2419350"/>
                <a:gd name="connsiteX34" fmla="*/ 784170 w 2933700"/>
                <a:gd name="connsiteY34" fmla="*/ 1929632 h 2419350"/>
                <a:gd name="connsiteX35" fmla="*/ 753378 w 2933700"/>
                <a:gd name="connsiteY35" fmla="*/ 1929632 h 2419350"/>
                <a:gd name="connsiteX36" fmla="*/ 753378 w 2933700"/>
                <a:gd name="connsiteY36" fmla="*/ 1902943 h 2419350"/>
                <a:gd name="connsiteX37" fmla="*/ 726692 w 2933700"/>
                <a:gd name="connsiteY37" fmla="*/ 1902943 h 2419350"/>
                <a:gd name="connsiteX38" fmla="*/ 726692 w 2933700"/>
                <a:gd name="connsiteY38" fmla="*/ 1855737 h 2419350"/>
                <a:gd name="connsiteX39" fmla="*/ 697953 w 2933700"/>
                <a:gd name="connsiteY39" fmla="*/ 1855737 h 2419350"/>
                <a:gd name="connsiteX40" fmla="*/ 697953 w 2933700"/>
                <a:gd name="connsiteY40" fmla="*/ 1761306 h 2419350"/>
                <a:gd name="connsiteX41" fmla="*/ 619946 w 2933700"/>
                <a:gd name="connsiteY41" fmla="*/ 1761306 h 2419350"/>
                <a:gd name="connsiteX42" fmla="*/ 619946 w 2933700"/>
                <a:gd name="connsiteY42" fmla="*/ 1677143 h 2419350"/>
                <a:gd name="connsiteX43" fmla="*/ 582996 w 2933700"/>
                <a:gd name="connsiteY43" fmla="*/ 1677143 h 2419350"/>
                <a:gd name="connsiteX44" fmla="*/ 582996 w 2933700"/>
                <a:gd name="connsiteY44" fmla="*/ 1582712 h 2419350"/>
                <a:gd name="connsiteX45" fmla="*/ 550151 w 2933700"/>
                <a:gd name="connsiteY45" fmla="*/ 1582712 h 2419350"/>
                <a:gd name="connsiteX46" fmla="*/ 550151 w 2933700"/>
                <a:gd name="connsiteY46" fmla="*/ 1459544 h 2419350"/>
                <a:gd name="connsiteX47" fmla="*/ 519359 w 2933700"/>
                <a:gd name="connsiteY47" fmla="*/ 1459544 h 2419350"/>
                <a:gd name="connsiteX48" fmla="*/ 519359 w 2933700"/>
                <a:gd name="connsiteY48" fmla="*/ 1414377 h 2419350"/>
                <a:gd name="connsiteX49" fmla="*/ 500884 w 2933700"/>
                <a:gd name="connsiteY49" fmla="*/ 1414377 h 2419350"/>
                <a:gd name="connsiteX50" fmla="*/ 500884 w 2933700"/>
                <a:gd name="connsiteY50" fmla="*/ 1358951 h 2419350"/>
                <a:gd name="connsiteX51" fmla="*/ 480355 w 2933700"/>
                <a:gd name="connsiteY51" fmla="*/ 1358951 h 2419350"/>
                <a:gd name="connsiteX52" fmla="*/ 480355 w 2933700"/>
                <a:gd name="connsiteY52" fmla="*/ 1266577 h 2419350"/>
                <a:gd name="connsiteX53" fmla="*/ 465986 w 2933700"/>
                <a:gd name="connsiteY53" fmla="*/ 1266577 h 2419350"/>
                <a:gd name="connsiteX54" fmla="*/ 465986 w 2933700"/>
                <a:gd name="connsiteY54" fmla="*/ 1114673 h 2419350"/>
                <a:gd name="connsiteX55" fmla="*/ 443405 w 2933700"/>
                <a:gd name="connsiteY55" fmla="*/ 1114673 h 2419350"/>
                <a:gd name="connsiteX56" fmla="*/ 443405 w 2933700"/>
                <a:gd name="connsiteY56" fmla="*/ 1057189 h 2419350"/>
                <a:gd name="connsiteX57" fmla="*/ 422878 w 2933700"/>
                <a:gd name="connsiteY57" fmla="*/ 1057189 h 2419350"/>
                <a:gd name="connsiteX58" fmla="*/ 422878 w 2933700"/>
                <a:gd name="connsiteY58" fmla="*/ 1005869 h 2419350"/>
                <a:gd name="connsiteX59" fmla="*/ 377716 w 2933700"/>
                <a:gd name="connsiteY59" fmla="*/ 1005869 h 2419350"/>
                <a:gd name="connsiteX60" fmla="*/ 377716 w 2933700"/>
                <a:gd name="connsiteY60" fmla="*/ 927867 h 2419350"/>
                <a:gd name="connsiteX61" fmla="*/ 351029 w 2933700"/>
                <a:gd name="connsiteY61" fmla="*/ 927867 h 2419350"/>
                <a:gd name="connsiteX62" fmla="*/ 351029 w 2933700"/>
                <a:gd name="connsiteY62" fmla="*/ 870388 h 2419350"/>
                <a:gd name="connsiteX63" fmla="*/ 318185 w 2933700"/>
                <a:gd name="connsiteY63" fmla="*/ 870388 h 2419350"/>
                <a:gd name="connsiteX64" fmla="*/ 318185 w 2933700"/>
                <a:gd name="connsiteY64" fmla="*/ 827279 h 2419350"/>
                <a:gd name="connsiteX65" fmla="*/ 303815 w 2933700"/>
                <a:gd name="connsiteY65" fmla="*/ 827279 h 2419350"/>
                <a:gd name="connsiteX66" fmla="*/ 303815 w 2933700"/>
                <a:gd name="connsiteY66" fmla="*/ 761590 h 2419350"/>
                <a:gd name="connsiteX67" fmla="*/ 275075 w 2933700"/>
                <a:gd name="connsiteY67" fmla="*/ 761590 h 2419350"/>
                <a:gd name="connsiteX68" fmla="*/ 275075 w 2933700"/>
                <a:gd name="connsiteY68" fmla="*/ 663055 h 2419350"/>
                <a:gd name="connsiteX69" fmla="*/ 238125 w 2933700"/>
                <a:gd name="connsiteY69" fmla="*/ 663055 h 2419350"/>
                <a:gd name="connsiteX70" fmla="*/ 238125 w 2933700"/>
                <a:gd name="connsiteY70" fmla="*/ 515253 h 2419350"/>
                <a:gd name="connsiteX71" fmla="*/ 207333 w 2933700"/>
                <a:gd name="connsiteY71" fmla="*/ 515253 h 2419350"/>
                <a:gd name="connsiteX72" fmla="*/ 207333 w 2933700"/>
                <a:gd name="connsiteY72" fmla="*/ 476250 h 2419350"/>
                <a:gd name="connsiteX73" fmla="*/ 178594 w 2933700"/>
                <a:gd name="connsiteY73" fmla="*/ 476250 h 2419350"/>
                <a:gd name="connsiteX74" fmla="*/ 178594 w 2933700"/>
                <a:gd name="connsiteY74" fmla="*/ 353082 h 2419350"/>
                <a:gd name="connsiteX75" fmla="*/ 153960 w 2933700"/>
                <a:gd name="connsiteY75" fmla="*/ 353082 h 2419350"/>
                <a:gd name="connsiteX76" fmla="*/ 153960 w 2933700"/>
                <a:gd name="connsiteY76" fmla="*/ 303814 h 2419350"/>
                <a:gd name="connsiteX77" fmla="*/ 117010 w 2933700"/>
                <a:gd name="connsiteY77" fmla="*/ 303814 h 2419350"/>
                <a:gd name="connsiteX78" fmla="*/ 117010 w 2933700"/>
                <a:gd name="connsiteY78" fmla="*/ 225808 h 2419350"/>
                <a:gd name="connsiteX79" fmla="*/ 96482 w 2933700"/>
                <a:gd name="connsiteY79" fmla="*/ 225808 h 2419350"/>
                <a:gd name="connsiteX80" fmla="*/ 96482 w 2933700"/>
                <a:gd name="connsiteY80" fmla="*/ 147801 h 2419350"/>
                <a:gd name="connsiteX81" fmla="*/ 71848 w 2933700"/>
                <a:gd name="connsiteY81" fmla="*/ 147801 h 2419350"/>
                <a:gd name="connsiteX82" fmla="*/ 71848 w 2933700"/>
                <a:gd name="connsiteY82" fmla="*/ 80059 h 2419350"/>
                <a:gd name="connsiteX83" fmla="*/ 59531 w 2933700"/>
                <a:gd name="connsiteY83" fmla="*/ 80059 h 2419350"/>
                <a:gd name="connsiteX84" fmla="*/ 59531 w 2933700"/>
                <a:gd name="connsiteY84" fmla="*/ 0 h 2419350"/>
                <a:gd name="connsiteX85" fmla="*/ 0 w 2933700"/>
                <a:gd name="connsiteY85" fmla="*/ 0 h 24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933700" h="2419350">
                  <a:moveTo>
                    <a:pt x="2935510" y="2424360"/>
                  </a:moveTo>
                  <a:lnTo>
                    <a:pt x="2403834" y="2424360"/>
                  </a:lnTo>
                  <a:lnTo>
                    <a:pt x="2403834" y="2403834"/>
                  </a:lnTo>
                  <a:lnTo>
                    <a:pt x="2334035" y="2403834"/>
                  </a:lnTo>
                  <a:lnTo>
                    <a:pt x="2334035" y="2385355"/>
                  </a:lnTo>
                  <a:lnTo>
                    <a:pt x="2046646" y="2385355"/>
                  </a:lnTo>
                  <a:lnTo>
                    <a:pt x="2046646" y="2360724"/>
                  </a:lnTo>
                  <a:lnTo>
                    <a:pt x="1974799" y="2360724"/>
                  </a:lnTo>
                  <a:lnTo>
                    <a:pt x="1974799" y="2352513"/>
                  </a:lnTo>
                  <a:lnTo>
                    <a:pt x="1837258" y="2352513"/>
                  </a:lnTo>
                  <a:lnTo>
                    <a:pt x="1837258" y="2342245"/>
                  </a:lnTo>
                  <a:lnTo>
                    <a:pt x="1707928" y="2342245"/>
                  </a:lnTo>
                  <a:lnTo>
                    <a:pt x="1707928" y="2323776"/>
                  </a:lnTo>
                  <a:lnTo>
                    <a:pt x="1560128" y="2323776"/>
                  </a:lnTo>
                  <a:lnTo>
                    <a:pt x="1560128" y="2303240"/>
                  </a:lnTo>
                  <a:lnTo>
                    <a:pt x="1383592" y="2303240"/>
                  </a:lnTo>
                  <a:lnTo>
                    <a:pt x="1383592" y="2286819"/>
                  </a:lnTo>
                  <a:lnTo>
                    <a:pt x="1369219" y="2286819"/>
                  </a:lnTo>
                  <a:lnTo>
                    <a:pt x="1369219" y="2249872"/>
                  </a:lnTo>
                  <a:lnTo>
                    <a:pt x="1264530" y="2249872"/>
                  </a:lnTo>
                  <a:lnTo>
                    <a:pt x="1264530" y="2223183"/>
                  </a:lnTo>
                  <a:lnTo>
                    <a:pt x="1182415" y="2223183"/>
                  </a:lnTo>
                  <a:lnTo>
                    <a:pt x="1182415" y="2196494"/>
                  </a:lnTo>
                  <a:lnTo>
                    <a:pt x="1139304" y="2196494"/>
                  </a:lnTo>
                  <a:lnTo>
                    <a:pt x="1139304" y="2153393"/>
                  </a:lnTo>
                  <a:lnTo>
                    <a:pt x="1046931" y="2153393"/>
                  </a:lnTo>
                  <a:lnTo>
                    <a:pt x="1046931" y="2104120"/>
                  </a:lnTo>
                  <a:lnTo>
                    <a:pt x="985342" y="2104120"/>
                  </a:lnTo>
                  <a:lnTo>
                    <a:pt x="985342" y="2052799"/>
                  </a:lnTo>
                  <a:lnTo>
                    <a:pt x="907338" y="2052799"/>
                  </a:lnTo>
                  <a:lnTo>
                    <a:pt x="907338" y="2019957"/>
                  </a:lnTo>
                  <a:lnTo>
                    <a:pt x="851913" y="2019957"/>
                  </a:lnTo>
                  <a:lnTo>
                    <a:pt x="851913" y="1962474"/>
                  </a:lnTo>
                  <a:lnTo>
                    <a:pt x="784170" y="1962474"/>
                  </a:lnTo>
                  <a:lnTo>
                    <a:pt x="784170" y="1929632"/>
                  </a:lnTo>
                  <a:lnTo>
                    <a:pt x="753378" y="1929632"/>
                  </a:lnTo>
                  <a:lnTo>
                    <a:pt x="753378" y="1902943"/>
                  </a:lnTo>
                  <a:lnTo>
                    <a:pt x="726692" y="1902943"/>
                  </a:lnTo>
                  <a:lnTo>
                    <a:pt x="726692" y="1855737"/>
                  </a:lnTo>
                  <a:lnTo>
                    <a:pt x="697953" y="1855737"/>
                  </a:lnTo>
                  <a:lnTo>
                    <a:pt x="697953" y="1761306"/>
                  </a:lnTo>
                  <a:lnTo>
                    <a:pt x="619946" y="1761306"/>
                  </a:lnTo>
                  <a:lnTo>
                    <a:pt x="619946" y="1677143"/>
                  </a:lnTo>
                  <a:lnTo>
                    <a:pt x="582996" y="1677143"/>
                  </a:lnTo>
                  <a:lnTo>
                    <a:pt x="582996" y="1582712"/>
                  </a:lnTo>
                  <a:lnTo>
                    <a:pt x="550151" y="1582712"/>
                  </a:lnTo>
                  <a:lnTo>
                    <a:pt x="550151" y="1459544"/>
                  </a:lnTo>
                  <a:lnTo>
                    <a:pt x="519359" y="1459544"/>
                  </a:lnTo>
                  <a:lnTo>
                    <a:pt x="519359" y="1414377"/>
                  </a:lnTo>
                  <a:lnTo>
                    <a:pt x="500884" y="1414377"/>
                  </a:lnTo>
                  <a:lnTo>
                    <a:pt x="500884" y="1358951"/>
                  </a:lnTo>
                  <a:lnTo>
                    <a:pt x="480355" y="1358951"/>
                  </a:lnTo>
                  <a:lnTo>
                    <a:pt x="480355" y="1266577"/>
                  </a:lnTo>
                  <a:lnTo>
                    <a:pt x="465986" y="1266577"/>
                  </a:lnTo>
                  <a:lnTo>
                    <a:pt x="465986" y="1114673"/>
                  </a:lnTo>
                  <a:lnTo>
                    <a:pt x="443405" y="1114673"/>
                  </a:lnTo>
                  <a:lnTo>
                    <a:pt x="443405" y="1057189"/>
                  </a:lnTo>
                  <a:lnTo>
                    <a:pt x="422878" y="1057189"/>
                  </a:lnTo>
                  <a:lnTo>
                    <a:pt x="422878" y="1005869"/>
                  </a:lnTo>
                  <a:lnTo>
                    <a:pt x="377716" y="1005869"/>
                  </a:lnTo>
                  <a:lnTo>
                    <a:pt x="377716" y="927867"/>
                  </a:lnTo>
                  <a:lnTo>
                    <a:pt x="351029" y="927867"/>
                  </a:lnTo>
                  <a:lnTo>
                    <a:pt x="351029" y="870388"/>
                  </a:lnTo>
                  <a:lnTo>
                    <a:pt x="318185" y="870388"/>
                  </a:lnTo>
                  <a:lnTo>
                    <a:pt x="318185" y="827279"/>
                  </a:lnTo>
                  <a:lnTo>
                    <a:pt x="303815" y="827279"/>
                  </a:lnTo>
                  <a:lnTo>
                    <a:pt x="303815" y="761590"/>
                  </a:lnTo>
                  <a:lnTo>
                    <a:pt x="275075" y="761590"/>
                  </a:lnTo>
                  <a:lnTo>
                    <a:pt x="275075" y="663055"/>
                  </a:lnTo>
                  <a:lnTo>
                    <a:pt x="238125" y="663055"/>
                  </a:lnTo>
                  <a:lnTo>
                    <a:pt x="238125" y="515253"/>
                  </a:lnTo>
                  <a:lnTo>
                    <a:pt x="207333" y="515253"/>
                  </a:lnTo>
                  <a:lnTo>
                    <a:pt x="207333" y="476250"/>
                  </a:lnTo>
                  <a:lnTo>
                    <a:pt x="178594" y="476250"/>
                  </a:lnTo>
                  <a:lnTo>
                    <a:pt x="178594" y="353082"/>
                  </a:lnTo>
                  <a:lnTo>
                    <a:pt x="153960" y="353082"/>
                  </a:lnTo>
                  <a:lnTo>
                    <a:pt x="153960" y="303814"/>
                  </a:lnTo>
                  <a:lnTo>
                    <a:pt x="117010" y="303814"/>
                  </a:lnTo>
                  <a:lnTo>
                    <a:pt x="117010" y="225808"/>
                  </a:lnTo>
                  <a:lnTo>
                    <a:pt x="96482" y="225808"/>
                  </a:lnTo>
                  <a:lnTo>
                    <a:pt x="96482" y="147801"/>
                  </a:lnTo>
                  <a:lnTo>
                    <a:pt x="71848" y="147801"/>
                  </a:lnTo>
                  <a:lnTo>
                    <a:pt x="71848" y="80059"/>
                  </a:lnTo>
                  <a:lnTo>
                    <a:pt x="59531" y="80059"/>
                  </a:lnTo>
                  <a:lnTo>
                    <a:pt x="59531"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81" name="Group 280">
            <a:extLst>
              <a:ext uri="{FF2B5EF4-FFF2-40B4-BE49-F238E27FC236}">
                <a16:creationId xmlns:a16="http://schemas.microsoft.com/office/drawing/2014/main" id="{1233230B-FB0D-41E3-A473-3F237F399A82}"/>
              </a:ext>
            </a:extLst>
          </p:cNvPr>
          <p:cNvGrpSpPr/>
          <p:nvPr/>
        </p:nvGrpSpPr>
        <p:grpSpPr>
          <a:xfrm>
            <a:off x="3246724" y="1991218"/>
            <a:ext cx="2840638" cy="4075854"/>
            <a:chOff x="3246724" y="2172278"/>
            <a:chExt cx="2840638" cy="4075854"/>
          </a:xfrm>
        </p:grpSpPr>
        <p:sp>
          <p:nvSpPr>
            <p:cNvPr id="106" name="Freeform 21">
              <a:extLst>
                <a:ext uri="{FF2B5EF4-FFF2-40B4-BE49-F238E27FC236}">
                  <a16:creationId xmlns:a16="http://schemas.microsoft.com/office/drawing/2014/main" id="{5B09AA9D-2FD5-4053-A265-E0316BE83F35}"/>
                </a:ext>
              </a:extLst>
            </p:cNvPr>
            <p:cNvSpPr>
              <a:spLocks/>
            </p:cNvSpPr>
            <p:nvPr/>
          </p:nvSpPr>
          <p:spPr bwMode="auto">
            <a:xfrm>
              <a:off x="364199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7" name="Line 6">
              <a:extLst>
                <a:ext uri="{FF2B5EF4-FFF2-40B4-BE49-F238E27FC236}">
                  <a16:creationId xmlns:a16="http://schemas.microsoft.com/office/drawing/2014/main" id="{7F035B77-F234-45C0-84F6-2C74B91B98A6}"/>
                </a:ext>
              </a:extLst>
            </p:cNvPr>
            <p:cNvSpPr>
              <a:spLocks noChangeShapeType="1"/>
            </p:cNvSpPr>
            <p:nvPr/>
          </p:nvSpPr>
          <p:spPr bwMode="auto">
            <a:xfrm>
              <a:off x="355897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8" name="Line 7">
              <a:extLst>
                <a:ext uri="{FF2B5EF4-FFF2-40B4-BE49-F238E27FC236}">
                  <a16:creationId xmlns:a16="http://schemas.microsoft.com/office/drawing/2014/main" id="{BD034C59-1347-4A5A-8105-5CB9D99C412F}"/>
                </a:ext>
              </a:extLst>
            </p:cNvPr>
            <p:cNvSpPr>
              <a:spLocks noChangeShapeType="1"/>
            </p:cNvSpPr>
            <p:nvPr/>
          </p:nvSpPr>
          <p:spPr bwMode="auto">
            <a:xfrm>
              <a:off x="355897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9" name="Line 8">
              <a:extLst>
                <a:ext uri="{FF2B5EF4-FFF2-40B4-BE49-F238E27FC236}">
                  <a16:creationId xmlns:a16="http://schemas.microsoft.com/office/drawing/2014/main" id="{064F5EFD-D88A-439C-AE11-96104113B0F3}"/>
                </a:ext>
              </a:extLst>
            </p:cNvPr>
            <p:cNvSpPr>
              <a:spLocks noChangeShapeType="1"/>
            </p:cNvSpPr>
            <p:nvPr/>
          </p:nvSpPr>
          <p:spPr bwMode="auto">
            <a:xfrm>
              <a:off x="355897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9">
              <a:extLst>
                <a:ext uri="{FF2B5EF4-FFF2-40B4-BE49-F238E27FC236}">
                  <a16:creationId xmlns:a16="http://schemas.microsoft.com/office/drawing/2014/main" id="{FCBDDDBA-9CFF-47DB-A201-6EDAB0AB1A88}"/>
                </a:ext>
              </a:extLst>
            </p:cNvPr>
            <p:cNvSpPr>
              <a:spLocks noChangeShapeType="1"/>
            </p:cNvSpPr>
            <p:nvPr/>
          </p:nvSpPr>
          <p:spPr bwMode="auto">
            <a:xfrm>
              <a:off x="355897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1" name="Line 10">
              <a:extLst>
                <a:ext uri="{FF2B5EF4-FFF2-40B4-BE49-F238E27FC236}">
                  <a16:creationId xmlns:a16="http://schemas.microsoft.com/office/drawing/2014/main" id="{5A8C3470-5681-4E8B-9F38-BB397E19C354}"/>
                </a:ext>
              </a:extLst>
            </p:cNvPr>
            <p:cNvSpPr>
              <a:spLocks noChangeShapeType="1"/>
            </p:cNvSpPr>
            <p:nvPr/>
          </p:nvSpPr>
          <p:spPr bwMode="auto">
            <a:xfrm>
              <a:off x="355897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11">
              <a:extLst>
                <a:ext uri="{FF2B5EF4-FFF2-40B4-BE49-F238E27FC236}">
                  <a16:creationId xmlns:a16="http://schemas.microsoft.com/office/drawing/2014/main" id="{6C529BD9-DFEA-4FE3-B310-818622F777A5}"/>
                </a:ext>
              </a:extLst>
            </p:cNvPr>
            <p:cNvSpPr>
              <a:spLocks noChangeShapeType="1"/>
            </p:cNvSpPr>
            <p:nvPr/>
          </p:nvSpPr>
          <p:spPr bwMode="auto">
            <a:xfrm>
              <a:off x="355897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3" name="TextBox 112">
              <a:extLst>
                <a:ext uri="{FF2B5EF4-FFF2-40B4-BE49-F238E27FC236}">
                  <a16:creationId xmlns:a16="http://schemas.microsoft.com/office/drawing/2014/main" id="{CDABE723-FB8B-4904-94EA-45DD285D159D}"/>
                </a:ext>
              </a:extLst>
            </p:cNvPr>
            <p:cNvSpPr txBox="1"/>
            <p:nvPr/>
          </p:nvSpPr>
          <p:spPr>
            <a:xfrm>
              <a:off x="324672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100</a:t>
              </a:r>
            </a:p>
          </p:txBody>
        </p:sp>
        <p:sp>
          <p:nvSpPr>
            <p:cNvPr id="114" name="TextBox 113">
              <a:extLst>
                <a:ext uri="{FF2B5EF4-FFF2-40B4-BE49-F238E27FC236}">
                  <a16:creationId xmlns:a16="http://schemas.microsoft.com/office/drawing/2014/main" id="{A0B310CE-FA11-495B-8F10-AEE8BED55356}"/>
                </a:ext>
              </a:extLst>
            </p:cNvPr>
            <p:cNvSpPr txBox="1"/>
            <p:nvPr/>
          </p:nvSpPr>
          <p:spPr>
            <a:xfrm>
              <a:off x="331725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80</a:t>
              </a:r>
            </a:p>
          </p:txBody>
        </p:sp>
        <p:sp>
          <p:nvSpPr>
            <p:cNvPr id="115" name="TextBox 114">
              <a:extLst>
                <a:ext uri="{FF2B5EF4-FFF2-40B4-BE49-F238E27FC236}">
                  <a16:creationId xmlns:a16="http://schemas.microsoft.com/office/drawing/2014/main" id="{6A8079C5-3B32-4A84-AB7F-8608CFB83CD9}"/>
                </a:ext>
              </a:extLst>
            </p:cNvPr>
            <p:cNvSpPr txBox="1"/>
            <p:nvPr/>
          </p:nvSpPr>
          <p:spPr>
            <a:xfrm>
              <a:off x="331725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60</a:t>
              </a:r>
            </a:p>
          </p:txBody>
        </p:sp>
        <p:sp>
          <p:nvSpPr>
            <p:cNvPr id="116" name="TextBox 115">
              <a:extLst>
                <a:ext uri="{FF2B5EF4-FFF2-40B4-BE49-F238E27FC236}">
                  <a16:creationId xmlns:a16="http://schemas.microsoft.com/office/drawing/2014/main" id="{AC61317D-E205-40F8-BE9B-0067B7DF9A91}"/>
                </a:ext>
              </a:extLst>
            </p:cNvPr>
            <p:cNvSpPr txBox="1"/>
            <p:nvPr/>
          </p:nvSpPr>
          <p:spPr>
            <a:xfrm>
              <a:off x="331725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40</a:t>
              </a:r>
            </a:p>
          </p:txBody>
        </p:sp>
        <p:sp>
          <p:nvSpPr>
            <p:cNvPr id="117" name="TextBox 116">
              <a:extLst>
                <a:ext uri="{FF2B5EF4-FFF2-40B4-BE49-F238E27FC236}">
                  <a16:creationId xmlns:a16="http://schemas.microsoft.com/office/drawing/2014/main" id="{6A013479-A11C-4924-B36D-27F65B62F654}"/>
                </a:ext>
              </a:extLst>
            </p:cNvPr>
            <p:cNvSpPr txBox="1"/>
            <p:nvPr/>
          </p:nvSpPr>
          <p:spPr>
            <a:xfrm>
              <a:off x="331725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20</a:t>
              </a:r>
            </a:p>
          </p:txBody>
        </p:sp>
        <p:sp>
          <p:nvSpPr>
            <p:cNvPr id="118" name="TextBox 117">
              <a:extLst>
                <a:ext uri="{FF2B5EF4-FFF2-40B4-BE49-F238E27FC236}">
                  <a16:creationId xmlns:a16="http://schemas.microsoft.com/office/drawing/2014/main" id="{E8036528-C9FF-4896-9760-AC2F286DF42F}"/>
                </a:ext>
              </a:extLst>
            </p:cNvPr>
            <p:cNvSpPr txBox="1"/>
            <p:nvPr/>
          </p:nvSpPr>
          <p:spPr>
            <a:xfrm>
              <a:off x="338779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119" name="Line 21">
              <a:extLst>
                <a:ext uri="{FF2B5EF4-FFF2-40B4-BE49-F238E27FC236}">
                  <a16:creationId xmlns:a16="http://schemas.microsoft.com/office/drawing/2014/main" id="{2E717045-F3BB-41A3-A5B5-515E49A01F9D}"/>
                </a:ext>
              </a:extLst>
            </p:cNvPr>
            <p:cNvSpPr>
              <a:spLocks noChangeShapeType="1"/>
            </p:cNvSpPr>
            <p:nvPr/>
          </p:nvSpPr>
          <p:spPr bwMode="auto">
            <a:xfrm>
              <a:off x="364230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0" name="Line 19">
              <a:extLst>
                <a:ext uri="{FF2B5EF4-FFF2-40B4-BE49-F238E27FC236}">
                  <a16:creationId xmlns:a16="http://schemas.microsoft.com/office/drawing/2014/main" id="{449958F3-A73C-4CE9-9798-90856D573DD6}"/>
                </a:ext>
              </a:extLst>
            </p:cNvPr>
            <p:cNvSpPr>
              <a:spLocks noChangeShapeType="1"/>
            </p:cNvSpPr>
            <p:nvPr/>
          </p:nvSpPr>
          <p:spPr bwMode="auto">
            <a:xfrm>
              <a:off x="388627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1" name="Line 21">
              <a:extLst>
                <a:ext uri="{FF2B5EF4-FFF2-40B4-BE49-F238E27FC236}">
                  <a16:creationId xmlns:a16="http://schemas.microsoft.com/office/drawing/2014/main" id="{45F1DD8B-7B39-429D-84A9-E604F3CBDABB}"/>
                </a:ext>
              </a:extLst>
            </p:cNvPr>
            <p:cNvSpPr>
              <a:spLocks noChangeShapeType="1"/>
            </p:cNvSpPr>
            <p:nvPr/>
          </p:nvSpPr>
          <p:spPr bwMode="auto">
            <a:xfrm>
              <a:off x="41183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2" name="Line 19">
              <a:extLst>
                <a:ext uri="{FF2B5EF4-FFF2-40B4-BE49-F238E27FC236}">
                  <a16:creationId xmlns:a16="http://schemas.microsoft.com/office/drawing/2014/main" id="{33E8624D-69FA-476E-8AEC-8966570FB2E7}"/>
                </a:ext>
              </a:extLst>
            </p:cNvPr>
            <p:cNvSpPr>
              <a:spLocks noChangeShapeType="1"/>
            </p:cNvSpPr>
            <p:nvPr/>
          </p:nvSpPr>
          <p:spPr bwMode="auto">
            <a:xfrm>
              <a:off x="434704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3" name="Line 21">
              <a:extLst>
                <a:ext uri="{FF2B5EF4-FFF2-40B4-BE49-F238E27FC236}">
                  <a16:creationId xmlns:a16="http://schemas.microsoft.com/office/drawing/2014/main" id="{81F491B1-905D-4523-946C-78428661B7A2}"/>
                </a:ext>
              </a:extLst>
            </p:cNvPr>
            <p:cNvSpPr>
              <a:spLocks noChangeShapeType="1"/>
            </p:cNvSpPr>
            <p:nvPr/>
          </p:nvSpPr>
          <p:spPr bwMode="auto">
            <a:xfrm>
              <a:off x="457299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4" name="Line 19">
              <a:extLst>
                <a:ext uri="{FF2B5EF4-FFF2-40B4-BE49-F238E27FC236}">
                  <a16:creationId xmlns:a16="http://schemas.microsoft.com/office/drawing/2014/main" id="{DE33D92B-334D-4558-AA3B-C587B3705CC1}"/>
                </a:ext>
              </a:extLst>
            </p:cNvPr>
            <p:cNvSpPr>
              <a:spLocks noChangeShapeType="1"/>
            </p:cNvSpPr>
            <p:nvPr/>
          </p:nvSpPr>
          <p:spPr bwMode="auto">
            <a:xfrm>
              <a:off x="503337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5" name="Line 21">
              <a:extLst>
                <a:ext uri="{FF2B5EF4-FFF2-40B4-BE49-F238E27FC236}">
                  <a16:creationId xmlns:a16="http://schemas.microsoft.com/office/drawing/2014/main" id="{E5727DE3-9922-4900-B3EC-F02499B9D769}"/>
                </a:ext>
              </a:extLst>
            </p:cNvPr>
            <p:cNvSpPr>
              <a:spLocks noChangeShapeType="1"/>
            </p:cNvSpPr>
            <p:nvPr/>
          </p:nvSpPr>
          <p:spPr bwMode="auto">
            <a:xfrm>
              <a:off x="526236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6" name="Line 19">
              <a:extLst>
                <a:ext uri="{FF2B5EF4-FFF2-40B4-BE49-F238E27FC236}">
                  <a16:creationId xmlns:a16="http://schemas.microsoft.com/office/drawing/2014/main" id="{C0E10732-A33E-45CE-8B42-D29CDD242EE9}"/>
                </a:ext>
              </a:extLst>
            </p:cNvPr>
            <p:cNvSpPr>
              <a:spLocks noChangeShapeType="1"/>
            </p:cNvSpPr>
            <p:nvPr/>
          </p:nvSpPr>
          <p:spPr bwMode="auto">
            <a:xfrm>
              <a:off x="548499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7" name="Line 21">
              <a:extLst>
                <a:ext uri="{FF2B5EF4-FFF2-40B4-BE49-F238E27FC236}">
                  <a16:creationId xmlns:a16="http://schemas.microsoft.com/office/drawing/2014/main" id="{C0F5A9E0-BF22-4DD1-A10F-122969F131F7}"/>
                </a:ext>
              </a:extLst>
            </p:cNvPr>
            <p:cNvSpPr>
              <a:spLocks noChangeShapeType="1"/>
            </p:cNvSpPr>
            <p:nvPr/>
          </p:nvSpPr>
          <p:spPr bwMode="auto">
            <a:xfrm>
              <a:off x="57414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8" name="Line 21">
              <a:extLst>
                <a:ext uri="{FF2B5EF4-FFF2-40B4-BE49-F238E27FC236}">
                  <a16:creationId xmlns:a16="http://schemas.microsoft.com/office/drawing/2014/main" id="{84AA4047-4ABF-4E8B-96BB-84A8D64FFAFC}"/>
                </a:ext>
              </a:extLst>
            </p:cNvPr>
            <p:cNvSpPr>
              <a:spLocks noChangeShapeType="1"/>
            </p:cNvSpPr>
            <p:nvPr/>
          </p:nvSpPr>
          <p:spPr bwMode="auto">
            <a:xfrm>
              <a:off x="480159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1" name="TextBox 180">
              <a:extLst>
                <a:ext uri="{FF2B5EF4-FFF2-40B4-BE49-F238E27FC236}">
                  <a16:creationId xmlns:a16="http://schemas.microsoft.com/office/drawing/2014/main" id="{C2117CB2-1460-476D-BA33-FE83E6B4EFA0}"/>
                </a:ext>
              </a:extLst>
            </p:cNvPr>
            <p:cNvSpPr txBox="1"/>
            <p:nvPr/>
          </p:nvSpPr>
          <p:spPr>
            <a:xfrm>
              <a:off x="56425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54</a:t>
              </a:r>
            </a:p>
          </p:txBody>
        </p:sp>
        <p:sp>
          <p:nvSpPr>
            <p:cNvPr id="182" name="TextBox 181">
              <a:extLst>
                <a:ext uri="{FF2B5EF4-FFF2-40B4-BE49-F238E27FC236}">
                  <a16:creationId xmlns:a16="http://schemas.microsoft.com/office/drawing/2014/main" id="{324B89ED-878B-4761-B2BE-49F8AC0F2E99}"/>
                </a:ext>
              </a:extLst>
            </p:cNvPr>
            <p:cNvSpPr txBox="1"/>
            <p:nvPr/>
          </p:nvSpPr>
          <p:spPr>
            <a:xfrm>
              <a:off x="357865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183" name="TextBox 182">
              <a:extLst>
                <a:ext uri="{FF2B5EF4-FFF2-40B4-BE49-F238E27FC236}">
                  <a16:creationId xmlns:a16="http://schemas.microsoft.com/office/drawing/2014/main" id="{3C752915-931F-41FB-BDD0-F10028791569}"/>
                </a:ext>
              </a:extLst>
            </p:cNvPr>
            <p:cNvSpPr txBox="1"/>
            <p:nvPr/>
          </p:nvSpPr>
          <p:spPr>
            <a:xfrm>
              <a:off x="381465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a:t>
              </a:r>
            </a:p>
          </p:txBody>
        </p:sp>
        <p:sp>
          <p:nvSpPr>
            <p:cNvPr id="184" name="TextBox 183">
              <a:extLst>
                <a:ext uri="{FF2B5EF4-FFF2-40B4-BE49-F238E27FC236}">
                  <a16:creationId xmlns:a16="http://schemas.microsoft.com/office/drawing/2014/main" id="{B000BBFE-6965-45CE-9B3B-C3630E91139C}"/>
                </a:ext>
              </a:extLst>
            </p:cNvPr>
            <p:cNvSpPr txBox="1"/>
            <p:nvPr/>
          </p:nvSpPr>
          <p:spPr>
            <a:xfrm>
              <a:off x="40194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12</a:t>
              </a:r>
            </a:p>
          </p:txBody>
        </p:sp>
        <p:sp>
          <p:nvSpPr>
            <p:cNvPr id="185" name="TextBox 184">
              <a:extLst>
                <a:ext uri="{FF2B5EF4-FFF2-40B4-BE49-F238E27FC236}">
                  <a16:creationId xmlns:a16="http://schemas.microsoft.com/office/drawing/2014/main" id="{B005A0CA-F7A4-459B-B644-483674CD49BC}"/>
                </a:ext>
              </a:extLst>
            </p:cNvPr>
            <p:cNvSpPr txBox="1"/>
            <p:nvPr/>
          </p:nvSpPr>
          <p:spPr>
            <a:xfrm>
              <a:off x="424368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18</a:t>
              </a:r>
            </a:p>
          </p:txBody>
        </p:sp>
        <p:sp>
          <p:nvSpPr>
            <p:cNvPr id="186" name="TextBox 185">
              <a:extLst>
                <a:ext uri="{FF2B5EF4-FFF2-40B4-BE49-F238E27FC236}">
                  <a16:creationId xmlns:a16="http://schemas.microsoft.com/office/drawing/2014/main" id="{A2318E0B-AF9D-4271-8562-C8F3BF54437F}"/>
                </a:ext>
              </a:extLst>
            </p:cNvPr>
            <p:cNvSpPr txBox="1"/>
            <p:nvPr/>
          </p:nvSpPr>
          <p:spPr>
            <a:xfrm>
              <a:off x="44740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24</a:t>
              </a:r>
            </a:p>
          </p:txBody>
        </p:sp>
        <p:sp>
          <p:nvSpPr>
            <p:cNvPr id="187" name="TextBox 186">
              <a:extLst>
                <a:ext uri="{FF2B5EF4-FFF2-40B4-BE49-F238E27FC236}">
                  <a16:creationId xmlns:a16="http://schemas.microsoft.com/office/drawing/2014/main" id="{84E2219C-9E1E-44B7-B781-888286F0159A}"/>
                </a:ext>
              </a:extLst>
            </p:cNvPr>
            <p:cNvSpPr txBox="1"/>
            <p:nvPr/>
          </p:nvSpPr>
          <p:spPr>
            <a:xfrm>
              <a:off x="492648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36</a:t>
              </a:r>
            </a:p>
          </p:txBody>
        </p:sp>
        <p:sp>
          <p:nvSpPr>
            <p:cNvPr id="188" name="TextBox 187">
              <a:extLst>
                <a:ext uri="{FF2B5EF4-FFF2-40B4-BE49-F238E27FC236}">
                  <a16:creationId xmlns:a16="http://schemas.microsoft.com/office/drawing/2014/main" id="{04F9D5CB-D677-4895-BFF3-4C4F048FBCD1}"/>
                </a:ext>
              </a:extLst>
            </p:cNvPr>
            <p:cNvSpPr txBox="1"/>
            <p:nvPr/>
          </p:nvSpPr>
          <p:spPr>
            <a:xfrm>
              <a:off x="516344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42</a:t>
              </a:r>
            </a:p>
          </p:txBody>
        </p:sp>
        <p:sp>
          <p:nvSpPr>
            <p:cNvPr id="189" name="TextBox 188">
              <a:extLst>
                <a:ext uri="{FF2B5EF4-FFF2-40B4-BE49-F238E27FC236}">
                  <a16:creationId xmlns:a16="http://schemas.microsoft.com/office/drawing/2014/main" id="{2C72148E-427C-4DEB-BB5B-194AAFFA894F}"/>
                </a:ext>
              </a:extLst>
            </p:cNvPr>
            <p:cNvSpPr txBox="1"/>
            <p:nvPr/>
          </p:nvSpPr>
          <p:spPr>
            <a:xfrm>
              <a:off x="537810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48</a:t>
              </a:r>
            </a:p>
          </p:txBody>
        </p:sp>
        <p:sp>
          <p:nvSpPr>
            <p:cNvPr id="190" name="TextBox 189">
              <a:extLst>
                <a:ext uri="{FF2B5EF4-FFF2-40B4-BE49-F238E27FC236}">
                  <a16:creationId xmlns:a16="http://schemas.microsoft.com/office/drawing/2014/main" id="{24F00CAA-C7CA-481D-81B1-1C567CF768CB}"/>
                </a:ext>
              </a:extLst>
            </p:cNvPr>
            <p:cNvSpPr txBox="1"/>
            <p:nvPr/>
          </p:nvSpPr>
          <p:spPr>
            <a:xfrm>
              <a:off x="47026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30</a:t>
              </a:r>
            </a:p>
          </p:txBody>
        </p:sp>
        <p:sp>
          <p:nvSpPr>
            <p:cNvPr id="171" name="TextBox 170">
              <a:extLst>
                <a:ext uri="{FF2B5EF4-FFF2-40B4-BE49-F238E27FC236}">
                  <a16:creationId xmlns:a16="http://schemas.microsoft.com/office/drawing/2014/main" id="{7372316E-B2B3-422B-A6D4-5ABCDB04F113}"/>
                </a:ext>
              </a:extLst>
            </p:cNvPr>
            <p:cNvSpPr txBox="1"/>
            <p:nvPr/>
          </p:nvSpPr>
          <p:spPr>
            <a:xfrm>
              <a:off x="5677767"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a:t>
              </a:r>
            </a:p>
          </p:txBody>
        </p:sp>
        <p:sp>
          <p:nvSpPr>
            <p:cNvPr id="172" name="TextBox 171">
              <a:extLst>
                <a:ext uri="{FF2B5EF4-FFF2-40B4-BE49-F238E27FC236}">
                  <a16:creationId xmlns:a16="http://schemas.microsoft.com/office/drawing/2014/main" id="{689C8B99-5C72-445D-812E-EBFAB72CB77D}"/>
                </a:ext>
              </a:extLst>
            </p:cNvPr>
            <p:cNvSpPr txBox="1"/>
            <p:nvPr/>
          </p:nvSpPr>
          <p:spPr>
            <a:xfrm>
              <a:off x="354339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95</a:t>
              </a:r>
            </a:p>
          </p:txBody>
        </p:sp>
        <p:sp>
          <p:nvSpPr>
            <p:cNvPr id="173" name="TextBox 172">
              <a:extLst>
                <a:ext uri="{FF2B5EF4-FFF2-40B4-BE49-F238E27FC236}">
                  <a16:creationId xmlns:a16="http://schemas.microsoft.com/office/drawing/2014/main" id="{3DA3C0A3-A8F5-4B1F-93CE-B3D0CCE8FA4D}"/>
                </a:ext>
              </a:extLst>
            </p:cNvPr>
            <p:cNvSpPr txBox="1"/>
            <p:nvPr/>
          </p:nvSpPr>
          <p:spPr>
            <a:xfrm>
              <a:off x="3779394"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61</a:t>
              </a:r>
            </a:p>
          </p:txBody>
        </p:sp>
        <p:sp>
          <p:nvSpPr>
            <p:cNvPr id="174" name="TextBox 173">
              <a:extLst>
                <a:ext uri="{FF2B5EF4-FFF2-40B4-BE49-F238E27FC236}">
                  <a16:creationId xmlns:a16="http://schemas.microsoft.com/office/drawing/2014/main" id="{604E711D-E8FE-47C1-B677-4ECBAAC13AF8}"/>
                </a:ext>
              </a:extLst>
            </p:cNvPr>
            <p:cNvSpPr txBox="1"/>
            <p:nvPr/>
          </p:nvSpPr>
          <p:spPr>
            <a:xfrm>
              <a:off x="401940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43</a:t>
              </a:r>
            </a:p>
          </p:txBody>
        </p:sp>
        <p:sp>
          <p:nvSpPr>
            <p:cNvPr id="175" name="TextBox 174">
              <a:extLst>
                <a:ext uri="{FF2B5EF4-FFF2-40B4-BE49-F238E27FC236}">
                  <a16:creationId xmlns:a16="http://schemas.microsoft.com/office/drawing/2014/main" id="{9C13636B-0587-42A4-A3FD-FBBC53CB1938}"/>
                </a:ext>
              </a:extLst>
            </p:cNvPr>
            <p:cNvSpPr txBox="1"/>
            <p:nvPr/>
          </p:nvSpPr>
          <p:spPr>
            <a:xfrm>
              <a:off x="4243688"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30</a:t>
              </a:r>
            </a:p>
          </p:txBody>
        </p:sp>
        <p:sp>
          <p:nvSpPr>
            <p:cNvPr id="176" name="TextBox 175">
              <a:extLst>
                <a:ext uri="{FF2B5EF4-FFF2-40B4-BE49-F238E27FC236}">
                  <a16:creationId xmlns:a16="http://schemas.microsoft.com/office/drawing/2014/main" id="{55EEEC62-3CA6-4391-AAC3-638AEE8FCD18}"/>
                </a:ext>
              </a:extLst>
            </p:cNvPr>
            <p:cNvSpPr txBox="1"/>
            <p:nvPr/>
          </p:nvSpPr>
          <p:spPr>
            <a:xfrm>
              <a:off x="44740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23</a:t>
              </a:r>
            </a:p>
          </p:txBody>
        </p:sp>
        <p:sp>
          <p:nvSpPr>
            <p:cNvPr id="177" name="TextBox 176">
              <a:extLst>
                <a:ext uri="{FF2B5EF4-FFF2-40B4-BE49-F238E27FC236}">
                  <a16:creationId xmlns:a16="http://schemas.microsoft.com/office/drawing/2014/main" id="{B771314D-B80E-4A05-8D19-394A4094332F}"/>
                </a:ext>
              </a:extLst>
            </p:cNvPr>
            <p:cNvSpPr txBox="1"/>
            <p:nvPr/>
          </p:nvSpPr>
          <p:spPr>
            <a:xfrm>
              <a:off x="4926486"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a:t>
              </a:r>
            </a:p>
          </p:txBody>
        </p:sp>
        <p:sp>
          <p:nvSpPr>
            <p:cNvPr id="178" name="TextBox 177">
              <a:extLst>
                <a:ext uri="{FF2B5EF4-FFF2-40B4-BE49-F238E27FC236}">
                  <a16:creationId xmlns:a16="http://schemas.microsoft.com/office/drawing/2014/main" id="{50B9226F-2845-4E7A-9104-415758DBB80F}"/>
                </a:ext>
              </a:extLst>
            </p:cNvPr>
            <p:cNvSpPr txBox="1"/>
            <p:nvPr/>
          </p:nvSpPr>
          <p:spPr>
            <a:xfrm>
              <a:off x="5198709"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9</a:t>
              </a:r>
            </a:p>
          </p:txBody>
        </p:sp>
        <p:sp>
          <p:nvSpPr>
            <p:cNvPr id="179" name="TextBox 178">
              <a:extLst>
                <a:ext uri="{FF2B5EF4-FFF2-40B4-BE49-F238E27FC236}">
                  <a16:creationId xmlns:a16="http://schemas.microsoft.com/office/drawing/2014/main" id="{89545617-02BF-42FA-B70B-7E0EF4390DBB}"/>
                </a:ext>
              </a:extLst>
            </p:cNvPr>
            <p:cNvSpPr txBox="1"/>
            <p:nvPr/>
          </p:nvSpPr>
          <p:spPr>
            <a:xfrm>
              <a:off x="5413375"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a:t>
              </a:r>
            </a:p>
          </p:txBody>
        </p:sp>
        <p:sp>
          <p:nvSpPr>
            <p:cNvPr id="180" name="TextBox 179">
              <a:extLst>
                <a:ext uri="{FF2B5EF4-FFF2-40B4-BE49-F238E27FC236}">
                  <a16:creationId xmlns:a16="http://schemas.microsoft.com/office/drawing/2014/main" id="{3ED677B7-FE5D-4CED-9A9E-64475BAC8DA1}"/>
                </a:ext>
              </a:extLst>
            </p:cNvPr>
            <p:cNvSpPr txBox="1"/>
            <p:nvPr/>
          </p:nvSpPr>
          <p:spPr>
            <a:xfrm>
              <a:off x="47026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a:t>
              </a:r>
            </a:p>
          </p:txBody>
        </p:sp>
        <p:sp>
          <p:nvSpPr>
            <p:cNvPr id="161" name="TextBox 160">
              <a:extLst>
                <a:ext uri="{FF2B5EF4-FFF2-40B4-BE49-F238E27FC236}">
                  <a16:creationId xmlns:a16="http://schemas.microsoft.com/office/drawing/2014/main" id="{B7DA1B21-0C09-4E69-9139-C2BD03DC1621}"/>
                </a:ext>
              </a:extLst>
            </p:cNvPr>
            <p:cNvSpPr txBox="1"/>
            <p:nvPr/>
          </p:nvSpPr>
          <p:spPr>
            <a:xfrm>
              <a:off x="5677767"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162" name="TextBox 161">
              <a:extLst>
                <a:ext uri="{FF2B5EF4-FFF2-40B4-BE49-F238E27FC236}">
                  <a16:creationId xmlns:a16="http://schemas.microsoft.com/office/drawing/2014/main" id="{83C3B17D-7AF3-403C-8CA2-C7357D791D18}"/>
                </a:ext>
              </a:extLst>
            </p:cNvPr>
            <p:cNvSpPr txBox="1"/>
            <p:nvPr/>
          </p:nvSpPr>
          <p:spPr>
            <a:xfrm>
              <a:off x="35433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91</a:t>
              </a:r>
            </a:p>
          </p:txBody>
        </p:sp>
        <p:sp>
          <p:nvSpPr>
            <p:cNvPr id="163" name="TextBox 162">
              <a:extLst>
                <a:ext uri="{FF2B5EF4-FFF2-40B4-BE49-F238E27FC236}">
                  <a16:creationId xmlns:a16="http://schemas.microsoft.com/office/drawing/2014/main" id="{12BA6F7D-B5CE-4AE3-8774-70405E9DF77C}"/>
                </a:ext>
              </a:extLst>
            </p:cNvPr>
            <p:cNvSpPr txBox="1"/>
            <p:nvPr/>
          </p:nvSpPr>
          <p:spPr>
            <a:xfrm>
              <a:off x="3779394"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57</a:t>
              </a:r>
            </a:p>
          </p:txBody>
        </p:sp>
        <p:sp>
          <p:nvSpPr>
            <p:cNvPr id="164" name="TextBox 163">
              <a:extLst>
                <a:ext uri="{FF2B5EF4-FFF2-40B4-BE49-F238E27FC236}">
                  <a16:creationId xmlns:a16="http://schemas.microsoft.com/office/drawing/2014/main" id="{E11BEE73-0680-4E4E-803B-895A81BAF254}"/>
                </a:ext>
              </a:extLst>
            </p:cNvPr>
            <p:cNvSpPr txBox="1"/>
            <p:nvPr/>
          </p:nvSpPr>
          <p:spPr>
            <a:xfrm>
              <a:off x="401940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23</a:t>
              </a:r>
            </a:p>
          </p:txBody>
        </p:sp>
        <p:sp>
          <p:nvSpPr>
            <p:cNvPr id="165" name="TextBox 164">
              <a:extLst>
                <a:ext uri="{FF2B5EF4-FFF2-40B4-BE49-F238E27FC236}">
                  <a16:creationId xmlns:a16="http://schemas.microsoft.com/office/drawing/2014/main" id="{14CC42C5-A196-4199-9437-D5140502F193}"/>
                </a:ext>
              </a:extLst>
            </p:cNvPr>
            <p:cNvSpPr txBox="1"/>
            <p:nvPr/>
          </p:nvSpPr>
          <p:spPr>
            <a:xfrm>
              <a:off x="4243688"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16</a:t>
              </a:r>
            </a:p>
          </p:txBody>
        </p:sp>
        <p:sp>
          <p:nvSpPr>
            <p:cNvPr id="166" name="TextBox 165">
              <a:extLst>
                <a:ext uri="{FF2B5EF4-FFF2-40B4-BE49-F238E27FC236}">
                  <a16:creationId xmlns:a16="http://schemas.microsoft.com/office/drawing/2014/main" id="{F1654558-027D-4163-AF78-3847E3E6C416}"/>
                </a:ext>
              </a:extLst>
            </p:cNvPr>
            <p:cNvSpPr txBox="1"/>
            <p:nvPr/>
          </p:nvSpPr>
          <p:spPr>
            <a:xfrm>
              <a:off x="45093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8</a:t>
              </a:r>
            </a:p>
          </p:txBody>
        </p:sp>
        <p:sp>
          <p:nvSpPr>
            <p:cNvPr id="167" name="TextBox 166">
              <a:extLst>
                <a:ext uri="{FF2B5EF4-FFF2-40B4-BE49-F238E27FC236}">
                  <a16:creationId xmlns:a16="http://schemas.microsoft.com/office/drawing/2014/main" id="{BD1303A3-CFB8-43A5-8D50-AE7828CB6FA2}"/>
                </a:ext>
              </a:extLst>
            </p:cNvPr>
            <p:cNvSpPr txBox="1"/>
            <p:nvPr/>
          </p:nvSpPr>
          <p:spPr>
            <a:xfrm>
              <a:off x="496175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a:t>
              </a:r>
            </a:p>
          </p:txBody>
        </p:sp>
        <p:sp>
          <p:nvSpPr>
            <p:cNvPr id="168" name="TextBox 167">
              <a:extLst>
                <a:ext uri="{FF2B5EF4-FFF2-40B4-BE49-F238E27FC236}">
                  <a16:creationId xmlns:a16="http://schemas.microsoft.com/office/drawing/2014/main" id="{63CE0454-6DBD-412C-B1A2-74E41095BB4E}"/>
                </a:ext>
              </a:extLst>
            </p:cNvPr>
            <p:cNvSpPr txBox="1"/>
            <p:nvPr/>
          </p:nvSpPr>
          <p:spPr>
            <a:xfrm>
              <a:off x="5198709"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a:t>
              </a:r>
            </a:p>
          </p:txBody>
        </p:sp>
        <p:sp>
          <p:nvSpPr>
            <p:cNvPr id="169" name="TextBox 168">
              <a:extLst>
                <a:ext uri="{FF2B5EF4-FFF2-40B4-BE49-F238E27FC236}">
                  <a16:creationId xmlns:a16="http://schemas.microsoft.com/office/drawing/2014/main" id="{760860BD-D1AF-4605-8B36-79DA9BAB1949}"/>
                </a:ext>
              </a:extLst>
            </p:cNvPr>
            <p:cNvSpPr txBox="1"/>
            <p:nvPr/>
          </p:nvSpPr>
          <p:spPr>
            <a:xfrm>
              <a:off x="5413375"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a:t>
              </a:r>
            </a:p>
          </p:txBody>
        </p:sp>
        <p:sp>
          <p:nvSpPr>
            <p:cNvPr id="170" name="TextBox 169">
              <a:extLst>
                <a:ext uri="{FF2B5EF4-FFF2-40B4-BE49-F238E27FC236}">
                  <a16:creationId xmlns:a16="http://schemas.microsoft.com/office/drawing/2014/main" id="{56D0CAA2-890B-4BC4-90D6-E51FB5B3228B}"/>
                </a:ext>
              </a:extLst>
            </p:cNvPr>
            <p:cNvSpPr txBox="1"/>
            <p:nvPr/>
          </p:nvSpPr>
          <p:spPr>
            <a:xfrm>
              <a:off x="47379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7</a:t>
              </a:r>
            </a:p>
          </p:txBody>
        </p:sp>
        <p:sp>
          <p:nvSpPr>
            <p:cNvPr id="132" name="TextBox 131">
              <a:extLst>
                <a:ext uri="{FF2B5EF4-FFF2-40B4-BE49-F238E27FC236}">
                  <a16:creationId xmlns:a16="http://schemas.microsoft.com/office/drawing/2014/main" id="{DBC3D188-E2A5-4E83-8240-0F0F891B4D61}"/>
                </a:ext>
              </a:extLst>
            </p:cNvPr>
            <p:cNvSpPr txBox="1"/>
            <p:nvPr/>
          </p:nvSpPr>
          <p:spPr>
            <a:xfrm>
              <a:off x="4223216"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时间（月）</a:t>
              </a:r>
            </a:p>
          </p:txBody>
        </p:sp>
        <p:sp>
          <p:nvSpPr>
            <p:cNvPr id="135" name="TextBox 134">
              <a:extLst>
                <a:ext uri="{FF2B5EF4-FFF2-40B4-BE49-F238E27FC236}">
                  <a16:creationId xmlns:a16="http://schemas.microsoft.com/office/drawing/2014/main" id="{EFF5CE97-50F0-4937-99F7-9CA52B5D0E05}"/>
                </a:ext>
              </a:extLst>
            </p:cNvPr>
            <p:cNvSpPr txBox="1"/>
            <p:nvPr/>
          </p:nvSpPr>
          <p:spPr>
            <a:xfrm>
              <a:off x="4827081" y="3406126"/>
              <a:ext cx="1260281"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mOS（月）(95% 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10.4 (6.7, 15.5)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8.3 (6.8, 9.4)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CDA97C09-EDE8-4B6F-96EE-1DC15142E924}"/>
                </a:ext>
              </a:extLst>
            </p:cNvPr>
            <p:cNvSpPr txBox="1"/>
            <p:nvPr/>
          </p:nvSpPr>
          <p:spPr>
            <a:xfrm>
              <a:off x="4316551" y="217227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1" i="0" u="none" strike="noStrike" cap="none" normalizeH="0" baseline="0">
                  <a:ln>
                    <a:noFill/>
                  </a:ln>
                  <a:solidFill>
                    <a:srgbClr val="4D4D4D"/>
                  </a:solidFill>
                  <a:uLnTx/>
                  <a:uFillTx/>
                  <a:latin typeface="Arial"/>
                  <a:ea typeface="SimSun"/>
                  <a:cs typeface="Arial"/>
                </a:rPr>
                <a:t>CPS≥5</a:t>
              </a:r>
            </a:p>
          </p:txBody>
        </p:sp>
        <p:sp>
          <p:nvSpPr>
            <p:cNvPr id="1040" name="Freeform: Shape 1039">
              <a:extLst>
                <a:ext uri="{FF2B5EF4-FFF2-40B4-BE49-F238E27FC236}">
                  <a16:creationId xmlns:a16="http://schemas.microsoft.com/office/drawing/2014/main" id="{FFFA11D1-EE74-4EC4-87F6-AB6C5506E098}"/>
                </a:ext>
              </a:extLst>
            </p:cNvPr>
            <p:cNvSpPr/>
            <p:nvPr/>
          </p:nvSpPr>
          <p:spPr>
            <a:xfrm>
              <a:off x="5291984"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BF9A9750-2B92-4D04-9969-CCA8A232886C}"/>
                </a:ext>
              </a:extLst>
            </p:cNvPr>
            <p:cNvSpPr/>
            <p:nvPr/>
          </p:nvSpPr>
          <p:spPr>
            <a:xfrm>
              <a:off x="5469818"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79E12B2-9FD5-4298-B2D5-D24178DCBA56}"/>
                </a:ext>
              </a:extLst>
            </p:cNvPr>
            <p:cNvSpPr/>
            <p:nvPr/>
          </p:nvSpPr>
          <p:spPr>
            <a:xfrm>
              <a:off x="5536381" y="4987722"/>
              <a:ext cx="5995" cy="41897"/>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000C28FE-B7DD-46E0-AB64-B4A70157D69E}"/>
                </a:ext>
              </a:extLst>
            </p:cNvPr>
            <p:cNvSpPr/>
            <p:nvPr/>
          </p:nvSpPr>
          <p:spPr>
            <a:xfrm>
              <a:off x="3699248" y="3531217"/>
              <a:ext cx="1834328" cy="1496331"/>
            </a:xfrm>
            <a:custGeom>
              <a:avLst/>
              <a:gdLst>
                <a:gd name="connsiteX0" fmla="*/ 2919108 w 2914650"/>
                <a:gd name="connsiteY0" fmla="*/ 2389870 h 2381250"/>
                <a:gd name="connsiteX1" fmla="*/ 2063677 w 2914650"/>
                <a:gd name="connsiteY1" fmla="*/ 2389870 h 2381250"/>
                <a:gd name="connsiteX2" fmla="*/ 2063677 w 2914650"/>
                <a:gd name="connsiteY2" fmla="*/ 2343274 h 2381250"/>
                <a:gd name="connsiteX3" fmla="*/ 1953835 w 2914650"/>
                <a:gd name="connsiteY3" fmla="*/ 2343274 h 2381250"/>
                <a:gd name="connsiteX4" fmla="*/ 1953835 w 2914650"/>
                <a:gd name="connsiteY4" fmla="*/ 2329958 h 2381250"/>
                <a:gd name="connsiteX5" fmla="*/ 1660932 w 2914650"/>
                <a:gd name="connsiteY5" fmla="*/ 2329958 h 2381250"/>
                <a:gd name="connsiteX6" fmla="*/ 1660932 w 2914650"/>
                <a:gd name="connsiteY6" fmla="*/ 2296678 h 2381250"/>
                <a:gd name="connsiteX7" fmla="*/ 1351378 w 2914650"/>
                <a:gd name="connsiteY7" fmla="*/ 2296678 h 2381250"/>
                <a:gd name="connsiteX8" fmla="*/ 1351378 w 2914650"/>
                <a:gd name="connsiteY8" fmla="*/ 2216791 h 2381250"/>
                <a:gd name="connsiteX9" fmla="*/ 1281474 w 2914650"/>
                <a:gd name="connsiteY9" fmla="*/ 2216791 h 2381250"/>
                <a:gd name="connsiteX10" fmla="*/ 1281474 w 2914650"/>
                <a:gd name="connsiteY10" fmla="*/ 2163537 h 2381250"/>
                <a:gd name="connsiteX11" fmla="*/ 1194940 w 2914650"/>
                <a:gd name="connsiteY11" fmla="*/ 2163537 h 2381250"/>
                <a:gd name="connsiteX12" fmla="*/ 1194940 w 2914650"/>
                <a:gd name="connsiteY12" fmla="*/ 2103625 h 2381250"/>
                <a:gd name="connsiteX13" fmla="*/ 1151668 w 2914650"/>
                <a:gd name="connsiteY13" fmla="*/ 2103625 h 2381250"/>
                <a:gd name="connsiteX14" fmla="*/ 1151668 w 2914650"/>
                <a:gd name="connsiteY14" fmla="*/ 2070335 h 2381250"/>
                <a:gd name="connsiteX15" fmla="*/ 1065124 w 2914650"/>
                <a:gd name="connsiteY15" fmla="*/ 2070335 h 2381250"/>
                <a:gd name="connsiteX16" fmla="*/ 1065124 w 2914650"/>
                <a:gd name="connsiteY16" fmla="*/ 2000441 h 2381250"/>
                <a:gd name="connsiteX17" fmla="*/ 951955 w 2914650"/>
                <a:gd name="connsiteY17" fmla="*/ 2000441 h 2381250"/>
                <a:gd name="connsiteX18" fmla="*/ 951955 w 2914650"/>
                <a:gd name="connsiteY18" fmla="*/ 1963826 h 2381250"/>
                <a:gd name="connsiteX19" fmla="*/ 858757 w 2914650"/>
                <a:gd name="connsiteY19" fmla="*/ 1963826 h 2381250"/>
                <a:gd name="connsiteX20" fmla="*/ 858757 w 2914650"/>
                <a:gd name="connsiteY20" fmla="*/ 1927212 h 2381250"/>
                <a:gd name="connsiteX21" fmla="*/ 758902 w 2914650"/>
                <a:gd name="connsiteY21" fmla="*/ 1927212 h 2381250"/>
                <a:gd name="connsiteX22" fmla="*/ 758902 w 2914650"/>
                <a:gd name="connsiteY22" fmla="*/ 1870624 h 2381250"/>
                <a:gd name="connsiteX23" fmla="*/ 708974 w 2914650"/>
                <a:gd name="connsiteY23" fmla="*/ 1870624 h 2381250"/>
                <a:gd name="connsiteX24" fmla="*/ 708974 w 2914650"/>
                <a:gd name="connsiteY24" fmla="*/ 1757458 h 2381250"/>
                <a:gd name="connsiteX25" fmla="*/ 649060 w 2914650"/>
                <a:gd name="connsiteY25" fmla="*/ 1757458 h 2381250"/>
                <a:gd name="connsiteX26" fmla="*/ 649060 w 2914650"/>
                <a:gd name="connsiteY26" fmla="*/ 1707528 h 2381250"/>
                <a:gd name="connsiteX27" fmla="*/ 605790 w 2914650"/>
                <a:gd name="connsiteY27" fmla="*/ 1707528 h 2381250"/>
                <a:gd name="connsiteX28" fmla="*/ 605790 w 2914650"/>
                <a:gd name="connsiteY28" fmla="*/ 1551089 h 2381250"/>
                <a:gd name="connsiteX29" fmla="*/ 555862 w 2914650"/>
                <a:gd name="connsiteY29" fmla="*/ 1551089 h 2381250"/>
                <a:gd name="connsiteX30" fmla="*/ 555862 w 2914650"/>
                <a:gd name="connsiteY30" fmla="*/ 1461221 h 2381250"/>
                <a:gd name="connsiteX31" fmla="*/ 539220 w 2914650"/>
                <a:gd name="connsiteY31" fmla="*/ 1461221 h 2381250"/>
                <a:gd name="connsiteX32" fmla="*/ 539220 w 2914650"/>
                <a:gd name="connsiteY32" fmla="*/ 1348045 h 2381250"/>
                <a:gd name="connsiteX33" fmla="*/ 505935 w 2914650"/>
                <a:gd name="connsiteY33" fmla="*/ 1348045 h 2381250"/>
                <a:gd name="connsiteX34" fmla="*/ 505935 w 2914650"/>
                <a:gd name="connsiteY34" fmla="*/ 1111720 h 2381250"/>
                <a:gd name="connsiteX35" fmla="*/ 462664 w 2914650"/>
                <a:gd name="connsiteY35" fmla="*/ 1111720 h 2381250"/>
                <a:gd name="connsiteX36" fmla="*/ 462664 w 2914650"/>
                <a:gd name="connsiteY36" fmla="*/ 1065124 h 2381250"/>
                <a:gd name="connsiteX37" fmla="*/ 396093 w 2914650"/>
                <a:gd name="connsiteY37" fmla="*/ 1065124 h 2381250"/>
                <a:gd name="connsiteX38" fmla="*/ 396093 w 2914650"/>
                <a:gd name="connsiteY38" fmla="*/ 941970 h 2381250"/>
                <a:gd name="connsiteX39" fmla="*/ 326194 w 2914650"/>
                <a:gd name="connsiteY39" fmla="*/ 941970 h 2381250"/>
                <a:gd name="connsiteX40" fmla="*/ 326194 w 2914650"/>
                <a:gd name="connsiteY40" fmla="*/ 888714 h 2381250"/>
                <a:gd name="connsiteX41" fmla="*/ 309552 w 2914650"/>
                <a:gd name="connsiteY41" fmla="*/ 888714 h 2381250"/>
                <a:gd name="connsiteX42" fmla="*/ 309552 w 2914650"/>
                <a:gd name="connsiteY42" fmla="*/ 812158 h 2381250"/>
                <a:gd name="connsiteX43" fmla="*/ 262953 w 2914650"/>
                <a:gd name="connsiteY43" fmla="*/ 812158 h 2381250"/>
                <a:gd name="connsiteX44" fmla="*/ 262953 w 2914650"/>
                <a:gd name="connsiteY44" fmla="*/ 702316 h 2381250"/>
                <a:gd name="connsiteX45" fmla="*/ 246310 w 2914650"/>
                <a:gd name="connsiteY45" fmla="*/ 702316 h 2381250"/>
                <a:gd name="connsiteX46" fmla="*/ 246310 w 2914650"/>
                <a:gd name="connsiteY46" fmla="*/ 599133 h 2381250"/>
                <a:gd name="connsiteX47" fmla="*/ 206368 w 2914650"/>
                <a:gd name="connsiteY47" fmla="*/ 599133 h 2381250"/>
                <a:gd name="connsiteX48" fmla="*/ 206368 w 2914650"/>
                <a:gd name="connsiteY48" fmla="*/ 495949 h 2381250"/>
                <a:gd name="connsiteX49" fmla="*/ 183069 w 2914650"/>
                <a:gd name="connsiteY49" fmla="*/ 495949 h 2381250"/>
                <a:gd name="connsiteX50" fmla="*/ 183069 w 2914650"/>
                <a:gd name="connsiteY50" fmla="*/ 409407 h 2381250"/>
                <a:gd name="connsiteX51" fmla="*/ 126483 w 2914650"/>
                <a:gd name="connsiteY51" fmla="*/ 409407 h 2381250"/>
                <a:gd name="connsiteX52" fmla="*/ 126483 w 2914650"/>
                <a:gd name="connsiteY52" fmla="*/ 306224 h 2381250"/>
                <a:gd name="connsiteX53" fmla="*/ 109841 w 2914650"/>
                <a:gd name="connsiteY53" fmla="*/ 306224 h 2381250"/>
                <a:gd name="connsiteX54" fmla="*/ 109841 w 2914650"/>
                <a:gd name="connsiteY54" fmla="*/ 139797 h 2381250"/>
                <a:gd name="connsiteX55" fmla="*/ 76556 w 2914650"/>
                <a:gd name="connsiteY55" fmla="*/ 139797 h 2381250"/>
                <a:gd name="connsiteX56" fmla="*/ 76556 w 2914650"/>
                <a:gd name="connsiteY56" fmla="*/ 0 h 2381250"/>
                <a:gd name="connsiteX57" fmla="*/ 0 w 2914650"/>
                <a:gd name="connsiteY57"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914650" h="2381250">
                  <a:moveTo>
                    <a:pt x="2919108" y="2389870"/>
                  </a:moveTo>
                  <a:lnTo>
                    <a:pt x="2063677" y="2389870"/>
                  </a:lnTo>
                  <a:lnTo>
                    <a:pt x="2063677" y="2343274"/>
                  </a:lnTo>
                  <a:lnTo>
                    <a:pt x="1953835" y="2343274"/>
                  </a:lnTo>
                  <a:lnTo>
                    <a:pt x="1953835" y="2329958"/>
                  </a:lnTo>
                  <a:lnTo>
                    <a:pt x="1660932" y="2329958"/>
                  </a:lnTo>
                  <a:lnTo>
                    <a:pt x="1660932" y="2296678"/>
                  </a:lnTo>
                  <a:lnTo>
                    <a:pt x="1351378" y="2296678"/>
                  </a:lnTo>
                  <a:lnTo>
                    <a:pt x="1351378" y="2216791"/>
                  </a:lnTo>
                  <a:lnTo>
                    <a:pt x="1281474" y="2216791"/>
                  </a:lnTo>
                  <a:lnTo>
                    <a:pt x="1281474" y="2163537"/>
                  </a:lnTo>
                  <a:lnTo>
                    <a:pt x="1194940" y="2163537"/>
                  </a:lnTo>
                  <a:lnTo>
                    <a:pt x="1194940" y="2103625"/>
                  </a:lnTo>
                  <a:lnTo>
                    <a:pt x="1151668" y="2103625"/>
                  </a:lnTo>
                  <a:lnTo>
                    <a:pt x="1151668" y="2070335"/>
                  </a:lnTo>
                  <a:lnTo>
                    <a:pt x="1065124" y="2070335"/>
                  </a:lnTo>
                  <a:lnTo>
                    <a:pt x="1065124" y="2000441"/>
                  </a:lnTo>
                  <a:lnTo>
                    <a:pt x="951955" y="2000441"/>
                  </a:lnTo>
                  <a:lnTo>
                    <a:pt x="951955" y="1963826"/>
                  </a:lnTo>
                  <a:lnTo>
                    <a:pt x="858757" y="1963826"/>
                  </a:lnTo>
                  <a:lnTo>
                    <a:pt x="858757" y="1927212"/>
                  </a:lnTo>
                  <a:lnTo>
                    <a:pt x="758902" y="1927212"/>
                  </a:lnTo>
                  <a:lnTo>
                    <a:pt x="758902" y="1870624"/>
                  </a:lnTo>
                  <a:lnTo>
                    <a:pt x="708974" y="1870624"/>
                  </a:lnTo>
                  <a:lnTo>
                    <a:pt x="708974" y="1757458"/>
                  </a:lnTo>
                  <a:lnTo>
                    <a:pt x="649060" y="1757458"/>
                  </a:lnTo>
                  <a:lnTo>
                    <a:pt x="649060" y="1707528"/>
                  </a:lnTo>
                  <a:lnTo>
                    <a:pt x="605790" y="1707528"/>
                  </a:lnTo>
                  <a:lnTo>
                    <a:pt x="605790" y="1551089"/>
                  </a:lnTo>
                  <a:lnTo>
                    <a:pt x="555862" y="1551089"/>
                  </a:lnTo>
                  <a:lnTo>
                    <a:pt x="555862" y="1461221"/>
                  </a:lnTo>
                  <a:lnTo>
                    <a:pt x="539220" y="1461221"/>
                  </a:lnTo>
                  <a:lnTo>
                    <a:pt x="539220" y="1348045"/>
                  </a:lnTo>
                  <a:lnTo>
                    <a:pt x="505935" y="1348045"/>
                  </a:lnTo>
                  <a:lnTo>
                    <a:pt x="505935" y="1111720"/>
                  </a:lnTo>
                  <a:lnTo>
                    <a:pt x="462664" y="1111720"/>
                  </a:lnTo>
                  <a:lnTo>
                    <a:pt x="462664" y="1065124"/>
                  </a:lnTo>
                  <a:lnTo>
                    <a:pt x="396093" y="1065124"/>
                  </a:lnTo>
                  <a:lnTo>
                    <a:pt x="396093" y="941970"/>
                  </a:lnTo>
                  <a:lnTo>
                    <a:pt x="326194" y="941970"/>
                  </a:lnTo>
                  <a:lnTo>
                    <a:pt x="326194" y="888714"/>
                  </a:lnTo>
                  <a:lnTo>
                    <a:pt x="309552" y="888714"/>
                  </a:lnTo>
                  <a:lnTo>
                    <a:pt x="309552" y="812158"/>
                  </a:lnTo>
                  <a:lnTo>
                    <a:pt x="262953" y="812158"/>
                  </a:lnTo>
                  <a:lnTo>
                    <a:pt x="262953" y="702316"/>
                  </a:lnTo>
                  <a:lnTo>
                    <a:pt x="246310" y="702316"/>
                  </a:lnTo>
                  <a:lnTo>
                    <a:pt x="246310" y="599133"/>
                  </a:lnTo>
                  <a:lnTo>
                    <a:pt x="206368" y="599133"/>
                  </a:lnTo>
                  <a:lnTo>
                    <a:pt x="206368" y="495949"/>
                  </a:lnTo>
                  <a:lnTo>
                    <a:pt x="183069" y="495949"/>
                  </a:lnTo>
                  <a:lnTo>
                    <a:pt x="183069" y="409407"/>
                  </a:lnTo>
                  <a:lnTo>
                    <a:pt x="126483" y="409407"/>
                  </a:lnTo>
                  <a:lnTo>
                    <a:pt x="126483" y="306224"/>
                  </a:lnTo>
                  <a:lnTo>
                    <a:pt x="109841" y="306224"/>
                  </a:lnTo>
                  <a:lnTo>
                    <a:pt x="109841" y="139797"/>
                  </a:lnTo>
                  <a:lnTo>
                    <a:pt x="76556" y="139797"/>
                  </a:lnTo>
                  <a:lnTo>
                    <a:pt x="76556"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C6BC9C13-9501-4F45-B0E3-B07C3CBACF46}"/>
                </a:ext>
              </a:extLst>
            </p:cNvPr>
            <p:cNvSpPr/>
            <p:nvPr/>
          </p:nvSpPr>
          <p:spPr>
            <a:xfrm>
              <a:off x="3699248" y="3531217"/>
              <a:ext cx="1921067" cy="1424837"/>
            </a:xfrm>
            <a:custGeom>
              <a:avLst/>
              <a:gdLst>
                <a:gd name="connsiteX0" fmla="*/ 3052410 w 3048000"/>
                <a:gd name="connsiteY0" fmla="*/ 2233403 h 2228850"/>
                <a:gd name="connsiteX1" fmla="*/ 2576113 w 3048000"/>
                <a:gd name="connsiteY1" fmla="*/ 2233403 h 2228850"/>
                <a:gd name="connsiteX2" fmla="*/ 2576113 w 3048000"/>
                <a:gd name="connsiteY2" fmla="*/ 2192741 h 2228850"/>
                <a:gd name="connsiteX3" fmla="*/ 2404758 w 3048000"/>
                <a:gd name="connsiteY3" fmla="*/ 2192741 h 2228850"/>
                <a:gd name="connsiteX4" fmla="*/ 2404758 w 3048000"/>
                <a:gd name="connsiteY4" fmla="*/ 2160794 h 2228850"/>
                <a:gd name="connsiteX5" fmla="*/ 2306012 w 3048000"/>
                <a:gd name="connsiteY5" fmla="*/ 2160794 h 2228850"/>
                <a:gd name="connsiteX6" fmla="*/ 2306012 w 3048000"/>
                <a:gd name="connsiteY6" fmla="*/ 2128847 h 2228850"/>
                <a:gd name="connsiteX7" fmla="*/ 2201456 w 3048000"/>
                <a:gd name="connsiteY7" fmla="*/ 2128847 h 2228850"/>
                <a:gd name="connsiteX8" fmla="*/ 2201456 w 3048000"/>
                <a:gd name="connsiteY8" fmla="*/ 2099805 h 2228850"/>
                <a:gd name="connsiteX9" fmla="*/ 1980733 w 3048000"/>
                <a:gd name="connsiteY9" fmla="*/ 2099805 h 2228850"/>
                <a:gd name="connsiteX10" fmla="*/ 1980733 w 3048000"/>
                <a:gd name="connsiteY10" fmla="*/ 2070764 h 2228850"/>
                <a:gd name="connsiteX11" fmla="*/ 1945881 w 3048000"/>
                <a:gd name="connsiteY11" fmla="*/ 2070764 h 2228850"/>
                <a:gd name="connsiteX12" fmla="*/ 1945881 w 3048000"/>
                <a:gd name="connsiteY12" fmla="*/ 2021386 h 2228850"/>
                <a:gd name="connsiteX13" fmla="*/ 1852936 w 3048000"/>
                <a:gd name="connsiteY13" fmla="*/ 2021386 h 2228850"/>
                <a:gd name="connsiteX14" fmla="*/ 1852936 w 3048000"/>
                <a:gd name="connsiteY14" fmla="*/ 1989439 h 2228850"/>
                <a:gd name="connsiteX15" fmla="*/ 1629308 w 3048000"/>
                <a:gd name="connsiteY15" fmla="*/ 1989439 h 2228850"/>
                <a:gd name="connsiteX16" fmla="*/ 1629308 w 3048000"/>
                <a:gd name="connsiteY16" fmla="*/ 1960397 h 2228850"/>
                <a:gd name="connsiteX17" fmla="*/ 1606077 w 3048000"/>
                <a:gd name="connsiteY17" fmla="*/ 1960397 h 2228850"/>
                <a:gd name="connsiteX18" fmla="*/ 1606077 w 3048000"/>
                <a:gd name="connsiteY18" fmla="*/ 1919735 h 2228850"/>
                <a:gd name="connsiteX19" fmla="*/ 1547994 w 3048000"/>
                <a:gd name="connsiteY19" fmla="*/ 1919735 h 2228850"/>
                <a:gd name="connsiteX20" fmla="*/ 1547994 w 3048000"/>
                <a:gd name="connsiteY20" fmla="*/ 1887788 h 2228850"/>
                <a:gd name="connsiteX21" fmla="*/ 1341787 w 3048000"/>
                <a:gd name="connsiteY21" fmla="*/ 1887788 h 2228850"/>
                <a:gd name="connsiteX22" fmla="*/ 1341787 w 3048000"/>
                <a:gd name="connsiteY22" fmla="*/ 1864557 h 2228850"/>
                <a:gd name="connsiteX23" fmla="*/ 1280798 w 3048000"/>
                <a:gd name="connsiteY23" fmla="*/ 1864557 h 2228850"/>
                <a:gd name="connsiteX24" fmla="*/ 1280798 w 3048000"/>
                <a:gd name="connsiteY24" fmla="*/ 1835515 h 2228850"/>
                <a:gd name="connsiteX25" fmla="*/ 1234326 w 3048000"/>
                <a:gd name="connsiteY25" fmla="*/ 1835515 h 2228850"/>
                <a:gd name="connsiteX26" fmla="*/ 1234326 w 3048000"/>
                <a:gd name="connsiteY26" fmla="*/ 1806474 h 2228850"/>
                <a:gd name="connsiteX27" fmla="*/ 1155906 w 3048000"/>
                <a:gd name="connsiteY27" fmla="*/ 1806474 h 2228850"/>
                <a:gd name="connsiteX28" fmla="*/ 1155906 w 3048000"/>
                <a:gd name="connsiteY28" fmla="*/ 1774527 h 2228850"/>
                <a:gd name="connsiteX29" fmla="*/ 1129770 w 3048000"/>
                <a:gd name="connsiteY29" fmla="*/ 1774527 h 2228850"/>
                <a:gd name="connsiteX30" fmla="*/ 1129770 w 3048000"/>
                <a:gd name="connsiteY30" fmla="*/ 1742580 h 2228850"/>
                <a:gd name="connsiteX31" fmla="*/ 1100728 w 3048000"/>
                <a:gd name="connsiteY31" fmla="*/ 1742580 h 2228850"/>
                <a:gd name="connsiteX32" fmla="*/ 1100728 w 3048000"/>
                <a:gd name="connsiteY32" fmla="*/ 1693202 h 2228850"/>
                <a:gd name="connsiteX33" fmla="*/ 1022309 w 3048000"/>
                <a:gd name="connsiteY33" fmla="*/ 1693202 h 2228850"/>
                <a:gd name="connsiteX34" fmla="*/ 1022309 w 3048000"/>
                <a:gd name="connsiteY34" fmla="*/ 1562510 h 2228850"/>
                <a:gd name="connsiteX35" fmla="*/ 970036 w 3048000"/>
                <a:gd name="connsiteY35" fmla="*/ 1562510 h 2228850"/>
                <a:gd name="connsiteX36" fmla="*/ 970036 w 3048000"/>
                <a:gd name="connsiteY36" fmla="*/ 1516037 h 2228850"/>
                <a:gd name="connsiteX37" fmla="*/ 938087 w 3048000"/>
                <a:gd name="connsiteY37" fmla="*/ 1516037 h 2228850"/>
                <a:gd name="connsiteX38" fmla="*/ 938087 w 3048000"/>
                <a:gd name="connsiteY38" fmla="*/ 1472479 h 2228850"/>
                <a:gd name="connsiteX39" fmla="*/ 775446 w 3048000"/>
                <a:gd name="connsiteY39" fmla="*/ 1472479 h 2228850"/>
                <a:gd name="connsiteX40" fmla="*/ 775446 w 3048000"/>
                <a:gd name="connsiteY40" fmla="*/ 1394060 h 2228850"/>
                <a:gd name="connsiteX41" fmla="*/ 749308 w 3048000"/>
                <a:gd name="connsiteY41" fmla="*/ 1394060 h 2228850"/>
                <a:gd name="connsiteX42" fmla="*/ 749308 w 3048000"/>
                <a:gd name="connsiteY42" fmla="*/ 1365018 h 2228850"/>
                <a:gd name="connsiteX43" fmla="*/ 665083 w 3048000"/>
                <a:gd name="connsiteY43" fmla="*/ 1365018 h 2228850"/>
                <a:gd name="connsiteX44" fmla="*/ 665083 w 3048000"/>
                <a:gd name="connsiteY44" fmla="*/ 1286599 h 2228850"/>
                <a:gd name="connsiteX45" fmla="*/ 644753 w 3048000"/>
                <a:gd name="connsiteY45" fmla="*/ 1286599 h 2228850"/>
                <a:gd name="connsiteX46" fmla="*/ 644753 w 3048000"/>
                <a:gd name="connsiteY46" fmla="*/ 1219800 h 2228850"/>
                <a:gd name="connsiteX47" fmla="*/ 615710 w 3048000"/>
                <a:gd name="connsiteY47" fmla="*/ 1219800 h 2228850"/>
                <a:gd name="connsiteX48" fmla="*/ 615710 w 3048000"/>
                <a:gd name="connsiteY48" fmla="*/ 1103633 h 2228850"/>
                <a:gd name="connsiteX49" fmla="*/ 531486 w 3048000"/>
                <a:gd name="connsiteY49" fmla="*/ 1103633 h 2228850"/>
                <a:gd name="connsiteX50" fmla="*/ 531486 w 3048000"/>
                <a:gd name="connsiteY50" fmla="*/ 1031024 h 2228850"/>
                <a:gd name="connsiteX51" fmla="*/ 490826 w 3048000"/>
                <a:gd name="connsiteY51" fmla="*/ 1031024 h 2228850"/>
                <a:gd name="connsiteX52" fmla="*/ 490826 w 3048000"/>
                <a:gd name="connsiteY52" fmla="*/ 993267 h 2228850"/>
                <a:gd name="connsiteX53" fmla="*/ 418219 w 3048000"/>
                <a:gd name="connsiteY53" fmla="*/ 993267 h 2228850"/>
                <a:gd name="connsiteX54" fmla="*/ 418219 w 3048000"/>
                <a:gd name="connsiteY54" fmla="*/ 897427 h 2228850"/>
                <a:gd name="connsiteX55" fmla="*/ 383367 w 3048000"/>
                <a:gd name="connsiteY55" fmla="*/ 897427 h 2228850"/>
                <a:gd name="connsiteX56" fmla="*/ 383367 w 3048000"/>
                <a:gd name="connsiteY56" fmla="*/ 856767 h 2228850"/>
                <a:gd name="connsiteX57" fmla="*/ 348515 w 3048000"/>
                <a:gd name="connsiteY57" fmla="*/ 856767 h 2228850"/>
                <a:gd name="connsiteX58" fmla="*/ 348515 w 3048000"/>
                <a:gd name="connsiteY58" fmla="*/ 749308 h 2228850"/>
                <a:gd name="connsiteX59" fmla="*/ 307855 w 3048000"/>
                <a:gd name="connsiteY59" fmla="*/ 749308 h 2228850"/>
                <a:gd name="connsiteX60" fmla="*/ 307855 w 3048000"/>
                <a:gd name="connsiteY60" fmla="*/ 650562 h 2228850"/>
                <a:gd name="connsiteX61" fmla="*/ 273004 w 3048000"/>
                <a:gd name="connsiteY61" fmla="*/ 650562 h 2228850"/>
                <a:gd name="connsiteX62" fmla="*/ 273004 w 3048000"/>
                <a:gd name="connsiteY62" fmla="*/ 589572 h 2228850"/>
                <a:gd name="connsiteX63" fmla="*/ 223631 w 3048000"/>
                <a:gd name="connsiteY63" fmla="*/ 589572 h 2228850"/>
                <a:gd name="connsiteX64" fmla="*/ 223631 w 3048000"/>
                <a:gd name="connsiteY64" fmla="*/ 534391 h 2228850"/>
                <a:gd name="connsiteX65" fmla="*/ 180066 w 3048000"/>
                <a:gd name="connsiteY65" fmla="*/ 534391 h 2228850"/>
                <a:gd name="connsiteX66" fmla="*/ 180066 w 3048000"/>
                <a:gd name="connsiteY66" fmla="*/ 392079 h 2228850"/>
                <a:gd name="connsiteX67" fmla="*/ 136502 w 3048000"/>
                <a:gd name="connsiteY67" fmla="*/ 392079 h 2228850"/>
                <a:gd name="connsiteX68" fmla="*/ 136502 w 3048000"/>
                <a:gd name="connsiteY68" fmla="*/ 290430 h 2228850"/>
                <a:gd name="connsiteX69" fmla="*/ 127789 w 3048000"/>
                <a:gd name="connsiteY69" fmla="*/ 290430 h 2228850"/>
                <a:gd name="connsiteX70" fmla="*/ 127789 w 3048000"/>
                <a:gd name="connsiteY70" fmla="*/ 177162 h 2228850"/>
                <a:gd name="connsiteX71" fmla="*/ 98747 w 3048000"/>
                <a:gd name="connsiteY71" fmla="*/ 177162 h 2228850"/>
                <a:gd name="connsiteX72" fmla="*/ 98747 w 3048000"/>
                <a:gd name="connsiteY72" fmla="*/ 58086 h 2228850"/>
                <a:gd name="connsiteX73" fmla="*/ 87129 w 3048000"/>
                <a:gd name="connsiteY73" fmla="*/ 58086 h 2228850"/>
                <a:gd name="connsiteX74" fmla="*/ 87129 w 3048000"/>
                <a:gd name="connsiteY74" fmla="*/ 0 h 2228850"/>
                <a:gd name="connsiteX75" fmla="*/ 0 w 3048000"/>
                <a:gd name="connsiteY75" fmla="*/ 0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048000" h="2228850">
                  <a:moveTo>
                    <a:pt x="3052410" y="2233403"/>
                  </a:moveTo>
                  <a:lnTo>
                    <a:pt x="2576113" y="2233403"/>
                  </a:lnTo>
                  <a:lnTo>
                    <a:pt x="2576113" y="2192741"/>
                  </a:lnTo>
                  <a:lnTo>
                    <a:pt x="2404758" y="2192741"/>
                  </a:lnTo>
                  <a:lnTo>
                    <a:pt x="2404758" y="2160794"/>
                  </a:lnTo>
                  <a:lnTo>
                    <a:pt x="2306012" y="2160794"/>
                  </a:lnTo>
                  <a:lnTo>
                    <a:pt x="2306012" y="2128847"/>
                  </a:lnTo>
                  <a:lnTo>
                    <a:pt x="2201456" y="2128847"/>
                  </a:lnTo>
                  <a:lnTo>
                    <a:pt x="2201456" y="2099805"/>
                  </a:lnTo>
                  <a:lnTo>
                    <a:pt x="1980733" y="2099805"/>
                  </a:lnTo>
                  <a:lnTo>
                    <a:pt x="1980733" y="2070764"/>
                  </a:lnTo>
                  <a:lnTo>
                    <a:pt x="1945881" y="2070764"/>
                  </a:lnTo>
                  <a:lnTo>
                    <a:pt x="1945881" y="2021386"/>
                  </a:lnTo>
                  <a:lnTo>
                    <a:pt x="1852936" y="2021386"/>
                  </a:lnTo>
                  <a:lnTo>
                    <a:pt x="1852936" y="1989439"/>
                  </a:lnTo>
                  <a:lnTo>
                    <a:pt x="1629308" y="1989439"/>
                  </a:lnTo>
                  <a:lnTo>
                    <a:pt x="1629308" y="1960397"/>
                  </a:lnTo>
                  <a:lnTo>
                    <a:pt x="1606077" y="1960397"/>
                  </a:lnTo>
                  <a:lnTo>
                    <a:pt x="1606077" y="1919735"/>
                  </a:lnTo>
                  <a:lnTo>
                    <a:pt x="1547994" y="1919735"/>
                  </a:lnTo>
                  <a:lnTo>
                    <a:pt x="1547994" y="1887788"/>
                  </a:lnTo>
                  <a:lnTo>
                    <a:pt x="1341787" y="1887788"/>
                  </a:lnTo>
                  <a:lnTo>
                    <a:pt x="1341787" y="1864557"/>
                  </a:lnTo>
                  <a:lnTo>
                    <a:pt x="1280798" y="1864557"/>
                  </a:lnTo>
                  <a:lnTo>
                    <a:pt x="1280798" y="1835515"/>
                  </a:lnTo>
                  <a:lnTo>
                    <a:pt x="1234326" y="1835515"/>
                  </a:lnTo>
                  <a:lnTo>
                    <a:pt x="1234326" y="1806474"/>
                  </a:lnTo>
                  <a:lnTo>
                    <a:pt x="1155906" y="1806474"/>
                  </a:lnTo>
                  <a:lnTo>
                    <a:pt x="1155906" y="1774527"/>
                  </a:lnTo>
                  <a:lnTo>
                    <a:pt x="1129770" y="1774527"/>
                  </a:lnTo>
                  <a:lnTo>
                    <a:pt x="1129770" y="1742580"/>
                  </a:lnTo>
                  <a:lnTo>
                    <a:pt x="1100728" y="1742580"/>
                  </a:lnTo>
                  <a:lnTo>
                    <a:pt x="1100728" y="1693202"/>
                  </a:lnTo>
                  <a:lnTo>
                    <a:pt x="1022309" y="1693202"/>
                  </a:lnTo>
                  <a:lnTo>
                    <a:pt x="1022309" y="1562510"/>
                  </a:lnTo>
                  <a:lnTo>
                    <a:pt x="970036" y="1562510"/>
                  </a:lnTo>
                  <a:lnTo>
                    <a:pt x="970036" y="1516037"/>
                  </a:lnTo>
                  <a:lnTo>
                    <a:pt x="938087" y="1516037"/>
                  </a:lnTo>
                  <a:lnTo>
                    <a:pt x="938087" y="1472479"/>
                  </a:lnTo>
                  <a:lnTo>
                    <a:pt x="775446" y="1472479"/>
                  </a:lnTo>
                  <a:lnTo>
                    <a:pt x="775446" y="1394060"/>
                  </a:lnTo>
                  <a:lnTo>
                    <a:pt x="749308" y="1394060"/>
                  </a:lnTo>
                  <a:lnTo>
                    <a:pt x="749308" y="1365018"/>
                  </a:lnTo>
                  <a:lnTo>
                    <a:pt x="665083" y="1365018"/>
                  </a:lnTo>
                  <a:lnTo>
                    <a:pt x="665083" y="1286599"/>
                  </a:lnTo>
                  <a:lnTo>
                    <a:pt x="644753" y="1286599"/>
                  </a:lnTo>
                  <a:lnTo>
                    <a:pt x="644753" y="1219800"/>
                  </a:lnTo>
                  <a:lnTo>
                    <a:pt x="615710" y="1219800"/>
                  </a:lnTo>
                  <a:lnTo>
                    <a:pt x="615710" y="1103633"/>
                  </a:lnTo>
                  <a:lnTo>
                    <a:pt x="531486" y="1103633"/>
                  </a:lnTo>
                  <a:lnTo>
                    <a:pt x="531486" y="1031024"/>
                  </a:lnTo>
                  <a:lnTo>
                    <a:pt x="490826" y="1031024"/>
                  </a:lnTo>
                  <a:lnTo>
                    <a:pt x="490826" y="993267"/>
                  </a:lnTo>
                  <a:lnTo>
                    <a:pt x="418219" y="993267"/>
                  </a:lnTo>
                  <a:lnTo>
                    <a:pt x="418219" y="897427"/>
                  </a:lnTo>
                  <a:lnTo>
                    <a:pt x="383367" y="897427"/>
                  </a:lnTo>
                  <a:lnTo>
                    <a:pt x="383367" y="856767"/>
                  </a:lnTo>
                  <a:lnTo>
                    <a:pt x="348515" y="856767"/>
                  </a:lnTo>
                  <a:lnTo>
                    <a:pt x="348515" y="749308"/>
                  </a:lnTo>
                  <a:lnTo>
                    <a:pt x="307855" y="749308"/>
                  </a:lnTo>
                  <a:lnTo>
                    <a:pt x="307855" y="650562"/>
                  </a:lnTo>
                  <a:lnTo>
                    <a:pt x="273004" y="650562"/>
                  </a:lnTo>
                  <a:lnTo>
                    <a:pt x="273004" y="589572"/>
                  </a:lnTo>
                  <a:lnTo>
                    <a:pt x="223631" y="589572"/>
                  </a:lnTo>
                  <a:lnTo>
                    <a:pt x="223631" y="534391"/>
                  </a:lnTo>
                  <a:lnTo>
                    <a:pt x="180066" y="534391"/>
                  </a:lnTo>
                  <a:lnTo>
                    <a:pt x="180066" y="392079"/>
                  </a:lnTo>
                  <a:lnTo>
                    <a:pt x="136502" y="392079"/>
                  </a:lnTo>
                  <a:lnTo>
                    <a:pt x="136502" y="290430"/>
                  </a:lnTo>
                  <a:lnTo>
                    <a:pt x="127789" y="290430"/>
                  </a:lnTo>
                  <a:lnTo>
                    <a:pt x="127789" y="177162"/>
                  </a:lnTo>
                  <a:lnTo>
                    <a:pt x="98747" y="177162"/>
                  </a:lnTo>
                  <a:lnTo>
                    <a:pt x="98747" y="58086"/>
                  </a:lnTo>
                  <a:lnTo>
                    <a:pt x="87129" y="58086"/>
                  </a:lnTo>
                  <a:lnTo>
                    <a:pt x="87129"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1A05EC34-67C2-46AB-A704-3F27F8C92BF2}"/>
                </a:ext>
              </a:extLst>
            </p:cNvPr>
            <p:cNvSpPr/>
            <p:nvPr/>
          </p:nvSpPr>
          <p:spPr>
            <a:xfrm>
              <a:off x="5152661" y="4858276"/>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FDA17637-ECEE-4A42-9137-A1514DBCA247}"/>
                </a:ext>
              </a:extLst>
            </p:cNvPr>
            <p:cNvSpPr/>
            <p:nvPr/>
          </p:nvSpPr>
          <p:spPr>
            <a:xfrm>
              <a:off x="5188681" y="4870454"/>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93493B7-3A3B-45DC-ADC1-6F157230B7C7}"/>
                </a:ext>
              </a:extLst>
            </p:cNvPr>
            <p:cNvSpPr/>
            <p:nvPr/>
          </p:nvSpPr>
          <p:spPr>
            <a:xfrm>
              <a:off x="5236708" y="4882632"/>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30570249-F56D-4F2B-869B-3F0C74DA607B}"/>
                </a:ext>
              </a:extLst>
            </p:cNvPr>
            <p:cNvSpPr/>
            <p:nvPr/>
          </p:nvSpPr>
          <p:spPr>
            <a:xfrm>
              <a:off x="5368781"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9B07736E-DCD5-4A7A-97BD-ABA90A9740DC}"/>
                </a:ext>
              </a:extLst>
            </p:cNvPr>
            <p:cNvSpPr/>
            <p:nvPr/>
          </p:nvSpPr>
          <p:spPr>
            <a:xfrm>
              <a:off x="53927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5E575F80-162D-486E-9669-72D551AB78E2}"/>
                </a:ext>
              </a:extLst>
            </p:cNvPr>
            <p:cNvSpPr/>
            <p:nvPr/>
          </p:nvSpPr>
          <p:spPr>
            <a:xfrm>
              <a:off x="550085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1E913125-4616-44F0-989E-DA1F8C7B686C}"/>
                </a:ext>
              </a:extLst>
            </p:cNvPr>
            <p:cNvSpPr/>
            <p:nvPr/>
          </p:nvSpPr>
          <p:spPr>
            <a:xfrm>
              <a:off x="5524868"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B5F0AA4C-91EE-4C2D-BEE5-9230EE42A244}"/>
                </a:ext>
              </a:extLst>
            </p:cNvPr>
            <p:cNvSpPr/>
            <p:nvPr/>
          </p:nvSpPr>
          <p:spPr>
            <a:xfrm>
              <a:off x="55728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8" name="Freeform: Shape 257">
              <a:extLst>
                <a:ext uri="{FF2B5EF4-FFF2-40B4-BE49-F238E27FC236}">
                  <a16:creationId xmlns:a16="http://schemas.microsoft.com/office/drawing/2014/main" id="{270BF6B2-4F8E-4537-B80C-DDE22192401B}"/>
                </a:ext>
              </a:extLst>
            </p:cNvPr>
            <p:cNvSpPr/>
            <p:nvPr/>
          </p:nvSpPr>
          <p:spPr>
            <a:xfrm>
              <a:off x="560891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80" name="Group 279">
            <a:extLst>
              <a:ext uri="{FF2B5EF4-FFF2-40B4-BE49-F238E27FC236}">
                <a16:creationId xmlns:a16="http://schemas.microsoft.com/office/drawing/2014/main" id="{11610156-8926-4B98-AEBB-3CAC04717D83}"/>
              </a:ext>
            </a:extLst>
          </p:cNvPr>
          <p:cNvGrpSpPr/>
          <p:nvPr/>
        </p:nvGrpSpPr>
        <p:grpSpPr>
          <a:xfrm>
            <a:off x="6144044" y="1991218"/>
            <a:ext cx="2840638" cy="4075569"/>
            <a:chOff x="6144044" y="2172278"/>
            <a:chExt cx="2840638" cy="4075569"/>
          </a:xfrm>
        </p:grpSpPr>
        <p:sp>
          <p:nvSpPr>
            <p:cNvPr id="196" name="TextBox 195">
              <a:extLst>
                <a:ext uri="{FF2B5EF4-FFF2-40B4-BE49-F238E27FC236}">
                  <a16:creationId xmlns:a16="http://schemas.microsoft.com/office/drawing/2014/main" id="{E1B41CF4-FF81-4A04-A213-992DC0B85CB1}"/>
                </a:ext>
              </a:extLst>
            </p:cNvPr>
            <p:cNvSpPr txBox="1"/>
            <p:nvPr/>
          </p:nvSpPr>
          <p:spPr>
            <a:xfrm>
              <a:off x="7517715" y="217227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1" i="0" u="none" strike="noStrike" cap="none" normalizeH="0" baseline="0">
                  <a:ln>
                    <a:noFill/>
                  </a:ln>
                  <a:solidFill>
                    <a:srgbClr val="4D4D4D"/>
                  </a:solidFill>
                  <a:uLnTx/>
                  <a:uFillTx/>
                  <a:latin typeface="Arial"/>
                  <a:ea typeface="SimSun"/>
                  <a:cs typeface="Arial"/>
                </a:rPr>
                <a:t>CPS≥10</a:t>
              </a:r>
            </a:p>
          </p:txBody>
        </p:sp>
        <p:sp>
          <p:nvSpPr>
            <p:cNvPr id="199" name="Freeform 21">
              <a:extLst>
                <a:ext uri="{FF2B5EF4-FFF2-40B4-BE49-F238E27FC236}">
                  <a16:creationId xmlns:a16="http://schemas.microsoft.com/office/drawing/2014/main" id="{5B9441A3-6984-4B43-9635-880C615338DD}"/>
                </a:ext>
              </a:extLst>
            </p:cNvPr>
            <p:cNvSpPr>
              <a:spLocks/>
            </p:cNvSpPr>
            <p:nvPr/>
          </p:nvSpPr>
          <p:spPr bwMode="auto">
            <a:xfrm>
              <a:off x="653931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0" name="Line 6">
              <a:extLst>
                <a:ext uri="{FF2B5EF4-FFF2-40B4-BE49-F238E27FC236}">
                  <a16:creationId xmlns:a16="http://schemas.microsoft.com/office/drawing/2014/main" id="{080BF57F-8D7F-460A-85BE-36794B6733BE}"/>
                </a:ext>
              </a:extLst>
            </p:cNvPr>
            <p:cNvSpPr>
              <a:spLocks noChangeShapeType="1"/>
            </p:cNvSpPr>
            <p:nvPr/>
          </p:nvSpPr>
          <p:spPr bwMode="auto">
            <a:xfrm>
              <a:off x="645629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1" name="Line 7">
              <a:extLst>
                <a:ext uri="{FF2B5EF4-FFF2-40B4-BE49-F238E27FC236}">
                  <a16:creationId xmlns:a16="http://schemas.microsoft.com/office/drawing/2014/main" id="{C89ADA4D-8D06-41E4-9C15-822FFAD828BB}"/>
                </a:ext>
              </a:extLst>
            </p:cNvPr>
            <p:cNvSpPr>
              <a:spLocks noChangeShapeType="1"/>
            </p:cNvSpPr>
            <p:nvPr/>
          </p:nvSpPr>
          <p:spPr bwMode="auto">
            <a:xfrm>
              <a:off x="645629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2" name="Line 8">
              <a:extLst>
                <a:ext uri="{FF2B5EF4-FFF2-40B4-BE49-F238E27FC236}">
                  <a16:creationId xmlns:a16="http://schemas.microsoft.com/office/drawing/2014/main" id="{2DA08F74-BB62-48AC-A04A-321406E55077}"/>
                </a:ext>
              </a:extLst>
            </p:cNvPr>
            <p:cNvSpPr>
              <a:spLocks noChangeShapeType="1"/>
            </p:cNvSpPr>
            <p:nvPr/>
          </p:nvSpPr>
          <p:spPr bwMode="auto">
            <a:xfrm>
              <a:off x="645629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3" name="Line 9">
              <a:extLst>
                <a:ext uri="{FF2B5EF4-FFF2-40B4-BE49-F238E27FC236}">
                  <a16:creationId xmlns:a16="http://schemas.microsoft.com/office/drawing/2014/main" id="{3175BC62-9018-4A78-B2C4-4331BB397D0C}"/>
                </a:ext>
              </a:extLst>
            </p:cNvPr>
            <p:cNvSpPr>
              <a:spLocks noChangeShapeType="1"/>
            </p:cNvSpPr>
            <p:nvPr/>
          </p:nvSpPr>
          <p:spPr bwMode="auto">
            <a:xfrm>
              <a:off x="645629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4" name="Line 10">
              <a:extLst>
                <a:ext uri="{FF2B5EF4-FFF2-40B4-BE49-F238E27FC236}">
                  <a16:creationId xmlns:a16="http://schemas.microsoft.com/office/drawing/2014/main" id="{3DA3C83A-D637-4831-B28F-55D5A0C2D4D6}"/>
                </a:ext>
              </a:extLst>
            </p:cNvPr>
            <p:cNvSpPr>
              <a:spLocks noChangeShapeType="1"/>
            </p:cNvSpPr>
            <p:nvPr/>
          </p:nvSpPr>
          <p:spPr bwMode="auto">
            <a:xfrm>
              <a:off x="645629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5" name="Line 11">
              <a:extLst>
                <a:ext uri="{FF2B5EF4-FFF2-40B4-BE49-F238E27FC236}">
                  <a16:creationId xmlns:a16="http://schemas.microsoft.com/office/drawing/2014/main" id="{A3B9CA9A-1987-4119-A537-2A0F0C89F293}"/>
                </a:ext>
              </a:extLst>
            </p:cNvPr>
            <p:cNvSpPr>
              <a:spLocks noChangeShapeType="1"/>
            </p:cNvSpPr>
            <p:nvPr/>
          </p:nvSpPr>
          <p:spPr bwMode="auto">
            <a:xfrm>
              <a:off x="645629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6" name="TextBox 205">
              <a:extLst>
                <a:ext uri="{FF2B5EF4-FFF2-40B4-BE49-F238E27FC236}">
                  <a16:creationId xmlns:a16="http://schemas.microsoft.com/office/drawing/2014/main" id="{7C4E1C6D-7C6D-4C9A-8F22-E6DD64169539}"/>
                </a:ext>
              </a:extLst>
            </p:cNvPr>
            <p:cNvSpPr txBox="1"/>
            <p:nvPr/>
          </p:nvSpPr>
          <p:spPr>
            <a:xfrm>
              <a:off x="614404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100</a:t>
              </a:r>
            </a:p>
          </p:txBody>
        </p:sp>
        <p:sp>
          <p:nvSpPr>
            <p:cNvPr id="207" name="TextBox 206">
              <a:extLst>
                <a:ext uri="{FF2B5EF4-FFF2-40B4-BE49-F238E27FC236}">
                  <a16:creationId xmlns:a16="http://schemas.microsoft.com/office/drawing/2014/main" id="{EE9D4894-3AB7-4BC9-8C93-5D906D1CF3F8}"/>
                </a:ext>
              </a:extLst>
            </p:cNvPr>
            <p:cNvSpPr txBox="1"/>
            <p:nvPr/>
          </p:nvSpPr>
          <p:spPr>
            <a:xfrm>
              <a:off x="621457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80</a:t>
              </a:r>
            </a:p>
          </p:txBody>
        </p:sp>
        <p:sp>
          <p:nvSpPr>
            <p:cNvPr id="208" name="TextBox 207">
              <a:extLst>
                <a:ext uri="{FF2B5EF4-FFF2-40B4-BE49-F238E27FC236}">
                  <a16:creationId xmlns:a16="http://schemas.microsoft.com/office/drawing/2014/main" id="{D12D908C-D0AF-49EC-8F79-031EDC65E343}"/>
                </a:ext>
              </a:extLst>
            </p:cNvPr>
            <p:cNvSpPr txBox="1"/>
            <p:nvPr/>
          </p:nvSpPr>
          <p:spPr>
            <a:xfrm>
              <a:off x="621457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60</a:t>
              </a:r>
            </a:p>
          </p:txBody>
        </p:sp>
        <p:sp>
          <p:nvSpPr>
            <p:cNvPr id="209" name="TextBox 208">
              <a:extLst>
                <a:ext uri="{FF2B5EF4-FFF2-40B4-BE49-F238E27FC236}">
                  <a16:creationId xmlns:a16="http://schemas.microsoft.com/office/drawing/2014/main" id="{C5C9A933-EBC8-4FD2-856C-87520242993F}"/>
                </a:ext>
              </a:extLst>
            </p:cNvPr>
            <p:cNvSpPr txBox="1"/>
            <p:nvPr/>
          </p:nvSpPr>
          <p:spPr>
            <a:xfrm>
              <a:off x="621457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40</a:t>
              </a:r>
            </a:p>
          </p:txBody>
        </p:sp>
        <p:sp>
          <p:nvSpPr>
            <p:cNvPr id="210" name="TextBox 209">
              <a:extLst>
                <a:ext uri="{FF2B5EF4-FFF2-40B4-BE49-F238E27FC236}">
                  <a16:creationId xmlns:a16="http://schemas.microsoft.com/office/drawing/2014/main" id="{1D375D7E-4351-4A45-9349-E927FEBC7F87}"/>
                </a:ext>
              </a:extLst>
            </p:cNvPr>
            <p:cNvSpPr txBox="1"/>
            <p:nvPr/>
          </p:nvSpPr>
          <p:spPr>
            <a:xfrm>
              <a:off x="621457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20</a:t>
              </a:r>
            </a:p>
          </p:txBody>
        </p:sp>
        <p:sp>
          <p:nvSpPr>
            <p:cNvPr id="211" name="TextBox 210">
              <a:extLst>
                <a:ext uri="{FF2B5EF4-FFF2-40B4-BE49-F238E27FC236}">
                  <a16:creationId xmlns:a16="http://schemas.microsoft.com/office/drawing/2014/main" id="{468246FD-6967-4C91-9A25-0867AEDE074E}"/>
                </a:ext>
              </a:extLst>
            </p:cNvPr>
            <p:cNvSpPr txBox="1"/>
            <p:nvPr/>
          </p:nvSpPr>
          <p:spPr>
            <a:xfrm>
              <a:off x="628511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212" name="Line 21">
              <a:extLst>
                <a:ext uri="{FF2B5EF4-FFF2-40B4-BE49-F238E27FC236}">
                  <a16:creationId xmlns:a16="http://schemas.microsoft.com/office/drawing/2014/main" id="{28C2E3BC-A0F4-48D4-B1D8-906AACFF3319}"/>
                </a:ext>
              </a:extLst>
            </p:cNvPr>
            <p:cNvSpPr>
              <a:spLocks noChangeShapeType="1"/>
            </p:cNvSpPr>
            <p:nvPr/>
          </p:nvSpPr>
          <p:spPr bwMode="auto">
            <a:xfrm>
              <a:off x="653962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3" name="Line 19">
              <a:extLst>
                <a:ext uri="{FF2B5EF4-FFF2-40B4-BE49-F238E27FC236}">
                  <a16:creationId xmlns:a16="http://schemas.microsoft.com/office/drawing/2014/main" id="{66111B49-3BE4-48DA-B5BD-1DB862F4FC96}"/>
                </a:ext>
              </a:extLst>
            </p:cNvPr>
            <p:cNvSpPr>
              <a:spLocks noChangeShapeType="1"/>
            </p:cNvSpPr>
            <p:nvPr/>
          </p:nvSpPr>
          <p:spPr bwMode="auto">
            <a:xfrm>
              <a:off x="67835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4" name="Line 21">
              <a:extLst>
                <a:ext uri="{FF2B5EF4-FFF2-40B4-BE49-F238E27FC236}">
                  <a16:creationId xmlns:a16="http://schemas.microsoft.com/office/drawing/2014/main" id="{BDD9CBFD-9916-46DD-81CD-D2BEF35B9703}"/>
                </a:ext>
              </a:extLst>
            </p:cNvPr>
            <p:cNvSpPr>
              <a:spLocks noChangeShapeType="1"/>
            </p:cNvSpPr>
            <p:nvPr/>
          </p:nvSpPr>
          <p:spPr bwMode="auto">
            <a:xfrm>
              <a:off x="70156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5" name="Line 19">
              <a:extLst>
                <a:ext uri="{FF2B5EF4-FFF2-40B4-BE49-F238E27FC236}">
                  <a16:creationId xmlns:a16="http://schemas.microsoft.com/office/drawing/2014/main" id="{46F661EB-4674-4E34-A629-DA7F9B40C0AF}"/>
                </a:ext>
              </a:extLst>
            </p:cNvPr>
            <p:cNvSpPr>
              <a:spLocks noChangeShapeType="1"/>
            </p:cNvSpPr>
            <p:nvPr/>
          </p:nvSpPr>
          <p:spPr bwMode="auto">
            <a:xfrm>
              <a:off x="724436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6" name="Line 21">
              <a:extLst>
                <a:ext uri="{FF2B5EF4-FFF2-40B4-BE49-F238E27FC236}">
                  <a16:creationId xmlns:a16="http://schemas.microsoft.com/office/drawing/2014/main" id="{11964668-F99B-48A8-8841-BC8C478E647B}"/>
                </a:ext>
              </a:extLst>
            </p:cNvPr>
            <p:cNvSpPr>
              <a:spLocks noChangeShapeType="1"/>
            </p:cNvSpPr>
            <p:nvPr/>
          </p:nvSpPr>
          <p:spPr bwMode="auto">
            <a:xfrm>
              <a:off x="747031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7" name="Line 19">
              <a:extLst>
                <a:ext uri="{FF2B5EF4-FFF2-40B4-BE49-F238E27FC236}">
                  <a16:creationId xmlns:a16="http://schemas.microsoft.com/office/drawing/2014/main" id="{3EDF7C1D-757A-4FCC-94BE-38C4A0CA1A7C}"/>
                </a:ext>
              </a:extLst>
            </p:cNvPr>
            <p:cNvSpPr>
              <a:spLocks noChangeShapeType="1"/>
            </p:cNvSpPr>
            <p:nvPr/>
          </p:nvSpPr>
          <p:spPr bwMode="auto">
            <a:xfrm>
              <a:off x="793069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8" name="Line 21">
              <a:extLst>
                <a:ext uri="{FF2B5EF4-FFF2-40B4-BE49-F238E27FC236}">
                  <a16:creationId xmlns:a16="http://schemas.microsoft.com/office/drawing/2014/main" id="{04768A33-20B4-4D64-BCB9-F864BE2DA38F}"/>
                </a:ext>
              </a:extLst>
            </p:cNvPr>
            <p:cNvSpPr>
              <a:spLocks noChangeShapeType="1"/>
            </p:cNvSpPr>
            <p:nvPr/>
          </p:nvSpPr>
          <p:spPr bwMode="auto">
            <a:xfrm>
              <a:off x="815968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9" name="Line 19">
              <a:extLst>
                <a:ext uri="{FF2B5EF4-FFF2-40B4-BE49-F238E27FC236}">
                  <a16:creationId xmlns:a16="http://schemas.microsoft.com/office/drawing/2014/main" id="{B3FD0D4C-A64E-4FD5-A920-1FF09420922E}"/>
                </a:ext>
              </a:extLst>
            </p:cNvPr>
            <p:cNvSpPr>
              <a:spLocks noChangeShapeType="1"/>
            </p:cNvSpPr>
            <p:nvPr/>
          </p:nvSpPr>
          <p:spPr bwMode="auto">
            <a:xfrm>
              <a:off x="838231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0" name="Line 21">
              <a:extLst>
                <a:ext uri="{FF2B5EF4-FFF2-40B4-BE49-F238E27FC236}">
                  <a16:creationId xmlns:a16="http://schemas.microsoft.com/office/drawing/2014/main" id="{CBB393F4-9D2D-4908-BFB5-1DCED4EC4D39}"/>
                </a:ext>
              </a:extLst>
            </p:cNvPr>
            <p:cNvSpPr>
              <a:spLocks noChangeShapeType="1"/>
            </p:cNvSpPr>
            <p:nvPr/>
          </p:nvSpPr>
          <p:spPr bwMode="auto">
            <a:xfrm>
              <a:off x="86387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1" name="Line 21">
              <a:extLst>
                <a:ext uri="{FF2B5EF4-FFF2-40B4-BE49-F238E27FC236}">
                  <a16:creationId xmlns:a16="http://schemas.microsoft.com/office/drawing/2014/main" id="{A86A75E8-0C25-4F53-A232-9901504CF712}"/>
                </a:ext>
              </a:extLst>
            </p:cNvPr>
            <p:cNvSpPr>
              <a:spLocks noChangeShapeType="1"/>
            </p:cNvSpPr>
            <p:nvPr/>
          </p:nvSpPr>
          <p:spPr bwMode="auto">
            <a:xfrm>
              <a:off x="769891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8" name="TextBox 247">
              <a:extLst>
                <a:ext uri="{FF2B5EF4-FFF2-40B4-BE49-F238E27FC236}">
                  <a16:creationId xmlns:a16="http://schemas.microsoft.com/office/drawing/2014/main" id="{8EA4564B-1EA7-40CA-A91C-27EE0637252D}"/>
                </a:ext>
              </a:extLst>
            </p:cNvPr>
            <p:cNvSpPr txBox="1"/>
            <p:nvPr/>
          </p:nvSpPr>
          <p:spPr>
            <a:xfrm>
              <a:off x="85398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54</a:t>
              </a:r>
            </a:p>
          </p:txBody>
        </p:sp>
        <p:sp>
          <p:nvSpPr>
            <p:cNvPr id="249" name="TextBox 248">
              <a:extLst>
                <a:ext uri="{FF2B5EF4-FFF2-40B4-BE49-F238E27FC236}">
                  <a16:creationId xmlns:a16="http://schemas.microsoft.com/office/drawing/2014/main" id="{A7000F5B-FC63-46BB-ABCC-7A2BB19F11CB}"/>
                </a:ext>
              </a:extLst>
            </p:cNvPr>
            <p:cNvSpPr txBox="1"/>
            <p:nvPr/>
          </p:nvSpPr>
          <p:spPr>
            <a:xfrm>
              <a:off x="647597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250" name="TextBox 249">
              <a:extLst>
                <a:ext uri="{FF2B5EF4-FFF2-40B4-BE49-F238E27FC236}">
                  <a16:creationId xmlns:a16="http://schemas.microsoft.com/office/drawing/2014/main" id="{76C84524-EDDE-4A17-B1CD-585C188610FD}"/>
                </a:ext>
              </a:extLst>
            </p:cNvPr>
            <p:cNvSpPr txBox="1"/>
            <p:nvPr/>
          </p:nvSpPr>
          <p:spPr>
            <a:xfrm>
              <a:off x="671197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a:t>
              </a:r>
            </a:p>
          </p:txBody>
        </p:sp>
        <p:sp>
          <p:nvSpPr>
            <p:cNvPr id="251" name="TextBox 250">
              <a:extLst>
                <a:ext uri="{FF2B5EF4-FFF2-40B4-BE49-F238E27FC236}">
                  <a16:creationId xmlns:a16="http://schemas.microsoft.com/office/drawing/2014/main" id="{3ED07635-69C1-4C0F-B038-C4958ABC41A9}"/>
                </a:ext>
              </a:extLst>
            </p:cNvPr>
            <p:cNvSpPr txBox="1"/>
            <p:nvPr/>
          </p:nvSpPr>
          <p:spPr>
            <a:xfrm>
              <a:off x="69167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12</a:t>
              </a:r>
            </a:p>
          </p:txBody>
        </p:sp>
        <p:sp>
          <p:nvSpPr>
            <p:cNvPr id="252" name="TextBox 251">
              <a:extLst>
                <a:ext uri="{FF2B5EF4-FFF2-40B4-BE49-F238E27FC236}">
                  <a16:creationId xmlns:a16="http://schemas.microsoft.com/office/drawing/2014/main" id="{E2686256-FA59-4957-8DD9-2C52C0E1952C}"/>
                </a:ext>
              </a:extLst>
            </p:cNvPr>
            <p:cNvSpPr txBox="1"/>
            <p:nvPr/>
          </p:nvSpPr>
          <p:spPr>
            <a:xfrm>
              <a:off x="714100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18</a:t>
              </a:r>
            </a:p>
          </p:txBody>
        </p:sp>
        <p:sp>
          <p:nvSpPr>
            <p:cNvPr id="253" name="TextBox 252">
              <a:extLst>
                <a:ext uri="{FF2B5EF4-FFF2-40B4-BE49-F238E27FC236}">
                  <a16:creationId xmlns:a16="http://schemas.microsoft.com/office/drawing/2014/main" id="{2B1617C8-6917-497D-9EE0-CB44A46B308D}"/>
                </a:ext>
              </a:extLst>
            </p:cNvPr>
            <p:cNvSpPr txBox="1"/>
            <p:nvPr/>
          </p:nvSpPr>
          <p:spPr>
            <a:xfrm>
              <a:off x="73713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24</a:t>
              </a:r>
            </a:p>
          </p:txBody>
        </p:sp>
        <p:sp>
          <p:nvSpPr>
            <p:cNvPr id="254" name="TextBox 253">
              <a:extLst>
                <a:ext uri="{FF2B5EF4-FFF2-40B4-BE49-F238E27FC236}">
                  <a16:creationId xmlns:a16="http://schemas.microsoft.com/office/drawing/2014/main" id="{6297D5F2-EC60-4D40-BAE5-AF3D80CD137E}"/>
                </a:ext>
              </a:extLst>
            </p:cNvPr>
            <p:cNvSpPr txBox="1"/>
            <p:nvPr/>
          </p:nvSpPr>
          <p:spPr>
            <a:xfrm>
              <a:off x="78238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36</a:t>
              </a:r>
            </a:p>
          </p:txBody>
        </p:sp>
        <p:sp>
          <p:nvSpPr>
            <p:cNvPr id="255" name="TextBox 254">
              <a:extLst>
                <a:ext uri="{FF2B5EF4-FFF2-40B4-BE49-F238E27FC236}">
                  <a16:creationId xmlns:a16="http://schemas.microsoft.com/office/drawing/2014/main" id="{4403492E-E521-4F1C-BDC2-F4167C0821C7}"/>
                </a:ext>
              </a:extLst>
            </p:cNvPr>
            <p:cNvSpPr txBox="1"/>
            <p:nvPr/>
          </p:nvSpPr>
          <p:spPr>
            <a:xfrm>
              <a:off x="806076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42</a:t>
              </a:r>
            </a:p>
          </p:txBody>
        </p:sp>
        <p:sp>
          <p:nvSpPr>
            <p:cNvPr id="256" name="TextBox 255">
              <a:extLst>
                <a:ext uri="{FF2B5EF4-FFF2-40B4-BE49-F238E27FC236}">
                  <a16:creationId xmlns:a16="http://schemas.microsoft.com/office/drawing/2014/main" id="{A4195954-9C97-4132-B8BA-1581FA0DFC33}"/>
                </a:ext>
              </a:extLst>
            </p:cNvPr>
            <p:cNvSpPr txBox="1"/>
            <p:nvPr/>
          </p:nvSpPr>
          <p:spPr>
            <a:xfrm>
              <a:off x="827542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48</a:t>
              </a:r>
            </a:p>
          </p:txBody>
        </p:sp>
        <p:sp>
          <p:nvSpPr>
            <p:cNvPr id="257" name="TextBox 256">
              <a:extLst>
                <a:ext uri="{FF2B5EF4-FFF2-40B4-BE49-F238E27FC236}">
                  <a16:creationId xmlns:a16="http://schemas.microsoft.com/office/drawing/2014/main" id="{9ECD6703-973A-4957-8471-596243D506F4}"/>
                </a:ext>
              </a:extLst>
            </p:cNvPr>
            <p:cNvSpPr txBox="1"/>
            <p:nvPr/>
          </p:nvSpPr>
          <p:spPr>
            <a:xfrm>
              <a:off x="75999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30</a:t>
              </a:r>
            </a:p>
          </p:txBody>
        </p:sp>
        <p:sp>
          <p:nvSpPr>
            <p:cNvPr id="238" name="TextBox 237">
              <a:extLst>
                <a:ext uri="{FF2B5EF4-FFF2-40B4-BE49-F238E27FC236}">
                  <a16:creationId xmlns:a16="http://schemas.microsoft.com/office/drawing/2014/main" id="{742197F1-02EF-4CA1-8322-05A0F1069601}"/>
                </a:ext>
              </a:extLst>
            </p:cNvPr>
            <p:cNvSpPr txBox="1"/>
            <p:nvPr/>
          </p:nvSpPr>
          <p:spPr>
            <a:xfrm>
              <a:off x="8575087"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a:t>
              </a:r>
            </a:p>
          </p:txBody>
        </p:sp>
        <p:sp>
          <p:nvSpPr>
            <p:cNvPr id="239" name="TextBox 238">
              <a:extLst>
                <a:ext uri="{FF2B5EF4-FFF2-40B4-BE49-F238E27FC236}">
                  <a16:creationId xmlns:a16="http://schemas.microsoft.com/office/drawing/2014/main" id="{AA87F090-715E-4F92-9116-9433876822E3}"/>
                </a:ext>
              </a:extLst>
            </p:cNvPr>
            <p:cNvSpPr txBox="1"/>
            <p:nvPr/>
          </p:nvSpPr>
          <p:spPr>
            <a:xfrm>
              <a:off x="644071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53</a:t>
              </a:r>
            </a:p>
          </p:txBody>
        </p:sp>
        <p:sp>
          <p:nvSpPr>
            <p:cNvPr id="240" name="TextBox 239">
              <a:extLst>
                <a:ext uri="{FF2B5EF4-FFF2-40B4-BE49-F238E27FC236}">
                  <a16:creationId xmlns:a16="http://schemas.microsoft.com/office/drawing/2014/main" id="{C45C5860-282C-4114-8A27-9E5CF2D8A3DF}"/>
                </a:ext>
              </a:extLst>
            </p:cNvPr>
            <p:cNvSpPr txBox="1"/>
            <p:nvPr/>
          </p:nvSpPr>
          <p:spPr>
            <a:xfrm>
              <a:off x="6676714"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34</a:t>
              </a:r>
            </a:p>
          </p:txBody>
        </p:sp>
        <p:sp>
          <p:nvSpPr>
            <p:cNvPr id="241" name="TextBox 240">
              <a:extLst>
                <a:ext uri="{FF2B5EF4-FFF2-40B4-BE49-F238E27FC236}">
                  <a16:creationId xmlns:a16="http://schemas.microsoft.com/office/drawing/2014/main" id="{B2516EFB-98AA-47CB-9B86-D6A5C079B305}"/>
                </a:ext>
              </a:extLst>
            </p:cNvPr>
            <p:cNvSpPr txBox="1"/>
            <p:nvPr/>
          </p:nvSpPr>
          <p:spPr>
            <a:xfrm>
              <a:off x="691672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24</a:t>
              </a:r>
            </a:p>
          </p:txBody>
        </p:sp>
        <p:sp>
          <p:nvSpPr>
            <p:cNvPr id="242" name="TextBox 241">
              <a:extLst>
                <a:ext uri="{FF2B5EF4-FFF2-40B4-BE49-F238E27FC236}">
                  <a16:creationId xmlns:a16="http://schemas.microsoft.com/office/drawing/2014/main" id="{A8A8F3C3-13A7-4003-AD91-580AA853BE3A}"/>
                </a:ext>
              </a:extLst>
            </p:cNvPr>
            <p:cNvSpPr txBox="1"/>
            <p:nvPr/>
          </p:nvSpPr>
          <p:spPr>
            <a:xfrm>
              <a:off x="7141008"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20</a:t>
              </a:r>
            </a:p>
          </p:txBody>
        </p:sp>
        <p:sp>
          <p:nvSpPr>
            <p:cNvPr id="243" name="TextBox 242">
              <a:extLst>
                <a:ext uri="{FF2B5EF4-FFF2-40B4-BE49-F238E27FC236}">
                  <a16:creationId xmlns:a16="http://schemas.microsoft.com/office/drawing/2014/main" id="{BE35E0A2-EB02-4BA2-A6C5-B7A18F6FAA02}"/>
                </a:ext>
              </a:extLst>
            </p:cNvPr>
            <p:cNvSpPr txBox="1"/>
            <p:nvPr/>
          </p:nvSpPr>
          <p:spPr>
            <a:xfrm>
              <a:off x="73713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17</a:t>
              </a:r>
            </a:p>
          </p:txBody>
        </p:sp>
        <p:sp>
          <p:nvSpPr>
            <p:cNvPr id="244" name="TextBox 243">
              <a:extLst>
                <a:ext uri="{FF2B5EF4-FFF2-40B4-BE49-F238E27FC236}">
                  <a16:creationId xmlns:a16="http://schemas.microsoft.com/office/drawing/2014/main" id="{7CCCB17B-3742-44FF-B81F-594CF29809B4}"/>
                </a:ext>
              </a:extLst>
            </p:cNvPr>
            <p:cNvSpPr txBox="1"/>
            <p:nvPr/>
          </p:nvSpPr>
          <p:spPr>
            <a:xfrm>
              <a:off x="7823806"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10</a:t>
              </a:r>
            </a:p>
          </p:txBody>
        </p:sp>
        <p:sp>
          <p:nvSpPr>
            <p:cNvPr id="245" name="TextBox 244">
              <a:extLst>
                <a:ext uri="{FF2B5EF4-FFF2-40B4-BE49-F238E27FC236}">
                  <a16:creationId xmlns:a16="http://schemas.microsoft.com/office/drawing/2014/main" id="{75AA184B-4C6A-4289-96F2-9042CD1AF72C}"/>
                </a:ext>
              </a:extLst>
            </p:cNvPr>
            <p:cNvSpPr txBox="1"/>
            <p:nvPr/>
          </p:nvSpPr>
          <p:spPr>
            <a:xfrm>
              <a:off x="8096029"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7</a:t>
              </a:r>
            </a:p>
          </p:txBody>
        </p:sp>
        <p:sp>
          <p:nvSpPr>
            <p:cNvPr id="246" name="TextBox 245">
              <a:extLst>
                <a:ext uri="{FF2B5EF4-FFF2-40B4-BE49-F238E27FC236}">
                  <a16:creationId xmlns:a16="http://schemas.microsoft.com/office/drawing/2014/main" id="{1559041B-2777-45A4-B14D-CE87EFB7A491}"/>
                </a:ext>
              </a:extLst>
            </p:cNvPr>
            <p:cNvSpPr txBox="1"/>
            <p:nvPr/>
          </p:nvSpPr>
          <p:spPr>
            <a:xfrm>
              <a:off x="8310695"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a:t>
              </a:r>
            </a:p>
          </p:txBody>
        </p:sp>
        <p:sp>
          <p:nvSpPr>
            <p:cNvPr id="247" name="TextBox 246">
              <a:extLst>
                <a:ext uri="{FF2B5EF4-FFF2-40B4-BE49-F238E27FC236}">
                  <a16:creationId xmlns:a16="http://schemas.microsoft.com/office/drawing/2014/main" id="{9D05788C-C9D9-4DD1-B238-670D01E27D3F}"/>
                </a:ext>
              </a:extLst>
            </p:cNvPr>
            <p:cNvSpPr txBox="1"/>
            <p:nvPr/>
          </p:nvSpPr>
          <p:spPr>
            <a:xfrm>
              <a:off x="75999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14</a:t>
              </a:r>
            </a:p>
          </p:txBody>
        </p:sp>
        <p:sp>
          <p:nvSpPr>
            <p:cNvPr id="228" name="TextBox 227">
              <a:extLst>
                <a:ext uri="{FF2B5EF4-FFF2-40B4-BE49-F238E27FC236}">
                  <a16:creationId xmlns:a16="http://schemas.microsoft.com/office/drawing/2014/main" id="{2AE7F2BC-66DB-4BA8-A2A7-E46F3BB13149}"/>
                </a:ext>
              </a:extLst>
            </p:cNvPr>
            <p:cNvSpPr txBox="1"/>
            <p:nvPr/>
          </p:nvSpPr>
          <p:spPr>
            <a:xfrm>
              <a:off x="8575087"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229" name="TextBox 228">
              <a:extLst>
                <a:ext uri="{FF2B5EF4-FFF2-40B4-BE49-F238E27FC236}">
                  <a16:creationId xmlns:a16="http://schemas.microsoft.com/office/drawing/2014/main" id="{CE831E5F-E267-4852-8BFA-1F01BC11ED1D}"/>
                </a:ext>
              </a:extLst>
            </p:cNvPr>
            <p:cNvSpPr txBox="1"/>
            <p:nvPr/>
          </p:nvSpPr>
          <p:spPr>
            <a:xfrm>
              <a:off x="644071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55</a:t>
              </a:r>
            </a:p>
          </p:txBody>
        </p:sp>
        <p:sp>
          <p:nvSpPr>
            <p:cNvPr id="230" name="TextBox 229">
              <a:extLst>
                <a:ext uri="{FF2B5EF4-FFF2-40B4-BE49-F238E27FC236}">
                  <a16:creationId xmlns:a16="http://schemas.microsoft.com/office/drawing/2014/main" id="{A9744E72-3D68-4BD8-A178-05FFBCA12087}"/>
                </a:ext>
              </a:extLst>
            </p:cNvPr>
            <p:cNvSpPr txBox="1"/>
            <p:nvPr/>
          </p:nvSpPr>
          <p:spPr>
            <a:xfrm>
              <a:off x="6676714"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33</a:t>
              </a:r>
            </a:p>
          </p:txBody>
        </p:sp>
        <p:sp>
          <p:nvSpPr>
            <p:cNvPr id="231" name="TextBox 230">
              <a:extLst>
                <a:ext uri="{FF2B5EF4-FFF2-40B4-BE49-F238E27FC236}">
                  <a16:creationId xmlns:a16="http://schemas.microsoft.com/office/drawing/2014/main" id="{F4ECDBD9-E5DD-4202-BC8B-8EB00E692934}"/>
                </a:ext>
              </a:extLst>
            </p:cNvPr>
            <p:cNvSpPr txBox="1"/>
            <p:nvPr/>
          </p:nvSpPr>
          <p:spPr>
            <a:xfrm>
              <a:off x="691672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13</a:t>
              </a:r>
            </a:p>
          </p:txBody>
        </p:sp>
        <p:sp>
          <p:nvSpPr>
            <p:cNvPr id="232" name="TextBox 231">
              <a:extLst>
                <a:ext uri="{FF2B5EF4-FFF2-40B4-BE49-F238E27FC236}">
                  <a16:creationId xmlns:a16="http://schemas.microsoft.com/office/drawing/2014/main" id="{14888816-61D2-4EBF-9A38-2D6A496B1739}"/>
                </a:ext>
              </a:extLst>
            </p:cNvPr>
            <p:cNvSpPr txBox="1"/>
            <p:nvPr/>
          </p:nvSpPr>
          <p:spPr>
            <a:xfrm>
              <a:off x="7141008"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11</a:t>
              </a:r>
            </a:p>
          </p:txBody>
        </p:sp>
        <p:sp>
          <p:nvSpPr>
            <p:cNvPr id="233" name="TextBox 232">
              <a:extLst>
                <a:ext uri="{FF2B5EF4-FFF2-40B4-BE49-F238E27FC236}">
                  <a16:creationId xmlns:a16="http://schemas.microsoft.com/office/drawing/2014/main" id="{2D3649C7-225D-4A51-8DB7-DED997EBFBF0}"/>
                </a:ext>
              </a:extLst>
            </p:cNvPr>
            <p:cNvSpPr txBox="1"/>
            <p:nvPr/>
          </p:nvSpPr>
          <p:spPr>
            <a:xfrm>
              <a:off x="74066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a:t>
              </a:r>
            </a:p>
          </p:txBody>
        </p:sp>
        <p:sp>
          <p:nvSpPr>
            <p:cNvPr id="234" name="TextBox 233">
              <a:extLst>
                <a:ext uri="{FF2B5EF4-FFF2-40B4-BE49-F238E27FC236}">
                  <a16:creationId xmlns:a16="http://schemas.microsoft.com/office/drawing/2014/main" id="{DAFA147F-6991-49B9-A0EA-6CC94391508B}"/>
                </a:ext>
              </a:extLst>
            </p:cNvPr>
            <p:cNvSpPr txBox="1"/>
            <p:nvPr/>
          </p:nvSpPr>
          <p:spPr>
            <a:xfrm>
              <a:off x="7859072"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a:t>
              </a:r>
            </a:p>
          </p:txBody>
        </p:sp>
        <p:sp>
          <p:nvSpPr>
            <p:cNvPr id="235" name="TextBox 234">
              <a:extLst>
                <a:ext uri="{FF2B5EF4-FFF2-40B4-BE49-F238E27FC236}">
                  <a16:creationId xmlns:a16="http://schemas.microsoft.com/office/drawing/2014/main" id="{93F703CD-5D01-442D-9506-62DFC23D455A}"/>
                </a:ext>
              </a:extLst>
            </p:cNvPr>
            <p:cNvSpPr txBox="1"/>
            <p:nvPr/>
          </p:nvSpPr>
          <p:spPr>
            <a:xfrm>
              <a:off x="8096029"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a:t>
              </a:r>
            </a:p>
          </p:txBody>
        </p:sp>
        <p:sp>
          <p:nvSpPr>
            <p:cNvPr id="236" name="TextBox 235">
              <a:extLst>
                <a:ext uri="{FF2B5EF4-FFF2-40B4-BE49-F238E27FC236}">
                  <a16:creationId xmlns:a16="http://schemas.microsoft.com/office/drawing/2014/main" id="{C73EA492-806C-499C-9E1E-29B0B2FBBC9E}"/>
                </a:ext>
              </a:extLst>
            </p:cNvPr>
            <p:cNvSpPr txBox="1"/>
            <p:nvPr/>
          </p:nvSpPr>
          <p:spPr>
            <a:xfrm>
              <a:off x="8310695"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a:t>
              </a:r>
            </a:p>
          </p:txBody>
        </p:sp>
        <p:sp>
          <p:nvSpPr>
            <p:cNvPr id="237" name="TextBox 236">
              <a:extLst>
                <a:ext uri="{FF2B5EF4-FFF2-40B4-BE49-F238E27FC236}">
                  <a16:creationId xmlns:a16="http://schemas.microsoft.com/office/drawing/2014/main" id="{70905FAE-13B7-41F5-BCD1-4E9DF826E283}"/>
                </a:ext>
              </a:extLst>
            </p:cNvPr>
            <p:cNvSpPr txBox="1"/>
            <p:nvPr/>
          </p:nvSpPr>
          <p:spPr>
            <a:xfrm>
              <a:off x="76352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a:t>
              </a:r>
            </a:p>
          </p:txBody>
        </p:sp>
        <p:sp>
          <p:nvSpPr>
            <p:cNvPr id="225" name="TextBox 224">
              <a:extLst>
                <a:ext uri="{FF2B5EF4-FFF2-40B4-BE49-F238E27FC236}">
                  <a16:creationId xmlns:a16="http://schemas.microsoft.com/office/drawing/2014/main" id="{C39F06B3-8418-4995-A7B8-6472AC9DB58A}"/>
                </a:ext>
              </a:extLst>
            </p:cNvPr>
            <p:cNvSpPr txBox="1"/>
            <p:nvPr/>
          </p:nvSpPr>
          <p:spPr>
            <a:xfrm>
              <a:off x="7120536"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时间（月）</a:t>
              </a:r>
            </a:p>
          </p:txBody>
        </p:sp>
        <p:sp>
          <p:nvSpPr>
            <p:cNvPr id="227" name="TextBox 226">
              <a:extLst>
                <a:ext uri="{FF2B5EF4-FFF2-40B4-BE49-F238E27FC236}">
                  <a16:creationId xmlns:a16="http://schemas.microsoft.com/office/drawing/2014/main" id="{59750654-0ABE-4A90-8C33-75846F4DE531}"/>
                </a:ext>
              </a:extLst>
            </p:cNvPr>
            <p:cNvSpPr txBox="1"/>
            <p:nvPr/>
          </p:nvSpPr>
          <p:spPr>
            <a:xfrm>
              <a:off x="7724401" y="3406126"/>
              <a:ext cx="1260281"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mOS（月）(95% 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10.4 (5.9, 18.3)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8.0 (5.1, 9.9)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62" name="Freeform: Shape 261">
              <a:extLst>
                <a:ext uri="{FF2B5EF4-FFF2-40B4-BE49-F238E27FC236}">
                  <a16:creationId xmlns:a16="http://schemas.microsoft.com/office/drawing/2014/main" id="{11423932-1B1D-454C-82AD-326BDA03E4A0}"/>
                </a:ext>
              </a:extLst>
            </p:cNvPr>
            <p:cNvSpPr/>
            <p:nvPr/>
          </p:nvSpPr>
          <p:spPr>
            <a:xfrm>
              <a:off x="6545681" y="3524834"/>
              <a:ext cx="1900165" cy="1513185"/>
            </a:xfrm>
            <a:custGeom>
              <a:avLst/>
              <a:gdLst>
                <a:gd name="connsiteX0" fmla="*/ 2994051 w 2990850"/>
                <a:gd name="connsiteY0" fmla="*/ 2387908 h 2381250"/>
                <a:gd name="connsiteX1" fmla="*/ 2034883 w 2990850"/>
                <a:gd name="connsiteY1" fmla="*/ 2387908 h 2381250"/>
                <a:gd name="connsiteX2" fmla="*/ 2034883 w 2990850"/>
                <a:gd name="connsiteY2" fmla="*/ 2327967 h 2381250"/>
                <a:gd name="connsiteX3" fmla="*/ 1741808 w 2990850"/>
                <a:gd name="connsiteY3" fmla="*/ 2327967 h 2381250"/>
                <a:gd name="connsiteX4" fmla="*/ 1741808 w 2990850"/>
                <a:gd name="connsiteY4" fmla="*/ 2284667 h 2381250"/>
                <a:gd name="connsiteX5" fmla="*/ 1432084 w 2990850"/>
                <a:gd name="connsiteY5" fmla="*/ 2284667 h 2381250"/>
                <a:gd name="connsiteX6" fmla="*/ 1432084 w 2990850"/>
                <a:gd name="connsiteY6" fmla="*/ 2241376 h 2381250"/>
                <a:gd name="connsiteX7" fmla="*/ 1388783 w 2990850"/>
                <a:gd name="connsiteY7" fmla="*/ 2241376 h 2381250"/>
                <a:gd name="connsiteX8" fmla="*/ 1388783 w 2990850"/>
                <a:gd name="connsiteY8" fmla="*/ 2198075 h 2381250"/>
                <a:gd name="connsiteX9" fmla="*/ 1332167 w 2990850"/>
                <a:gd name="connsiteY9" fmla="*/ 2198075 h 2381250"/>
                <a:gd name="connsiteX10" fmla="*/ 1332167 w 2990850"/>
                <a:gd name="connsiteY10" fmla="*/ 2161442 h 2381250"/>
                <a:gd name="connsiteX11" fmla="*/ 1262224 w 2990850"/>
                <a:gd name="connsiteY11" fmla="*/ 2161442 h 2381250"/>
                <a:gd name="connsiteX12" fmla="*/ 1262224 w 2990850"/>
                <a:gd name="connsiteY12" fmla="*/ 2091500 h 2381250"/>
                <a:gd name="connsiteX13" fmla="*/ 1212275 w 2990850"/>
                <a:gd name="connsiteY13" fmla="*/ 2091500 h 2381250"/>
                <a:gd name="connsiteX14" fmla="*/ 1212275 w 2990850"/>
                <a:gd name="connsiteY14" fmla="*/ 2041550 h 2381250"/>
                <a:gd name="connsiteX15" fmla="*/ 1129008 w 2990850"/>
                <a:gd name="connsiteY15" fmla="*/ 2041550 h 2381250"/>
                <a:gd name="connsiteX16" fmla="*/ 1129008 w 2990850"/>
                <a:gd name="connsiteY16" fmla="*/ 1998250 h 2381250"/>
                <a:gd name="connsiteX17" fmla="*/ 965826 w 2990850"/>
                <a:gd name="connsiteY17" fmla="*/ 1998250 h 2381250"/>
                <a:gd name="connsiteX18" fmla="*/ 965826 w 2990850"/>
                <a:gd name="connsiteY18" fmla="*/ 1951625 h 2381250"/>
                <a:gd name="connsiteX19" fmla="*/ 756005 w 2990850"/>
                <a:gd name="connsiteY19" fmla="*/ 1951625 h 2381250"/>
                <a:gd name="connsiteX20" fmla="*/ 756005 w 2990850"/>
                <a:gd name="connsiteY20" fmla="*/ 1848383 h 2381250"/>
                <a:gd name="connsiteX21" fmla="*/ 712710 w 2990850"/>
                <a:gd name="connsiteY21" fmla="*/ 1848383 h 2381250"/>
                <a:gd name="connsiteX22" fmla="*/ 712710 w 2990850"/>
                <a:gd name="connsiteY22" fmla="*/ 1765125 h 2381250"/>
                <a:gd name="connsiteX23" fmla="*/ 676075 w 2990850"/>
                <a:gd name="connsiteY23" fmla="*/ 1765125 h 2381250"/>
                <a:gd name="connsiteX24" fmla="*/ 676075 w 2990850"/>
                <a:gd name="connsiteY24" fmla="*/ 1708509 h 2381250"/>
                <a:gd name="connsiteX25" fmla="*/ 639441 w 2990850"/>
                <a:gd name="connsiteY25" fmla="*/ 1708509 h 2381250"/>
                <a:gd name="connsiteX26" fmla="*/ 639441 w 2990850"/>
                <a:gd name="connsiteY26" fmla="*/ 1585284 h 2381250"/>
                <a:gd name="connsiteX27" fmla="*/ 612797 w 2990850"/>
                <a:gd name="connsiteY27" fmla="*/ 1585284 h 2381250"/>
                <a:gd name="connsiteX28" fmla="*/ 612797 w 2990850"/>
                <a:gd name="connsiteY28" fmla="*/ 1475375 h 2381250"/>
                <a:gd name="connsiteX29" fmla="*/ 559511 w 2990850"/>
                <a:gd name="connsiteY29" fmla="*/ 1475375 h 2381250"/>
                <a:gd name="connsiteX30" fmla="*/ 559511 w 2990850"/>
                <a:gd name="connsiteY30" fmla="*/ 1408767 h 2381250"/>
                <a:gd name="connsiteX31" fmla="*/ 526207 w 2990850"/>
                <a:gd name="connsiteY31" fmla="*/ 1408767 h 2381250"/>
                <a:gd name="connsiteX32" fmla="*/ 526207 w 2990850"/>
                <a:gd name="connsiteY32" fmla="*/ 1168975 h 2381250"/>
                <a:gd name="connsiteX33" fmla="*/ 476250 w 2990850"/>
                <a:gd name="connsiteY33" fmla="*/ 1168975 h 2381250"/>
                <a:gd name="connsiteX34" fmla="*/ 476250 w 2990850"/>
                <a:gd name="connsiteY34" fmla="*/ 1115692 h 2381250"/>
                <a:gd name="connsiteX35" fmla="*/ 436285 w 2990850"/>
                <a:gd name="connsiteY35" fmla="*/ 1115692 h 2381250"/>
                <a:gd name="connsiteX36" fmla="*/ 436285 w 2990850"/>
                <a:gd name="connsiteY36" fmla="*/ 1025766 h 2381250"/>
                <a:gd name="connsiteX37" fmla="*/ 359685 w 2990850"/>
                <a:gd name="connsiteY37" fmla="*/ 1025766 h 2381250"/>
                <a:gd name="connsiteX38" fmla="*/ 359685 w 2990850"/>
                <a:gd name="connsiteY38" fmla="*/ 935848 h 2381250"/>
                <a:gd name="connsiteX39" fmla="*/ 336373 w 2990850"/>
                <a:gd name="connsiteY39" fmla="*/ 935848 h 2381250"/>
                <a:gd name="connsiteX40" fmla="*/ 336373 w 2990850"/>
                <a:gd name="connsiteY40" fmla="*/ 825944 h 2381250"/>
                <a:gd name="connsiteX41" fmla="*/ 293077 w 2990850"/>
                <a:gd name="connsiteY41" fmla="*/ 825944 h 2381250"/>
                <a:gd name="connsiteX42" fmla="*/ 293077 w 2990850"/>
                <a:gd name="connsiteY42" fmla="*/ 756005 h 2381250"/>
                <a:gd name="connsiteX43" fmla="*/ 273094 w 2990850"/>
                <a:gd name="connsiteY43" fmla="*/ 756005 h 2381250"/>
                <a:gd name="connsiteX44" fmla="*/ 273094 w 2990850"/>
                <a:gd name="connsiteY44" fmla="*/ 659423 h 2381250"/>
                <a:gd name="connsiteX45" fmla="*/ 233129 w 2990850"/>
                <a:gd name="connsiteY45" fmla="*/ 659423 h 2381250"/>
                <a:gd name="connsiteX46" fmla="*/ 233129 w 2990850"/>
                <a:gd name="connsiteY46" fmla="*/ 509554 h 2381250"/>
                <a:gd name="connsiteX47" fmla="*/ 209817 w 2990850"/>
                <a:gd name="connsiteY47" fmla="*/ 509554 h 2381250"/>
                <a:gd name="connsiteX48" fmla="*/ 209817 w 2990850"/>
                <a:gd name="connsiteY48" fmla="*/ 429624 h 2381250"/>
                <a:gd name="connsiteX49" fmla="*/ 149868 w 2990850"/>
                <a:gd name="connsiteY49" fmla="*/ 429624 h 2381250"/>
                <a:gd name="connsiteX50" fmla="*/ 149868 w 2990850"/>
                <a:gd name="connsiteY50" fmla="*/ 299737 h 2381250"/>
                <a:gd name="connsiteX51" fmla="*/ 133217 w 2990850"/>
                <a:gd name="connsiteY51" fmla="*/ 299737 h 2381250"/>
                <a:gd name="connsiteX52" fmla="*/ 133217 w 2990850"/>
                <a:gd name="connsiteY52" fmla="*/ 96583 h 2381250"/>
                <a:gd name="connsiteX53" fmla="*/ 106573 w 2990850"/>
                <a:gd name="connsiteY53" fmla="*/ 96583 h 2381250"/>
                <a:gd name="connsiteX54" fmla="*/ 106573 w 2990850"/>
                <a:gd name="connsiteY54" fmla="*/ 0 h 2381250"/>
                <a:gd name="connsiteX55" fmla="*/ 0 w 2990850"/>
                <a:gd name="connsiteY5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90850" h="2381250">
                  <a:moveTo>
                    <a:pt x="2994051" y="2387908"/>
                  </a:moveTo>
                  <a:lnTo>
                    <a:pt x="2034883" y="2387908"/>
                  </a:lnTo>
                  <a:lnTo>
                    <a:pt x="2034883" y="2327967"/>
                  </a:lnTo>
                  <a:lnTo>
                    <a:pt x="1741808" y="2327967"/>
                  </a:lnTo>
                  <a:lnTo>
                    <a:pt x="1741808" y="2284667"/>
                  </a:lnTo>
                  <a:lnTo>
                    <a:pt x="1432084" y="2284667"/>
                  </a:lnTo>
                  <a:lnTo>
                    <a:pt x="1432084" y="2241376"/>
                  </a:lnTo>
                  <a:lnTo>
                    <a:pt x="1388783" y="2241376"/>
                  </a:lnTo>
                  <a:lnTo>
                    <a:pt x="1388783" y="2198075"/>
                  </a:lnTo>
                  <a:lnTo>
                    <a:pt x="1332167" y="2198075"/>
                  </a:lnTo>
                  <a:lnTo>
                    <a:pt x="1332167" y="2161442"/>
                  </a:lnTo>
                  <a:lnTo>
                    <a:pt x="1262224" y="2161442"/>
                  </a:lnTo>
                  <a:lnTo>
                    <a:pt x="1262224" y="2091500"/>
                  </a:lnTo>
                  <a:lnTo>
                    <a:pt x="1212275" y="2091500"/>
                  </a:lnTo>
                  <a:lnTo>
                    <a:pt x="1212275" y="2041550"/>
                  </a:lnTo>
                  <a:lnTo>
                    <a:pt x="1129008" y="2041550"/>
                  </a:lnTo>
                  <a:lnTo>
                    <a:pt x="1129008" y="1998250"/>
                  </a:lnTo>
                  <a:lnTo>
                    <a:pt x="965826" y="1998250"/>
                  </a:lnTo>
                  <a:lnTo>
                    <a:pt x="965826" y="1951625"/>
                  </a:lnTo>
                  <a:lnTo>
                    <a:pt x="756005" y="1951625"/>
                  </a:lnTo>
                  <a:lnTo>
                    <a:pt x="756005" y="1848383"/>
                  </a:lnTo>
                  <a:lnTo>
                    <a:pt x="712710" y="1848383"/>
                  </a:lnTo>
                  <a:lnTo>
                    <a:pt x="712710" y="1765125"/>
                  </a:lnTo>
                  <a:lnTo>
                    <a:pt x="676075" y="1765125"/>
                  </a:lnTo>
                  <a:lnTo>
                    <a:pt x="676075" y="1708509"/>
                  </a:lnTo>
                  <a:lnTo>
                    <a:pt x="639441" y="1708509"/>
                  </a:lnTo>
                  <a:lnTo>
                    <a:pt x="639441" y="1585284"/>
                  </a:lnTo>
                  <a:lnTo>
                    <a:pt x="612797" y="1585284"/>
                  </a:lnTo>
                  <a:lnTo>
                    <a:pt x="612797" y="1475375"/>
                  </a:lnTo>
                  <a:lnTo>
                    <a:pt x="559511" y="1475375"/>
                  </a:lnTo>
                  <a:lnTo>
                    <a:pt x="559511" y="1408767"/>
                  </a:lnTo>
                  <a:lnTo>
                    <a:pt x="526207" y="1408767"/>
                  </a:lnTo>
                  <a:lnTo>
                    <a:pt x="526207" y="1168975"/>
                  </a:lnTo>
                  <a:lnTo>
                    <a:pt x="476250" y="1168975"/>
                  </a:lnTo>
                  <a:lnTo>
                    <a:pt x="476250" y="1115692"/>
                  </a:lnTo>
                  <a:lnTo>
                    <a:pt x="436285" y="1115692"/>
                  </a:lnTo>
                  <a:lnTo>
                    <a:pt x="436285" y="1025766"/>
                  </a:lnTo>
                  <a:lnTo>
                    <a:pt x="359685" y="1025766"/>
                  </a:lnTo>
                  <a:lnTo>
                    <a:pt x="359685" y="935848"/>
                  </a:lnTo>
                  <a:lnTo>
                    <a:pt x="336373" y="935848"/>
                  </a:lnTo>
                  <a:lnTo>
                    <a:pt x="336373" y="825944"/>
                  </a:lnTo>
                  <a:lnTo>
                    <a:pt x="293077" y="825944"/>
                  </a:lnTo>
                  <a:lnTo>
                    <a:pt x="293077" y="756005"/>
                  </a:lnTo>
                  <a:lnTo>
                    <a:pt x="273094" y="756005"/>
                  </a:lnTo>
                  <a:lnTo>
                    <a:pt x="273094" y="659423"/>
                  </a:lnTo>
                  <a:lnTo>
                    <a:pt x="233129" y="659423"/>
                  </a:lnTo>
                  <a:lnTo>
                    <a:pt x="233129" y="509554"/>
                  </a:lnTo>
                  <a:lnTo>
                    <a:pt x="209817" y="509554"/>
                  </a:lnTo>
                  <a:lnTo>
                    <a:pt x="209817" y="429624"/>
                  </a:lnTo>
                  <a:lnTo>
                    <a:pt x="149868" y="429624"/>
                  </a:lnTo>
                  <a:lnTo>
                    <a:pt x="149868" y="299737"/>
                  </a:lnTo>
                  <a:lnTo>
                    <a:pt x="133217" y="299737"/>
                  </a:lnTo>
                  <a:lnTo>
                    <a:pt x="133217" y="96583"/>
                  </a:lnTo>
                  <a:lnTo>
                    <a:pt x="106573" y="96583"/>
                  </a:lnTo>
                  <a:lnTo>
                    <a:pt x="106573"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3" name="Freeform: Shape 262">
              <a:extLst>
                <a:ext uri="{FF2B5EF4-FFF2-40B4-BE49-F238E27FC236}">
                  <a16:creationId xmlns:a16="http://schemas.microsoft.com/office/drawing/2014/main" id="{DF6C3D4E-667F-4C9A-B312-E1096DCB1B70}"/>
                </a:ext>
              </a:extLst>
            </p:cNvPr>
            <p:cNvSpPr/>
            <p:nvPr/>
          </p:nvSpPr>
          <p:spPr>
            <a:xfrm>
              <a:off x="8447880"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4" name="Freeform: Shape 263">
              <a:extLst>
                <a:ext uri="{FF2B5EF4-FFF2-40B4-BE49-F238E27FC236}">
                  <a16:creationId xmlns:a16="http://schemas.microsoft.com/office/drawing/2014/main" id="{F8A9B5BE-05C5-4754-BF4E-295B85224E52}"/>
                </a:ext>
              </a:extLst>
            </p:cNvPr>
            <p:cNvSpPr/>
            <p:nvPr/>
          </p:nvSpPr>
          <p:spPr>
            <a:xfrm>
              <a:off x="8399468"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5" name="Freeform: Shape 264">
              <a:extLst>
                <a:ext uri="{FF2B5EF4-FFF2-40B4-BE49-F238E27FC236}">
                  <a16:creationId xmlns:a16="http://schemas.microsoft.com/office/drawing/2014/main" id="{AE29E88C-1F22-46A1-807A-03617768B638}"/>
                </a:ext>
              </a:extLst>
            </p:cNvPr>
            <p:cNvSpPr/>
            <p:nvPr/>
          </p:nvSpPr>
          <p:spPr>
            <a:xfrm>
              <a:off x="8084785"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9" name="Freeform: Shape 268">
              <a:extLst>
                <a:ext uri="{FF2B5EF4-FFF2-40B4-BE49-F238E27FC236}">
                  <a16:creationId xmlns:a16="http://schemas.microsoft.com/office/drawing/2014/main" id="{6682763B-4673-4B9A-8DF9-C1AE25CA5631}"/>
                </a:ext>
              </a:extLst>
            </p:cNvPr>
            <p:cNvSpPr/>
            <p:nvPr/>
          </p:nvSpPr>
          <p:spPr>
            <a:xfrm>
              <a:off x="6545681" y="3524835"/>
              <a:ext cx="1982148" cy="1376064"/>
            </a:xfrm>
            <a:custGeom>
              <a:avLst/>
              <a:gdLst>
                <a:gd name="connsiteX0" fmla="*/ 3117618 w 3114675"/>
                <a:gd name="connsiteY0" fmla="*/ 2145992 h 2143125"/>
                <a:gd name="connsiteX1" fmla="*/ 2333435 w 3114675"/>
                <a:gd name="connsiteY1" fmla="*/ 2145992 h 2143125"/>
                <a:gd name="connsiteX2" fmla="*/ 2333435 w 3114675"/>
                <a:gd name="connsiteY2" fmla="*/ 2073316 h 2143125"/>
                <a:gd name="connsiteX3" fmla="*/ 2031235 w 3114675"/>
                <a:gd name="connsiteY3" fmla="*/ 2073316 h 2143125"/>
                <a:gd name="connsiteX4" fmla="*/ 2031235 w 3114675"/>
                <a:gd name="connsiteY4" fmla="*/ 2031235 h 2143125"/>
                <a:gd name="connsiteX5" fmla="*/ 2008280 w 3114675"/>
                <a:gd name="connsiteY5" fmla="*/ 2031235 h 2143125"/>
                <a:gd name="connsiteX6" fmla="*/ 2008280 w 3114675"/>
                <a:gd name="connsiteY6" fmla="*/ 1992982 h 2143125"/>
                <a:gd name="connsiteX7" fmla="*/ 1973856 w 3114675"/>
                <a:gd name="connsiteY7" fmla="*/ 1992982 h 2143125"/>
                <a:gd name="connsiteX8" fmla="*/ 1973856 w 3114675"/>
                <a:gd name="connsiteY8" fmla="*/ 1927955 h 2143125"/>
                <a:gd name="connsiteX9" fmla="*/ 1916478 w 3114675"/>
                <a:gd name="connsiteY9" fmla="*/ 1927955 h 2143125"/>
                <a:gd name="connsiteX10" fmla="*/ 1916478 w 3114675"/>
                <a:gd name="connsiteY10" fmla="*/ 1889703 h 2143125"/>
                <a:gd name="connsiteX11" fmla="*/ 1656359 w 3114675"/>
                <a:gd name="connsiteY11" fmla="*/ 1889703 h 2143125"/>
                <a:gd name="connsiteX12" fmla="*/ 1656359 w 3114675"/>
                <a:gd name="connsiteY12" fmla="*/ 1790243 h 2143125"/>
                <a:gd name="connsiteX13" fmla="*/ 1629575 w 3114675"/>
                <a:gd name="connsiteY13" fmla="*/ 1790243 h 2143125"/>
                <a:gd name="connsiteX14" fmla="*/ 1629575 w 3114675"/>
                <a:gd name="connsiteY14" fmla="*/ 1744342 h 2143125"/>
                <a:gd name="connsiteX15" fmla="*/ 1380935 w 3114675"/>
                <a:gd name="connsiteY15" fmla="*/ 1744342 h 2143125"/>
                <a:gd name="connsiteX16" fmla="*/ 1380935 w 3114675"/>
                <a:gd name="connsiteY16" fmla="*/ 1675486 h 2143125"/>
                <a:gd name="connsiteX17" fmla="*/ 1185844 w 3114675"/>
                <a:gd name="connsiteY17" fmla="*/ 1675486 h 2143125"/>
                <a:gd name="connsiteX18" fmla="*/ 1185844 w 3114675"/>
                <a:gd name="connsiteY18" fmla="*/ 1637233 h 2143125"/>
                <a:gd name="connsiteX19" fmla="*/ 1132294 w 3114675"/>
                <a:gd name="connsiteY19" fmla="*/ 1637233 h 2143125"/>
                <a:gd name="connsiteX20" fmla="*/ 1132294 w 3114675"/>
                <a:gd name="connsiteY20" fmla="*/ 1583674 h 2143125"/>
                <a:gd name="connsiteX21" fmla="*/ 1044312 w 3114675"/>
                <a:gd name="connsiteY21" fmla="*/ 1583674 h 2143125"/>
                <a:gd name="connsiteX22" fmla="*/ 1044312 w 3114675"/>
                <a:gd name="connsiteY22" fmla="*/ 1438313 h 2143125"/>
                <a:gd name="connsiteX23" fmla="*/ 990752 w 3114675"/>
                <a:gd name="connsiteY23" fmla="*/ 1438313 h 2143125"/>
                <a:gd name="connsiteX24" fmla="*/ 990752 w 3114675"/>
                <a:gd name="connsiteY24" fmla="*/ 1407709 h 2143125"/>
                <a:gd name="connsiteX25" fmla="*/ 677079 w 3114675"/>
                <a:gd name="connsiteY25" fmla="*/ 1407709 h 2143125"/>
                <a:gd name="connsiteX26" fmla="*/ 677079 w 3114675"/>
                <a:gd name="connsiteY26" fmla="*/ 1235573 h 2143125"/>
                <a:gd name="connsiteX27" fmla="*/ 642651 w 3114675"/>
                <a:gd name="connsiteY27" fmla="*/ 1235573 h 2143125"/>
                <a:gd name="connsiteX28" fmla="*/ 642651 w 3114675"/>
                <a:gd name="connsiteY28" fmla="*/ 1109339 h 2143125"/>
                <a:gd name="connsiteX29" fmla="*/ 569970 w 3114675"/>
                <a:gd name="connsiteY29" fmla="*/ 1109339 h 2143125"/>
                <a:gd name="connsiteX30" fmla="*/ 569970 w 3114675"/>
                <a:gd name="connsiteY30" fmla="*/ 1021356 h 2143125"/>
                <a:gd name="connsiteX31" fmla="*/ 497289 w 3114675"/>
                <a:gd name="connsiteY31" fmla="*/ 1021356 h 2143125"/>
                <a:gd name="connsiteX32" fmla="*/ 497289 w 3114675"/>
                <a:gd name="connsiteY32" fmla="*/ 952500 h 2143125"/>
                <a:gd name="connsiteX33" fmla="*/ 436085 w 3114675"/>
                <a:gd name="connsiteY33" fmla="*/ 952500 h 2143125"/>
                <a:gd name="connsiteX34" fmla="*/ 436085 w 3114675"/>
                <a:gd name="connsiteY34" fmla="*/ 898946 h 2143125"/>
                <a:gd name="connsiteX35" fmla="*/ 390181 w 3114675"/>
                <a:gd name="connsiteY35" fmla="*/ 898946 h 2143125"/>
                <a:gd name="connsiteX36" fmla="*/ 390181 w 3114675"/>
                <a:gd name="connsiteY36" fmla="*/ 807139 h 2143125"/>
                <a:gd name="connsiteX37" fmla="*/ 340452 w 3114675"/>
                <a:gd name="connsiteY37" fmla="*/ 807139 h 2143125"/>
                <a:gd name="connsiteX38" fmla="*/ 340452 w 3114675"/>
                <a:gd name="connsiteY38" fmla="*/ 673253 h 2143125"/>
                <a:gd name="connsiteX39" fmla="*/ 298374 w 3114675"/>
                <a:gd name="connsiteY39" fmla="*/ 673253 h 2143125"/>
                <a:gd name="connsiteX40" fmla="*/ 298374 w 3114675"/>
                <a:gd name="connsiteY40" fmla="*/ 581446 h 2143125"/>
                <a:gd name="connsiteX41" fmla="*/ 210392 w 3114675"/>
                <a:gd name="connsiteY41" fmla="*/ 581446 h 2143125"/>
                <a:gd name="connsiteX42" fmla="*/ 210392 w 3114675"/>
                <a:gd name="connsiteY42" fmla="*/ 462862 h 2143125"/>
                <a:gd name="connsiteX43" fmla="*/ 195090 w 3114675"/>
                <a:gd name="connsiteY43" fmla="*/ 462862 h 2143125"/>
                <a:gd name="connsiteX44" fmla="*/ 195090 w 3114675"/>
                <a:gd name="connsiteY44" fmla="*/ 382531 h 2143125"/>
                <a:gd name="connsiteX45" fmla="*/ 149187 w 3114675"/>
                <a:gd name="connsiteY45" fmla="*/ 382531 h 2143125"/>
                <a:gd name="connsiteX46" fmla="*/ 149187 w 3114675"/>
                <a:gd name="connsiteY46" fmla="*/ 172139 h 2143125"/>
                <a:gd name="connsiteX47" fmla="*/ 103283 w 3114675"/>
                <a:gd name="connsiteY47" fmla="*/ 172139 h 2143125"/>
                <a:gd name="connsiteX48" fmla="*/ 103283 w 3114675"/>
                <a:gd name="connsiteY48" fmla="*/ 91808 h 2143125"/>
                <a:gd name="connsiteX49" fmla="*/ 91808 w 3114675"/>
                <a:gd name="connsiteY49" fmla="*/ 91808 h 2143125"/>
                <a:gd name="connsiteX50" fmla="*/ 91808 w 3114675"/>
                <a:gd name="connsiteY50" fmla="*/ 0 h 2143125"/>
                <a:gd name="connsiteX51" fmla="*/ 0 w 3114675"/>
                <a:gd name="connsiteY51" fmla="*/ 0 h 214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114675" h="2143125">
                  <a:moveTo>
                    <a:pt x="3117618" y="2145992"/>
                  </a:moveTo>
                  <a:lnTo>
                    <a:pt x="2333435" y="2145992"/>
                  </a:lnTo>
                  <a:lnTo>
                    <a:pt x="2333435" y="2073316"/>
                  </a:lnTo>
                  <a:lnTo>
                    <a:pt x="2031235" y="2073316"/>
                  </a:lnTo>
                  <a:lnTo>
                    <a:pt x="2031235" y="2031235"/>
                  </a:lnTo>
                  <a:lnTo>
                    <a:pt x="2008280" y="2031235"/>
                  </a:lnTo>
                  <a:lnTo>
                    <a:pt x="2008280" y="1992982"/>
                  </a:lnTo>
                  <a:lnTo>
                    <a:pt x="1973856" y="1992982"/>
                  </a:lnTo>
                  <a:lnTo>
                    <a:pt x="1973856" y="1927955"/>
                  </a:lnTo>
                  <a:lnTo>
                    <a:pt x="1916478" y="1927955"/>
                  </a:lnTo>
                  <a:lnTo>
                    <a:pt x="1916478" y="1889703"/>
                  </a:lnTo>
                  <a:lnTo>
                    <a:pt x="1656359" y="1889703"/>
                  </a:lnTo>
                  <a:lnTo>
                    <a:pt x="1656359" y="1790243"/>
                  </a:lnTo>
                  <a:lnTo>
                    <a:pt x="1629575" y="1790243"/>
                  </a:lnTo>
                  <a:lnTo>
                    <a:pt x="1629575" y="1744342"/>
                  </a:lnTo>
                  <a:lnTo>
                    <a:pt x="1380935" y="1744342"/>
                  </a:lnTo>
                  <a:lnTo>
                    <a:pt x="1380935" y="1675486"/>
                  </a:lnTo>
                  <a:lnTo>
                    <a:pt x="1185844" y="1675486"/>
                  </a:lnTo>
                  <a:lnTo>
                    <a:pt x="1185844" y="1637233"/>
                  </a:lnTo>
                  <a:lnTo>
                    <a:pt x="1132294" y="1637233"/>
                  </a:lnTo>
                  <a:lnTo>
                    <a:pt x="1132294" y="1583674"/>
                  </a:lnTo>
                  <a:lnTo>
                    <a:pt x="1044312" y="1583674"/>
                  </a:lnTo>
                  <a:lnTo>
                    <a:pt x="1044312" y="1438313"/>
                  </a:lnTo>
                  <a:lnTo>
                    <a:pt x="990752" y="1438313"/>
                  </a:lnTo>
                  <a:lnTo>
                    <a:pt x="990752" y="1407709"/>
                  </a:lnTo>
                  <a:lnTo>
                    <a:pt x="677079" y="1407709"/>
                  </a:lnTo>
                  <a:lnTo>
                    <a:pt x="677079" y="1235573"/>
                  </a:lnTo>
                  <a:lnTo>
                    <a:pt x="642651" y="1235573"/>
                  </a:lnTo>
                  <a:lnTo>
                    <a:pt x="642651" y="1109339"/>
                  </a:lnTo>
                  <a:lnTo>
                    <a:pt x="569970" y="1109339"/>
                  </a:lnTo>
                  <a:lnTo>
                    <a:pt x="569970" y="1021356"/>
                  </a:lnTo>
                  <a:lnTo>
                    <a:pt x="497289" y="1021356"/>
                  </a:lnTo>
                  <a:lnTo>
                    <a:pt x="497289" y="952500"/>
                  </a:lnTo>
                  <a:lnTo>
                    <a:pt x="436085" y="952500"/>
                  </a:lnTo>
                  <a:lnTo>
                    <a:pt x="436085" y="898946"/>
                  </a:lnTo>
                  <a:lnTo>
                    <a:pt x="390181" y="898946"/>
                  </a:lnTo>
                  <a:lnTo>
                    <a:pt x="390181" y="807139"/>
                  </a:lnTo>
                  <a:lnTo>
                    <a:pt x="340452" y="807139"/>
                  </a:lnTo>
                  <a:lnTo>
                    <a:pt x="340452" y="673253"/>
                  </a:lnTo>
                  <a:lnTo>
                    <a:pt x="298374" y="673253"/>
                  </a:lnTo>
                  <a:lnTo>
                    <a:pt x="298374" y="581446"/>
                  </a:lnTo>
                  <a:lnTo>
                    <a:pt x="210392" y="581446"/>
                  </a:lnTo>
                  <a:lnTo>
                    <a:pt x="210392" y="462862"/>
                  </a:lnTo>
                  <a:lnTo>
                    <a:pt x="195090" y="462862"/>
                  </a:lnTo>
                  <a:lnTo>
                    <a:pt x="195090" y="382531"/>
                  </a:lnTo>
                  <a:lnTo>
                    <a:pt x="149187" y="382531"/>
                  </a:lnTo>
                  <a:lnTo>
                    <a:pt x="149187" y="172139"/>
                  </a:lnTo>
                  <a:lnTo>
                    <a:pt x="103283" y="172139"/>
                  </a:lnTo>
                  <a:lnTo>
                    <a:pt x="103283" y="91808"/>
                  </a:lnTo>
                  <a:lnTo>
                    <a:pt x="91808" y="91808"/>
                  </a:lnTo>
                  <a:lnTo>
                    <a:pt x="9180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0" name="Freeform: Shape 269">
              <a:extLst>
                <a:ext uri="{FF2B5EF4-FFF2-40B4-BE49-F238E27FC236}">
                  <a16:creationId xmlns:a16="http://schemas.microsoft.com/office/drawing/2014/main" id="{3B86E7B9-5FE4-4454-9E7E-C9AE08D8723D}"/>
                </a:ext>
              </a:extLst>
            </p:cNvPr>
            <p:cNvSpPr/>
            <p:nvPr/>
          </p:nvSpPr>
          <p:spPr>
            <a:xfrm>
              <a:off x="8018532" y="4809846"/>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1" name="Freeform: Shape 270">
              <a:extLst>
                <a:ext uri="{FF2B5EF4-FFF2-40B4-BE49-F238E27FC236}">
                  <a16:creationId xmlns:a16="http://schemas.microsoft.com/office/drawing/2014/main" id="{5DF06223-C542-4F42-88F7-A5D835E5AABB}"/>
                </a:ext>
              </a:extLst>
            </p:cNvPr>
            <p:cNvSpPr/>
            <p:nvPr/>
          </p:nvSpPr>
          <p:spPr>
            <a:xfrm>
              <a:off x="809127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2" name="Freeform: Shape 271">
              <a:extLst>
                <a:ext uri="{FF2B5EF4-FFF2-40B4-BE49-F238E27FC236}">
                  <a16:creationId xmlns:a16="http://schemas.microsoft.com/office/drawing/2014/main" id="{3B25D896-B5A2-40BC-A312-A5246DC2F6A4}"/>
                </a:ext>
              </a:extLst>
            </p:cNvPr>
            <p:cNvSpPr/>
            <p:nvPr/>
          </p:nvSpPr>
          <p:spPr>
            <a:xfrm>
              <a:off x="827312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3" name="Freeform: Shape 272">
              <a:extLst>
                <a:ext uri="{FF2B5EF4-FFF2-40B4-BE49-F238E27FC236}">
                  <a16:creationId xmlns:a16="http://schemas.microsoft.com/office/drawing/2014/main" id="{E3DCA202-F36D-42ED-9086-4A794247895A}"/>
                </a:ext>
              </a:extLst>
            </p:cNvPr>
            <p:cNvSpPr/>
            <p:nvPr/>
          </p:nvSpPr>
          <p:spPr>
            <a:xfrm>
              <a:off x="8309490"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4" name="Freeform: Shape 273">
              <a:extLst>
                <a:ext uri="{FF2B5EF4-FFF2-40B4-BE49-F238E27FC236}">
                  <a16:creationId xmlns:a16="http://schemas.microsoft.com/office/drawing/2014/main" id="{FC00D543-28D2-4FD4-9F73-FF706BFBDFDB}"/>
                </a:ext>
              </a:extLst>
            </p:cNvPr>
            <p:cNvSpPr/>
            <p:nvPr/>
          </p:nvSpPr>
          <p:spPr>
            <a:xfrm>
              <a:off x="840647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5" name="Freeform: Shape 274">
              <a:extLst>
                <a:ext uri="{FF2B5EF4-FFF2-40B4-BE49-F238E27FC236}">
                  <a16:creationId xmlns:a16="http://schemas.microsoft.com/office/drawing/2014/main" id="{B5D5D003-0BB9-4F0E-B5D8-4379C8CCB9BC}"/>
                </a:ext>
              </a:extLst>
            </p:cNvPr>
            <p:cNvSpPr/>
            <p:nvPr/>
          </p:nvSpPr>
          <p:spPr>
            <a:xfrm>
              <a:off x="8418599"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6" name="Freeform: Shape 275">
              <a:extLst>
                <a:ext uri="{FF2B5EF4-FFF2-40B4-BE49-F238E27FC236}">
                  <a16:creationId xmlns:a16="http://schemas.microsoft.com/office/drawing/2014/main" id="{C3E4722C-9BCB-42D5-95DE-5C2B17C29A95}"/>
                </a:ext>
              </a:extLst>
            </p:cNvPr>
            <p:cNvSpPr/>
            <p:nvPr/>
          </p:nvSpPr>
          <p:spPr>
            <a:xfrm>
              <a:off x="844284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7" name="Freeform: Shape 276">
              <a:extLst>
                <a:ext uri="{FF2B5EF4-FFF2-40B4-BE49-F238E27FC236}">
                  <a16:creationId xmlns:a16="http://schemas.microsoft.com/office/drawing/2014/main" id="{4AE21BF1-DDDE-4A72-B6F6-EB2F30D20456}"/>
                </a:ext>
              </a:extLst>
            </p:cNvPr>
            <p:cNvSpPr/>
            <p:nvPr/>
          </p:nvSpPr>
          <p:spPr>
            <a:xfrm>
              <a:off x="8527708" y="4851068"/>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9962176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4503：帕博利珠单抗对比紫杉醇用于既往接受过治疗的 PD-L1 阳性晚期胃或胃食管连接部癌症 (GC) 患者：III 期 KEYNOTE-061 试验的更</a:t>
            </a:r>
            <a:r>
              <a:rPr lang="zh-CN" dirty="0" smtClean="0"/>
              <a:t>新</a:t>
            </a:r>
            <a:r>
              <a:rPr lang="en-GB" altLang="zh-CN" dirty="0" smtClean="0"/>
              <a:t> </a:t>
            </a:r>
            <a:r>
              <a:rPr lang="zh-CN" dirty="0" smtClean="0"/>
              <a:t>–</a:t>
            </a:r>
            <a:r>
              <a:rPr lang="en-GB" altLang="zh-CN" dirty="0" smtClean="0"/>
              <a:t> </a:t>
            </a:r>
            <a:r>
              <a:rPr lang="zh-CN" dirty="0" smtClean="0"/>
              <a:t>F</a:t>
            </a:r>
            <a:r>
              <a:rPr lang="zh-CN" dirty="0"/>
              <a:t>uchs CS 等人</a:t>
            </a:r>
          </a:p>
        </p:txBody>
      </p:sp>
      <p:sp>
        <p:nvSpPr>
          <p:cNvPr id="3" name="Content Placeholder 2"/>
          <p:cNvSpPr>
            <a:spLocks noGrp="1"/>
          </p:cNvSpPr>
          <p:nvPr>
            <p:ph idx="1"/>
          </p:nvPr>
        </p:nvSpPr>
        <p:spPr/>
        <p:txBody>
          <a:bodyPr/>
          <a:lstStyle/>
          <a:p>
            <a:pPr marL="0" indent="0">
              <a:buNone/>
            </a:pPr>
            <a:r>
              <a:rPr lang="zh-CN" b="1"/>
              <a:t>关键结果（续）</a:t>
            </a:r>
          </a:p>
          <a:p>
            <a:pPr marL="0" indent="0">
              <a:buNone/>
            </a:pPr>
            <a:endParaRPr lang="en-US" dirty="0"/>
          </a:p>
        </p:txBody>
      </p:sp>
      <p:sp>
        <p:nvSpPr>
          <p:cNvPr id="5" name="Text Placeholder 4"/>
          <p:cNvSpPr>
            <a:spLocks noGrp="1"/>
          </p:cNvSpPr>
          <p:nvPr>
            <p:ph type="body" sz="quarter" idx="11"/>
          </p:nvPr>
        </p:nvSpPr>
        <p:spPr/>
        <p:txBody>
          <a:bodyPr/>
          <a:lstStyle/>
          <a:p>
            <a:r>
              <a:rPr lang="zh-CN"/>
              <a:t>Fuchs CS, et al.J Clin Oncol 2020;38(suppl);abstr 4503</a:t>
            </a:r>
          </a:p>
        </p:txBody>
      </p:sp>
      <p:sp>
        <p:nvSpPr>
          <p:cNvPr id="7" name="TextBox 6"/>
          <p:cNvSpPr txBox="1"/>
          <p:nvPr/>
        </p:nvSpPr>
        <p:spPr>
          <a:xfrm>
            <a:off x="4280895" y="1526072"/>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PFS</a:t>
            </a:r>
          </a:p>
        </p:txBody>
      </p:sp>
      <p:graphicFrame>
        <p:nvGraphicFramePr>
          <p:cNvPr id="8" name="Table 67">
            <a:extLst>
              <a:ext uri="{FF2B5EF4-FFF2-40B4-BE49-F238E27FC236}">
                <a16:creationId xmlns:a16="http://schemas.microsoft.com/office/drawing/2014/main" id="{3B1AFCD8-BF98-47C5-90EA-B041B22787E4}"/>
              </a:ext>
            </a:extLst>
          </p:cNvPr>
          <p:cNvGraphicFramePr>
            <a:graphicFrameLocks noGrp="1"/>
          </p:cNvGraphicFramePr>
          <p:nvPr>
            <p:extLst>
              <p:ext uri="{D42A27DB-BD31-4B8C-83A1-F6EECF244321}">
                <p14:modId xmlns:p14="http://schemas.microsoft.com/office/powerpoint/2010/main" val="429445107"/>
              </p:ext>
            </p:extLst>
          </p:nvPr>
        </p:nvGraphicFramePr>
        <p:xfrm>
          <a:off x="311377" y="2424423"/>
          <a:ext cx="3057431" cy="728601"/>
        </p:xfrm>
        <a:graphic>
          <a:graphicData uri="http://schemas.openxmlformats.org/drawingml/2006/table">
            <a:tbl>
              <a:tblPr firstRow="1" bandRow="1">
                <a:tableStyleId>{5C22544A-7EE6-4342-B048-85BDC9FD1C3A}</a:tableStyleId>
              </a:tblPr>
              <a:tblGrid>
                <a:gridCol w="990129">
                  <a:extLst>
                    <a:ext uri="{9D8B030D-6E8A-4147-A177-3AD203B41FA5}">
                      <a16:colId xmlns:a16="http://schemas.microsoft.com/office/drawing/2014/main" val="3995532016"/>
                    </a:ext>
                  </a:extLst>
                </a:gridCol>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endParaRPr lang="en-GB" sz="10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事件/患者</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zh-CN" sz="1000">
                          <a:solidFill>
                            <a:schemeClr val="accent3"/>
                          </a:solidFill>
                        </a:rPr>
                        <a:t>帕博利珠单抗</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000">
                          <a:solidFill>
                            <a:schemeClr val="tx1"/>
                          </a:solidFill>
                        </a:rPr>
                        <a:t>185/196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000">
                          <a:solidFill>
                            <a:srgbClr val="4D4D4D"/>
                          </a:solidFill>
                        </a:rPr>
                        <a:t>1.25</a:t>
                      </a:r>
                    </a:p>
                    <a:p>
                      <a:pPr algn="ctr"/>
                      <a:r>
                        <a:rPr lang="zh-CN" sz="1000">
                          <a:solidFill>
                            <a:srgbClr val="4D4D4D"/>
                          </a:solidFill>
                        </a:rPr>
                        <a:t>(1.02,</a:t>
                      </a:r>
                      <a:r>
                        <a:rPr lang="zh-CN" sz="1000" baseline="0">
                          <a:solidFill>
                            <a:srgbClr val="4D4D4D"/>
                          </a:solidFill>
                        </a:rPr>
                        <a:t> </a:t>
                      </a:r>
                      <a:r>
                        <a:rPr lang="zh-CN" sz="1000">
                          <a:solidFill>
                            <a:srgbClr val="4D4D4D"/>
                          </a:solidFill>
                        </a:rPr>
                        <a:t>1.54)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zh-CN" sz="1000">
                          <a:solidFill>
                            <a:schemeClr val="accent2"/>
                          </a:solidFill>
                        </a:rPr>
                        <a:t>紫杉醇</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chemeClr val="tx1"/>
                          </a:solidFill>
                        </a:rPr>
                        <a:t>192/199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9" name="Table 67">
            <a:extLst>
              <a:ext uri="{FF2B5EF4-FFF2-40B4-BE49-F238E27FC236}">
                <a16:creationId xmlns:a16="http://schemas.microsoft.com/office/drawing/2014/main" id="{27457B65-14AD-45EF-ABA3-091CAF02BFE8}"/>
              </a:ext>
            </a:extLst>
          </p:cNvPr>
          <p:cNvGraphicFramePr>
            <a:graphicFrameLocks noGrp="1"/>
          </p:cNvGraphicFramePr>
          <p:nvPr>
            <p:extLst>
              <p:ext uri="{D42A27DB-BD31-4B8C-83A1-F6EECF244321}">
                <p14:modId xmlns:p14="http://schemas.microsoft.com/office/powerpoint/2010/main" val="2925306656"/>
              </p:ext>
            </p:extLst>
          </p:nvPr>
        </p:nvGraphicFramePr>
        <p:xfrm>
          <a:off x="4136015"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zh-CN" sz="1000">
                          <a:solidFill>
                            <a:srgbClr val="4D4D4D"/>
                          </a:solidFill>
                        </a:rPr>
                        <a:t>事件/患者</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zh-CN" sz="1000">
                          <a:solidFill>
                            <a:schemeClr val="tx1"/>
                          </a:solidFill>
                        </a:rPr>
                        <a:t>87/95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000" dirty="0">
                          <a:solidFill>
                            <a:srgbClr val="4D4D4D"/>
                          </a:solidFill>
                        </a:rPr>
                        <a:t>0.9</a:t>
                      </a:r>
                      <a:r>
                        <a:rPr lang="zh-CN" sz="1000" dirty="0" smtClean="0">
                          <a:solidFill>
                            <a:srgbClr val="4D4D4D"/>
                          </a:solidFill>
                        </a:rPr>
                        <a:t>8</a:t>
                      </a:r>
                      <a:r>
                        <a:rPr lang="zh-CN" sz="1000" dirty="0">
                          <a:solidFill>
                            <a:srgbClr val="4D4D4D"/>
                          </a:solidFill>
                        </a:rPr>
                        <a:t/>
                      </a:r>
                      <a:br>
                        <a:rPr lang="zh-CN" sz="1000" dirty="0">
                          <a:solidFill>
                            <a:srgbClr val="4D4D4D"/>
                          </a:solidFill>
                        </a:rPr>
                      </a:br>
                      <a:r>
                        <a:rPr lang="zh-CN" sz="1000" dirty="0">
                          <a:solidFill>
                            <a:srgbClr val="4D4D4D"/>
                          </a:solidFill>
                        </a:rPr>
                        <a:t>(0.71,</a:t>
                      </a:r>
                      <a:r>
                        <a:rPr lang="zh-CN" sz="1000" baseline="0" dirty="0">
                          <a:solidFill>
                            <a:srgbClr val="4D4D4D"/>
                          </a:solidFill>
                        </a:rPr>
                        <a:t> </a:t>
                      </a:r>
                      <a:r>
                        <a:rPr lang="zh-CN" sz="1000" dirty="0">
                          <a:solidFill>
                            <a:srgbClr val="4D4D4D"/>
                          </a:solidFill>
                        </a:rPr>
                        <a:t>1.34)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zh-CN" sz="1000" dirty="0">
                          <a:solidFill>
                            <a:schemeClr val="tx1"/>
                          </a:solidFill>
                        </a:rPr>
                        <a:t>87/91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0" name="Table 67">
            <a:extLst>
              <a:ext uri="{FF2B5EF4-FFF2-40B4-BE49-F238E27FC236}">
                <a16:creationId xmlns:a16="http://schemas.microsoft.com/office/drawing/2014/main" id="{6448CF62-FA7C-4CB5-B581-528642A3EADC}"/>
              </a:ext>
            </a:extLst>
          </p:cNvPr>
          <p:cNvGraphicFramePr>
            <a:graphicFrameLocks noGrp="1"/>
          </p:cNvGraphicFramePr>
          <p:nvPr>
            <p:extLst>
              <p:ext uri="{D42A27DB-BD31-4B8C-83A1-F6EECF244321}">
                <p14:modId xmlns:p14="http://schemas.microsoft.com/office/powerpoint/2010/main" val="3991434006"/>
              </p:ext>
            </p:extLst>
          </p:nvPr>
        </p:nvGraphicFramePr>
        <p:xfrm>
          <a:off x="7032546"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zh-CN" sz="1000">
                          <a:solidFill>
                            <a:srgbClr val="4D4D4D"/>
                          </a:solidFill>
                        </a:rPr>
                        <a:t>事件/患者</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zh-CN" sz="1000">
                          <a:solidFill>
                            <a:schemeClr val="tx1"/>
                          </a:solidFill>
                        </a:rPr>
                        <a:t>45/53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000">
                          <a:solidFill>
                            <a:srgbClr val="4D4D4D"/>
                          </a:solidFill>
                        </a:rPr>
                        <a:t>0.79</a:t>
                      </a:r>
                    </a:p>
                    <a:p>
                      <a:pPr algn="ctr"/>
                      <a:r>
                        <a:rPr lang="zh-CN" sz="1000">
                          <a:solidFill>
                            <a:srgbClr val="4D4D4D"/>
                          </a:solidFill>
                        </a:rPr>
                        <a:t>(0.51,</a:t>
                      </a:r>
                      <a:r>
                        <a:rPr lang="zh-CN" sz="1000" baseline="0">
                          <a:solidFill>
                            <a:srgbClr val="4D4D4D"/>
                          </a:solidFill>
                        </a:rPr>
                        <a:t> </a:t>
                      </a:r>
                      <a:r>
                        <a:rPr lang="zh-CN" sz="1000">
                          <a:solidFill>
                            <a:srgbClr val="4D4D4D"/>
                          </a:solidFill>
                        </a:rPr>
                        <a:t>1.21)</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zh-CN" sz="1000">
                          <a:solidFill>
                            <a:schemeClr val="tx1"/>
                          </a:solidFill>
                        </a:rPr>
                        <a:t>52/55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11" name="TextBox 10">
            <a:extLst>
              <a:ext uri="{FF2B5EF4-FFF2-40B4-BE49-F238E27FC236}">
                <a16:creationId xmlns:a16="http://schemas.microsoft.com/office/drawing/2014/main" id="{89D36756-3D6A-4118-A097-1CBD4E37CD52}"/>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1" i="0" u="none" strike="noStrike" cap="none" normalizeH="0" baseline="0">
                <a:ln>
                  <a:noFill/>
                </a:ln>
                <a:solidFill>
                  <a:srgbClr val="4D4D4D"/>
                </a:solidFill>
                <a:uLnTx/>
                <a:uFillTx/>
                <a:latin typeface="Arial"/>
                <a:ea typeface="SimSun"/>
                <a:cs typeface="Arial"/>
              </a:rPr>
              <a:t>CPS≥1</a:t>
            </a:r>
          </a:p>
        </p:txBody>
      </p:sp>
      <p:sp>
        <p:nvSpPr>
          <p:cNvPr id="14" name="Freeform 21">
            <a:extLst>
              <a:ext uri="{FF2B5EF4-FFF2-40B4-BE49-F238E27FC236}">
                <a16:creationId xmlns:a16="http://schemas.microsoft.com/office/drawing/2014/main" id="{F9A00BE7-BBEC-4420-9B94-083973485DF3}"/>
              </a:ext>
            </a:extLst>
          </p:cNvPr>
          <p:cNvSpPr>
            <a:spLocks/>
          </p:cNvSpPr>
          <p:nvPr/>
        </p:nvSpPr>
        <p:spPr bwMode="auto">
          <a:xfrm>
            <a:off x="814799"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6">
            <a:extLst>
              <a:ext uri="{FF2B5EF4-FFF2-40B4-BE49-F238E27FC236}">
                <a16:creationId xmlns:a16="http://schemas.microsoft.com/office/drawing/2014/main" id="{BD52711F-63A3-4E8E-A129-66101504334A}"/>
              </a:ext>
            </a:extLst>
          </p:cNvPr>
          <p:cNvSpPr>
            <a:spLocks noChangeShapeType="1"/>
          </p:cNvSpPr>
          <p:nvPr/>
        </p:nvSpPr>
        <p:spPr bwMode="auto">
          <a:xfrm>
            <a:off x="731784"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7">
            <a:extLst>
              <a:ext uri="{FF2B5EF4-FFF2-40B4-BE49-F238E27FC236}">
                <a16:creationId xmlns:a16="http://schemas.microsoft.com/office/drawing/2014/main" id="{07367129-EF00-4574-A603-89FB69BCF412}"/>
              </a:ext>
            </a:extLst>
          </p:cNvPr>
          <p:cNvSpPr>
            <a:spLocks noChangeShapeType="1"/>
          </p:cNvSpPr>
          <p:nvPr/>
        </p:nvSpPr>
        <p:spPr bwMode="auto">
          <a:xfrm>
            <a:off x="731784"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8">
            <a:extLst>
              <a:ext uri="{FF2B5EF4-FFF2-40B4-BE49-F238E27FC236}">
                <a16:creationId xmlns:a16="http://schemas.microsoft.com/office/drawing/2014/main" id="{12755F84-6802-4443-9716-140E92DB9F44}"/>
              </a:ext>
            </a:extLst>
          </p:cNvPr>
          <p:cNvSpPr>
            <a:spLocks noChangeShapeType="1"/>
          </p:cNvSpPr>
          <p:nvPr/>
        </p:nvSpPr>
        <p:spPr bwMode="auto">
          <a:xfrm>
            <a:off x="731784"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9">
            <a:extLst>
              <a:ext uri="{FF2B5EF4-FFF2-40B4-BE49-F238E27FC236}">
                <a16:creationId xmlns:a16="http://schemas.microsoft.com/office/drawing/2014/main" id="{D794C53D-5362-48FE-BF5A-264FE1D170F9}"/>
              </a:ext>
            </a:extLst>
          </p:cNvPr>
          <p:cNvSpPr>
            <a:spLocks noChangeShapeType="1"/>
          </p:cNvSpPr>
          <p:nvPr/>
        </p:nvSpPr>
        <p:spPr bwMode="auto">
          <a:xfrm>
            <a:off x="731784"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10">
            <a:extLst>
              <a:ext uri="{FF2B5EF4-FFF2-40B4-BE49-F238E27FC236}">
                <a16:creationId xmlns:a16="http://schemas.microsoft.com/office/drawing/2014/main" id="{EB3366E2-BFF0-4611-9612-140A6D3D42BD}"/>
              </a:ext>
            </a:extLst>
          </p:cNvPr>
          <p:cNvSpPr>
            <a:spLocks noChangeShapeType="1"/>
          </p:cNvSpPr>
          <p:nvPr/>
        </p:nvSpPr>
        <p:spPr bwMode="auto">
          <a:xfrm>
            <a:off x="731784"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11">
            <a:extLst>
              <a:ext uri="{FF2B5EF4-FFF2-40B4-BE49-F238E27FC236}">
                <a16:creationId xmlns:a16="http://schemas.microsoft.com/office/drawing/2014/main" id="{6B7E7616-7CC7-442F-A4DE-4208C284DB0D}"/>
              </a:ext>
            </a:extLst>
          </p:cNvPr>
          <p:cNvSpPr>
            <a:spLocks noChangeShapeType="1"/>
          </p:cNvSpPr>
          <p:nvPr/>
        </p:nvSpPr>
        <p:spPr bwMode="auto">
          <a:xfrm>
            <a:off x="723158"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 name="TextBox 20">
            <a:extLst>
              <a:ext uri="{FF2B5EF4-FFF2-40B4-BE49-F238E27FC236}">
                <a16:creationId xmlns:a16="http://schemas.microsoft.com/office/drawing/2014/main" id="{F92A5D5D-2A7A-4A69-800B-CBEF8BA7BA71}"/>
              </a:ext>
            </a:extLst>
          </p:cNvPr>
          <p:cNvSpPr txBox="1"/>
          <p:nvPr/>
        </p:nvSpPr>
        <p:spPr>
          <a:xfrm>
            <a:off x="419529"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100</a:t>
            </a:r>
          </a:p>
        </p:txBody>
      </p:sp>
      <p:sp>
        <p:nvSpPr>
          <p:cNvPr id="22" name="TextBox 21">
            <a:extLst>
              <a:ext uri="{FF2B5EF4-FFF2-40B4-BE49-F238E27FC236}">
                <a16:creationId xmlns:a16="http://schemas.microsoft.com/office/drawing/2014/main" id="{004F4DE1-2740-4656-8C2D-D60DA6DB24B0}"/>
              </a:ext>
            </a:extLst>
          </p:cNvPr>
          <p:cNvSpPr txBox="1"/>
          <p:nvPr/>
        </p:nvSpPr>
        <p:spPr>
          <a:xfrm>
            <a:off x="490061"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80</a:t>
            </a:r>
          </a:p>
        </p:txBody>
      </p:sp>
      <p:sp>
        <p:nvSpPr>
          <p:cNvPr id="23" name="TextBox 22">
            <a:extLst>
              <a:ext uri="{FF2B5EF4-FFF2-40B4-BE49-F238E27FC236}">
                <a16:creationId xmlns:a16="http://schemas.microsoft.com/office/drawing/2014/main" id="{28E012F5-45A6-451B-BA2B-64761983DA06}"/>
              </a:ext>
            </a:extLst>
          </p:cNvPr>
          <p:cNvSpPr txBox="1"/>
          <p:nvPr/>
        </p:nvSpPr>
        <p:spPr>
          <a:xfrm>
            <a:off x="490061"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60</a:t>
            </a:r>
          </a:p>
        </p:txBody>
      </p:sp>
      <p:sp>
        <p:nvSpPr>
          <p:cNvPr id="24" name="TextBox 23">
            <a:extLst>
              <a:ext uri="{FF2B5EF4-FFF2-40B4-BE49-F238E27FC236}">
                <a16:creationId xmlns:a16="http://schemas.microsoft.com/office/drawing/2014/main" id="{39C848F5-EB9F-48A0-89FB-D04944D6197C}"/>
              </a:ext>
            </a:extLst>
          </p:cNvPr>
          <p:cNvSpPr txBox="1"/>
          <p:nvPr/>
        </p:nvSpPr>
        <p:spPr>
          <a:xfrm>
            <a:off x="490061"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40</a:t>
            </a:r>
          </a:p>
        </p:txBody>
      </p:sp>
      <p:sp>
        <p:nvSpPr>
          <p:cNvPr id="25" name="TextBox 24">
            <a:extLst>
              <a:ext uri="{FF2B5EF4-FFF2-40B4-BE49-F238E27FC236}">
                <a16:creationId xmlns:a16="http://schemas.microsoft.com/office/drawing/2014/main" id="{155D9B58-F64E-4E47-86EE-79BC32FAA9CF}"/>
              </a:ext>
            </a:extLst>
          </p:cNvPr>
          <p:cNvSpPr txBox="1"/>
          <p:nvPr/>
        </p:nvSpPr>
        <p:spPr>
          <a:xfrm>
            <a:off x="490061"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20</a:t>
            </a:r>
          </a:p>
        </p:txBody>
      </p:sp>
      <p:sp>
        <p:nvSpPr>
          <p:cNvPr id="26" name="TextBox 25">
            <a:extLst>
              <a:ext uri="{FF2B5EF4-FFF2-40B4-BE49-F238E27FC236}">
                <a16:creationId xmlns:a16="http://schemas.microsoft.com/office/drawing/2014/main" id="{AA2B376E-CB43-4E60-BE16-557DEBCD18F9}"/>
              </a:ext>
            </a:extLst>
          </p:cNvPr>
          <p:cNvSpPr txBox="1"/>
          <p:nvPr/>
        </p:nvSpPr>
        <p:spPr>
          <a:xfrm>
            <a:off x="560600"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27" name="Line 21">
            <a:extLst>
              <a:ext uri="{FF2B5EF4-FFF2-40B4-BE49-F238E27FC236}">
                <a16:creationId xmlns:a16="http://schemas.microsoft.com/office/drawing/2014/main" id="{78BB2600-ADFB-48F0-B50B-13DAB268D6A4}"/>
              </a:ext>
            </a:extLst>
          </p:cNvPr>
          <p:cNvSpPr>
            <a:spLocks noChangeShapeType="1"/>
          </p:cNvSpPr>
          <p:nvPr/>
        </p:nvSpPr>
        <p:spPr bwMode="auto">
          <a:xfrm>
            <a:off x="81511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D2083970-427F-41D8-89A0-E86DEDF47486}"/>
              </a:ext>
            </a:extLst>
          </p:cNvPr>
          <p:cNvSpPr>
            <a:spLocks noChangeShapeType="1"/>
          </p:cNvSpPr>
          <p:nvPr/>
        </p:nvSpPr>
        <p:spPr bwMode="auto">
          <a:xfrm>
            <a:off x="105908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31A5A8A-8502-4812-A20A-E5E7EFB3560A}"/>
              </a:ext>
            </a:extLst>
          </p:cNvPr>
          <p:cNvSpPr>
            <a:spLocks noChangeShapeType="1"/>
          </p:cNvSpPr>
          <p:nvPr/>
        </p:nvSpPr>
        <p:spPr bwMode="auto">
          <a:xfrm>
            <a:off x="12911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8033B275-5FEA-478A-A71D-A207562E582F}"/>
              </a:ext>
            </a:extLst>
          </p:cNvPr>
          <p:cNvSpPr>
            <a:spLocks noChangeShapeType="1"/>
          </p:cNvSpPr>
          <p:nvPr/>
        </p:nvSpPr>
        <p:spPr bwMode="auto">
          <a:xfrm>
            <a:off x="151985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94EE6C6-BA6B-4177-82D9-C59670EE5B1C}"/>
              </a:ext>
            </a:extLst>
          </p:cNvPr>
          <p:cNvSpPr>
            <a:spLocks noChangeShapeType="1"/>
          </p:cNvSpPr>
          <p:nvPr/>
        </p:nvSpPr>
        <p:spPr bwMode="auto">
          <a:xfrm>
            <a:off x="17457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35837FC2-0DDA-475A-B0E9-E4C62C7E3620}"/>
              </a:ext>
            </a:extLst>
          </p:cNvPr>
          <p:cNvSpPr>
            <a:spLocks noChangeShapeType="1"/>
          </p:cNvSpPr>
          <p:nvPr/>
        </p:nvSpPr>
        <p:spPr bwMode="auto">
          <a:xfrm>
            <a:off x="2206175"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439DA618-BC29-45EF-A38A-2CA135EB6740}"/>
              </a:ext>
            </a:extLst>
          </p:cNvPr>
          <p:cNvSpPr>
            <a:spLocks noChangeShapeType="1"/>
          </p:cNvSpPr>
          <p:nvPr/>
        </p:nvSpPr>
        <p:spPr bwMode="auto">
          <a:xfrm>
            <a:off x="2435166"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4" name="Line 19">
            <a:extLst>
              <a:ext uri="{FF2B5EF4-FFF2-40B4-BE49-F238E27FC236}">
                <a16:creationId xmlns:a16="http://schemas.microsoft.com/office/drawing/2014/main" id="{B2AC29FC-1601-4B9E-82F2-2793FB4DF8C0}"/>
              </a:ext>
            </a:extLst>
          </p:cNvPr>
          <p:cNvSpPr>
            <a:spLocks noChangeShapeType="1"/>
          </p:cNvSpPr>
          <p:nvPr/>
        </p:nvSpPr>
        <p:spPr bwMode="auto">
          <a:xfrm>
            <a:off x="2657799"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A0FE89C-C7E1-47DF-B444-1A9AD85540D0}"/>
              </a:ext>
            </a:extLst>
          </p:cNvPr>
          <p:cNvSpPr>
            <a:spLocks noChangeShapeType="1"/>
          </p:cNvSpPr>
          <p:nvPr/>
        </p:nvSpPr>
        <p:spPr bwMode="auto">
          <a:xfrm>
            <a:off x="29142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6" name="Line 21">
            <a:extLst>
              <a:ext uri="{FF2B5EF4-FFF2-40B4-BE49-F238E27FC236}">
                <a16:creationId xmlns:a16="http://schemas.microsoft.com/office/drawing/2014/main" id="{EBF71DAC-36E0-4789-91ED-68F2F3F8072B}"/>
              </a:ext>
            </a:extLst>
          </p:cNvPr>
          <p:cNvSpPr>
            <a:spLocks noChangeShapeType="1"/>
          </p:cNvSpPr>
          <p:nvPr/>
        </p:nvSpPr>
        <p:spPr bwMode="auto">
          <a:xfrm>
            <a:off x="1974397"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B5663322-FE6E-4613-9D86-15F41D3C7039}"/>
              </a:ext>
            </a:extLst>
          </p:cNvPr>
          <p:cNvSpPr txBox="1"/>
          <p:nvPr/>
        </p:nvSpPr>
        <p:spPr>
          <a:xfrm>
            <a:off x="28153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54</a:t>
            </a:r>
          </a:p>
        </p:txBody>
      </p:sp>
      <p:sp>
        <p:nvSpPr>
          <p:cNvPr id="38" name="TextBox 37">
            <a:extLst>
              <a:ext uri="{FF2B5EF4-FFF2-40B4-BE49-F238E27FC236}">
                <a16:creationId xmlns:a16="http://schemas.microsoft.com/office/drawing/2014/main" id="{80C10973-8162-4F2A-880F-836B36B82F13}"/>
              </a:ext>
            </a:extLst>
          </p:cNvPr>
          <p:cNvSpPr txBox="1"/>
          <p:nvPr/>
        </p:nvSpPr>
        <p:spPr>
          <a:xfrm>
            <a:off x="751461"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39" name="TextBox 38">
            <a:extLst>
              <a:ext uri="{FF2B5EF4-FFF2-40B4-BE49-F238E27FC236}">
                <a16:creationId xmlns:a16="http://schemas.microsoft.com/office/drawing/2014/main" id="{C02AFCBA-8775-49C3-961E-8F265F2934CD}"/>
              </a:ext>
            </a:extLst>
          </p:cNvPr>
          <p:cNvSpPr txBox="1"/>
          <p:nvPr/>
        </p:nvSpPr>
        <p:spPr>
          <a:xfrm>
            <a:off x="987464"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a:t>
            </a:r>
          </a:p>
        </p:txBody>
      </p:sp>
      <p:sp>
        <p:nvSpPr>
          <p:cNvPr id="40" name="TextBox 39">
            <a:extLst>
              <a:ext uri="{FF2B5EF4-FFF2-40B4-BE49-F238E27FC236}">
                <a16:creationId xmlns:a16="http://schemas.microsoft.com/office/drawing/2014/main" id="{3B9F75CB-2D35-412C-9570-D2F46B935E9A}"/>
              </a:ext>
            </a:extLst>
          </p:cNvPr>
          <p:cNvSpPr txBox="1"/>
          <p:nvPr/>
        </p:nvSpPr>
        <p:spPr>
          <a:xfrm>
            <a:off x="11922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12</a:t>
            </a:r>
          </a:p>
        </p:txBody>
      </p:sp>
      <p:sp>
        <p:nvSpPr>
          <p:cNvPr id="41" name="TextBox 40">
            <a:extLst>
              <a:ext uri="{FF2B5EF4-FFF2-40B4-BE49-F238E27FC236}">
                <a16:creationId xmlns:a16="http://schemas.microsoft.com/office/drawing/2014/main" id="{33C62B0A-1471-41D1-8EE1-EF73CEFB015A}"/>
              </a:ext>
            </a:extLst>
          </p:cNvPr>
          <p:cNvSpPr txBox="1"/>
          <p:nvPr/>
        </p:nvSpPr>
        <p:spPr>
          <a:xfrm>
            <a:off x="141649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18</a:t>
            </a:r>
          </a:p>
        </p:txBody>
      </p:sp>
      <p:sp>
        <p:nvSpPr>
          <p:cNvPr id="42" name="TextBox 41">
            <a:extLst>
              <a:ext uri="{FF2B5EF4-FFF2-40B4-BE49-F238E27FC236}">
                <a16:creationId xmlns:a16="http://schemas.microsoft.com/office/drawing/2014/main" id="{9CD51D87-69B7-497A-AB5F-856778E67A17}"/>
              </a:ext>
            </a:extLst>
          </p:cNvPr>
          <p:cNvSpPr txBox="1"/>
          <p:nvPr/>
        </p:nvSpPr>
        <p:spPr>
          <a:xfrm>
            <a:off x="16468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24</a:t>
            </a:r>
          </a:p>
        </p:txBody>
      </p:sp>
      <p:sp>
        <p:nvSpPr>
          <p:cNvPr id="43" name="TextBox 42">
            <a:extLst>
              <a:ext uri="{FF2B5EF4-FFF2-40B4-BE49-F238E27FC236}">
                <a16:creationId xmlns:a16="http://schemas.microsoft.com/office/drawing/2014/main" id="{E171D20A-85EC-469B-B2A7-AE58F26DF434}"/>
              </a:ext>
            </a:extLst>
          </p:cNvPr>
          <p:cNvSpPr txBox="1"/>
          <p:nvPr/>
        </p:nvSpPr>
        <p:spPr>
          <a:xfrm>
            <a:off x="209929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36</a:t>
            </a:r>
          </a:p>
        </p:txBody>
      </p:sp>
      <p:sp>
        <p:nvSpPr>
          <p:cNvPr id="44" name="TextBox 43">
            <a:extLst>
              <a:ext uri="{FF2B5EF4-FFF2-40B4-BE49-F238E27FC236}">
                <a16:creationId xmlns:a16="http://schemas.microsoft.com/office/drawing/2014/main" id="{A0ABA8D3-B48C-422C-9206-1E364B284178}"/>
              </a:ext>
            </a:extLst>
          </p:cNvPr>
          <p:cNvSpPr txBox="1"/>
          <p:nvPr/>
        </p:nvSpPr>
        <p:spPr>
          <a:xfrm>
            <a:off x="233624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42</a:t>
            </a:r>
          </a:p>
        </p:txBody>
      </p:sp>
      <p:sp>
        <p:nvSpPr>
          <p:cNvPr id="45" name="TextBox 44">
            <a:extLst>
              <a:ext uri="{FF2B5EF4-FFF2-40B4-BE49-F238E27FC236}">
                <a16:creationId xmlns:a16="http://schemas.microsoft.com/office/drawing/2014/main" id="{E87522EC-4DFA-46BC-A13A-83C87C4C29C8}"/>
              </a:ext>
            </a:extLst>
          </p:cNvPr>
          <p:cNvSpPr txBox="1"/>
          <p:nvPr/>
        </p:nvSpPr>
        <p:spPr>
          <a:xfrm>
            <a:off x="2550914"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48</a:t>
            </a:r>
          </a:p>
        </p:txBody>
      </p:sp>
      <p:sp>
        <p:nvSpPr>
          <p:cNvPr id="46" name="TextBox 45">
            <a:extLst>
              <a:ext uri="{FF2B5EF4-FFF2-40B4-BE49-F238E27FC236}">
                <a16:creationId xmlns:a16="http://schemas.microsoft.com/office/drawing/2014/main" id="{C152D61A-5CB8-4978-B805-25E70F1C194E}"/>
              </a:ext>
            </a:extLst>
          </p:cNvPr>
          <p:cNvSpPr txBox="1"/>
          <p:nvPr/>
        </p:nvSpPr>
        <p:spPr>
          <a:xfrm>
            <a:off x="18754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30</a:t>
            </a:r>
          </a:p>
        </p:txBody>
      </p:sp>
      <p:sp>
        <p:nvSpPr>
          <p:cNvPr id="47" name="TextBox 46">
            <a:extLst>
              <a:ext uri="{FF2B5EF4-FFF2-40B4-BE49-F238E27FC236}">
                <a16:creationId xmlns:a16="http://schemas.microsoft.com/office/drawing/2014/main" id="{6122807C-38D4-47A0-B3E5-00022569DEEB}"/>
              </a:ext>
            </a:extLst>
          </p:cNvPr>
          <p:cNvSpPr txBox="1"/>
          <p:nvPr/>
        </p:nvSpPr>
        <p:spPr>
          <a:xfrm>
            <a:off x="28505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a:t>
            </a:r>
          </a:p>
        </p:txBody>
      </p:sp>
      <p:sp>
        <p:nvSpPr>
          <p:cNvPr id="48" name="TextBox 47">
            <a:extLst>
              <a:ext uri="{FF2B5EF4-FFF2-40B4-BE49-F238E27FC236}">
                <a16:creationId xmlns:a16="http://schemas.microsoft.com/office/drawing/2014/main" id="{90625D8C-8AF6-4620-B441-B29D5EB6A01B}"/>
              </a:ext>
            </a:extLst>
          </p:cNvPr>
          <p:cNvSpPr txBox="1"/>
          <p:nvPr/>
        </p:nvSpPr>
        <p:spPr>
          <a:xfrm>
            <a:off x="680929" y="559058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196</a:t>
            </a:r>
          </a:p>
        </p:txBody>
      </p:sp>
      <p:sp>
        <p:nvSpPr>
          <p:cNvPr id="49" name="TextBox 48">
            <a:extLst>
              <a:ext uri="{FF2B5EF4-FFF2-40B4-BE49-F238E27FC236}">
                <a16:creationId xmlns:a16="http://schemas.microsoft.com/office/drawing/2014/main" id="{BE5ECA9C-4B54-401B-9406-DA393DC5EBB2}"/>
              </a:ext>
            </a:extLst>
          </p:cNvPr>
          <p:cNvSpPr txBox="1"/>
          <p:nvPr/>
        </p:nvSpPr>
        <p:spPr>
          <a:xfrm>
            <a:off x="952199"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40</a:t>
            </a:r>
          </a:p>
        </p:txBody>
      </p:sp>
      <p:sp>
        <p:nvSpPr>
          <p:cNvPr id="50" name="TextBox 49">
            <a:extLst>
              <a:ext uri="{FF2B5EF4-FFF2-40B4-BE49-F238E27FC236}">
                <a16:creationId xmlns:a16="http://schemas.microsoft.com/office/drawing/2014/main" id="{8447E9C4-4775-4AE2-8B4D-97F7851FB6A7}"/>
              </a:ext>
            </a:extLst>
          </p:cNvPr>
          <p:cNvSpPr txBox="1"/>
          <p:nvPr/>
        </p:nvSpPr>
        <p:spPr>
          <a:xfrm>
            <a:off x="1192206"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28</a:t>
            </a:r>
          </a:p>
        </p:txBody>
      </p:sp>
      <p:sp>
        <p:nvSpPr>
          <p:cNvPr id="51" name="TextBox 50">
            <a:extLst>
              <a:ext uri="{FF2B5EF4-FFF2-40B4-BE49-F238E27FC236}">
                <a16:creationId xmlns:a16="http://schemas.microsoft.com/office/drawing/2014/main" id="{16DA5847-CEE2-4037-A9B9-BCF82DE54497}"/>
              </a:ext>
            </a:extLst>
          </p:cNvPr>
          <p:cNvSpPr txBox="1"/>
          <p:nvPr/>
        </p:nvSpPr>
        <p:spPr>
          <a:xfrm>
            <a:off x="1416493"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22</a:t>
            </a:r>
          </a:p>
        </p:txBody>
      </p:sp>
      <p:sp>
        <p:nvSpPr>
          <p:cNvPr id="52" name="TextBox 51">
            <a:extLst>
              <a:ext uri="{FF2B5EF4-FFF2-40B4-BE49-F238E27FC236}">
                <a16:creationId xmlns:a16="http://schemas.microsoft.com/office/drawing/2014/main" id="{52E112D4-90FB-431D-BA32-3C59E37413AA}"/>
              </a:ext>
            </a:extLst>
          </p:cNvPr>
          <p:cNvSpPr txBox="1"/>
          <p:nvPr/>
        </p:nvSpPr>
        <p:spPr>
          <a:xfrm>
            <a:off x="16468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a:t>
            </a:r>
          </a:p>
        </p:txBody>
      </p:sp>
      <p:sp>
        <p:nvSpPr>
          <p:cNvPr id="53" name="TextBox 52">
            <a:extLst>
              <a:ext uri="{FF2B5EF4-FFF2-40B4-BE49-F238E27FC236}">
                <a16:creationId xmlns:a16="http://schemas.microsoft.com/office/drawing/2014/main" id="{90A08406-A940-4C6F-B224-79B3F67CD339}"/>
              </a:ext>
            </a:extLst>
          </p:cNvPr>
          <p:cNvSpPr txBox="1"/>
          <p:nvPr/>
        </p:nvSpPr>
        <p:spPr>
          <a:xfrm>
            <a:off x="20992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11</a:t>
            </a:r>
          </a:p>
        </p:txBody>
      </p:sp>
      <p:sp>
        <p:nvSpPr>
          <p:cNvPr id="54" name="TextBox 53">
            <a:extLst>
              <a:ext uri="{FF2B5EF4-FFF2-40B4-BE49-F238E27FC236}">
                <a16:creationId xmlns:a16="http://schemas.microsoft.com/office/drawing/2014/main" id="{40653472-A645-4E8E-B209-9A0ED5B57220}"/>
              </a:ext>
            </a:extLst>
          </p:cNvPr>
          <p:cNvSpPr txBox="1"/>
          <p:nvPr/>
        </p:nvSpPr>
        <p:spPr>
          <a:xfrm>
            <a:off x="2371514"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7</a:t>
            </a:r>
          </a:p>
        </p:txBody>
      </p:sp>
      <p:sp>
        <p:nvSpPr>
          <p:cNvPr id="55" name="TextBox 54">
            <a:extLst>
              <a:ext uri="{FF2B5EF4-FFF2-40B4-BE49-F238E27FC236}">
                <a16:creationId xmlns:a16="http://schemas.microsoft.com/office/drawing/2014/main" id="{BBF10F16-3ADA-459B-BCDD-7717479343E6}"/>
              </a:ext>
            </a:extLst>
          </p:cNvPr>
          <p:cNvSpPr txBox="1"/>
          <p:nvPr/>
        </p:nvSpPr>
        <p:spPr>
          <a:xfrm>
            <a:off x="2586180"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a:t>
            </a:r>
          </a:p>
        </p:txBody>
      </p:sp>
      <p:sp>
        <p:nvSpPr>
          <p:cNvPr id="56" name="TextBox 55">
            <a:extLst>
              <a:ext uri="{FF2B5EF4-FFF2-40B4-BE49-F238E27FC236}">
                <a16:creationId xmlns:a16="http://schemas.microsoft.com/office/drawing/2014/main" id="{26E5A8CF-A642-4D79-AC71-93C676502E0C}"/>
              </a:ext>
            </a:extLst>
          </p:cNvPr>
          <p:cNvSpPr txBox="1"/>
          <p:nvPr/>
        </p:nvSpPr>
        <p:spPr>
          <a:xfrm>
            <a:off x="18754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14</a:t>
            </a:r>
          </a:p>
        </p:txBody>
      </p:sp>
      <p:sp>
        <p:nvSpPr>
          <p:cNvPr id="57" name="TextBox 56">
            <a:extLst>
              <a:ext uri="{FF2B5EF4-FFF2-40B4-BE49-F238E27FC236}">
                <a16:creationId xmlns:a16="http://schemas.microsoft.com/office/drawing/2014/main" id="{E6CBF545-1402-41E1-824E-69056765104D}"/>
              </a:ext>
            </a:extLst>
          </p:cNvPr>
          <p:cNvSpPr txBox="1"/>
          <p:nvPr/>
        </p:nvSpPr>
        <p:spPr>
          <a:xfrm>
            <a:off x="28505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58" name="TextBox 57">
            <a:extLst>
              <a:ext uri="{FF2B5EF4-FFF2-40B4-BE49-F238E27FC236}">
                <a16:creationId xmlns:a16="http://schemas.microsoft.com/office/drawing/2014/main" id="{C68CA32F-875F-40C2-B2FB-F49B1966AC0B}"/>
              </a:ext>
            </a:extLst>
          </p:cNvPr>
          <p:cNvSpPr txBox="1"/>
          <p:nvPr/>
        </p:nvSpPr>
        <p:spPr>
          <a:xfrm>
            <a:off x="680929" y="585394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199</a:t>
            </a:r>
          </a:p>
        </p:txBody>
      </p:sp>
      <p:sp>
        <p:nvSpPr>
          <p:cNvPr id="59" name="TextBox 58">
            <a:extLst>
              <a:ext uri="{FF2B5EF4-FFF2-40B4-BE49-F238E27FC236}">
                <a16:creationId xmlns:a16="http://schemas.microsoft.com/office/drawing/2014/main" id="{D791F41F-D6BF-48A0-B6BD-9A4A91467D88}"/>
              </a:ext>
            </a:extLst>
          </p:cNvPr>
          <p:cNvSpPr txBox="1"/>
          <p:nvPr/>
        </p:nvSpPr>
        <p:spPr>
          <a:xfrm>
            <a:off x="952199"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61</a:t>
            </a:r>
          </a:p>
        </p:txBody>
      </p:sp>
      <p:sp>
        <p:nvSpPr>
          <p:cNvPr id="60" name="TextBox 59">
            <a:extLst>
              <a:ext uri="{FF2B5EF4-FFF2-40B4-BE49-F238E27FC236}">
                <a16:creationId xmlns:a16="http://schemas.microsoft.com/office/drawing/2014/main" id="{0F3D5723-984D-4596-9977-C6EEB5A97D1A}"/>
              </a:ext>
            </a:extLst>
          </p:cNvPr>
          <p:cNvSpPr txBox="1"/>
          <p:nvPr/>
        </p:nvSpPr>
        <p:spPr>
          <a:xfrm>
            <a:off x="1192206"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23</a:t>
            </a:r>
          </a:p>
        </p:txBody>
      </p:sp>
      <p:sp>
        <p:nvSpPr>
          <p:cNvPr id="61" name="TextBox 60">
            <a:extLst>
              <a:ext uri="{FF2B5EF4-FFF2-40B4-BE49-F238E27FC236}">
                <a16:creationId xmlns:a16="http://schemas.microsoft.com/office/drawing/2014/main" id="{8FDD5898-32C6-437E-80A5-E258B444C7A6}"/>
              </a:ext>
            </a:extLst>
          </p:cNvPr>
          <p:cNvSpPr txBox="1"/>
          <p:nvPr/>
        </p:nvSpPr>
        <p:spPr>
          <a:xfrm>
            <a:off x="1416493"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12</a:t>
            </a:r>
          </a:p>
        </p:txBody>
      </p:sp>
      <p:sp>
        <p:nvSpPr>
          <p:cNvPr id="62" name="TextBox 61">
            <a:extLst>
              <a:ext uri="{FF2B5EF4-FFF2-40B4-BE49-F238E27FC236}">
                <a16:creationId xmlns:a16="http://schemas.microsoft.com/office/drawing/2014/main" id="{17494E17-DC93-4540-9C82-029EC74C5C7E}"/>
              </a:ext>
            </a:extLst>
          </p:cNvPr>
          <p:cNvSpPr txBox="1"/>
          <p:nvPr/>
        </p:nvSpPr>
        <p:spPr>
          <a:xfrm>
            <a:off x="16821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a:t>
            </a:r>
          </a:p>
        </p:txBody>
      </p:sp>
      <p:sp>
        <p:nvSpPr>
          <p:cNvPr id="63" name="TextBox 62">
            <a:extLst>
              <a:ext uri="{FF2B5EF4-FFF2-40B4-BE49-F238E27FC236}">
                <a16:creationId xmlns:a16="http://schemas.microsoft.com/office/drawing/2014/main" id="{F3D0C66D-9E57-4CA0-A3C5-440CFF640E2C}"/>
              </a:ext>
            </a:extLst>
          </p:cNvPr>
          <p:cNvSpPr txBox="1"/>
          <p:nvPr/>
        </p:nvSpPr>
        <p:spPr>
          <a:xfrm>
            <a:off x="213455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a:t>
            </a:r>
          </a:p>
        </p:txBody>
      </p:sp>
      <p:sp>
        <p:nvSpPr>
          <p:cNvPr id="64" name="TextBox 63">
            <a:extLst>
              <a:ext uri="{FF2B5EF4-FFF2-40B4-BE49-F238E27FC236}">
                <a16:creationId xmlns:a16="http://schemas.microsoft.com/office/drawing/2014/main" id="{391AA6DB-C32A-47A5-81EE-A7BE054E004C}"/>
              </a:ext>
            </a:extLst>
          </p:cNvPr>
          <p:cNvSpPr txBox="1"/>
          <p:nvPr/>
        </p:nvSpPr>
        <p:spPr>
          <a:xfrm>
            <a:off x="237151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a:t>
            </a:r>
          </a:p>
        </p:txBody>
      </p:sp>
      <p:sp>
        <p:nvSpPr>
          <p:cNvPr id="65" name="TextBox 64">
            <a:extLst>
              <a:ext uri="{FF2B5EF4-FFF2-40B4-BE49-F238E27FC236}">
                <a16:creationId xmlns:a16="http://schemas.microsoft.com/office/drawing/2014/main" id="{5CEAF627-954C-4E9B-AD1B-5D3CF6541A82}"/>
              </a:ext>
            </a:extLst>
          </p:cNvPr>
          <p:cNvSpPr txBox="1"/>
          <p:nvPr/>
        </p:nvSpPr>
        <p:spPr>
          <a:xfrm>
            <a:off x="2586180"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66" name="TextBox 65">
            <a:extLst>
              <a:ext uri="{FF2B5EF4-FFF2-40B4-BE49-F238E27FC236}">
                <a16:creationId xmlns:a16="http://schemas.microsoft.com/office/drawing/2014/main" id="{678D110D-FE4B-4257-AB48-6F859A9C7934}"/>
              </a:ext>
            </a:extLst>
          </p:cNvPr>
          <p:cNvSpPr txBox="1"/>
          <p:nvPr/>
        </p:nvSpPr>
        <p:spPr>
          <a:xfrm>
            <a:off x="19107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a:t>
            </a:r>
          </a:p>
        </p:txBody>
      </p:sp>
      <p:sp>
        <p:nvSpPr>
          <p:cNvPr id="67" name="TextBox 66">
            <a:extLst>
              <a:ext uri="{FF2B5EF4-FFF2-40B4-BE49-F238E27FC236}">
                <a16:creationId xmlns:a16="http://schemas.microsoft.com/office/drawing/2014/main" id="{AA4D35D1-C826-45F7-A055-A998C29598D0}"/>
              </a:ext>
            </a:extLst>
          </p:cNvPr>
          <p:cNvSpPr txBox="1"/>
          <p:nvPr/>
        </p:nvSpPr>
        <p:spPr>
          <a:xfrm>
            <a:off x="1396021"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时间（月）</a:t>
            </a:r>
          </a:p>
        </p:txBody>
      </p:sp>
      <p:sp>
        <p:nvSpPr>
          <p:cNvPr id="68" name="TextBox 67">
            <a:extLst>
              <a:ext uri="{FF2B5EF4-FFF2-40B4-BE49-F238E27FC236}">
                <a16:creationId xmlns:a16="http://schemas.microsoft.com/office/drawing/2014/main" id="{63114885-5E80-4AAB-B921-43E9DD2A467C}"/>
              </a:ext>
            </a:extLst>
          </p:cNvPr>
          <p:cNvSpPr txBox="1"/>
          <p:nvPr/>
        </p:nvSpPr>
        <p:spPr>
          <a:xfrm>
            <a:off x="359275" y="5375919"/>
            <a:ext cx="7601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面临风险的人数</a:t>
            </a:r>
          </a:p>
        </p:txBody>
      </p:sp>
      <p:sp>
        <p:nvSpPr>
          <p:cNvPr id="69" name="TextBox 68">
            <a:extLst>
              <a:ext uri="{FF2B5EF4-FFF2-40B4-BE49-F238E27FC236}">
                <a16:creationId xmlns:a16="http://schemas.microsoft.com/office/drawing/2014/main" id="{63AE8C15-9615-4400-9AD6-EC446C6C0BA2}"/>
              </a:ext>
            </a:extLst>
          </p:cNvPr>
          <p:cNvSpPr txBox="1"/>
          <p:nvPr/>
        </p:nvSpPr>
        <p:spPr>
          <a:xfrm rot="16200000">
            <a:off x="42683" y="4022802"/>
            <a:ext cx="67518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PFS，%</a:t>
            </a:r>
          </a:p>
        </p:txBody>
      </p:sp>
      <p:sp>
        <p:nvSpPr>
          <p:cNvPr id="70" name="TextBox 69">
            <a:extLst>
              <a:ext uri="{FF2B5EF4-FFF2-40B4-BE49-F238E27FC236}">
                <a16:creationId xmlns:a16="http://schemas.microsoft.com/office/drawing/2014/main" id="{788BE35E-F692-4EBF-AEFC-870A4F22FB65}"/>
              </a:ext>
            </a:extLst>
          </p:cNvPr>
          <p:cNvSpPr txBox="1"/>
          <p:nvPr/>
        </p:nvSpPr>
        <p:spPr>
          <a:xfrm>
            <a:off x="1740686"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mPFS（月）(95% 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60D27"/>
                </a:solidFill>
                <a:uLnTx/>
                <a:uFillTx/>
                <a:latin typeface="Arial"/>
                <a:ea typeface="SimSun"/>
                <a:cs typeface="Arial"/>
              </a:rPr>
              <a:t>1.5 (1.4, 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2C0D8"/>
                </a:solidFill>
                <a:uLnTx/>
                <a:uFillTx/>
                <a:latin typeface="Arial"/>
                <a:ea typeface="SimSun"/>
                <a:cs typeface="Arial"/>
              </a:rPr>
              <a:t>4.1 (3.2, 4.3)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21">
            <a:extLst>
              <a:ext uri="{FF2B5EF4-FFF2-40B4-BE49-F238E27FC236}">
                <a16:creationId xmlns:a16="http://schemas.microsoft.com/office/drawing/2014/main" id="{A4CC1A9E-50F1-49D0-810C-31FE04666177}"/>
              </a:ext>
            </a:extLst>
          </p:cNvPr>
          <p:cNvSpPr>
            <a:spLocks/>
          </p:cNvSpPr>
          <p:nvPr/>
        </p:nvSpPr>
        <p:spPr bwMode="auto">
          <a:xfrm>
            <a:off x="364199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6" name="Line 6">
            <a:extLst>
              <a:ext uri="{FF2B5EF4-FFF2-40B4-BE49-F238E27FC236}">
                <a16:creationId xmlns:a16="http://schemas.microsoft.com/office/drawing/2014/main" id="{B9BBA151-4080-46D8-9DED-2151E5F47CD9}"/>
              </a:ext>
            </a:extLst>
          </p:cNvPr>
          <p:cNvSpPr>
            <a:spLocks noChangeShapeType="1"/>
          </p:cNvSpPr>
          <p:nvPr/>
        </p:nvSpPr>
        <p:spPr bwMode="auto">
          <a:xfrm>
            <a:off x="355897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7">
            <a:extLst>
              <a:ext uri="{FF2B5EF4-FFF2-40B4-BE49-F238E27FC236}">
                <a16:creationId xmlns:a16="http://schemas.microsoft.com/office/drawing/2014/main" id="{60182824-171C-42A2-A698-13FCD6277DAA}"/>
              </a:ext>
            </a:extLst>
          </p:cNvPr>
          <p:cNvSpPr>
            <a:spLocks noChangeShapeType="1"/>
          </p:cNvSpPr>
          <p:nvPr/>
        </p:nvSpPr>
        <p:spPr bwMode="auto">
          <a:xfrm>
            <a:off x="355897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8">
            <a:extLst>
              <a:ext uri="{FF2B5EF4-FFF2-40B4-BE49-F238E27FC236}">
                <a16:creationId xmlns:a16="http://schemas.microsoft.com/office/drawing/2014/main" id="{748ACF93-B24B-46F6-83C6-B7D8644B1C01}"/>
              </a:ext>
            </a:extLst>
          </p:cNvPr>
          <p:cNvSpPr>
            <a:spLocks noChangeShapeType="1"/>
          </p:cNvSpPr>
          <p:nvPr/>
        </p:nvSpPr>
        <p:spPr bwMode="auto">
          <a:xfrm>
            <a:off x="355897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9">
            <a:extLst>
              <a:ext uri="{FF2B5EF4-FFF2-40B4-BE49-F238E27FC236}">
                <a16:creationId xmlns:a16="http://schemas.microsoft.com/office/drawing/2014/main" id="{40792E9E-87DD-4189-BDFF-864F16417F15}"/>
              </a:ext>
            </a:extLst>
          </p:cNvPr>
          <p:cNvSpPr>
            <a:spLocks noChangeShapeType="1"/>
          </p:cNvSpPr>
          <p:nvPr/>
        </p:nvSpPr>
        <p:spPr bwMode="auto">
          <a:xfrm>
            <a:off x="355897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10">
            <a:extLst>
              <a:ext uri="{FF2B5EF4-FFF2-40B4-BE49-F238E27FC236}">
                <a16:creationId xmlns:a16="http://schemas.microsoft.com/office/drawing/2014/main" id="{42C35BB2-120A-44C5-AFCC-C63E3774B2C6}"/>
              </a:ext>
            </a:extLst>
          </p:cNvPr>
          <p:cNvSpPr>
            <a:spLocks noChangeShapeType="1"/>
          </p:cNvSpPr>
          <p:nvPr/>
        </p:nvSpPr>
        <p:spPr bwMode="auto">
          <a:xfrm>
            <a:off x="355897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1" name="Line 11">
            <a:extLst>
              <a:ext uri="{FF2B5EF4-FFF2-40B4-BE49-F238E27FC236}">
                <a16:creationId xmlns:a16="http://schemas.microsoft.com/office/drawing/2014/main" id="{17BAFA5F-635A-4ABE-BC6C-4DFF442112EE}"/>
              </a:ext>
            </a:extLst>
          </p:cNvPr>
          <p:cNvSpPr>
            <a:spLocks noChangeShapeType="1"/>
          </p:cNvSpPr>
          <p:nvPr/>
        </p:nvSpPr>
        <p:spPr bwMode="auto">
          <a:xfrm>
            <a:off x="355897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2" name="TextBox 101">
            <a:extLst>
              <a:ext uri="{FF2B5EF4-FFF2-40B4-BE49-F238E27FC236}">
                <a16:creationId xmlns:a16="http://schemas.microsoft.com/office/drawing/2014/main" id="{750DDDD3-C125-4AC7-8CFD-A420E1706637}"/>
              </a:ext>
            </a:extLst>
          </p:cNvPr>
          <p:cNvSpPr txBox="1"/>
          <p:nvPr/>
        </p:nvSpPr>
        <p:spPr>
          <a:xfrm>
            <a:off x="324672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100</a:t>
            </a:r>
          </a:p>
        </p:txBody>
      </p:sp>
      <p:sp>
        <p:nvSpPr>
          <p:cNvPr id="103" name="TextBox 102">
            <a:extLst>
              <a:ext uri="{FF2B5EF4-FFF2-40B4-BE49-F238E27FC236}">
                <a16:creationId xmlns:a16="http://schemas.microsoft.com/office/drawing/2014/main" id="{6513042D-2940-4588-A3A3-29B86E03E863}"/>
              </a:ext>
            </a:extLst>
          </p:cNvPr>
          <p:cNvSpPr txBox="1"/>
          <p:nvPr/>
        </p:nvSpPr>
        <p:spPr>
          <a:xfrm>
            <a:off x="331725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80</a:t>
            </a:r>
          </a:p>
        </p:txBody>
      </p:sp>
      <p:sp>
        <p:nvSpPr>
          <p:cNvPr id="104" name="TextBox 103">
            <a:extLst>
              <a:ext uri="{FF2B5EF4-FFF2-40B4-BE49-F238E27FC236}">
                <a16:creationId xmlns:a16="http://schemas.microsoft.com/office/drawing/2014/main" id="{7615CCAE-9767-4CA5-B3E0-596C5755EE84}"/>
              </a:ext>
            </a:extLst>
          </p:cNvPr>
          <p:cNvSpPr txBox="1"/>
          <p:nvPr/>
        </p:nvSpPr>
        <p:spPr>
          <a:xfrm>
            <a:off x="331725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60</a:t>
            </a:r>
          </a:p>
        </p:txBody>
      </p:sp>
      <p:sp>
        <p:nvSpPr>
          <p:cNvPr id="105" name="TextBox 104">
            <a:extLst>
              <a:ext uri="{FF2B5EF4-FFF2-40B4-BE49-F238E27FC236}">
                <a16:creationId xmlns:a16="http://schemas.microsoft.com/office/drawing/2014/main" id="{DBC6DC55-FB39-4D45-99C1-F7677BBF4FBB}"/>
              </a:ext>
            </a:extLst>
          </p:cNvPr>
          <p:cNvSpPr txBox="1"/>
          <p:nvPr/>
        </p:nvSpPr>
        <p:spPr>
          <a:xfrm>
            <a:off x="331725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40</a:t>
            </a:r>
          </a:p>
        </p:txBody>
      </p:sp>
      <p:sp>
        <p:nvSpPr>
          <p:cNvPr id="106" name="TextBox 105">
            <a:extLst>
              <a:ext uri="{FF2B5EF4-FFF2-40B4-BE49-F238E27FC236}">
                <a16:creationId xmlns:a16="http://schemas.microsoft.com/office/drawing/2014/main" id="{AAC0D839-25C0-4E6D-81E4-C18850D782EA}"/>
              </a:ext>
            </a:extLst>
          </p:cNvPr>
          <p:cNvSpPr txBox="1"/>
          <p:nvPr/>
        </p:nvSpPr>
        <p:spPr>
          <a:xfrm>
            <a:off x="331725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20</a:t>
            </a:r>
          </a:p>
        </p:txBody>
      </p:sp>
      <p:sp>
        <p:nvSpPr>
          <p:cNvPr id="107" name="TextBox 106">
            <a:extLst>
              <a:ext uri="{FF2B5EF4-FFF2-40B4-BE49-F238E27FC236}">
                <a16:creationId xmlns:a16="http://schemas.microsoft.com/office/drawing/2014/main" id="{AFD3F8EB-E89F-4764-811F-F72BEB5E4045}"/>
              </a:ext>
            </a:extLst>
          </p:cNvPr>
          <p:cNvSpPr txBox="1"/>
          <p:nvPr/>
        </p:nvSpPr>
        <p:spPr>
          <a:xfrm>
            <a:off x="338779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108" name="Line 21">
            <a:extLst>
              <a:ext uri="{FF2B5EF4-FFF2-40B4-BE49-F238E27FC236}">
                <a16:creationId xmlns:a16="http://schemas.microsoft.com/office/drawing/2014/main" id="{789F4E8E-4C0C-4BBF-9095-C15DCDB35244}"/>
              </a:ext>
            </a:extLst>
          </p:cNvPr>
          <p:cNvSpPr>
            <a:spLocks noChangeShapeType="1"/>
          </p:cNvSpPr>
          <p:nvPr/>
        </p:nvSpPr>
        <p:spPr bwMode="auto">
          <a:xfrm>
            <a:off x="364230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9" name="Line 19">
            <a:extLst>
              <a:ext uri="{FF2B5EF4-FFF2-40B4-BE49-F238E27FC236}">
                <a16:creationId xmlns:a16="http://schemas.microsoft.com/office/drawing/2014/main" id="{7CA83FC2-0195-4447-907A-E06BC9DC4670}"/>
              </a:ext>
            </a:extLst>
          </p:cNvPr>
          <p:cNvSpPr>
            <a:spLocks noChangeShapeType="1"/>
          </p:cNvSpPr>
          <p:nvPr/>
        </p:nvSpPr>
        <p:spPr bwMode="auto">
          <a:xfrm>
            <a:off x="388627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3D6725BE-0BED-4556-A3E1-9673B68D7A3F}"/>
              </a:ext>
            </a:extLst>
          </p:cNvPr>
          <p:cNvSpPr>
            <a:spLocks noChangeShapeType="1"/>
          </p:cNvSpPr>
          <p:nvPr/>
        </p:nvSpPr>
        <p:spPr bwMode="auto">
          <a:xfrm>
            <a:off x="41183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1" name="Line 19">
            <a:extLst>
              <a:ext uri="{FF2B5EF4-FFF2-40B4-BE49-F238E27FC236}">
                <a16:creationId xmlns:a16="http://schemas.microsoft.com/office/drawing/2014/main" id="{43E84E0C-F0AA-4769-B8FF-C2CAD002D995}"/>
              </a:ext>
            </a:extLst>
          </p:cNvPr>
          <p:cNvSpPr>
            <a:spLocks noChangeShapeType="1"/>
          </p:cNvSpPr>
          <p:nvPr/>
        </p:nvSpPr>
        <p:spPr bwMode="auto">
          <a:xfrm>
            <a:off x="434704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F866AAD2-548E-45B3-B2FD-2377045CB5F5}"/>
              </a:ext>
            </a:extLst>
          </p:cNvPr>
          <p:cNvSpPr>
            <a:spLocks noChangeShapeType="1"/>
          </p:cNvSpPr>
          <p:nvPr/>
        </p:nvSpPr>
        <p:spPr bwMode="auto">
          <a:xfrm>
            <a:off x="457299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3" name="Line 19">
            <a:extLst>
              <a:ext uri="{FF2B5EF4-FFF2-40B4-BE49-F238E27FC236}">
                <a16:creationId xmlns:a16="http://schemas.microsoft.com/office/drawing/2014/main" id="{749FF2D4-8798-427D-9641-6FBB53DE9861}"/>
              </a:ext>
            </a:extLst>
          </p:cNvPr>
          <p:cNvSpPr>
            <a:spLocks noChangeShapeType="1"/>
          </p:cNvSpPr>
          <p:nvPr/>
        </p:nvSpPr>
        <p:spPr bwMode="auto">
          <a:xfrm>
            <a:off x="503337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84B72CA1-C4B8-494D-8B77-62B350ABE77F}"/>
              </a:ext>
            </a:extLst>
          </p:cNvPr>
          <p:cNvSpPr>
            <a:spLocks noChangeShapeType="1"/>
          </p:cNvSpPr>
          <p:nvPr/>
        </p:nvSpPr>
        <p:spPr bwMode="auto">
          <a:xfrm>
            <a:off x="526236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5" name="Line 19">
            <a:extLst>
              <a:ext uri="{FF2B5EF4-FFF2-40B4-BE49-F238E27FC236}">
                <a16:creationId xmlns:a16="http://schemas.microsoft.com/office/drawing/2014/main" id="{0E1DA9F7-564B-4017-A950-B078EFBD6CBE}"/>
              </a:ext>
            </a:extLst>
          </p:cNvPr>
          <p:cNvSpPr>
            <a:spLocks noChangeShapeType="1"/>
          </p:cNvSpPr>
          <p:nvPr/>
        </p:nvSpPr>
        <p:spPr bwMode="auto">
          <a:xfrm>
            <a:off x="548499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6" name="Line 21">
            <a:extLst>
              <a:ext uri="{FF2B5EF4-FFF2-40B4-BE49-F238E27FC236}">
                <a16:creationId xmlns:a16="http://schemas.microsoft.com/office/drawing/2014/main" id="{89C261CB-0F44-4F76-9ED4-030F8BFDF444}"/>
              </a:ext>
            </a:extLst>
          </p:cNvPr>
          <p:cNvSpPr>
            <a:spLocks noChangeShapeType="1"/>
          </p:cNvSpPr>
          <p:nvPr/>
        </p:nvSpPr>
        <p:spPr bwMode="auto">
          <a:xfrm>
            <a:off x="57414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7" name="Line 21">
            <a:extLst>
              <a:ext uri="{FF2B5EF4-FFF2-40B4-BE49-F238E27FC236}">
                <a16:creationId xmlns:a16="http://schemas.microsoft.com/office/drawing/2014/main" id="{50ADB8AD-5536-4CCA-8DEA-33162670CB06}"/>
              </a:ext>
            </a:extLst>
          </p:cNvPr>
          <p:cNvSpPr>
            <a:spLocks noChangeShapeType="1"/>
          </p:cNvSpPr>
          <p:nvPr/>
        </p:nvSpPr>
        <p:spPr bwMode="auto">
          <a:xfrm>
            <a:off x="480159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7B2CB45C-A331-4E13-BC86-B34B975C3DCC}"/>
              </a:ext>
            </a:extLst>
          </p:cNvPr>
          <p:cNvSpPr txBox="1"/>
          <p:nvPr/>
        </p:nvSpPr>
        <p:spPr>
          <a:xfrm>
            <a:off x="56425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54</a:t>
            </a:r>
          </a:p>
        </p:txBody>
      </p:sp>
      <p:sp>
        <p:nvSpPr>
          <p:cNvPr id="119" name="TextBox 118">
            <a:extLst>
              <a:ext uri="{FF2B5EF4-FFF2-40B4-BE49-F238E27FC236}">
                <a16:creationId xmlns:a16="http://schemas.microsoft.com/office/drawing/2014/main" id="{4087FCCD-A664-4E87-861C-2EBE058F396E}"/>
              </a:ext>
            </a:extLst>
          </p:cNvPr>
          <p:cNvSpPr txBox="1"/>
          <p:nvPr/>
        </p:nvSpPr>
        <p:spPr>
          <a:xfrm>
            <a:off x="357865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120" name="TextBox 119">
            <a:extLst>
              <a:ext uri="{FF2B5EF4-FFF2-40B4-BE49-F238E27FC236}">
                <a16:creationId xmlns:a16="http://schemas.microsoft.com/office/drawing/2014/main" id="{EE248B27-FE28-4AA8-9A59-2886C0C0E714}"/>
              </a:ext>
            </a:extLst>
          </p:cNvPr>
          <p:cNvSpPr txBox="1"/>
          <p:nvPr/>
        </p:nvSpPr>
        <p:spPr>
          <a:xfrm>
            <a:off x="381465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a:t>
            </a:r>
          </a:p>
        </p:txBody>
      </p:sp>
      <p:sp>
        <p:nvSpPr>
          <p:cNvPr id="121" name="TextBox 120">
            <a:extLst>
              <a:ext uri="{FF2B5EF4-FFF2-40B4-BE49-F238E27FC236}">
                <a16:creationId xmlns:a16="http://schemas.microsoft.com/office/drawing/2014/main" id="{E9F20570-5C1B-4CA1-A426-95246AE1B66F}"/>
              </a:ext>
            </a:extLst>
          </p:cNvPr>
          <p:cNvSpPr txBox="1"/>
          <p:nvPr/>
        </p:nvSpPr>
        <p:spPr>
          <a:xfrm>
            <a:off x="40194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12</a:t>
            </a:r>
          </a:p>
        </p:txBody>
      </p:sp>
      <p:sp>
        <p:nvSpPr>
          <p:cNvPr id="122" name="TextBox 121">
            <a:extLst>
              <a:ext uri="{FF2B5EF4-FFF2-40B4-BE49-F238E27FC236}">
                <a16:creationId xmlns:a16="http://schemas.microsoft.com/office/drawing/2014/main" id="{6D8748A1-D1DE-4649-8B68-09989ADC0D36}"/>
              </a:ext>
            </a:extLst>
          </p:cNvPr>
          <p:cNvSpPr txBox="1"/>
          <p:nvPr/>
        </p:nvSpPr>
        <p:spPr>
          <a:xfrm>
            <a:off x="424368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18</a:t>
            </a:r>
          </a:p>
        </p:txBody>
      </p:sp>
      <p:sp>
        <p:nvSpPr>
          <p:cNvPr id="123" name="TextBox 122">
            <a:extLst>
              <a:ext uri="{FF2B5EF4-FFF2-40B4-BE49-F238E27FC236}">
                <a16:creationId xmlns:a16="http://schemas.microsoft.com/office/drawing/2014/main" id="{3ACCCE42-37DE-4FE4-93C5-D66D781BD973}"/>
              </a:ext>
            </a:extLst>
          </p:cNvPr>
          <p:cNvSpPr txBox="1"/>
          <p:nvPr/>
        </p:nvSpPr>
        <p:spPr>
          <a:xfrm>
            <a:off x="44740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24</a:t>
            </a:r>
          </a:p>
        </p:txBody>
      </p:sp>
      <p:sp>
        <p:nvSpPr>
          <p:cNvPr id="124" name="TextBox 123">
            <a:extLst>
              <a:ext uri="{FF2B5EF4-FFF2-40B4-BE49-F238E27FC236}">
                <a16:creationId xmlns:a16="http://schemas.microsoft.com/office/drawing/2014/main" id="{24507F98-016E-42BA-9E43-865BD2B04DB4}"/>
              </a:ext>
            </a:extLst>
          </p:cNvPr>
          <p:cNvSpPr txBox="1"/>
          <p:nvPr/>
        </p:nvSpPr>
        <p:spPr>
          <a:xfrm>
            <a:off x="492648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36</a:t>
            </a:r>
          </a:p>
        </p:txBody>
      </p:sp>
      <p:sp>
        <p:nvSpPr>
          <p:cNvPr id="125" name="TextBox 124">
            <a:extLst>
              <a:ext uri="{FF2B5EF4-FFF2-40B4-BE49-F238E27FC236}">
                <a16:creationId xmlns:a16="http://schemas.microsoft.com/office/drawing/2014/main" id="{B69BD382-116D-40A0-B232-7878298FA138}"/>
              </a:ext>
            </a:extLst>
          </p:cNvPr>
          <p:cNvSpPr txBox="1"/>
          <p:nvPr/>
        </p:nvSpPr>
        <p:spPr>
          <a:xfrm>
            <a:off x="516344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42</a:t>
            </a:r>
          </a:p>
        </p:txBody>
      </p:sp>
      <p:sp>
        <p:nvSpPr>
          <p:cNvPr id="126" name="TextBox 125">
            <a:extLst>
              <a:ext uri="{FF2B5EF4-FFF2-40B4-BE49-F238E27FC236}">
                <a16:creationId xmlns:a16="http://schemas.microsoft.com/office/drawing/2014/main" id="{60FE5B4E-397F-45D0-863A-4EEE0FD6F635}"/>
              </a:ext>
            </a:extLst>
          </p:cNvPr>
          <p:cNvSpPr txBox="1"/>
          <p:nvPr/>
        </p:nvSpPr>
        <p:spPr>
          <a:xfrm>
            <a:off x="537810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48</a:t>
            </a:r>
          </a:p>
        </p:txBody>
      </p:sp>
      <p:sp>
        <p:nvSpPr>
          <p:cNvPr id="127" name="TextBox 126">
            <a:extLst>
              <a:ext uri="{FF2B5EF4-FFF2-40B4-BE49-F238E27FC236}">
                <a16:creationId xmlns:a16="http://schemas.microsoft.com/office/drawing/2014/main" id="{624CC1B1-0088-48B8-9DD7-C6CB738241D2}"/>
              </a:ext>
            </a:extLst>
          </p:cNvPr>
          <p:cNvSpPr txBox="1"/>
          <p:nvPr/>
        </p:nvSpPr>
        <p:spPr>
          <a:xfrm>
            <a:off x="47026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30</a:t>
            </a:r>
          </a:p>
        </p:txBody>
      </p:sp>
      <p:sp>
        <p:nvSpPr>
          <p:cNvPr id="128" name="TextBox 127">
            <a:extLst>
              <a:ext uri="{FF2B5EF4-FFF2-40B4-BE49-F238E27FC236}">
                <a16:creationId xmlns:a16="http://schemas.microsoft.com/office/drawing/2014/main" id="{650F4C4D-8712-42C8-B5A6-E36AED37C1E7}"/>
              </a:ext>
            </a:extLst>
          </p:cNvPr>
          <p:cNvSpPr txBox="1"/>
          <p:nvPr/>
        </p:nvSpPr>
        <p:spPr>
          <a:xfrm>
            <a:off x="567776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a:t>
            </a:r>
          </a:p>
        </p:txBody>
      </p:sp>
      <p:sp>
        <p:nvSpPr>
          <p:cNvPr id="129" name="TextBox 128">
            <a:extLst>
              <a:ext uri="{FF2B5EF4-FFF2-40B4-BE49-F238E27FC236}">
                <a16:creationId xmlns:a16="http://schemas.microsoft.com/office/drawing/2014/main" id="{71F8B193-C887-411D-A448-4C1A0071EBE0}"/>
              </a:ext>
            </a:extLst>
          </p:cNvPr>
          <p:cNvSpPr txBox="1"/>
          <p:nvPr/>
        </p:nvSpPr>
        <p:spPr>
          <a:xfrm>
            <a:off x="35433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95</a:t>
            </a:r>
          </a:p>
        </p:txBody>
      </p:sp>
      <p:sp>
        <p:nvSpPr>
          <p:cNvPr id="130" name="TextBox 129">
            <a:extLst>
              <a:ext uri="{FF2B5EF4-FFF2-40B4-BE49-F238E27FC236}">
                <a16:creationId xmlns:a16="http://schemas.microsoft.com/office/drawing/2014/main" id="{1BAD8BDC-7F91-4F94-810A-E7F9B18BB121}"/>
              </a:ext>
            </a:extLst>
          </p:cNvPr>
          <p:cNvSpPr txBox="1"/>
          <p:nvPr/>
        </p:nvSpPr>
        <p:spPr>
          <a:xfrm>
            <a:off x="377939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24</a:t>
            </a:r>
          </a:p>
        </p:txBody>
      </p:sp>
      <p:sp>
        <p:nvSpPr>
          <p:cNvPr id="131" name="TextBox 130">
            <a:extLst>
              <a:ext uri="{FF2B5EF4-FFF2-40B4-BE49-F238E27FC236}">
                <a16:creationId xmlns:a16="http://schemas.microsoft.com/office/drawing/2014/main" id="{5B716E59-B7FD-4166-9424-E849D31C7F1A}"/>
              </a:ext>
            </a:extLst>
          </p:cNvPr>
          <p:cNvSpPr txBox="1"/>
          <p:nvPr/>
        </p:nvSpPr>
        <p:spPr>
          <a:xfrm>
            <a:off x="401940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a:t>
            </a:r>
          </a:p>
        </p:txBody>
      </p:sp>
      <p:sp>
        <p:nvSpPr>
          <p:cNvPr id="132" name="TextBox 131">
            <a:extLst>
              <a:ext uri="{FF2B5EF4-FFF2-40B4-BE49-F238E27FC236}">
                <a16:creationId xmlns:a16="http://schemas.microsoft.com/office/drawing/2014/main" id="{D2BF8616-6461-4EEC-AF6F-28D3AB37E532}"/>
              </a:ext>
            </a:extLst>
          </p:cNvPr>
          <p:cNvSpPr txBox="1"/>
          <p:nvPr/>
        </p:nvSpPr>
        <p:spPr>
          <a:xfrm>
            <a:off x="424368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a:t>
            </a:r>
          </a:p>
        </p:txBody>
      </p:sp>
      <p:sp>
        <p:nvSpPr>
          <p:cNvPr id="133" name="TextBox 132">
            <a:extLst>
              <a:ext uri="{FF2B5EF4-FFF2-40B4-BE49-F238E27FC236}">
                <a16:creationId xmlns:a16="http://schemas.microsoft.com/office/drawing/2014/main" id="{EE0B5EE6-E215-43EE-81C6-4C77EC6C19C0}"/>
              </a:ext>
            </a:extLst>
          </p:cNvPr>
          <p:cNvSpPr txBox="1"/>
          <p:nvPr/>
        </p:nvSpPr>
        <p:spPr>
          <a:xfrm>
            <a:off x="44740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13</a:t>
            </a:r>
          </a:p>
        </p:txBody>
      </p:sp>
      <p:sp>
        <p:nvSpPr>
          <p:cNvPr id="134" name="TextBox 133">
            <a:extLst>
              <a:ext uri="{FF2B5EF4-FFF2-40B4-BE49-F238E27FC236}">
                <a16:creationId xmlns:a16="http://schemas.microsoft.com/office/drawing/2014/main" id="{5A80A540-006D-46D3-AA77-58B576D11B5B}"/>
              </a:ext>
            </a:extLst>
          </p:cNvPr>
          <p:cNvSpPr txBox="1"/>
          <p:nvPr/>
        </p:nvSpPr>
        <p:spPr>
          <a:xfrm>
            <a:off x="496175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8</a:t>
            </a:r>
          </a:p>
        </p:txBody>
      </p:sp>
      <p:sp>
        <p:nvSpPr>
          <p:cNvPr id="135" name="TextBox 134">
            <a:extLst>
              <a:ext uri="{FF2B5EF4-FFF2-40B4-BE49-F238E27FC236}">
                <a16:creationId xmlns:a16="http://schemas.microsoft.com/office/drawing/2014/main" id="{AC5029FF-2F29-41F1-81F2-116607F8A15B}"/>
              </a:ext>
            </a:extLst>
          </p:cNvPr>
          <p:cNvSpPr txBox="1"/>
          <p:nvPr/>
        </p:nvSpPr>
        <p:spPr>
          <a:xfrm>
            <a:off x="519870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a:t>
            </a:r>
          </a:p>
        </p:txBody>
      </p:sp>
      <p:sp>
        <p:nvSpPr>
          <p:cNvPr id="136" name="TextBox 135">
            <a:extLst>
              <a:ext uri="{FF2B5EF4-FFF2-40B4-BE49-F238E27FC236}">
                <a16:creationId xmlns:a16="http://schemas.microsoft.com/office/drawing/2014/main" id="{7EB9863D-155D-47BD-8B5F-452C6DEDDF2A}"/>
              </a:ext>
            </a:extLst>
          </p:cNvPr>
          <p:cNvSpPr txBox="1"/>
          <p:nvPr/>
        </p:nvSpPr>
        <p:spPr>
          <a:xfrm>
            <a:off x="541337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a:t>
            </a:r>
          </a:p>
        </p:txBody>
      </p:sp>
      <p:sp>
        <p:nvSpPr>
          <p:cNvPr id="137" name="TextBox 136">
            <a:extLst>
              <a:ext uri="{FF2B5EF4-FFF2-40B4-BE49-F238E27FC236}">
                <a16:creationId xmlns:a16="http://schemas.microsoft.com/office/drawing/2014/main" id="{21457432-C091-4B7B-8FEC-21DC9426A767}"/>
              </a:ext>
            </a:extLst>
          </p:cNvPr>
          <p:cNvSpPr txBox="1"/>
          <p:nvPr/>
        </p:nvSpPr>
        <p:spPr>
          <a:xfrm>
            <a:off x="47026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11</a:t>
            </a:r>
          </a:p>
        </p:txBody>
      </p:sp>
      <p:sp>
        <p:nvSpPr>
          <p:cNvPr id="138" name="TextBox 137">
            <a:extLst>
              <a:ext uri="{FF2B5EF4-FFF2-40B4-BE49-F238E27FC236}">
                <a16:creationId xmlns:a16="http://schemas.microsoft.com/office/drawing/2014/main" id="{DC6BDCCE-44F1-41E3-940F-140CDE4EA7BD}"/>
              </a:ext>
            </a:extLst>
          </p:cNvPr>
          <p:cNvSpPr txBox="1"/>
          <p:nvPr/>
        </p:nvSpPr>
        <p:spPr>
          <a:xfrm>
            <a:off x="56777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139" name="TextBox 138">
            <a:extLst>
              <a:ext uri="{FF2B5EF4-FFF2-40B4-BE49-F238E27FC236}">
                <a16:creationId xmlns:a16="http://schemas.microsoft.com/office/drawing/2014/main" id="{C2B6629F-4666-40F9-A28F-ED2E61D54022}"/>
              </a:ext>
            </a:extLst>
          </p:cNvPr>
          <p:cNvSpPr txBox="1"/>
          <p:nvPr/>
        </p:nvSpPr>
        <p:spPr>
          <a:xfrm>
            <a:off x="354339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91</a:t>
            </a:r>
          </a:p>
        </p:txBody>
      </p:sp>
      <p:sp>
        <p:nvSpPr>
          <p:cNvPr id="140" name="TextBox 139">
            <a:extLst>
              <a:ext uri="{FF2B5EF4-FFF2-40B4-BE49-F238E27FC236}">
                <a16:creationId xmlns:a16="http://schemas.microsoft.com/office/drawing/2014/main" id="{E405FF1B-0AC3-4B8B-ABF2-CA33A832C9D8}"/>
              </a:ext>
            </a:extLst>
          </p:cNvPr>
          <p:cNvSpPr txBox="1"/>
          <p:nvPr/>
        </p:nvSpPr>
        <p:spPr>
          <a:xfrm>
            <a:off x="377939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27</a:t>
            </a:r>
          </a:p>
        </p:txBody>
      </p:sp>
      <p:sp>
        <p:nvSpPr>
          <p:cNvPr id="141" name="TextBox 140">
            <a:extLst>
              <a:ext uri="{FF2B5EF4-FFF2-40B4-BE49-F238E27FC236}">
                <a16:creationId xmlns:a16="http://schemas.microsoft.com/office/drawing/2014/main" id="{8CC3C978-1276-4E0A-BC82-9ED707BB83E5}"/>
              </a:ext>
            </a:extLst>
          </p:cNvPr>
          <p:cNvSpPr txBox="1"/>
          <p:nvPr/>
        </p:nvSpPr>
        <p:spPr>
          <a:xfrm>
            <a:off x="40546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8</a:t>
            </a:r>
          </a:p>
        </p:txBody>
      </p:sp>
      <p:sp>
        <p:nvSpPr>
          <p:cNvPr id="142" name="TextBox 141">
            <a:extLst>
              <a:ext uri="{FF2B5EF4-FFF2-40B4-BE49-F238E27FC236}">
                <a16:creationId xmlns:a16="http://schemas.microsoft.com/office/drawing/2014/main" id="{3CAEFB19-0F0D-47A6-8404-DD4FC278CFC2}"/>
              </a:ext>
            </a:extLst>
          </p:cNvPr>
          <p:cNvSpPr txBox="1"/>
          <p:nvPr/>
        </p:nvSpPr>
        <p:spPr>
          <a:xfrm>
            <a:off x="427895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a:t>
            </a:r>
          </a:p>
        </p:txBody>
      </p:sp>
      <p:sp>
        <p:nvSpPr>
          <p:cNvPr id="143" name="TextBox 142">
            <a:extLst>
              <a:ext uri="{FF2B5EF4-FFF2-40B4-BE49-F238E27FC236}">
                <a16:creationId xmlns:a16="http://schemas.microsoft.com/office/drawing/2014/main" id="{158132FF-90D2-49B2-9ECF-6DC7E96EAD22}"/>
              </a:ext>
            </a:extLst>
          </p:cNvPr>
          <p:cNvSpPr txBox="1"/>
          <p:nvPr/>
        </p:nvSpPr>
        <p:spPr>
          <a:xfrm>
            <a:off x="45093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a:t>
            </a:r>
          </a:p>
        </p:txBody>
      </p:sp>
      <p:sp>
        <p:nvSpPr>
          <p:cNvPr id="144" name="TextBox 143">
            <a:extLst>
              <a:ext uri="{FF2B5EF4-FFF2-40B4-BE49-F238E27FC236}">
                <a16:creationId xmlns:a16="http://schemas.microsoft.com/office/drawing/2014/main" id="{F2E2CAED-36E1-4BF8-841A-3105760ADD11}"/>
              </a:ext>
            </a:extLst>
          </p:cNvPr>
          <p:cNvSpPr txBox="1"/>
          <p:nvPr/>
        </p:nvSpPr>
        <p:spPr>
          <a:xfrm>
            <a:off x="496175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145" name="TextBox 144">
            <a:extLst>
              <a:ext uri="{FF2B5EF4-FFF2-40B4-BE49-F238E27FC236}">
                <a16:creationId xmlns:a16="http://schemas.microsoft.com/office/drawing/2014/main" id="{429A2647-B5B0-40E2-A532-BC5F93B46C3E}"/>
              </a:ext>
            </a:extLst>
          </p:cNvPr>
          <p:cNvSpPr txBox="1"/>
          <p:nvPr/>
        </p:nvSpPr>
        <p:spPr>
          <a:xfrm>
            <a:off x="519870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146" name="TextBox 145">
            <a:extLst>
              <a:ext uri="{FF2B5EF4-FFF2-40B4-BE49-F238E27FC236}">
                <a16:creationId xmlns:a16="http://schemas.microsoft.com/office/drawing/2014/main" id="{296CA105-181D-4954-9866-730F5B8B21AD}"/>
              </a:ext>
            </a:extLst>
          </p:cNvPr>
          <p:cNvSpPr txBox="1"/>
          <p:nvPr/>
        </p:nvSpPr>
        <p:spPr>
          <a:xfrm>
            <a:off x="541337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147" name="TextBox 146">
            <a:extLst>
              <a:ext uri="{FF2B5EF4-FFF2-40B4-BE49-F238E27FC236}">
                <a16:creationId xmlns:a16="http://schemas.microsoft.com/office/drawing/2014/main" id="{50797297-D731-4B42-A544-64523636C7C8}"/>
              </a:ext>
            </a:extLst>
          </p:cNvPr>
          <p:cNvSpPr txBox="1"/>
          <p:nvPr/>
        </p:nvSpPr>
        <p:spPr>
          <a:xfrm>
            <a:off x="47379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a:t>
            </a:r>
          </a:p>
        </p:txBody>
      </p:sp>
      <p:sp>
        <p:nvSpPr>
          <p:cNvPr id="148" name="TextBox 147">
            <a:extLst>
              <a:ext uri="{FF2B5EF4-FFF2-40B4-BE49-F238E27FC236}">
                <a16:creationId xmlns:a16="http://schemas.microsoft.com/office/drawing/2014/main" id="{77A4259F-6535-4F98-A1D4-8F6D76D66BD7}"/>
              </a:ext>
            </a:extLst>
          </p:cNvPr>
          <p:cNvSpPr txBox="1"/>
          <p:nvPr/>
        </p:nvSpPr>
        <p:spPr>
          <a:xfrm>
            <a:off x="4223216"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时间（月）</a:t>
            </a:r>
          </a:p>
        </p:txBody>
      </p:sp>
      <p:sp>
        <p:nvSpPr>
          <p:cNvPr id="150" name="TextBox 149">
            <a:extLst>
              <a:ext uri="{FF2B5EF4-FFF2-40B4-BE49-F238E27FC236}">
                <a16:creationId xmlns:a16="http://schemas.microsoft.com/office/drawing/2014/main" id="{5BD60EED-808E-4049-859E-1CC1FE3041D6}"/>
              </a:ext>
            </a:extLst>
          </p:cNvPr>
          <p:cNvSpPr txBox="1"/>
          <p:nvPr/>
        </p:nvSpPr>
        <p:spPr>
          <a:xfrm>
            <a:off x="4719081"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mPFS（月）(95% 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60D27"/>
                </a:solidFill>
                <a:uLnTx/>
                <a:uFillTx/>
                <a:latin typeface="Arial"/>
                <a:ea typeface="SimSun"/>
                <a:cs typeface="Arial"/>
              </a:rPr>
              <a:t>1.6 (1.4, 2.8)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2C0D8"/>
                </a:solidFill>
                <a:uLnTx/>
                <a:uFillTx/>
                <a:latin typeface="Arial"/>
                <a:ea typeface="SimSun"/>
                <a:cs typeface="Arial"/>
              </a:rPr>
              <a:t>4.0 (2.8, 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2" name="TextBox 151">
            <a:extLst>
              <a:ext uri="{FF2B5EF4-FFF2-40B4-BE49-F238E27FC236}">
                <a16:creationId xmlns:a16="http://schemas.microsoft.com/office/drawing/2014/main" id="{BD449812-27A1-4830-BF56-278C9CBF4134}"/>
              </a:ext>
            </a:extLst>
          </p:cNvPr>
          <p:cNvSpPr txBox="1"/>
          <p:nvPr/>
        </p:nvSpPr>
        <p:spPr>
          <a:xfrm>
            <a:off x="4316551"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1" i="0" u="none" strike="noStrike" cap="none" normalizeH="0" baseline="0">
                <a:ln>
                  <a:noFill/>
                </a:ln>
                <a:solidFill>
                  <a:srgbClr val="4D4D4D"/>
                </a:solidFill>
                <a:uLnTx/>
                <a:uFillTx/>
                <a:latin typeface="Arial"/>
                <a:ea typeface="SimSun"/>
                <a:cs typeface="Arial"/>
              </a:rPr>
              <a:t>CPS≥5</a:t>
            </a:r>
          </a:p>
        </p:txBody>
      </p:sp>
      <p:sp>
        <p:nvSpPr>
          <p:cNvPr id="169" name="TextBox 168">
            <a:extLst>
              <a:ext uri="{FF2B5EF4-FFF2-40B4-BE49-F238E27FC236}">
                <a16:creationId xmlns:a16="http://schemas.microsoft.com/office/drawing/2014/main" id="{CDA85EDF-F934-4CB9-8DC5-588E62C3D970}"/>
              </a:ext>
            </a:extLst>
          </p:cNvPr>
          <p:cNvSpPr txBox="1"/>
          <p:nvPr/>
        </p:nvSpPr>
        <p:spPr>
          <a:xfrm>
            <a:off x="7517715" y="199121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1" i="0" u="none" strike="noStrike" cap="none" normalizeH="0" baseline="0">
                <a:ln>
                  <a:noFill/>
                </a:ln>
                <a:solidFill>
                  <a:srgbClr val="4D4D4D"/>
                </a:solidFill>
                <a:uLnTx/>
                <a:uFillTx/>
                <a:latin typeface="Arial"/>
                <a:ea typeface="SimSun"/>
                <a:cs typeface="Arial"/>
              </a:rPr>
              <a:t>CPS≥10</a:t>
            </a:r>
          </a:p>
        </p:txBody>
      </p:sp>
      <p:sp>
        <p:nvSpPr>
          <p:cNvPr id="170" name="Freeform 21">
            <a:extLst>
              <a:ext uri="{FF2B5EF4-FFF2-40B4-BE49-F238E27FC236}">
                <a16:creationId xmlns:a16="http://schemas.microsoft.com/office/drawing/2014/main" id="{0968E57A-3FE7-4E20-8139-8D8CA145B31A}"/>
              </a:ext>
            </a:extLst>
          </p:cNvPr>
          <p:cNvSpPr>
            <a:spLocks/>
          </p:cNvSpPr>
          <p:nvPr/>
        </p:nvSpPr>
        <p:spPr bwMode="auto">
          <a:xfrm>
            <a:off x="653931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1" name="Line 6">
            <a:extLst>
              <a:ext uri="{FF2B5EF4-FFF2-40B4-BE49-F238E27FC236}">
                <a16:creationId xmlns:a16="http://schemas.microsoft.com/office/drawing/2014/main" id="{DE843B5C-5C7C-44B1-B634-7A290FCDC133}"/>
              </a:ext>
            </a:extLst>
          </p:cNvPr>
          <p:cNvSpPr>
            <a:spLocks noChangeShapeType="1"/>
          </p:cNvSpPr>
          <p:nvPr/>
        </p:nvSpPr>
        <p:spPr bwMode="auto">
          <a:xfrm>
            <a:off x="645629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2" name="Line 7">
            <a:extLst>
              <a:ext uri="{FF2B5EF4-FFF2-40B4-BE49-F238E27FC236}">
                <a16:creationId xmlns:a16="http://schemas.microsoft.com/office/drawing/2014/main" id="{A9F51786-8F65-4C97-BB8A-B671D00A1453}"/>
              </a:ext>
            </a:extLst>
          </p:cNvPr>
          <p:cNvSpPr>
            <a:spLocks noChangeShapeType="1"/>
          </p:cNvSpPr>
          <p:nvPr/>
        </p:nvSpPr>
        <p:spPr bwMode="auto">
          <a:xfrm>
            <a:off x="645629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3" name="Line 8">
            <a:extLst>
              <a:ext uri="{FF2B5EF4-FFF2-40B4-BE49-F238E27FC236}">
                <a16:creationId xmlns:a16="http://schemas.microsoft.com/office/drawing/2014/main" id="{46E14259-D69B-4E69-96FD-F5CF5208EA1F}"/>
              </a:ext>
            </a:extLst>
          </p:cNvPr>
          <p:cNvSpPr>
            <a:spLocks noChangeShapeType="1"/>
          </p:cNvSpPr>
          <p:nvPr/>
        </p:nvSpPr>
        <p:spPr bwMode="auto">
          <a:xfrm>
            <a:off x="645629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4" name="Line 9">
            <a:extLst>
              <a:ext uri="{FF2B5EF4-FFF2-40B4-BE49-F238E27FC236}">
                <a16:creationId xmlns:a16="http://schemas.microsoft.com/office/drawing/2014/main" id="{95C5F5A0-3BB3-46E3-9945-AE188A28D935}"/>
              </a:ext>
            </a:extLst>
          </p:cNvPr>
          <p:cNvSpPr>
            <a:spLocks noChangeShapeType="1"/>
          </p:cNvSpPr>
          <p:nvPr/>
        </p:nvSpPr>
        <p:spPr bwMode="auto">
          <a:xfrm>
            <a:off x="645629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5" name="Line 10">
            <a:extLst>
              <a:ext uri="{FF2B5EF4-FFF2-40B4-BE49-F238E27FC236}">
                <a16:creationId xmlns:a16="http://schemas.microsoft.com/office/drawing/2014/main" id="{0CFFCAD4-6DAD-4175-A958-72E5ACA8709C}"/>
              </a:ext>
            </a:extLst>
          </p:cNvPr>
          <p:cNvSpPr>
            <a:spLocks noChangeShapeType="1"/>
          </p:cNvSpPr>
          <p:nvPr/>
        </p:nvSpPr>
        <p:spPr bwMode="auto">
          <a:xfrm>
            <a:off x="645629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6" name="Line 11">
            <a:extLst>
              <a:ext uri="{FF2B5EF4-FFF2-40B4-BE49-F238E27FC236}">
                <a16:creationId xmlns:a16="http://schemas.microsoft.com/office/drawing/2014/main" id="{5F93CC26-3172-42EF-B906-8B9CB2BD8606}"/>
              </a:ext>
            </a:extLst>
          </p:cNvPr>
          <p:cNvSpPr>
            <a:spLocks noChangeShapeType="1"/>
          </p:cNvSpPr>
          <p:nvPr/>
        </p:nvSpPr>
        <p:spPr bwMode="auto">
          <a:xfrm>
            <a:off x="645629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7" name="TextBox 176">
            <a:extLst>
              <a:ext uri="{FF2B5EF4-FFF2-40B4-BE49-F238E27FC236}">
                <a16:creationId xmlns:a16="http://schemas.microsoft.com/office/drawing/2014/main" id="{0565273B-B153-4F3D-ADF4-63129974146E}"/>
              </a:ext>
            </a:extLst>
          </p:cNvPr>
          <p:cNvSpPr txBox="1"/>
          <p:nvPr/>
        </p:nvSpPr>
        <p:spPr>
          <a:xfrm>
            <a:off x="614404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100</a:t>
            </a:r>
          </a:p>
        </p:txBody>
      </p:sp>
      <p:sp>
        <p:nvSpPr>
          <p:cNvPr id="178" name="TextBox 177">
            <a:extLst>
              <a:ext uri="{FF2B5EF4-FFF2-40B4-BE49-F238E27FC236}">
                <a16:creationId xmlns:a16="http://schemas.microsoft.com/office/drawing/2014/main" id="{BE71E713-2116-45B9-AAA4-037F50985DC4}"/>
              </a:ext>
            </a:extLst>
          </p:cNvPr>
          <p:cNvSpPr txBox="1"/>
          <p:nvPr/>
        </p:nvSpPr>
        <p:spPr>
          <a:xfrm>
            <a:off x="621457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80</a:t>
            </a:r>
          </a:p>
        </p:txBody>
      </p:sp>
      <p:sp>
        <p:nvSpPr>
          <p:cNvPr id="179" name="TextBox 178">
            <a:extLst>
              <a:ext uri="{FF2B5EF4-FFF2-40B4-BE49-F238E27FC236}">
                <a16:creationId xmlns:a16="http://schemas.microsoft.com/office/drawing/2014/main" id="{4D52E453-8AA4-4533-8758-6C35B8524443}"/>
              </a:ext>
            </a:extLst>
          </p:cNvPr>
          <p:cNvSpPr txBox="1"/>
          <p:nvPr/>
        </p:nvSpPr>
        <p:spPr>
          <a:xfrm>
            <a:off x="621457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60</a:t>
            </a:r>
          </a:p>
        </p:txBody>
      </p:sp>
      <p:sp>
        <p:nvSpPr>
          <p:cNvPr id="180" name="TextBox 179">
            <a:extLst>
              <a:ext uri="{FF2B5EF4-FFF2-40B4-BE49-F238E27FC236}">
                <a16:creationId xmlns:a16="http://schemas.microsoft.com/office/drawing/2014/main" id="{35052741-BE61-424F-AF76-13F54E8D6DE7}"/>
              </a:ext>
            </a:extLst>
          </p:cNvPr>
          <p:cNvSpPr txBox="1"/>
          <p:nvPr/>
        </p:nvSpPr>
        <p:spPr>
          <a:xfrm>
            <a:off x="621457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40</a:t>
            </a:r>
          </a:p>
        </p:txBody>
      </p:sp>
      <p:sp>
        <p:nvSpPr>
          <p:cNvPr id="181" name="TextBox 180">
            <a:extLst>
              <a:ext uri="{FF2B5EF4-FFF2-40B4-BE49-F238E27FC236}">
                <a16:creationId xmlns:a16="http://schemas.microsoft.com/office/drawing/2014/main" id="{C47A3E9D-1D67-4572-B458-5E1865E02E81}"/>
              </a:ext>
            </a:extLst>
          </p:cNvPr>
          <p:cNvSpPr txBox="1"/>
          <p:nvPr/>
        </p:nvSpPr>
        <p:spPr>
          <a:xfrm>
            <a:off x="621457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20</a:t>
            </a:r>
          </a:p>
        </p:txBody>
      </p:sp>
      <p:sp>
        <p:nvSpPr>
          <p:cNvPr id="182" name="TextBox 181">
            <a:extLst>
              <a:ext uri="{FF2B5EF4-FFF2-40B4-BE49-F238E27FC236}">
                <a16:creationId xmlns:a16="http://schemas.microsoft.com/office/drawing/2014/main" id="{403C0F41-A322-4317-B0D1-1D2D1A859DB2}"/>
              </a:ext>
            </a:extLst>
          </p:cNvPr>
          <p:cNvSpPr txBox="1"/>
          <p:nvPr/>
        </p:nvSpPr>
        <p:spPr>
          <a:xfrm>
            <a:off x="628511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183" name="Line 21">
            <a:extLst>
              <a:ext uri="{FF2B5EF4-FFF2-40B4-BE49-F238E27FC236}">
                <a16:creationId xmlns:a16="http://schemas.microsoft.com/office/drawing/2014/main" id="{13D715E1-6EAE-4117-A32C-6CE35C0F0E9A}"/>
              </a:ext>
            </a:extLst>
          </p:cNvPr>
          <p:cNvSpPr>
            <a:spLocks noChangeShapeType="1"/>
          </p:cNvSpPr>
          <p:nvPr/>
        </p:nvSpPr>
        <p:spPr bwMode="auto">
          <a:xfrm>
            <a:off x="653962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4" name="Line 19">
            <a:extLst>
              <a:ext uri="{FF2B5EF4-FFF2-40B4-BE49-F238E27FC236}">
                <a16:creationId xmlns:a16="http://schemas.microsoft.com/office/drawing/2014/main" id="{75BB4FF7-8592-49F0-BE3F-4E2DD0DB9A83}"/>
              </a:ext>
            </a:extLst>
          </p:cNvPr>
          <p:cNvSpPr>
            <a:spLocks noChangeShapeType="1"/>
          </p:cNvSpPr>
          <p:nvPr/>
        </p:nvSpPr>
        <p:spPr bwMode="auto">
          <a:xfrm>
            <a:off x="67835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5" name="Line 21">
            <a:extLst>
              <a:ext uri="{FF2B5EF4-FFF2-40B4-BE49-F238E27FC236}">
                <a16:creationId xmlns:a16="http://schemas.microsoft.com/office/drawing/2014/main" id="{8B1132D2-DB83-47CF-A2F5-569725027CCD}"/>
              </a:ext>
            </a:extLst>
          </p:cNvPr>
          <p:cNvSpPr>
            <a:spLocks noChangeShapeType="1"/>
          </p:cNvSpPr>
          <p:nvPr/>
        </p:nvSpPr>
        <p:spPr bwMode="auto">
          <a:xfrm>
            <a:off x="70156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6" name="Line 19">
            <a:extLst>
              <a:ext uri="{FF2B5EF4-FFF2-40B4-BE49-F238E27FC236}">
                <a16:creationId xmlns:a16="http://schemas.microsoft.com/office/drawing/2014/main" id="{249461E3-78CA-49C2-8D79-9A51923CA85F}"/>
              </a:ext>
            </a:extLst>
          </p:cNvPr>
          <p:cNvSpPr>
            <a:spLocks noChangeShapeType="1"/>
          </p:cNvSpPr>
          <p:nvPr/>
        </p:nvSpPr>
        <p:spPr bwMode="auto">
          <a:xfrm>
            <a:off x="724436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7" name="Line 21">
            <a:extLst>
              <a:ext uri="{FF2B5EF4-FFF2-40B4-BE49-F238E27FC236}">
                <a16:creationId xmlns:a16="http://schemas.microsoft.com/office/drawing/2014/main" id="{052CACAE-4BBE-445C-8ABF-C18743A4A12A}"/>
              </a:ext>
            </a:extLst>
          </p:cNvPr>
          <p:cNvSpPr>
            <a:spLocks noChangeShapeType="1"/>
          </p:cNvSpPr>
          <p:nvPr/>
        </p:nvSpPr>
        <p:spPr bwMode="auto">
          <a:xfrm>
            <a:off x="747031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8" name="Line 19">
            <a:extLst>
              <a:ext uri="{FF2B5EF4-FFF2-40B4-BE49-F238E27FC236}">
                <a16:creationId xmlns:a16="http://schemas.microsoft.com/office/drawing/2014/main" id="{EBE720CD-BEA3-4D58-8AA5-077165BFB53A}"/>
              </a:ext>
            </a:extLst>
          </p:cNvPr>
          <p:cNvSpPr>
            <a:spLocks noChangeShapeType="1"/>
          </p:cNvSpPr>
          <p:nvPr/>
        </p:nvSpPr>
        <p:spPr bwMode="auto">
          <a:xfrm>
            <a:off x="793069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9" name="Line 21">
            <a:extLst>
              <a:ext uri="{FF2B5EF4-FFF2-40B4-BE49-F238E27FC236}">
                <a16:creationId xmlns:a16="http://schemas.microsoft.com/office/drawing/2014/main" id="{95031AF2-0FAC-4501-A1F8-C60E79CB4D31}"/>
              </a:ext>
            </a:extLst>
          </p:cNvPr>
          <p:cNvSpPr>
            <a:spLocks noChangeShapeType="1"/>
          </p:cNvSpPr>
          <p:nvPr/>
        </p:nvSpPr>
        <p:spPr bwMode="auto">
          <a:xfrm>
            <a:off x="815968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0" name="Line 19">
            <a:extLst>
              <a:ext uri="{FF2B5EF4-FFF2-40B4-BE49-F238E27FC236}">
                <a16:creationId xmlns:a16="http://schemas.microsoft.com/office/drawing/2014/main" id="{5E6BD409-8DC2-4B13-AE48-3CBFCA7B4337}"/>
              </a:ext>
            </a:extLst>
          </p:cNvPr>
          <p:cNvSpPr>
            <a:spLocks noChangeShapeType="1"/>
          </p:cNvSpPr>
          <p:nvPr/>
        </p:nvSpPr>
        <p:spPr bwMode="auto">
          <a:xfrm>
            <a:off x="838231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1" name="Line 21">
            <a:extLst>
              <a:ext uri="{FF2B5EF4-FFF2-40B4-BE49-F238E27FC236}">
                <a16:creationId xmlns:a16="http://schemas.microsoft.com/office/drawing/2014/main" id="{BFE470D6-AE33-4E9E-9367-F7BE504499B7}"/>
              </a:ext>
            </a:extLst>
          </p:cNvPr>
          <p:cNvSpPr>
            <a:spLocks noChangeShapeType="1"/>
          </p:cNvSpPr>
          <p:nvPr/>
        </p:nvSpPr>
        <p:spPr bwMode="auto">
          <a:xfrm>
            <a:off x="86387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2" name="Line 21">
            <a:extLst>
              <a:ext uri="{FF2B5EF4-FFF2-40B4-BE49-F238E27FC236}">
                <a16:creationId xmlns:a16="http://schemas.microsoft.com/office/drawing/2014/main" id="{A59932A7-E243-4B4D-94A0-09D7FBC099FC}"/>
              </a:ext>
            </a:extLst>
          </p:cNvPr>
          <p:cNvSpPr>
            <a:spLocks noChangeShapeType="1"/>
          </p:cNvSpPr>
          <p:nvPr/>
        </p:nvSpPr>
        <p:spPr bwMode="auto">
          <a:xfrm>
            <a:off x="769891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3" name="TextBox 192">
            <a:extLst>
              <a:ext uri="{FF2B5EF4-FFF2-40B4-BE49-F238E27FC236}">
                <a16:creationId xmlns:a16="http://schemas.microsoft.com/office/drawing/2014/main" id="{354A4E7D-03EC-4B71-8D38-A6E9A404428E}"/>
              </a:ext>
            </a:extLst>
          </p:cNvPr>
          <p:cNvSpPr txBox="1"/>
          <p:nvPr/>
        </p:nvSpPr>
        <p:spPr>
          <a:xfrm>
            <a:off x="85398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54</a:t>
            </a:r>
          </a:p>
        </p:txBody>
      </p:sp>
      <p:sp>
        <p:nvSpPr>
          <p:cNvPr id="194" name="TextBox 193">
            <a:extLst>
              <a:ext uri="{FF2B5EF4-FFF2-40B4-BE49-F238E27FC236}">
                <a16:creationId xmlns:a16="http://schemas.microsoft.com/office/drawing/2014/main" id="{7C98180D-7C40-4F39-9A79-C96DAB689D02}"/>
              </a:ext>
            </a:extLst>
          </p:cNvPr>
          <p:cNvSpPr txBox="1"/>
          <p:nvPr/>
        </p:nvSpPr>
        <p:spPr>
          <a:xfrm>
            <a:off x="647597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0</a:t>
            </a:r>
          </a:p>
        </p:txBody>
      </p:sp>
      <p:sp>
        <p:nvSpPr>
          <p:cNvPr id="195" name="TextBox 194">
            <a:extLst>
              <a:ext uri="{FF2B5EF4-FFF2-40B4-BE49-F238E27FC236}">
                <a16:creationId xmlns:a16="http://schemas.microsoft.com/office/drawing/2014/main" id="{6CE4E15F-7E54-4A40-A918-37E9E68F6E41}"/>
              </a:ext>
            </a:extLst>
          </p:cNvPr>
          <p:cNvSpPr txBox="1"/>
          <p:nvPr/>
        </p:nvSpPr>
        <p:spPr>
          <a:xfrm>
            <a:off x="671197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6</a:t>
            </a:r>
          </a:p>
        </p:txBody>
      </p:sp>
      <p:sp>
        <p:nvSpPr>
          <p:cNvPr id="196" name="TextBox 195">
            <a:extLst>
              <a:ext uri="{FF2B5EF4-FFF2-40B4-BE49-F238E27FC236}">
                <a16:creationId xmlns:a16="http://schemas.microsoft.com/office/drawing/2014/main" id="{F5EF7569-D998-42BC-AD48-08753A194153}"/>
              </a:ext>
            </a:extLst>
          </p:cNvPr>
          <p:cNvSpPr txBox="1"/>
          <p:nvPr/>
        </p:nvSpPr>
        <p:spPr>
          <a:xfrm>
            <a:off x="69167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12</a:t>
            </a:r>
          </a:p>
        </p:txBody>
      </p:sp>
      <p:sp>
        <p:nvSpPr>
          <p:cNvPr id="197" name="TextBox 196">
            <a:extLst>
              <a:ext uri="{FF2B5EF4-FFF2-40B4-BE49-F238E27FC236}">
                <a16:creationId xmlns:a16="http://schemas.microsoft.com/office/drawing/2014/main" id="{8BBC9544-C68D-483D-B6F8-EF7A707A055B}"/>
              </a:ext>
            </a:extLst>
          </p:cNvPr>
          <p:cNvSpPr txBox="1"/>
          <p:nvPr/>
        </p:nvSpPr>
        <p:spPr>
          <a:xfrm>
            <a:off x="714100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18</a:t>
            </a:r>
          </a:p>
        </p:txBody>
      </p:sp>
      <p:sp>
        <p:nvSpPr>
          <p:cNvPr id="198" name="TextBox 197">
            <a:extLst>
              <a:ext uri="{FF2B5EF4-FFF2-40B4-BE49-F238E27FC236}">
                <a16:creationId xmlns:a16="http://schemas.microsoft.com/office/drawing/2014/main" id="{3FF5B341-86F9-45AB-8FF8-59B69DE17370}"/>
              </a:ext>
            </a:extLst>
          </p:cNvPr>
          <p:cNvSpPr txBox="1"/>
          <p:nvPr/>
        </p:nvSpPr>
        <p:spPr>
          <a:xfrm>
            <a:off x="73713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24</a:t>
            </a:r>
          </a:p>
        </p:txBody>
      </p:sp>
      <p:sp>
        <p:nvSpPr>
          <p:cNvPr id="199" name="TextBox 198">
            <a:extLst>
              <a:ext uri="{FF2B5EF4-FFF2-40B4-BE49-F238E27FC236}">
                <a16:creationId xmlns:a16="http://schemas.microsoft.com/office/drawing/2014/main" id="{889A0CC7-C1A4-4B94-ABEC-65CAA1A5B0F3}"/>
              </a:ext>
            </a:extLst>
          </p:cNvPr>
          <p:cNvSpPr txBox="1"/>
          <p:nvPr/>
        </p:nvSpPr>
        <p:spPr>
          <a:xfrm>
            <a:off x="78238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36</a:t>
            </a:r>
          </a:p>
        </p:txBody>
      </p:sp>
      <p:sp>
        <p:nvSpPr>
          <p:cNvPr id="200" name="TextBox 199">
            <a:extLst>
              <a:ext uri="{FF2B5EF4-FFF2-40B4-BE49-F238E27FC236}">
                <a16:creationId xmlns:a16="http://schemas.microsoft.com/office/drawing/2014/main" id="{0C49C74C-8CAA-43F3-ABCB-596D6DA39625}"/>
              </a:ext>
            </a:extLst>
          </p:cNvPr>
          <p:cNvSpPr txBox="1"/>
          <p:nvPr/>
        </p:nvSpPr>
        <p:spPr>
          <a:xfrm>
            <a:off x="806076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42</a:t>
            </a:r>
          </a:p>
        </p:txBody>
      </p:sp>
      <p:sp>
        <p:nvSpPr>
          <p:cNvPr id="201" name="TextBox 200">
            <a:extLst>
              <a:ext uri="{FF2B5EF4-FFF2-40B4-BE49-F238E27FC236}">
                <a16:creationId xmlns:a16="http://schemas.microsoft.com/office/drawing/2014/main" id="{7928C600-A8DC-41E9-BC6D-7D68E70AD73B}"/>
              </a:ext>
            </a:extLst>
          </p:cNvPr>
          <p:cNvSpPr txBox="1"/>
          <p:nvPr/>
        </p:nvSpPr>
        <p:spPr>
          <a:xfrm>
            <a:off x="827542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48</a:t>
            </a:r>
          </a:p>
        </p:txBody>
      </p:sp>
      <p:sp>
        <p:nvSpPr>
          <p:cNvPr id="202" name="TextBox 201">
            <a:extLst>
              <a:ext uri="{FF2B5EF4-FFF2-40B4-BE49-F238E27FC236}">
                <a16:creationId xmlns:a16="http://schemas.microsoft.com/office/drawing/2014/main" id="{87F492F1-A14B-464A-B5CE-C4C2D5CD3DD6}"/>
              </a:ext>
            </a:extLst>
          </p:cNvPr>
          <p:cNvSpPr txBox="1"/>
          <p:nvPr/>
        </p:nvSpPr>
        <p:spPr>
          <a:xfrm>
            <a:off x="75999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30</a:t>
            </a:r>
          </a:p>
        </p:txBody>
      </p:sp>
      <p:sp>
        <p:nvSpPr>
          <p:cNvPr id="203" name="TextBox 202">
            <a:extLst>
              <a:ext uri="{FF2B5EF4-FFF2-40B4-BE49-F238E27FC236}">
                <a16:creationId xmlns:a16="http://schemas.microsoft.com/office/drawing/2014/main" id="{AAAC111C-615E-4399-A2B2-DF7AC7F524DB}"/>
              </a:ext>
            </a:extLst>
          </p:cNvPr>
          <p:cNvSpPr txBox="1"/>
          <p:nvPr/>
        </p:nvSpPr>
        <p:spPr>
          <a:xfrm>
            <a:off x="857508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a:t>
            </a:r>
          </a:p>
        </p:txBody>
      </p:sp>
      <p:sp>
        <p:nvSpPr>
          <p:cNvPr id="204" name="TextBox 203">
            <a:extLst>
              <a:ext uri="{FF2B5EF4-FFF2-40B4-BE49-F238E27FC236}">
                <a16:creationId xmlns:a16="http://schemas.microsoft.com/office/drawing/2014/main" id="{1268351B-6A0D-45E4-ABAD-F72E5A13EFF2}"/>
              </a:ext>
            </a:extLst>
          </p:cNvPr>
          <p:cNvSpPr txBox="1"/>
          <p:nvPr/>
        </p:nvSpPr>
        <p:spPr>
          <a:xfrm>
            <a:off x="644071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53</a:t>
            </a:r>
          </a:p>
        </p:txBody>
      </p:sp>
      <p:sp>
        <p:nvSpPr>
          <p:cNvPr id="205" name="TextBox 204">
            <a:extLst>
              <a:ext uri="{FF2B5EF4-FFF2-40B4-BE49-F238E27FC236}">
                <a16:creationId xmlns:a16="http://schemas.microsoft.com/office/drawing/2014/main" id="{7678C8B9-6292-453C-9EC7-C3055AFF3C7C}"/>
              </a:ext>
            </a:extLst>
          </p:cNvPr>
          <p:cNvSpPr txBox="1"/>
          <p:nvPr/>
        </p:nvSpPr>
        <p:spPr>
          <a:xfrm>
            <a:off x="667671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17</a:t>
            </a:r>
          </a:p>
        </p:txBody>
      </p:sp>
      <p:sp>
        <p:nvSpPr>
          <p:cNvPr id="206" name="TextBox 205">
            <a:extLst>
              <a:ext uri="{FF2B5EF4-FFF2-40B4-BE49-F238E27FC236}">
                <a16:creationId xmlns:a16="http://schemas.microsoft.com/office/drawing/2014/main" id="{3E79AD47-8C9A-4A3A-985D-E272C434B2F2}"/>
              </a:ext>
            </a:extLst>
          </p:cNvPr>
          <p:cNvSpPr txBox="1"/>
          <p:nvPr/>
        </p:nvSpPr>
        <p:spPr>
          <a:xfrm>
            <a:off x="691672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14</a:t>
            </a:r>
          </a:p>
        </p:txBody>
      </p:sp>
      <p:sp>
        <p:nvSpPr>
          <p:cNvPr id="207" name="TextBox 206">
            <a:extLst>
              <a:ext uri="{FF2B5EF4-FFF2-40B4-BE49-F238E27FC236}">
                <a16:creationId xmlns:a16="http://schemas.microsoft.com/office/drawing/2014/main" id="{E63F8483-2116-4DED-802E-DD263C209776}"/>
              </a:ext>
            </a:extLst>
          </p:cNvPr>
          <p:cNvSpPr txBox="1"/>
          <p:nvPr/>
        </p:nvSpPr>
        <p:spPr>
          <a:xfrm>
            <a:off x="714100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13</a:t>
            </a:r>
          </a:p>
        </p:txBody>
      </p:sp>
      <p:sp>
        <p:nvSpPr>
          <p:cNvPr id="208" name="TextBox 207">
            <a:extLst>
              <a:ext uri="{FF2B5EF4-FFF2-40B4-BE49-F238E27FC236}">
                <a16:creationId xmlns:a16="http://schemas.microsoft.com/office/drawing/2014/main" id="{B93E1E79-E13E-4923-B238-62DFFE368A1B}"/>
              </a:ext>
            </a:extLst>
          </p:cNvPr>
          <p:cNvSpPr txBox="1"/>
          <p:nvPr/>
        </p:nvSpPr>
        <p:spPr>
          <a:xfrm>
            <a:off x="73713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a:t>
            </a:r>
          </a:p>
        </p:txBody>
      </p:sp>
      <p:sp>
        <p:nvSpPr>
          <p:cNvPr id="209" name="TextBox 208">
            <a:extLst>
              <a:ext uri="{FF2B5EF4-FFF2-40B4-BE49-F238E27FC236}">
                <a16:creationId xmlns:a16="http://schemas.microsoft.com/office/drawing/2014/main" id="{CB4B7CD9-1AB3-4C14-961A-D557AA0C41AF}"/>
              </a:ext>
            </a:extLst>
          </p:cNvPr>
          <p:cNvSpPr txBox="1"/>
          <p:nvPr/>
        </p:nvSpPr>
        <p:spPr>
          <a:xfrm>
            <a:off x="78590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7</a:t>
            </a:r>
          </a:p>
        </p:txBody>
      </p:sp>
      <p:sp>
        <p:nvSpPr>
          <p:cNvPr id="210" name="TextBox 209">
            <a:extLst>
              <a:ext uri="{FF2B5EF4-FFF2-40B4-BE49-F238E27FC236}">
                <a16:creationId xmlns:a16="http://schemas.microsoft.com/office/drawing/2014/main" id="{085C9A7D-E8FB-4DE4-A402-F9729A6A034B}"/>
              </a:ext>
            </a:extLst>
          </p:cNvPr>
          <p:cNvSpPr txBox="1"/>
          <p:nvPr/>
        </p:nvSpPr>
        <p:spPr>
          <a:xfrm>
            <a:off x="809602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a:t>
            </a:r>
          </a:p>
        </p:txBody>
      </p:sp>
      <p:sp>
        <p:nvSpPr>
          <p:cNvPr id="211" name="TextBox 210">
            <a:extLst>
              <a:ext uri="{FF2B5EF4-FFF2-40B4-BE49-F238E27FC236}">
                <a16:creationId xmlns:a16="http://schemas.microsoft.com/office/drawing/2014/main" id="{E923859D-F4F2-4A86-94B5-B1ADE73E1DE1}"/>
              </a:ext>
            </a:extLst>
          </p:cNvPr>
          <p:cNvSpPr txBox="1"/>
          <p:nvPr/>
        </p:nvSpPr>
        <p:spPr>
          <a:xfrm>
            <a:off x="831069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a:t>
            </a:r>
          </a:p>
        </p:txBody>
      </p:sp>
      <p:sp>
        <p:nvSpPr>
          <p:cNvPr id="212" name="TextBox 211">
            <a:extLst>
              <a:ext uri="{FF2B5EF4-FFF2-40B4-BE49-F238E27FC236}">
                <a16:creationId xmlns:a16="http://schemas.microsoft.com/office/drawing/2014/main" id="{7F2B8562-6027-4663-A611-19723B2B252E}"/>
              </a:ext>
            </a:extLst>
          </p:cNvPr>
          <p:cNvSpPr txBox="1"/>
          <p:nvPr/>
        </p:nvSpPr>
        <p:spPr>
          <a:xfrm>
            <a:off x="75999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10</a:t>
            </a:r>
          </a:p>
        </p:txBody>
      </p:sp>
      <p:sp>
        <p:nvSpPr>
          <p:cNvPr id="213" name="TextBox 212">
            <a:extLst>
              <a:ext uri="{FF2B5EF4-FFF2-40B4-BE49-F238E27FC236}">
                <a16:creationId xmlns:a16="http://schemas.microsoft.com/office/drawing/2014/main" id="{4EFED353-FD02-4FC1-B4C9-D9DC7050FD95}"/>
              </a:ext>
            </a:extLst>
          </p:cNvPr>
          <p:cNvSpPr txBox="1"/>
          <p:nvPr/>
        </p:nvSpPr>
        <p:spPr>
          <a:xfrm>
            <a:off x="85750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214" name="TextBox 213">
            <a:extLst>
              <a:ext uri="{FF2B5EF4-FFF2-40B4-BE49-F238E27FC236}">
                <a16:creationId xmlns:a16="http://schemas.microsoft.com/office/drawing/2014/main" id="{842125ED-171F-457A-9DE8-130FAEC3B0B8}"/>
              </a:ext>
            </a:extLst>
          </p:cNvPr>
          <p:cNvSpPr txBox="1"/>
          <p:nvPr/>
        </p:nvSpPr>
        <p:spPr>
          <a:xfrm>
            <a:off x="644071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55</a:t>
            </a:r>
          </a:p>
        </p:txBody>
      </p:sp>
      <p:sp>
        <p:nvSpPr>
          <p:cNvPr id="215" name="TextBox 214">
            <a:extLst>
              <a:ext uri="{FF2B5EF4-FFF2-40B4-BE49-F238E27FC236}">
                <a16:creationId xmlns:a16="http://schemas.microsoft.com/office/drawing/2014/main" id="{61629F5C-BD3F-4F6A-8ACA-2D38914C391C}"/>
              </a:ext>
            </a:extLst>
          </p:cNvPr>
          <p:cNvSpPr txBox="1"/>
          <p:nvPr/>
        </p:nvSpPr>
        <p:spPr>
          <a:xfrm>
            <a:off x="667671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15</a:t>
            </a:r>
          </a:p>
        </p:txBody>
      </p:sp>
      <p:sp>
        <p:nvSpPr>
          <p:cNvPr id="216" name="TextBox 215">
            <a:extLst>
              <a:ext uri="{FF2B5EF4-FFF2-40B4-BE49-F238E27FC236}">
                <a16:creationId xmlns:a16="http://schemas.microsoft.com/office/drawing/2014/main" id="{3F76B9A5-3E22-4105-B0ED-3952B2BE6F6A}"/>
              </a:ext>
            </a:extLst>
          </p:cNvPr>
          <p:cNvSpPr txBox="1"/>
          <p:nvPr/>
        </p:nvSpPr>
        <p:spPr>
          <a:xfrm>
            <a:off x="69519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a:t>
            </a:r>
          </a:p>
        </p:txBody>
      </p:sp>
      <p:sp>
        <p:nvSpPr>
          <p:cNvPr id="217" name="TextBox 216">
            <a:extLst>
              <a:ext uri="{FF2B5EF4-FFF2-40B4-BE49-F238E27FC236}">
                <a16:creationId xmlns:a16="http://schemas.microsoft.com/office/drawing/2014/main" id="{4AA29520-7DB9-46E4-9337-E8EE7811A6DA}"/>
              </a:ext>
            </a:extLst>
          </p:cNvPr>
          <p:cNvSpPr txBox="1"/>
          <p:nvPr/>
        </p:nvSpPr>
        <p:spPr>
          <a:xfrm>
            <a:off x="717627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a:t>
            </a:r>
          </a:p>
        </p:txBody>
      </p:sp>
      <p:sp>
        <p:nvSpPr>
          <p:cNvPr id="218" name="TextBox 217">
            <a:extLst>
              <a:ext uri="{FF2B5EF4-FFF2-40B4-BE49-F238E27FC236}">
                <a16:creationId xmlns:a16="http://schemas.microsoft.com/office/drawing/2014/main" id="{FB0355D6-1A1E-458B-9034-36DC707C9462}"/>
              </a:ext>
            </a:extLst>
          </p:cNvPr>
          <p:cNvSpPr txBox="1"/>
          <p:nvPr/>
        </p:nvSpPr>
        <p:spPr>
          <a:xfrm>
            <a:off x="74066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a:t>
            </a:r>
          </a:p>
        </p:txBody>
      </p:sp>
      <p:sp>
        <p:nvSpPr>
          <p:cNvPr id="219" name="TextBox 218">
            <a:extLst>
              <a:ext uri="{FF2B5EF4-FFF2-40B4-BE49-F238E27FC236}">
                <a16:creationId xmlns:a16="http://schemas.microsoft.com/office/drawing/2014/main" id="{55947D38-7307-46C6-9A04-283C97EA1C81}"/>
              </a:ext>
            </a:extLst>
          </p:cNvPr>
          <p:cNvSpPr txBox="1"/>
          <p:nvPr/>
        </p:nvSpPr>
        <p:spPr>
          <a:xfrm>
            <a:off x="78590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220" name="TextBox 219">
            <a:extLst>
              <a:ext uri="{FF2B5EF4-FFF2-40B4-BE49-F238E27FC236}">
                <a16:creationId xmlns:a16="http://schemas.microsoft.com/office/drawing/2014/main" id="{8FBE96A2-8A9C-46C8-9DB4-631984878726}"/>
              </a:ext>
            </a:extLst>
          </p:cNvPr>
          <p:cNvSpPr txBox="1"/>
          <p:nvPr/>
        </p:nvSpPr>
        <p:spPr>
          <a:xfrm>
            <a:off x="809602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221" name="TextBox 220">
            <a:extLst>
              <a:ext uri="{FF2B5EF4-FFF2-40B4-BE49-F238E27FC236}">
                <a16:creationId xmlns:a16="http://schemas.microsoft.com/office/drawing/2014/main" id="{BA265EED-552E-4851-AF9A-1BB4DE44F823}"/>
              </a:ext>
            </a:extLst>
          </p:cNvPr>
          <p:cNvSpPr txBox="1"/>
          <p:nvPr/>
        </p:nvSpPr>
        <p:spPr>
          <a:xfrm>
            <a:off x="831069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222" name="TextBox 221">
            <a:extLst>
              <a:ext uri="{FF2B5EF4-FFF2-40B4-BE49-F238E27FC236}">
                <a16:creationId xmlns:a16="http://schemas.microsoft.com/office/drawing/2014/main" id="{7385833C-FBC0-4CE3-95C3-16322A83110C}"/>
              </a:ext>
            </a:extLst>
          </p:cNvPr>
          <p:cNvSpPr txBox="1"/>
          <p:nvPr/>
        </p:nvSpPr>
        <p:spPr>
          <a:xfrm>
            <a:off x="76352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a:t>
            </a:r>
          </a:p>
        </p:txBody>
      </p:sp>
      <p:sp>
        <p:nvSpPr>
          <p:cNvPr id="223" name="TextBox 222">
            <a:extLst>
              <a:ext uri="{FF2B5EF4-FFF2-40B4-BE49-F238E27FC236}">
                <a16:creationId xmlns:a16="http://schemas.microsoft.com/office/drawing/2014/main" id="{086990B1-B698-4ED2-A26A-39F5F659CD7A}"/>
              </a:ext>
            </a:extLst>
          </p:cNvPr>
          <p:cNvSpPr txBox="1"/>
          <p:nvPr/>
        </p:nvSpPr>
        <p:spPr>
          <a:xfrm>
            <a:off x="7120536"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时间（月）</a:t>
            </a:r>
          </a:p>
        </p:txBody>
      </p:sp>
      <p:sp>
        <p:nvSpPr>
          <p:cNvPr id="225" name="TextBox 224">
            <a:extLst>
              <a:ext uri="{FF2B5EF4-FFF2-40B4-BE49-F238E27FC236}">
                <a16:creationId xmlns:a16="http://schemas.microsoft.com/office/drawing/2014/main" id="{C31FB0B7-0F14-43B7-8D1C-B7164A5FA139}"/>
              </a:ext>
            </a:extLst>
          </p:cNvPr>
          <p:cNvSpPr txBox="1"/>
          <p:nvPr/>
        </p:nvSpPr>
        <p:spPr>
          <a:xfrm>
            <a:off x="7724401"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mPFS（月）(95% 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2.7 (1.4, 4.3)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4.0 (2.7, 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252" name="Group 251">
            <a:extLst>
              <a:ext uri="{FF2B5EF4-FFF2-40B4-BE49-F238E27FC236}">
                <a16:creationId xmlns:a16="http://schemas.microsoft.com/office/drawing/2014/main" id="{97C4D161-0748-4357-B8D1-2CD77D2AE91B}"/>
              </a:ext>
            </a:extLst>
          </p:cNvPr>
          <p:cNvGrpSpPr/>
          <p:nvPr/>
        </p:nvGrpSpPr>
        <p:grpSpPr>
          <a:xfrm>
            <a:off x="810714" y="3365792"/>
            <a:ext cx="1847086" cy="1548736"/>
            <a:chOff x="3109912" y="2228850"/>
            <a:chExt cx="2924175" cy="2400300"/>
          </a:xfrm>
        </p:grpSpPr>
        <p:sp>
          <p:nvSpPr>
            <p:cNvPr id="240" name="Freeform: Shape 239">
              <a:extLst>
                <a:ext uri="{FF2B5EF4-FFF2-40B4-BE49-F238E27FC236}">
                  <a16:creationId xmlns:a16="http://schemas.microsoft.com/office/drawing/2014/main" id="{E3068873-F0C4-4E90-B9DA-91B33CBDB242}"/>
                </a:ext>
              </a:extLst>
            </p:cNvPr>
            <p:cNvSpPr/>
            <p:nvPr/>
          </p:nvSpPr>
          <p:spPr>
            <a:xfrm>
              <a:off x="3109912" y="2228850"/>
              <a:ext cx="2924175" cy="2400300"/>
            </a:xfrm>
            <a:custGeom>
              <a:avLst/>
              <a:gdLst>
                <a:gd name="connsiteX0" fmla="*/ 2927442 w 2924175"/>
                <a:gd name="connsiteY0" fmla="*/ 2404567 h 2400300"/>
                <a:gd name="connsiteX1" fmla="*/ 2414550 w 2924175"/>
                <a:gd name="connsiteY1" fmla="*/ 2404567 h 2400300"/>
                <a:gd name="connsiteX2" fmla="*/ 2414550 w 2924175"/>
                <a:gd name="connsiteY2" fmla="*/ 2381250 h 2400300"/>
                <a:gd name="connsiteX3" fmla="*/ 2331292 w 2924175"/>
                <a:gd name="connsiteY3" fmla="*/ 2381250 h 2400300"/>
                <a:gd name="connsiteX4" fmla="*/ 2331292 w 2924175"/>
                <a:gd name="connsiteY4" fmla="*/ 2361267 h 2400300"/>
                <a:gd name="connsiteX5" fmla="*/ 2054866 w 2924175"/>
                <a:gd name="connsiteY5" fmla="*/ 2361267 h 2400300"/>
                <a:gd name="connsiteX6" fmla="*/ 2054866 w 2924175"/>
                <a:gd name="connsiteY6" fmla="*/ 2344617 h 2400300"/>
                <a:gd name="connsiteX7" fmla="*/ 1868367 w 2924175"/>
                <a:gd name="connsiteY7" fmla="*/ 2344617 h 2400300"/>
                <a:gd name="connsiteX8" fmla="*/ 1868367 w 2924175"/>
                <a:gd name="connsiteY8" fmla="*/ 2307984 h 2400300"/>
                <a:gd name="connsiteX9" fmla="*/ 1578616 w 2924175"/>
                <a:gd name="connsiteY9" fmla="*/ 2307984 h 2400300"/>
                <a:gd name="connsiteX10" fmla="*/ 1578616 w 2924175"/>
                <a:gd name="connsiteY10" fmla="*/ 2278009 h 2400300"/>
                <a:gd name="connsiteX11" fmla="*/ 1328833 w 2924175"/>
                <a:gd name="connsiteY11" fmla="*/ 2278009 h 2400300"/>
                <a:gd name="connsiteX12" fmla="*/ 1328833 w 2924175"/>
                <a:gd name="connsiteY12" fmla="*/ 2258025 h 2400300"/>
                <a:gd name="connsiteX13" fmla="*/ 1089050 w 2924175"/>
                <a:gd name="connsiteY13" fmla="*/ 2258025 h 2400300"/>
                <a:gd name="connsiteX14" fmla="*/ 1089050 w 2924175"/>
                <a:gd name="connsiteY14" fmla="*/ 2234708 h 2400300"/>
                <a:gd name="connsiteX15" fmla="*/ 922526 w 2924175"/>
                <a:gd name="connsiteY15" fmla="*/ 2234708 h 2400300"/>
                <a:gd name="connsiteX16" fmla="*/ 922526 w 2924175"/>
                <a:gd name="connsiteY16" fmla="*/ 2198075 h 2400300"/>
                <a:gd name="connsiteX17" fmla="*/ 799301 w 2924175"/>
                <a:gd name="connsiteY17" fmla="*/ 2198075 h 2400300"/>
                <a:gd name="connsiteX18" fmla="*/ 799301 w 2924175"/>
                <a:gd name="connsiteY18" fmla="*/ 2158108 h 2400300"/>
                <a:gd name="connsiteX19" fmla="*/ 662753 w 2924175"/>
                <a:gd name="connsiteY19" fmla="*/ 2158108 h 2400300"/>
                <a:gd name="connsiteX20" fmla="*/ 662753 w 2924175"/>
                <a:gd name="connsiteY20" fmla="*/ 2111483 h 2400300"/>
                <a:gd name="connsiteX21" fmla="*/ 496233 w 2924175"/>
                <a:gd name="connsiteY21" fmla="*/ 2111483 h 2400300"/>
                <a:gd name="connsiteX22" fmla="*/ 496233 w 2924175"/>
                <a:gd name="connsiteY22" fmla="*/ 2084842 h 2400300"/>
                <a:gd name="connsiteX23" fmla="*/ 466258 w 2924175"/>
                <a:gd name="connsiteY23" fmla="*/ 2084842 h 2400300"/>
                <a:gd name="connsiteX24" fmla="*/ 466258 w 2924175"/>
                <a:gd name="connsiteY24" fmla="*/ 2041550 h 2400300"/>
                <a:gd name="connsiteX25" fmla="*/ 409642 w 2924175"/>
                <a:gd name="connsiteY25" fmla="*/ 2041550 h 2400300"/>
                <a:gd name="connsiteX26" fmla="*/ 409642 w 2924175"/>
                <a:gd name="connsiteY26" fmla="*/ 2004917 h 2400300"/>
                <a:gd name="connsiteX27" fmla="*/ 349694 w 2924175"/>
                <a:gd name="connsiteY27" fmla="*/ 2004917 h 2400300"/>
                <a:gd name="connsiteX28" fmla="*/ 349694 w 2924175"/>
                <a:gd name="connsiteY28" fmla="*/ 1924984 h 2400300"/>
                <a:gd name="connsiteX29" fmla="*/ 306398 w 2924175"/>
                <a:gd name="connsiteY29" fmla="*/ 1924984 h 2400300"/>
                <a:gd name="connsiteX30" fmla="*/ 306398 w 2924175"/>
                <a:gd name="connsiteY30" fmla="*/ 1888350 h 2400300"/>
                <a:gd name="connsiteX31" fmla="*/ 249782 w 2924175"/>
                <a:gd name="connsiteY31" fmla="*/ 1888350 h 2400300"/>
                <a:gd name="connsiteX32" fmla="*/ 249782 w 2924175"/>
                <a:gd name="connsiteY32" fmla="*/ 1741808 h 2400300"/>
                <a:gd name="connsiteX33" fmla="*/ 223138 w 2924175"/>
                <a:gd name="connsiteY33" fmla="*/ 1741808 h 2400300"/>
                <a:gd name="connsiteX34" fmla="*/ 223138 w 2924175"/>
                <a:gd name="connsiteY34" fmla="*/ 1701841 h 2400300"/>
                <a:gd name="connsiteX35" fmla="*/ 196494 w 2924175"/>
                <a:gd name="connsiteY35" fmla="*/ 1701841 h 2400300"/>
                <a:gd name="connsiteX36" fmla="*/ 196494 w 2924175"/>
                <a:gd name="connsiteY36" fmla="*/ 1495358 h 2400300"/>
                <a:gd name="connsiteX37" fmla="*/ 156529 w 2924175"/>
                <a:gd name="connsiteY37" fmla="*/ 1495358 h 2400300"/>
                <a:gd name="connsiteX38" fmla="*/ 156529 w 2924175"/>
                <a:gd name="connsiteY38" fmla="*/ 1455391 h 2400300"/>
                <a:gd name="connsiteX39" fmla="*/ 126556 w 2924175"/>
                <a:gd name="connsiteY39" fmla="*/ 1455391 h 2400300"/>
                <a:gd name="connsiteX40" fmla="*/ 126556 w 2924175"/>
                <a:gd name="connsiteY40" fmla="*/ 1362142 h 2400300"/>
                <a:gd name="connsiteX41" fmla="*/ 96582 w 2924175"/>
                <a:gd name="connsiteY41" fmla="*/ 1362142 h 2400300"/>
                <a:gd name="connsiteX42" fmla="*/ 96582 w 2924175"/>
                <a:gd name="connsiteY42" fmla="*/ 226468 h 2400300"/>
                <a:gd name="connsiteX43" fmla="*/ 66608 w 2924175"/>
                <a:gd name="connsiteY43" fmla="*/ 226468 h 2400300"/>
                <a:gd name="connsiteX44" fmla="*/ 66608 w 2924175"/>
                <a:gd name="connsiteY44" fmla="*/ 123226 h 2400300"/>
                <a:gd name="connsiteX45" fmla="*/ 63278 w 2924175"/>
                <a:gd name="connsiteY45" fmla="*/ 123226 h 2400300"/>
                <a:gd name="connsiteX46" fmla="*/ 63278 w 2924175"/>
                <a:gd name="connsiteY46" fmla="*/ 0 h 2400300"/>
                <a:gd name="connsiteX47" fmla="*/ 0 w 2924175"/>
                <a:gd name="connsiteY4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4175" h="2400300">
                  <a:moveTo>
                    <a:pt x="2927442" y="2404567"/>
                  </a:moveTo>
                  <a:lnTo>
                    <a:pt x="2414550" y="2404567"/>
                  </a:lnTo>
                  <a:lnTo>
                    <a:pt x="2414550" y="2381250"/>
                  </a:lnTo>
                  <a:lnTo>
                    <a:pt x="2331292" y="2381250"/>
                  </a:lnTo>
                  <a:lnTo>
                    <a:pt x="2331292" y="2361267"/>
                  </a:lnTo>
                  <a:lnTo>
                    <a:pt x="2054866" y="2361267"/>
                  </a:lnTo>
                  <a:lnTo>
                    <a:pt x="2054866" y="2344617"/>
                  </a:lnTo>
                  <a:lnTo>
                    <a:pt x="1868367" y="2344617"/>
                  </a:lnTo>
                  <a:lnTo>
                    <a:pt x="1868367" y="2307984"/>
                  </a:lnTo>
                  <a:lnTo>
                    <a:pt x="1578616" y="2307984"/>
                  </a:lnTo>
                  <a:lnTo>
                    <a:pt x="1578616" y="2278009"/>
                  </a:lnTo>
                  <a:lnTo>
                    <a:pt x="1328833" y="2278009"/>
                  </a:lnTo>
                  <a:lnTo>
                    <a:pt x="1328833" y="2258025"/>
                  </a:lnTo>
                  <a:lnTo>
                    <a:pt x="1089050" y="2258025"/>
                  </a:lnTo>
                  <a:lnTo>
                    <a:pt x="1089050" y="2234708"/>
                  </a:lnTo>
                  <a:lnTo>
                    <a:pt x="922526" y="2234708"/>
                  </a:lnTo>
                  <a:lnTo>
                    <a:pt x="922526" y="2198075"/>
                  </a:lnTo>
                  <a:lnTo>
                    <a:pt x="799301" y="2198075"/>
                  </a:lnTo>
                  <a:lnTo>
                    <a:pt x="799301" y="2158108"/>
                  </a:lnTo>
                  <a:lnTo>
                    <a:pt x="662753" y="2158108"/>
                  </a:lnTo>
                  <a:lnTo>
                    <a:pt x="662753" y="2111483"/>
                  </a:lnTo>
                  <a:lnTo>
                    <a:pt x="496233" y="2111483"/>
                  </a:lnTo>
                  <a:lnTo>
                    <a:pt x="496233" y="2084842"/>
                  </a:lnTo>
                  <a:lnTo>
                    <a:pt x="466258" y="2084842"/>
                  </a:lnTo>
                  <a:lnTo>
                    <a:pt x="466258" y="2041550"/>
                  </a:lnTo>
                  <a:lnTo>
                    <a:pt x="409642" y="2041550"/>
                  </a:lnTo>
                  <a:lnTo>
                    <a:pt x="409642" y="2004917"/>
                  </a:lnTo>
                  <a:lnTo>
                    <a:pt x="349694" y="2004917"/>
                  </a:lnTo>
                  <a:lnTo>
                    <a:pt x="349694" y="1924984"/>
                  </a:lnTo>
                  <a:lnTo>
                    <a:pt x="306398" y="1924984"/>
                  </a:lnTo>
                  <a:lnTo>
                    <a:pt x="306398" y="1888350"/>
                  </a:lnTo>
                  <a:lnTo>
                    <a:pt x="249782" y="1888350"/>
                  </a:lnTo>
                  <a:lnTo>
                    <a:pt x="249782" y="1741808"/>
                  </a:lnTo>
                  <a:lnTo>
                    <a:pt x="223138" y="1741808"/>
                  </a:lnTo>
                  <a:lnTo>
                    <a:pt x="223138" y="1701841"/>
                  </a:lnTo>
                  <a:lnTo>
                    <a:pt x="196494" y="1701841"/>
                  </a:lnTo>
                  <a:lnTo>
                    <a:pt x="196494" y="1495358"/>
                  </a:lnTo>
                  <a:lnTo>
                    <a:pt x="156529" y="1495358"/>
                  </a:lnTo>
                  <a:lnTo>
                    <a:pt x="156529" y="1455391"/>
                  </a:lnTo>
                  <a:lnTo>
                    <a:pt x="126556" y="1455391"/>
                  </a:lnTo>
                  <a:lnTo>
                    <a:pt x="126556" y="1362142"/>
                  </a:lnTo>
                  <a:lnTo>
                    <a:pt x="96582" y="1362142"/>
                  </a:lnTo>
                  <a:lnTo>
                    <a:pt x="96582" y="226468"/>
                  </a:lnTo>
                  <a:lnTo>
                    <a:pt x="66608" y="226468"/>
                  </a:lnTo>
                  <a:lnTo>
                    <a:pt x="66608" y="123226"/>
                  </a:lnTo>
                  <a:lnTo>
                    <a:pt x="63278" y="123226"/>
                  </a:lnTo>
                  <a:lnTo>
                    <a:pt x="632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1" name="Freeform: Shape 240">
              <a:extLst>
                <a:ext uri="{FF2B5EF4-FFF2-40B4-BE49-F238E27FC236}">
                  <a16:creationId xmlns:a16="http://schemas.microsoft.com/office/drawing/2014/main" id="{6AD48BE3-10EF-43EC-9C71-D76C44838CA1}"/>
                </a:ext>
              </a:extLst>
            </p:cNvPr>
            <p:cNvSpPr/>
            <p:nvPr/>
          </p:nvSpPr>
          <p:spPr>
            <a:xfrm>
              <a:off x="456197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2" name="Freeform: Shape 241">
              <a:extLst>
                <a:ext uri="{FF2B5EF4-FFF2-40B4-BE49-F238E27FC236}">
                  <a16:creationId xmlns:a16="http://schemas.microsoft.com/office/drawing/2014/main" id="{5263064A-7732-4C6F-870E-1B35FE453C5F}"/>
                </a:ext>
              </a:extLst>
            </p:cNvPr>
            <p:cNvSpPr/>
            <p:nvPr/>
          </p:nvSpPr>
          <p:spPr>
            <a:xfrm>
              <a:off x="461912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3" name="Freeform: Shape 242">
              <a:extLst>
                <a:ext uri="{FF2B5EF4-FFF2-40B4-BE49-F238E27FC236}">
                  <a16:creationId xmlns:a16="http://schemas.microsoft.com/office/drawing/2014/main" id="{9E7FE3EF-5A91-4115-9BB1-DF9B78F93127}"/>
                </a:ext>
              </a:extLst>
            </p:cNvPr>
            <p:cNvSpPr/>
            <p:nvPr/>
          </p:nvSpPr>
          <p:spPr>
            <a:xfrm>
              <a:off x="5362079" y="45101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4" name="Freeform: Shape 243">
              <a:extLst>
                <a:ext uri="{FF2B5EF4-FFF2-40B4-BE49-F238E27FC236}">
                  <a16:creationId xmlns:a16="http://schemas.microsoft.com/office/drawing/2014/main" id="{A4687E23-7877-4A5C-AD98-E2EC6130BE74}"/>
                </a:ext>
              </a:extLst>
            </p:cNvPr>
            <p:cNvSpPr/>
            <p:nvPr/>
          </p:nvSpPr>
          <p:spPr>
            <a:xfrm>
              <a:off x="5495429" y="452917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5" name="Freeform: Shape 244">
              <a:extLst>
                <a:ext uri="{FF2B5EF4-FFF2-40B4-BE49-F238E27FC236}">
                  <a16:creationId xmlns:a16="http://schemas.microsoft.com/office/drawing/2014/main" id="{F8E662E2-976F-460E-8A13-73DBC116394A}"/>
                </a:ext>
              </a:extLst>
            </p:cNvPr>
            <p:cNvSpPr/>
            <p:nvPr/>
          </p:nvSpPr>
          <p:spPr>
            <a:xfrm>
              <a:off x="56668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6" name="Freeform: Shape 245">
              <a:extLst>
                <a:ext uri="{FF2B5EF4-FFF2-40B4-BE49-F238E27FC236}">
                  <a16:creationId xmlns:a16="http://schemas.microsoft.com/office/drawing/2014/main" id="{E94EBC82-F8F2-471A-9337-7BA4EF2D81B0}"/>
                </a:ext>
              </a:extLst>
            </p:cNvPr>
            <p:cNvSpPr/>
            <p:nvPr/>
          </p:nvSpPr>
          <p:spPr>
            <a:xfrm>
              <a:off x="57049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7" name="Freeform: Shape 246">
              <a:extLst>
                <a:ext uri="{FF2B5EF4-FFF2-40B4-BE49-F238E27FC236}">
                  <a16:creationId xmlns:a16="http://schemas.microsoft.com/office/drawing/2014/main" id="{0BEB759B-E6F0-41D7-A9AC-8C986BD09706}"/>
                </a:ext>
              </a:extLst>
            </p:cNvPr>
            <p:cNvSpPr/>
            <p:nvPr/>
          </p:nvSpPr>
          <p:spPr>
            <a:xfrm>
              <a:off x="57621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8" name="Freeform: Shape 247">
              <a:extLst>
                <a:ext uri="{FF2B5EF4-FFF2-40B4-BE49-F238E27FC236}">
                  <a16:creationId xmlns:a16="http://schemas.microsoft.com/office/drawing/2014/main" id="{CE3620C9-A72E-498E-B782-4E9F4892C471}"/>
                </a:ext>
              </a:extLst>
            </p:cNvPr>
            <p:cNvSpPr/>
            <p:nvPr/>
          </p:nvSpPr>
          <p:spPr>
            <a:xfrm>
              <a:off x="58192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9" name="Freeform: Shape 248">
              <a:extLst>
                <a:ext uri="{FF2B5EF4-FFF2-40B4-BE49-F238E27FC236}">
                  <a16:creationId xmlns:a16="http://schemas.microsoft.com/office/drawing/2014/main" id="{6A4F4E11-6AF5-4CDF-8B6F-0F76F7DC557B}"/>
                </a:ext>
              </a:extLst>
            </p:cNvPr>
            <p:cNvSpPr/>
            <p:nvPr/>
          </p:nvSpPr>
          <p:spPr>
            <a:xfrm>
              <a:off x="59526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0" name="Freeform: Shape 249">
              <a:extLst>
                <a:ext uri="{FF2B5EF4-FFF2-40B4-BE49-F238E27FC236}">
                  <a16:creationId xmlns:a16="http://schemas.microsoft.com/office/drawing/2014/main" id="{7071FFE9-0159-4F9E-A9A1-65C1DCD7AB2D}"/>
                </a:ext>
              </a:extLst>
            </p:cNvPr>
            <p:cNvSpPr/>
            <p:nvPr/>
          </p:nvSpPr>
          <p:spPr>
            <a:xfrm>
              <a:off x="60097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1" name="Freeform: Shape 250">
              <a:extLst>
                <a:ext uri="{FF2B5EF4-FFF2-40B4-BE49-F238E27FC236}">
                  <a16:creationId xmlns:a16="http://schemas.microsoft.com/office/drawing/2014/main" id="{D16E3E18-4F50-4528-AE4B-7C2E8CF066D1}"/>
                </a:ext>
              </a:extLst>
            </p:cNvPr>
            <p:cNvSpPr/>
            <p:nvPr/>
          </p:nvSpPr>
          <p:spPr>
            <a:xfrm>
              <a:off x="59907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51" name="Group 2050">
            <a:extLst>
              <a:ext uri="{FF2B5EF4-FFF2-40B4-BE49-F238E27FC236}">
                <a16:creationId xmlns:a16="http://schemas.microsoft.com/office/drawing/2014/main" id="{6C72F056-1C16-4B1F-A183-DCA25A617CED}"/>
              </a:ext>
            </a:extLst>
          </p:cNvPr>
          <p:cNvGrpSpPr/>
          <p:nvPr/>
        </p:nvGrpSpPr>
        <p:grpSpPr>
          <a:xfrm>
            <a:off x="810715" y="3365793"/>
            <a:ext cx="1638234" cy="1607768"/>
            <a:chOff x="3309937" y="2181225"/>
            <a:chExt cx="2529345" cy="2486025"/>
          </a:xfrm>
        </p:grpSpPr>
        <p:sp>
          <p:nvSpPr>
            <p:cNvPr id="255" name="Freeform: Shape 254">
              <a:extLst>
                <a:ext uri="{FF2B5EF4-FFF2-40B4-BE49-F238E27FC236}">
                  <a16:creationId xmlns:a16="http://schemas.microsoft.com/office/drawing/2014/main" id="{AA061A37-871B-4019-BE38-3D6F9516AF0F}"/>
                </a:ext>
              </a:extLst>
            </p:cNvPr>
            <p:cNvSpPr/>
            <p:nvPr/>
          </p:nvSpPr>
          <p:spPr>
            <a:xfrm>
              <a:off x="3309937" y="2181225"/>
              <a:ext cx="2505075" cy="2486025"/>
            </a:xfrm>
            <a:custGeom>
              <a:avLst/>
              <a:gdLst>
                <a:gd name="connsiteX0" fmla="*/ 2507894 w 2505075"/>
                <a:gd name="connsiteY0" fmla="*/ 2493626 h 2486025"/>
                <a:gd name="connsiteX1" fmla="*/ 2422274 w 2505075"/>
                <a:gd name="connsiteY1" fmla="*/ 2493626 h 2486025"/>
                <a:gd name="connsiteX2" fmla="*/ 2422274 w 2505075"/>
                <a:gd name="connsiteY2" fmla="*/ 2482920 h 2486025"/>
                <a:gd name="connsiteX3" fmla="*/ 2097643 w 2505075"/>
                <a:gd name="connsiteY3" fmla="*/ 2482920 h 2486025"/>
                <a:gd name="connsiteX4" fmla="*/ 2097643 w 2505075"/>
                <a:gd name="connsiteY4" fmla="*/ 2457945 h 2486025"/>
                <a:gd name="connsiteX5" fmla="*/ 1876463 w 2505075"/>
                <a:gd name="connsiteY5" fmla="*/ 2457945 h 2486025"/>
                <a:gd name="connsiteX6" fmla="*/ 1876463 w 2505075"/>
                <a:gd name="connsiteY6" fmla="*/ 2454383 h 2486025"/>
                <a:gd name="connsiteX7" fmla="*/ 1687392 w 2505075"/>
                <a:gd name="connsiteY7" fmla="*/ 2454383 h 2486025"/>
                <a:gd name="connsiteX8" fmla="*/ 1687392 w 2505075"/>
                <a:gd name="connsiteY8" fmla="*/ 2440115 h 2486025"/>
                <a:gd name="connsiteX9" fmla="*/ 1416263 w 2505075"/>
                <a:gd name="connsiteY9" fmla="*/ 2440115 h 2486025"/>
                <a:gd name="connsiteX10" fmla="*/ 1416263 w 2505075"/>
                <a:gd name="connsiteY10" fmla="*/ 2418712 h 2486025"/>
                <a:gd name="connsiteX11" fmla="*/ 1302106 w 2505075"/>
                <a:gd name="connsiteY11" fmla="*/ 2418712 h 2486025"/>
                <a:gd name="connsiteX12" fmla="*/ 1302106 w 2505075"/>
                <a:gd name="connsiteY12" fmla="*/ 2390166 h 2486025"/>
                <a:gd name="connsiteX13" fmla="*/ 1170108 w 2505075"/>
                <a:gd name="connsiteY13" fmla="*/ 2390166 h 2486025"/>
                <a:gd name="connsiteX14" fmla="*/ 1170108 w 2505075"/>
                <a:gd name="connsiteY14" fmla="*/ 2365201 h 2486025"/>
                <a:gd name="connsiteX15" fmla="*/ 1052389 w 2505075"/>
                <a:gd name="connsiteY15" fmla="*/ 2365201 h 2486025"/>
                <a:gd name="connsiteX16" fmla="*/ 1052389 w 2505075"/>
                <a:gd name="connsiteY16" fmla="*/ 2318823 h 2486025"/>
                <a:gd name="connsiteX17" fmla="*/ 981037 w 2505075"/>
                <a:gd name="connsiteY17" fmla="*/ 2318823 h 2486025"/>
                <a:gd name="connsiteX18" fmla="*/ 981037 w 2505075"/>
                <a:gd name="connsiteY18" fmla="*/ 2297411 h 2486025"/>
                <a:gd name="connsiteX19" fmla="*/ 870450 w 2505075"/>
                <a:gd name="connsiteY19" fmla="*/ 2297411 h 2486025"/>
                <a:gd name="connsiteX20" fmla="*/ 870450 w 2505075"/>
                <a:gd name="connsiteY20" fmla="*/ 2258178 h 2486025"/>
                <a:gd name="connsiteX21" fmla="*/ 770562 w 2505075"/>
                <a:gd name="connsiteY21" fmla="*/ 2258178 h 2486025"/>
                <a:gd name="connsiteX22" fmla="*/ 770562 w 2505075"/>
                <a:gd name="connsiteY22" fmla="*/ 2218935 h 2486025"/>
                <a:gd name="connsiteX23" fmla="*/ 742022 w 2505075"/>
                <a:gd name="connsiteY23" fmla="*/ 2218935 h 2486025"/>
                <a:gd name="connsiteX24" fmla="*/ 742022 w 2505075"/>
                <a:gd name="connsiteY24" fmla="*/ 2197532 h 2486025"/>
                <a:gd name="connsiteX25" fmla="*/ 684944 w 2505075"/>
                <a:gd name="connsiteY25" fmla="*/ 2197532 h 2486025"/>
                <a:gd name="connsiteX26" fmla="*/ 684944 w 2505075"/>
                <a:gd name="connsiteY26" fmla="*/ 2158289 h 2486025"/>
                <a:gd name="connsiteX27" fmla="*/ 659972 w 2505075"/>
                <a:gd name="connsiteY27" fmla="*/ 2158289 h 2486025"/>
                <a:gd name="connsiteX28" fmla="*/ 659972 w 2505075"/>
                <a:gd name="connsiteY28" fmla="*/ 2129752 h 2486025"/>
                <a:gd name="connsiteX29" fmla="*/ 627865 w 2505075"/>
                <a:gd name="connsiteY29" fmla="*/ 2129752 h 2486025"/>
                <a:gd name="connsiteX30" fmla="*/ 627865 w 2505075"/>
                <a:gd name="connsiteY30" fmla="*/ 2101206 h 2486025"/>
                <a:gd name="connsiteX31" fmla="*/ 595758 w 2505075"/>
                <a:gd name="connsiteY31" fmla="*/ 2101206 h 2486025"/>
                <a:gd name="connsiteX32" fmla="*/ 595758 w 2505075"/>
                <a:gd name="connsiteY32" fmla="*/ 2012023 h 2486025"/>
                <a:gd name="connsiteX33" fmla="*/ 503006 w 2505075"/>
                <a:gd name="connsiteY33" fmla="*/ 2012023 h 2486025"/>
                <a:gd name="connsiteX34" fmla="*/ 503006 w 2505075"/>
                <a:gd name="connsiteY34" fmla="*/ 1929975 h 2486025"/>
                <a:gd name="connsiteX35" fmla="*/ 463765 w 2505075"/>
                <a:gd name="connsiteY35" fmla="*/ 1929975 h 2486025"/>
                <a:gd name="connsiteX36" fmla="*/ 463765 w 2505075"/>
                <a:gd name="connsiteY36" fmla="*/ 1812246 h 2486025"/>
                <a:gd name="connsiteX37" fmla="*/ 424523 w 2505075"/>
                <a:gd name="connsiteY37" fmla="*/ 1812246 h 2486025"/>
                <a:gd name="connsiteX38" fmla="*/ 424523 w 2505075"/>
                <a:gd name="connsiteY38" fmla="*/ 1715929 h 2486025"/>
                <a:gd name="connsiteX39" fmla="*/ 346039 w 2505075"/>
                <a:gd name="connsiteY39" fmla="*/ 1715929 h 2486025"/>
                <a:gd name="connsiteX40" fmla="*/ 346039 w 2505075"/>
                <a:gd name="connsiteY40" fmla="*/ 1630309 h 2486025"/>
                <a:gd name="connsiteX41" fmla="*/ 317501 w 2505075"/>
                <a:gd name="connsiteY41" fmla="*/ 1630309 h 2486025"/>
                <a:gd name="connsiteX42" fmla="*/ 317501 w 2505075"/>
                <a:gd name="connsiteY42" fmla="*/ 1576797 h 2486025"/>
                <a:gd name="connsiteX43" fmla="*/ 296096 w 2505075"/>
                <a:gd name="connsiteY43" fmla="*/ 1576797 h 2486025"/>
                <a:gd name="connsiteX44" fmla="*/ 296096 w 2505075"/>
                <a:gd name="connsiteY44" fmla="*/ 1448372 h 2486025"/>
                <a:gd name="connsiteX45" fmla="*/ 263989 w 2505075"/>
                <a:gd name="connsiteY45" fmla="*/ 1448372 h 2486025"/>
                <a:gd name="connsiteX46" fmla="*/ 263989 w 2505075"/>
                <a:gd name="connsiteY46" fmla="*/ 1155840 h 2486025"/>
                <a:gd name="connsiteX47" fmla="*/ 210478 w 2505075"/>
                <a:gd name="connsiteY47" fmla="*/ 1155840 h 2486025"/>
                <a:gd name="connsiteX48" fmla="*/ 210478 w 2505075"/>
                <a:gd name="connsiteY48" fmla="*/ 923961 h 2486025"/>
                <a:gd name="connsiteX49" fmla="*/ 153399 w 2505075"/>
                <a:gd name="connsiteY49" fmla="*/ 923961 h 2486025"/>
                <a:gd name="connsiteX50" fmla="*/ 153399 w 2505075"/>
                <a:gd name="connsiteY50" fmla="*/ 734888 h 2486025"/>
                <a:gd name="connsiteX51" fmla="*/ 124859 w 2505075"/>
                <a:gd name="connsiteY51" fmla="*/ 734888 h 2486025"/>
                <a:gd name="connsiteX52" fmla="*/ 124859 w 2505075"/>
                <a:gd name="connsiteY52" fmla="*/ 667107 h 2486025"/>
                <a:gd name="connsiteX53" fmla="*/ 103455 w 2505075"/>
                <a:gd name="connsiteY53" fmla="*/ 667107 h 2486025"/>
                <a:gd name="connsiteX54" fmla="*/ 103455 w 2505075"/>
                <a:gd name="connsiteY54" fmla="*/ 285393 h 2486025"/>
                <a:gd name="connsiteX55" fmla="*/ 64214 w 2505075"/>
                <a:gd name="connsiteY55" fmla="*/ 285393 h 2486025"/>
                <a:gd name="connsiteX56" fmla="*/ 64214 w 2505075"/>
                <a:gd name="connsiteY56" fmla="*/ 46377 h 2486025"/>
                <a:gd name="connsiteX57" fmla="*/ 49944 w 2505075"/>
                <a:gd name="connsiteY57" fmla="*/ 46377 h 2486025"/>
                <a:gd name="connsiteX58" fmla="*/ 49944 w 2505075"/>
                <a:gd name="connsiteY58" fmla="*/ 0 h 2486025"/>
                <a:gd name="connsiteX59" fmla="*/ 0 w 2505075"/>
                <a:gd name="connsiteY59"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505075" h="2486025">
                  <a:moveTo>
                    <a:pt x="2507894" y="2493626"/>
                  </a:moveTo>
                  <a:lnTo>
                    <a:pt x="2422274" y="2493626"/>
                  </a:lnTo>
                  <a:lnTo>
                    <a:pt x="2422274" y="2482920"/>
                  </a:lnTo>
                  <a:lnTo>
                    <a:pt x="2097643" y="2482920"/>
                  </a:lnTo>
                  <a:lnTo>
                    <a:pt x="2097643" y="2457945"/>
                  </a:lnTo>
                  <a:lnTo>
                    <a:pt x="1876463" y="2457945"/>
                  </a:lnTo>
                  <a:lnTo>
                    <a:pt x="1876463" y="2454383"/>
                  </a:lnTo>
                  <a:lnTo>
                    <a:pt x="1687392" y="2454383"/>
                  </a:lnTo>
                  <a:lnTo>
                    <a:pt x="1687392" y="2440115"/>
                  </a:lnTo>
                  <a:lnTo>
                    <a:pt x="1416263" y="2440115"/>
                  </a:lnTo>
                  <a:lnTo>
                    <a:pt x="1416263" y="2418712"/>
                  </a:lnTo>
                  <a:lnTo>
                    <a:pt x="1302106" y="2418712"/>
                  </a:lnTo>
                  <a:lnTo>
                    <a:pt x="1302106" y="2390166"/>
                  </a:lnTo>
                  <a:lnTo>
                    <a:pt x="1170108" y="2390166"/>
                  </a:lnTo>
                  <a:lnTo>
                    <a:pt x="1170108" y="2365201"/>
                  </a:lnTo>
                  <a:lnTo>
                    <a:pt x="1052389" y="2365201"/>
                  </a:lnTo>
                  <a:lnTo>
                    <a:pt x="1052389" y="2318823"/>
                  </a:lnTo>
                  <a:lnTo>
                    <a:pt x="981037" y="2318823"/>
                  </a:lnTo>
                  <a:lnTo>
                    <a:pt x="981037" y="2297411"/>
                  </a:lnTo>
                  <a:lnTo>
                    <a:pt x="870450" y="2297411"/>
                  </a:lnTo>
                  <a:lnTo>
                    <a:pt x="870450" y="2258178"/>
                  </a:lnTo>
                  <a:lnTo>
                    <a:pt x="770562" y="2258178"/>
                  </a:lnTo>
                  <a:lnTo>
                    <a:pt x="770562" y="2218935"/>
                  </a:lnTo>
                  <a:lnTo>
                    <a:pt x="742022" y="2218935"/>
                  </a:lnTo>
                  <a:lnTo>
                    <a:pt x="742022" y="2197532"/>
                  </a:lnTo>
                  <a:lnTo>
                    <a:pt x="684944" y="2197532"/>
                  </a:lnTo>
                  <a:lnTo>
                    <a:pt x="684944" y="2158289"/>
                  </a:lnTo>
                  <a:lnTo>
                    <a:pt x="659972" y="2158289"/>
                  </a:lnTo>
                  <a:lnTo>
                    <a:pt x="659972" y="2129752"/>
                  </a:lnTo>
                  <a:lnTo>
                    <a:pt x="627865" y="2129752"/>
                  </a:lnTo>
                  <a:lnTo>
                    <a:pt x="627865" y="2101206"/>
                  </a:lnTo>
                  <a:lnTo>
                    <a:pt x="595758" y="2101206"/>
                  </a:lnTo>
                  <a:lnTo>
                    <a:pt x="595758" y="2012023"/>
                  </a:lnTo>
                  <a:lnTo>
                    <a:pt x="503006" y="2012023"/>
                  </a:lnTo>
                  <a:lnTo>
                    <a:pt x="503006" y="1929975"/>
                  </a:lnTo>
                  <a:lnTo>
                    <a:pt x="463765" y="1929975"/>
                  </a:lnTo>
                  <a:lnTo>
                    <a:pt x="463765" y="1812246"/>
                  </a:lnTo>
                  <a:lnTo>
                    <a:pt x="424523" y="1812246"/>
                  </a:lnTo>
                  <a:lnTo>
                    <a:pt x="424523" y="1715929"/>
                  </a:lnTo>
                  <a:lnTo>
                    <a:pt x="346039" y="1715929"/>
                  </a:lnTo>
                  <a:lnTo>
                    <a:pt x="346039" y="1630309"/>
                  </a:lnTo>
                  <a:lnTo>
                    <a:pt x="317501" y="1630309"/>
                  </a:lnTo>
                  <a:lnTo>
                    <a:pt x="317501" y="1576797"/>
                  </a:lnTo>
                  <a:lnTo>
                    <a:pt x="296096" y="1576797"/>
                  </a:lnTo>
                  <a:lnTo>
                    <a:pt x="296096" y="1448372"/>
                  </a:lnTo>
                  <a:lnTo>
                    <a:pt x="263989" y="1448372"/>
                  </a:lnTo>
                  <a:lnTo>
                    <a:pt x="263989" y="1155840"/>
                  </a:lnTo>
                  <a:lnTo>
                    <a:pt x="210478" y="1155840"/>
                  </a:lnTo>
                  <a:lnTo>
                    <a:pt x="210478" y="923961"/>
                  </a:lnTo>
                  <a:lnTo>
                    <a:pt x="153399" y="923961"/>
                  </a:lnTo>
                  <a:lnTo>
                    <a:pt x="153399" y="734888"/>
                  </a:lnTo>
                  <a:lnTo>
                    <a:pt x="124859" y="734888"/>
                  </a:lnTo>
                  <a:lnTo>
                    <a:pt x="124859" y="667107"/>
                  </a:lnTo>
                  <a:lnTo>
                    <a:pt x="103455" y="667107"/>
                  </a:lnTo>
                  <a:lnTo>
                    <a:pt x="103455" y="285393"/>
                  </a:lnTo>
                  <a:lnTo>
                    <a:pt x="64214" y="285393"/>
                  </a:lnTo>
                  <a:lnTo>
                    <a:pt x="64214" y="46377"/>
                  </a:lnTo>
                  <a:lnTo>
                    <a:pt x="49944" y="46377"/>
                  </a:lnTo>
                  <a:lnTo>
                    <a:pt x="4994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48" name="Freeform: Shape 2047">
              <a:extLst>
                <a:ext uri="{FF2B5EF4-FFF2-40B4-BE49-F238E27FC236}">
                  <a16:creationId xmlns:a16="http://schemas.microsoft.com/office/drawing/2014/main" id="{74C7110E-78C2-4D40-986B-072FA9710578}"/>
                </a:ext>
              </a:extLst>
            </p:cNvPr>
            <p:cNvSpPr/>
            <p:nvPr/>
          </p:nvSpPr>
          <p:spPr>
            <a:xfrm>
              <a:off x="3905695" y="412124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49" name="Freeform: Shape 2048">
              <a:extLst>
                <a:ext uri="{FF2B5EF4-FFF2-40B4-BE49-F238E27FC236}">
                  <a16:creationId xmlns:a16="http://schemas.microsoft.com/office/drawing/2014/main" id="{DF95DBC6-6B90-475A-B581-D671E7CEDA74}"/>
                </a:ext>
              </a:extLst>
            </p:cNvPr>
            <p:cNvSpPr/>
            <p:nvPr/>
          </p:nvSpPr>
          <p:spPr>
            <a:xfrm>
              <a:off x="5829757" y="459749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62" name="Group 2061">
            <a:extLst>
              <a:ext uri="{FF2B5EF4-FFF2-40B4-BE49-F238E27FC236}">
                <a16:creationId xmlns:a16="http://schemas.microsoft.com/office/drawing/2014/main" id="{2AF1EE35-50CB-4F65-A3BD-1E65114879C2}"/>
              </a:ext>
            </a:extLst>
          </p:cNvPr>
          <p:cNvGrpSpPr/>
          <p:nvPr/>
        </p:nvGrpSpPr>
        <p:grpSpPr>
          <a:xfrm>
            <a:off x="3677611" y="3366178"/>
            <a:ext cx="1879000" cy="1496136"/>
            <a:chOff x="3105150" y="2247900"/>
            <a:chExt cx="2924175" cy="2352675"/>
          </a:xfrm>
        </p:grpSpPr>
        <p:sp>
          <p:nvSpPr>
            <p:cNvPr id="2054" name="Freeform: Shape 2053">
              <a:extLst>
                <a:ext uri="{FF2B5EF4-FFF2-40B4-BE49-F238E27FC236}">
                  <a16:creationId xmlns:a16="http://schemas.microsoft.com/office/drawing/2014/main" id="{438E7EB0-7C84-4F85-83AD-A3A10F433200}"/>
                </a:ext>
              </a:extLst>
            </p:cNvPr>
            <p:cNvSpPr/>
            <p:nvPr/>
          </p:nvSpPr>
          <p:spPr>
            <a:xfrm>
              <a:off x="3105150" y="2247900"/>
              <a:ext cx="2924175" cy="2352675"/>
            </a:xfrm>
            <a:custGeom>
              <a:avLst/>
              <a:gdLst>
                <a:gd name="connsiteX0" fmla="*/ 2930766 w 2924175"/>
                <a:gd name="connsiteY0" fmla="*/ 2357933 h 2352675"/>
                <a:gd name="connsiteX1" fmla="*/ 2407892 w 2924175"/>
                <a:gd name="connsiteY1" fmla="*/ 2357933 h 2352675"/>
                <a:gd name="connsiteX2" fmla="*/ 2407892 w 2924175"/>
                <a:gd name="connsiteY2" fmla="*/ 2321300 h 2352675"/>
                <a:gd name="connsiteX3" fmla="*/ 2058200 w 2924175"/>
                <a:gd name="connsiteY3" fmla="*/ 2321300 h 2352675"/>
                <a:gd name="connsiteX4" fmla="*/ 2058200 w 2924175"/>
                <a:gd name="connsiteY4" fmla="*/ 2278009 h 2352675"/>
                <a:gd name="connsiteX5" fmla="*/ 2004917 w 2924175"/>
                <a:gd name="connsiteY5" fmla="*/ 2278009 h 2352675"/>
                <a:gd name="connsiteX6" fmla="*/ 2004917 w 2924175"/>
                <a:gd name="connsiteY6" fmla="*/ 2248034 h 2352675"/>
                <a:gd name="connsiteX7" fmla="*/ 1851717 w 2924175"/>
                <a:gd name="connsiteY7" fmla="*/ 2248034 h 2352675"/>
                <a:gd name="connsiteX8" fmla="*/ 1851717 w 2924175"/>
                <a:gd name="connsiteY8" fmla="*/ 2214725 h 2352675"/>
                <a:gd name="connsiteX9" fmla="*/ 1591942 w 2924175"/>
                <a:gd name="connsiteY9" fmla="*/ 2214725 h 2352675"/>
                <a:gd name="connsiteX10" fmla="*/ 1591942 w 2924175"/>
                <a:gd name="connsiteY10" fmla="*/ 2201409 h 2352675"/>
                <a:gd name="connsiteX11" fmla="*/ 1312183 w 2924175"/>
                <a:gd name="connsiteY11" fmla="*/ 2201409 h 2352675"/>
                <a:gd name="connsiteX12" fmla="*/ 1312183 w 2924175"/>
                <a:gd name="connsiteY12" fmla="*/ 2171433 h 2352675"/>
                <a:gd name="connsiteX13" fmla="*/ 1099042 w 2924175"/>
                <a:gd name="connsiteY13" fmla="*/ 2171433 h 2352675"/>
                <a:gd name="connsiteX14" fmla="*/ 1099042 w 2924175"/>
                <a:gd name="connsiteY14" fmla="*/ 2151450 h 2352675"/>
                <a:gd name="connsiteX15" fmla="*/ 1055742 w 2924175"/>
                <a:gd name="connsiteY15" fmla="*/ 2151450 h 2352675"/>
                <a:gd name="connsiteX16" fmla="*/ 1055742 w 2924175"/>
                <a:gd name="connsiteY16" fmla="*/ 2111483 h 2352675"/>
                <a:gd name="connsiteX17" fmla="*/ 949170 w 2924175"/>
                <a:gd name="connsiteY17" fmla="*/ 2111483 h 2352675"/>
                <a:gd name="connsiteX18" fmla="*/ 949170 w 2924175"/>
                <a:gd name="connsiteY18" fmla="*/ 2091500 h 2352675"/>
                <a:gd name="connsiteX19" fmla="*/ 756006 w 2924175"/>
                <a:gd name="connsiteY19" fmla="*/ 2091500 h 2352675"/>
                <a:gd name="connsiteX20" fmla="*/ 756006 w 2924175"/>
                <a:gd name="connsiteY20" fmla="*/ 2041550 h 2352675"/>
                <a:gd name="connsiteX21" fmla="*/ 676076 w 2924175"/>
                <a:gd name="connsiteY21" fmla="*/ 2041550 h 2352675"/>
                <a:gd name="connsiteX22" fmla="*/ 676076 w 2924175"/>
                <a:gd name="connsiteY22" fmla="*/ 2014899 h 2352675"/>
                <a:gd name="connsiteX23" fmla="*/ 616128 w 2924175"/>
                <a:gd name="connsiteY23" fmla="*/ 2014899 h 2352675"/>
                <a:gd name="connsiteX24" fmla="*/ 616128 w 2924175"/>
                <a:gd name="connsiteY24" fmla="*/ 1971608 h 2352675"/>
                <a:gd name="connsiteX25" fmla="*/ 406312 w 2924175"/>
                <a:gd name="connsiteY25" fmla="*/ 1971608 h 2352675"/>
                <a:gd name="connsiteX26" fmla="*/ 406312 w 2924175"/>
                <a:gd name="connsiteY26" fmla="*/ 1891675 h 2352675"/>
                <a:gd name="connsiteX27" fmla="*/ 323051 w 2924175"/>
                <a:gd name="connsiteY27" fmla="*/ 1891675 h 2352675"/>
                <a:gd name="connsiteX28" fmla="*/ 323051 w 2924175"/>
                <a:gd name="connsiteY28" fmla="*/ 1781775 h 2352675"/>
                <a:gd name="connsiteX29" fmla="*/ 256443 w 2924175"/>
                <a:gd name="connsiteY29" fmla="*/ 1781775 h 2352675"/>
                <a:gd name="connsiteX30" fmla="*/ 256443 w 2924175"/>
                <a:gd name="connsiteY30" fmla="*/ 1675200 h 2352675"/>
                <a:gd name="connsiteX31" fmla="*/ 186504 w 2924175"/>
                <a:gd name="connsiteY31" fmla="*/ 1675200 h 2352675"/>
                <a:gd name="connsiteX32" fmla="*/ 186504 w 2924175"/>
                <a:gd name="connsiteY32" fmla="*/ 1462049 h 2352675"/>
                <a:gd name="connsiteX33" fmla="*/ 159861 w 2924175"/>
                <a:gd name="connsiteY33" fmla="*/ 1462049 h 2352675"/>
                <a:gd name="connsiteX34" fmla="*/ 159861 w 2924175"/>
                <a:gd name="connsiteY34" fmla="*/ 1338825 h 2352675"/>
                <a:gd name="connsiteX35" fmla="*/ 103243 w 2924175"/>
                <a:gd name="connsiteY35" fmla="*/ 1338825 h 2352675"/>
                <a:gd name="connsiteX36" fmla="*/ 103243 w 2924175"/>
                <a:gd name="connsiteY36" fmla="*/ 742683 h 2352675"/>
                <a:gd name="connsiteX37" fmla="*/ 79931 w 2924175"/>
                <a:gd name="connsiteY37" fmla="*/ 742683 h 2352675"/>
                <a:gd name="connsiteX38" fmla="*/ 79931 w 2924175"/>
                <a:gd name="connsiteY38" fmla="*/ 206486 h 2352675"/>
                <a:gd name="connsiteX39" fmla="*/ 56618 w 2924175"/>
                <a:gd name="connsiteY39" fmla="*/ 206486 h 2352675"/>
                <a:gd name="connsiteX40" fmla="*/ 56618 w 2924175"/>
                <a:gd name="connsiteY40" fmla="*/ 0 h 2352675"/>
                <a:gd name="connsiteX41" fmla="*/ 0 w 2924175"/>
                <a:gd name="connsiteY41"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24175" h="2352675">
                  <a:moveTo>
                    <a:pt x="2930766" y="2357933"/>
                  </a:moveTo>
                  <a:lnTo>
                    <a:pt x="2407892" y="2357933"/>
                  </a:lnTo>
                  <a:lnTo>
                    <a:pt x="2407892" y="2321300"/>
                  </a:lnTo>
                  <a:lnTo>
                    <a:pt x="2058200" y="2321300"/>
                  </a:lnTo>
                  <a:lnTo>
                    <a:pt x="2058200" y="2278009"/>
                  </a:lnTo>
                  <a:lnTo>
                    <a:pt x="2004917" y="2278009"/>
                  </a:lnTo>
                  <a:lnTo>
                    <a:pt x="2004917" y="2248034"/>
                  </a:lnTo>
                  <a:lnTo>
                    <a:pt x="1851717" y="2248034"/>
                  </a:lnTo>
                  <a:lnTo>
                    <a:pt x="1851717" y="2214725"/>
                  </a:lnTo>
                  <a:lnTo>
                    <a:pt x="1591942" y="2214725"/>
                  </a:lnTo>
                  <a:lnTo>
                    <a:pt x="1591942" y="2201409"/>
                  </a:lnTo>
                  <a:lnTo>
                    <a:pt x="1312183" y="2201409"/>
                  </a:lnTo>
                  <a:lnTo>
                    <a:pt x="1312183" y="2171433"/>
                  </a:lnTo>
                  <a:lnTo>
                    <a:pt x="1099042" y="2171433"/>
                  </a:lnTo>
                  <a:lnTo>
                    <a:pt x="1099042" y="2151450"/>
                  </a:lnTo>
                  <a:lnTo>
                    <a:pt x="1055742" y="2151450"/>
                  </a:lnTo>
                  <a:lnTo>
                    <a:pt x="1055742" y="2111483"/>
                  </a:lnTo>
                  <a:lnTo>
                    <a:pt x="949170" y="2111483"/>
                  </a:lnTo>
                  <a:lnTo>
                    <a:pt x="949170" y="2091500"/>
                  </a:lnTo>
                  <a:lnTo>
                    <a:pt x="756006" y="2091500"/>
                  </a:lnTo>
                  <a:lnTo>
                    <a:pt x="756006" y="2041550"/>
                  </a:lnTo>
                  <a:lnTo>
                    <a:pt x="676076" y="2041550"/>
                  </a:lnTo>
                  <a:lnTo>
                    <a:pt x="676076" y="2014899"/>
                  </a:lnTo>
                  <a:lnTo>
                    <a:pt x="616128" y="2014899"/>
                  </a:lnTo>
                  <a:lnTo>
                    <a:pt x="616128" y="1971608"/>
                  </a:lnTo>
                  <a:lnTo>
                    <a:pt x="406312" y="1971608"/>
                  </a:lnTo>
                  <a:lnTo>
                    <a:pt x="406312" y="1891675"/>
                  </a:lnTo>
                  <a:lnTo>
                    <a:pt x="323051" y="1891675"/>
                  </a:lnTo>
                  <a:lnTo>
                    <a:pt x="323051" y="1781775"/>
                  </a:lnTo>
                  <a:lnTo>
                    <a:pt x="256443" y="1781775"/>
                  </a:lnTo>
                  <a:lnTo>
                    <a:pt x="256443" y="1675200"/>
                  </a:lnTo>
                  <a:lnTo>
                    <a:pt x="186504" y="1675200"/>
                  </a:lnTo>
                  <a:lnTo>
                    <a:pt x="186504" y="1462049"/>
                  </a:lnTo>
                  <a:lnTo>
                    <a:pt x="159861" y="1462049"/>
                  </a:lnTo>
                  <a:lnTo>
                    <a:pt x="159861" y="1338825"/>
                  </a:lnTo>
                  <a:lnTo>
                    <a:pt x="103243" y="1338825"/>
                  </a:lnTo>
                  <a:lnTo>
                    <a:pt x="103243" y="742683"/>
                  </a:lnTo>
                  <a:lnTo>
                    <a:pt x="79931" y="742683"/>
                  </a:lnTo>
                  <a:lnTo>
                    <a:pt x="79931" y="206486"/>
                  </a:lnTo>
                  <a:lnTo>
                    <a:pt x="56618" y="206486"/>
                  </a:lnTo>
                  <a:lnTo>
                    <a:pt x="5661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7BAA2EE2-7E20-405F-BBB4-110A5FB33AC4}"/>
                </a:ext>
              </a:extLst>
            </p:cNvPr>
            <p:cNvSpPr/>
            <p:nvPr/>
          </p:nvSpPr>
          <p:spPr>
            <a:xfrm>
              <a:off x="4610500" y="4370641"/>
              <a:ext cx="9525" cy="66675"/>
            </a:xfrm>
            <a:custGeom>
              <a:avLst/>
              <a:gdLst>
                <a:gd name="connsiteX0" fmla="*/ 0 w 0"/>
                <a:gd name="connsiteY0" fmla="*/ 0 h 66675"/>
                <a:gd name="connsiteX1" fmla="*/ 0 w 0"/>
                <a:gd name="connsiteY1" fmla="*/ 72009 h 66675"/>
              </a:gdLst>
              <a:ahLst/>
              <a:cxnLst>
                <a:cxn ang="0">
                  <a:pos x="connsiteX0" y="connsiteY0"/>
                </a:cxn>
                <a:cxn ang="0">
                  <a:pos x="connsiteX1" y="connsiteY1"/>
                </a:cxn>
              </a:cxnLst>
              <a:rect l="l" t="t" r="r" b="b"/>
              <a:pathLst>
                <a:path h="66675">
                  <a:moveTo>
                    <a:pt x="0" y="0"/>
                  </a:moveTo>
                  <a:lnTo>
                    <a:pt x="0" y="72009"/>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AA6C1451-6DF4-46DF-A647-D84ED301763F}"/>
                </a:ext>
              </a:extLst>
            </p:cNvPr>
            <p:cNvSpPr/>
            <p:nvPr/>
          </p:nvSpPr>
          <p:spPr>
            <a:xfrm>
              <a:off x="535346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40A24DC0-7E31-4486-B7F0-6CE834BF10CB}"/>
                </a:ext>
              </a:extLst>
            </p:cNvPr>
            <p:cNvSpPr/>
            <p:nvPr/>
          </p:nvSpPr>
          <p:spPr>
            <a:xfrm>
              <a:off x="548681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6C019C9-124F-4A98-9D8C-3203A1BD696F}"/>
                </a:ext>
              </a:extLst>
            </p:cNvPr>
            <p:cNvSpPr/>
            <p:nvPr/>
          </p:nvSpPr>
          <p:spPr>
            <a:xfrm>
              <a:off x="57725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E972062C-5C25-4904-A007-CC0EBC5A0BFF}"/>
                </a:ext>
              </a:extLst>
            </p:cNvPr>
            <p:cNvSpPr/>
            <p:nvPr/>
          </p:nvSpPr>
          <p:spPr>
            <a:xfrm>
              <a:off x="58106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3DDF15B4-92CA-4CAF-9F73-3293EECB97A7}"/>
                </a:ext>
              </a:extLst>
            </p:cNvPr>
            <p:cNvSpPr/>
            <p:nvPr/>
          </p:nvSpPr>
          <p:spPr>
            <a:xfrm>
              <a:off x="59249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82801A17-2F62-412E-A92F-50602372EF6F}"/>
                </a:ext>
              </a:extLst>
            </p:cNvPr>
            <p:cNvSpPr/>
            <p:nvPr/>
          </p:nvSpPr>
          <p:spPr>
            <a:xfrm>
              <a:off x="60011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
        <p:nvSpPr>
          <p:cNvPr id="2064" name="Graphic 2062">
            <a:extLst>
              <a:ext uri="{FF2B5EF4-FFF2-40B4-BE49-F238E27FC236}">
                <a16:creationId xmlns:a16="http://schemas.microsoft.com/office/drawing/2014/main" id="{26BC6011-D086-4E50-A305-3670C84C06D2}"/>
              </a:ext>
            </a:extLst>
          </p:cNvPr>
          <p:cNvSpPr/>
          <p:nvPr/>
        </p:nvSpPr>
        <p:spPr>
          <a:xfrm>
            <a:off x="3677611" y="3366179"/>
            <a:ext cx="1307762" cy="1602514"/>
          </a:xfrm>
          <a:custGeom>
            <a:avLst/>
            <a:gdLst>
              <a:gd name="connsiteX0" fmla="*/ 2061534 w 2057400"/>
              <a:gd name="connsiteY0" fmla="*/ 2494483 h 2486025"/>
              <a:gd name="connsiteX1" fmla="*/ 1685192 w 2057400"/>
              <a:gd name="connsiteY1" fmla="*/ 2494483 h 2486025"/>
              <a:gd name="connsiteX2" fmla="*/ 1685192 w 2057400"/>
              <a:gd name="connsiteY2" fmla="*/ 2461184 h 2486025"/>
              <a:gd name="connsiteX3" fmla="*/ 1402109 w 2057400"/>
              <a:gd name="connsiteY3" fmla="*/ 2461184 h 2486025"/>
              <a:gd name="connsiteX4" fmla="*/ 1402109 w 2057400"/>
              <a:gd name="connsiteY4" fmla="*/ 2417883 h 2486025"/>
              <a:gd name="connsiteX5" fmla="*/ 1285542 w 2057400"/>
              <a:gd name="connsiteY5" fmla="*/ 2417883 h 2486025"/>
              <a:gd name="connsiteX6" fmla="*/ 1285542 w 2057400"/>
              <a:gd name="connsiteY6" fmla="*/ 2377916 h 2486025"/>
              <a:gd name="connsiteX7" fmla="*/ 1175642 w 2057400"/>
              <a:gd name="connsiteY7" fmla="*/ 2377916 h 2486025"/>
              <a:gd name="connsiteX8" fmla="*/ 1175642 w 2057400"/>
              <a:gd name="connsiteY8" fmla="*/ 2344617 h 2486025"/>
              <a:gd name="connsiteX9" fmla="*/ 995791 w 2057400"/>
              <a:gd name="connsiteY9" fmla="*/ 2344617 h 2486025"/>
              <a:gd name="connsiteX10" fmla="*/ 995791 w 2057400"/>
              <a:gd name="connsiteY10" fmla="*/ 2288000 h 2486025"/>
              <a:gd name="connsiteX11" fmla="*/ 775987 w 2057400"/>
              <a:gd name="connsiteY11" fmla="*/ 2288000 h 2486025"/>
              <a:gd name="connsiteX12" fmla="*/ 775987 w 2057400"/>
              <a:gd name="connsiteY12" fmla="*/ 2274675 h 2486025"/>
              <a:gd name="connsiteX13" fmla="*/ 729362 w 2057400"/>
              <a:gd name="connsiteY13" fmla="*/ 2274675 h 2486025"/>
              <a:gd name="connsiteX14" fmla="*/ 729362 w 2057400"/>
              <a:gd name="connsiteY14" fmla="*/ 2238042 h 2486025"/>
              <a:gd name="connsiteX15" fmla="*/ 646102 w 2057400"/>
              <a:gd name="connsiteY15" fmla="*/ 2238042 h 2486025"/>
              <a:gd name="connsiteX16" fmla="*/ 646102 w 2057400"/>
              <a:gd name="connsiteY16" fmla="*/ 2174767 h 2486025"/>
              <a:gd name="connsiteX17" fmla="*/ 576163 w 2057400"/>
              <a:gd name="connsiteY17" fmla="*/ 2174767 h 2486025"/>
              <a:gd name="connsiteX18" fmla="*/ 576163 w 2057400"/>
              <a:gd name="connsiteY18" fmla="*/ 2014899 h 2486025"/>
              <a:gd name="connsiteX19" fmla="*/ 506223 w 2057400"/>
              <a:gd name="connsiteY19" fmla="*/ 2014899 h 2486025"/>
              <a:gd name="connsiteX20" fmla="*/ 506223 w 2057400"/>
              <a:gd name="connsiteY20" fmla="*/ 1998250 h 2486025"/>
              <a:gd name="connsiteX21" fmla="*/ 436285 w 2057400"/>
              <a:gd name="connsiteY21" fmla="*/ 1998250 h 2486025"/>
              <a:gd name="connsiteX22" fmla="*/ 436285 w 2057400"/>
              <a:gd name="connsiteY22" fmla="*/ 1954959 h 2486025"/>
              <a:gd name="connsiteX23" fmla="*/ 422963 w 2057400"/>
              <a:gd name="connsiteY23" fmla="*/ 1954959 h 2486025"/>
              <a:gd name="connsiteX24" fmla="*/ 422963 w 2057400"/>
              <a:gd name="connsiteY24" fmla="*/ 1721825 h 2486025"/>
              <a:gd name="connsiteX25" fmla="*/ 349694 w 2057400"/>
              <a:gd name="connsiteY25" fmla="*/ 1721825 h 2486025"/>
              <a:gd name="connsiteX26" fmla="*/ 349694 w 2057400"/>
              <a:gd name="connsiteY26" fmla="*/ 1675200 h 2486025"/>
              <a:gd name="connsiteX27" fmla="*/ 299737 w 2057400"/>
              <a:gd name="connsiteY27" fmla="*/ 1675200 h 2486025"/>
              <a:gd name="connsiteX28" fmla="*/ 299737 w 2057400"/>
              <a:gd name="connsiteY28" fmla="*/ 1595276 h 2486025"/>
              <a:gd name="connsiteX29" fmla="*/ 286416 w 2057400"/>
              <a:gd name="connsiteY29" fmla="*/ 1595276 h 2486025"/>
              <a:gd name="connsiteX30" fmla="*/ 286416 w 2057400"/>
              <a:gd name="connsiteY30" fmla="*/ 1492025 h 2486025"/>
              <a:gd name="connsiteX31" fmla="*/ 239790 w 2057400"/>
              <a:gd name="connsiteY31" fmla="*/ 1492025 h 2486025"/>
              <a:gd name="connsiteX32" fmla="*/ 239790 w 2057400"/>
              <a:gd name="connsiteY32" fmla="*/ 1225591 h 2486025"/>
              <a:gd name="connsiteX33" fmla="*/ 189834 w 2057400"/>
              <a:gd name="connsiteY33" fmla="*/ 1225591 h 2486025"/>
              <a:gd name="connsiteX34" fmla="*/ 189834 w 2057400"/>
              <a:gd name="connsiteY34" fmla="*/ 845927 h 2486025"/>
              <a:gd name="connsiteX35" fmla="*/ 149869 w 2057400"/>
              <a:gd name="connsiteY35" fmla="*/ 845927 h 2486025"/>
              <a:gd name="connsiteX36" fmla="*/ 149869 w 2057400"/>
              <a:gd name="connsiteY36" fmla="*/ 805962 h 2486025"/>
              <a:gd name="connsiteX37" fmla="*/ 123226 w 2057400"/>
              <a:gd name="connsiteY37" fmla="*/ 805962 h 2486025"/>
              <a:gd name="connsiteX38" fmla="*/ 123226 w 2057400"/>
              <a:gd name="connsiteY38" fmla="*/ 736022 h 2486025"/>
              <a:gd name="connsiteX39" fmla="*/ 86591 w 2057400"/>
              <a:gd name="connsiteY39" fmla="*/ 736022 h 2486025"/>
              <a:gd name="connsiteX40" fmla="*/ 86591 w 2057400"/>
              <a:gd name="connsiteY40" fmla="*/ 59948 h 2486025"/>
              <a:gd name="connsiteX41" fmla="*/ 33304 w 2057400"/>
              <a:gd name="connsiteY41" fmla="*/ 59948 h 2486025"/>
              <a:gd name="connsiteX42" fmla="*/ 33304 w 2057400"/>
              <a:gd name="connsiteY42" fmla="*/ 0 h 2486025"/>
              <a:gd name="connsiteX43" fmla="*/ 0 w 2057400"/>
              <a:gd name="connsiteY43"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7400" h="2486025">
                <a:moveTo>
                  <a:pt x="2061534" y="2494483"/>
                </a:moveTo>
                <a:lnTo>
                  <a:pt x="1685192" y="2494483"/>
                </a:lnTo>
                <a:lnTo>
                  <a:pt x="1685192" y="2461184"/>
                </a:lnTo>
                <a:lnTo>
                  <a:pt x="1402109" y="2461184"/>
                </a:lnTo>
                <a:lnTo>
                  <a:pt x="1402109" y="2417883"/>
                </a:lnTo>
                <a:lnTo>
                  <a:pt x="1285542" y="2417883"/>
                </a:lnTo>
                <a:lnTo>
                  <a:pt x="1285542" y="2377916"/>
                </a:lnTo>
                <a:lnTo>
                  <a:pt x="1175642" y="2377916"/>
                </a:lnTo>
                <a:lnTo>
                  <a:pt x="1175642" y="2344617"/>
                </a:lnTo>
                <a:lnTo>
                  <a:pt x="995791" y="2344617"/>
                </a:lnTo>
                <a:lnTo>
                  <a:pt x="995791" y="2288000"/>
                </a:lnTo>
                <a:lnTo>
                  <a:pt x="775987" y="2288000"/>
                </a:lnTo>
                <a:lnTo>
                  <a:pt x="775987" y="2274675"/>
                </a:lnTo>
                <a:lnTo>
                  <a:pt x="729362" y="2274675"/>
                </a:lnTo>
                <a:lnTo>
                  <a:pt x="729362" y="2238042"/>
                </a:lnTo>
                <a:lnTo>
                  <a:pt x="646102" y="2238042"/>
                </a:lnTo>
                <a:lnTo>
                  <a:pt x="646102" y="2174767"/>
                </a:lnTo>
                <a:lnTo>
                  <a:pt x="576163" y="2174767"/>
                </a:lnTo>
                <a:lnTo>
                  <a:pt x="576163" y="2014899"/>
                </a:lnTo>
                <a:lnTo>
                  <a:pt x="506223" y="2014899"/>
                </a:lnTo>
                <a:lnTo>
                  <a:pt x="506223" y="1998250"/>
                </a:lnTo>
                <a:lnTo>
                  <a:pt x="436285" y="1998250"/>
                </a:lnTo>
                <a:lnTo>
                  <a:pt x="436285" y="1954959"/>
                </a:lnTo>
                <a:lnTo>
                  <a:pt x="422963" y="1954959"/>
                </a:lnTo>
                <a:lnTo>
                  <a:pt x="422963" y="1721825"/>
                </a:lnTo>
                <a:lnTo>
                  <a:pt x="349694" y="1721825"/>
                </a:lnTo>
                <a:lnTo>
                  <a:pt x="349694" y="1675200"/>
                </a:lnTo>
                <a:lnTo>
                  <a:pt x="299737" y="1675200"/>
                </a:lnTo>
                <a:lnTo>
                  <a:pt x="299737" y="1595276"/>
                </a:lnTo>
                <a:lnTo>
                  <a:pt x="286416" y="1595276"/>
                </a:lnTo>
                <a:lnTo>
                  <a:pt x="286416" y="1492025"/>
                </a:lnTo>
                <a:lnTo>
                  <a:pt x="239790" y="1492025"/>
                </a:lnTo>
                <a:lnTo>
                  <a:pt x="239790" y="1225591"/>
                </a:lnTo>
                <a:lnTo>
                  <a:pt x="189834" y="1225591"/>
                </a:lnTo>
                <a:lnTo>
                  <a:pt x="189834" y="845927"/>
                </a:lnTo>
                <a:lnTo>
                  <a:pt x="149869" y="845927"/>
                </a:lnTo>
                <a:lnTo>
                  <a:pt x="149869" y="805962"/>
                </a:lnTo>
                <a:lnTo>
                  <a:pt x="123226" y="805962"/>
                </a:lnTo>
                <a:lnTo>
                  <a:pt x="123226" y="736022"/>
                </a:lnTo>
                <a:lnTo>
                  <a:pt x="86591" y="736022"/>
                </a:lnTo>
                <a:lnTo>
                  <a:pt x="86591" y="59948"/>
                </a:lnTo>
                <a:lnTo>
                  <a:pt x="33304" y="59948"/>
                </a:lnTo>
                <a:lnTo>
                  <a:pt x="3330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nvGrpSpPr>
          <p:cNvPr id="2075" name="Group 2074">
            <a:extLst>
              <a:ext uri="{FF2B5EF4-FFF2-40B4-BE49-F238E27FC236}">
                <a16:creationId xmlns:a16="http://schemas.microsoft.com/office/drawing/2014/main" id="{3954C642-DD5D-4561-BED1-28473C79BEFB}"/>
              </a:ext>
            </a:extLst>
          </p:cNvPr>
          <p:cNvGrpSpPr/>
          <p:nvPr/>
        </p:nvGrpSpPr>
        <p:grpSpPr>
          <a:xfrm>
            <a:off x="6545756" y="3355627"/>
            <a:ext cx="1836551" cy="1383395"/>
            <a:chOff x="8909515" y="3648086"/>
            <a:chExt cx="2897791" cy="2162175"/>
          </a:xfrm>
        </p:grpSpPr>
        <p:sp>
          <p:nvSpPr>
            <p:cNvPr id="2067" name="Freeform: Shape 2066">
              <a:extLst>
                <a:ext uri="{FF2B5EF4-FFF2-40B4-BE49-F238E27FC236}">
                  <a16:creationId xmlns:a16="http://schemas.microsoft.com/office/drawing/2014/main" id="{DD5A60DA-3CAD-4AE9-8A78-44CC85D02078}"/>
                </a:ext>
              </a:extLst>
            </p:cNvPr>
            <p:cNvSpPr/>
            <p:nvPr/>
          </p:nvSpPr>
          <p:spPr>
            <a:xfrm>
              <a:off x="8909515" y="3648086"/>
              <a:ext cx="2895600" cy="2162175"/>
            </a:xfrm>
            <a:custGeom>
              <a:avLst/>
              <a:gdLst>
                <a:gd name="connsiteX0" fmla="*/ 2904192 w 2895600"/>
                <a:gd name="connsiteY0" fmla="*/ 2169586 h 2162175"/>
                <a:gd name="connsiteX1" fmla="*/ 2029511 w 2895600"/>
                <a:gd name="connsiteY1" fmla="*/ 2169586 h 2162175"/>
                <a:gd name="connsiteX2" fmla="*/ 2029511 w 2895600"/>
                <a:gd name="connsiteY2" fmla="*/ 2113550 h 2162175"/>
                <a:gd name="connsiteX3" fmla="*/ 1982819 w 2895600"/>
                <a:gd name="connsiteY3" fmla="*/ 2113550 h 2162175"/>
                <a:gd name="connsiteX4" fmla="*/ 1982819 w 2895600"/>
                <a:gd name="connsiteY4" fmla="*/ 2069973 h 2162175"/>
                <a:gd name="connsiteX5" fmla="*/ 1839630 w 2895600"/>
                <a:gd name="connsiteY5" fmla="*/ 2069973 h 2162175"/>
                <a:gd name="connsiteX6" fmla="*/ 1839630 w 2895600"/>
                <a:gd name="connsiteY6" fmla="*/ 2001498 h 2162175"/>
                <a:gd name="connsiteX7" fmla="*/ 1581274 w 2895600"/>
                <a:gd name="connsiteY7" fmla="*/ 2001498 h 2162175"/>
                <a:gd name="connsiteX8" fmla="*/ 1581274 w 2895600"/>
                <a:gd name="connsiteY8" fmla="*/ 1961026 h 2162175"/>
                <a:gd name="connsiteX9" fmla="*/ 1105024 w 2895600"/>
                <a:gd name="connsiteY9" fmla="*/ 1961026 h 2162175"/>
                <a:gd name="connsiteX10" fmla="*/ 1105024 w 2895600"/>
                <a:gd name="connsiteY10" fmla="*/ 1917449 h 2162175"/>
                <a:gd name="connsiteX11" fmla="*/ 921374 w 2895600"/>
                <a:gd name="connsiteY11" fmla="*/ 1917449 h 2162175"/>
                <a:gd name="connsiteX12" fmla="*/ 921374 w 2895600"/>
                <a:gd name="connsiteY12" fmla="*/ 1861423 h 2162175"/>
                <a:gd name="connsiteX13" fmla="*/ 473138 w 2895600"/>
                <a:gd name="connsiteY13" fmla="*/ 1861423 h 2162175"/>
                <a:gd name="connsiteX14" fmla="*/ 473138 w 2895600"/>
                <a:gd name="connsiteY14" fmla="*/ 1827181 h 2162175"/>
                <a:gd name="connsiteX15" fmla="*/ 417109 w 2895600"/>
                <a:gd name="connsiteY15" fmla="*/ 1827181 h 2162175"/>
                <a:gd name="connsiteX16" fmla="*/ 417109 w 2895600"/>
                <a:gd name="connsiteY16" fmla="*/ 1724463 h 2162175"/>
                <a:gd name="connsiteX17" fmla="*/ 339291 w 2895600"/>
                <a:gd name="connsiteY17" fmla="*/ 1724463 h 2162175"/>
                <a:gd name="connsiteX18" fmla="*/ 339291 w 2895600"/>
                <a:gd name="connsiteY18" fmla="*/ 1671542 h 2162175"/>
                <a:gd name="connsiteX19" fmla="*/ 311275 w 2895600"/>
                <a:gd name="connsiteY19" fmla="*/ 1671542 h 2162175"/>
                <a:gd name="connsiteX20" fmla="*/ 311275 w 2895600"/>
                <a:gd name="connsiteY20" fmla="*/ 1631080 h 2162175"/>
                <a:gd name="connsiteX21" fmla="*/ 261473 w 2895600"/>
                <a:gd name="connsiteY21" fmla="*/ 1631080 h 2162175"/>
                <a:gd name="connsiteX22" fmla="*/ 261473 w 2895600"/>
                <a:gd name="connsiteY22" fmla="*/ 1571939 h 2162175"/>
                <a:gd name="connsiteX23" fmla="*/ 174314 w 2895600"/>
                <a:gd name="connsiteY23" fmla="*/ 1571939 h 2162175"/>
                <a:gd name="connsiteX24" fmla="*/ 174314 w 2895600"/>
                <a:gd name="connsiteY24" fmla="*/ 1192178 h 2162175"/>
                <a:gd name="connsiteX25" fmla="*/ 105834 w 2895600"/>
                <a:gd name="connsiteY25" fmla="*/ 1192178 h 2162175"/>
                <a:gd name="connsiteX26" fmla="*/ 105834 w 2895600"/>
                <a:gd name="connsiteY26" fmla="*/ 697255 h 2162175"/>
                <a:gd name="connsiteX27" fmla="*/ 68481 w 2895600"/>
                <a:gd name="connsiteY27" fmla="*/ 697255 h 2162175"/>
                <a:gd name="connsiteX28" fmla="*/ 68481 w 2895600"/>
                <a:gd name="connsiteY28" fmla="*/ 292598 h 2162175"/>
                <a:gd name="connsiteX29" fmla="*/ 65367 w 2895600"/>
                <a:gd name="connsiteY29" fmla="*/ 292598 h 2162175"/>
                <a:gd name="connsiteX30" fmla="*/ 65367 w 2895600"/>
                <a:gd name="connsiteY30" fmla="*/ 130735 h 2162175"/>
                <a:gd name="connsiteX31" fmla="*/ 59141 w 2895600"/>
                <a:gd name="connsiteY31" fmla="*/ 130735 h 2162175"/>
                <a:gd name="connsiteX32" fmla="*/ 59141 w 2895600"/>
                <a:gd name="connsiteY32" fmla="*/ 59142 h 2162175"/>
                <a:gd name="connsiteX33" fmla="*/ 43578 w 2895600"/>
                <a:gd name="connsiteY33" fmla="*/ 59142 h 2162175"/>
                <a:gd name="connsiteX34" fmla="*/ 43578 w 2895600"/>
                <a:gd name="connsiteY34" fmla="*/ 0 h 2162175"/>
                <a:gd name="connsiteX35" fmla="*/ 0 w 2895600"/>
                <a:gd name="connsiteY35" fmla="*/ 0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95600" h="2162175">
                  <a:moveTo>
                    <a:pt x="2904192" y="2169586"/>
                  </a:moveTo>
                  <a:lnTo>
                    <a:pt x="2029511" y="2169586"/>
                  </a:lnTo>
                  <a:lnTo>
                    <a:pt x="2029511" y="2113550"/>
                  </a:lnTo>
                  <a:lnTo>
                    <a:pt x="1982819" y="2113550"/>
                  </a:lnTo>
                  <a:lnTo>
                    <a:pt x="1982819" y="2069973"/>
                  </a:lnTo>
                  <a:lnTo>
                    <a:pt x="1839630" y="2069973"/>
                  </a:lnTo>
                  <a:lnTo>
                    <a:pt x="1839630" y="2001498"/>
                  </a:lnTo>
                  <a:lnTo>
                    <a:pt x="1581274" y="2001498"/>
                  </a:lnTo>
                  <a:lnTo>
                    <a:pt x="1581274" y="1961026"/>
                  </a:lnTo>
                  <a:lnTo>
                    <a:pt x="1105024" y="1961026"/>
                  </a:lnTo>
                  <a:lnTo>
                    <a:pt x="1105024" y="1917449"/>
                  </a:lnTo>
                  <a:lnTo>
                    <a:pt x="921374" y="1917449"/>
                  </a:lnTo>
                  <a:lnTo>
                    <a:pt x="921374" y="1861423"/>
                  </a:lnTo>
                  <a:lnTo>
                    <a:pt x="473138" y="1861423"/>
                  </a:lnTo>
                  <a:lnTo>
                    <a:pt x="473138" y="1827181"/>
                  </a:lnTo>
                  <a:lnTo>
                    <a:pt x="417109" y="1827181"/>
                  </a:lnTo>
                  <a:lnTo>
                    <a:pt x="417109" y="1724463"/>
                  </a:lnTo>
                  <a:lnTo>
                    <a:pt x="339291" y="1724463"/>
                  </a:lnTo>
                  <a:lnTo>
                    <a:pt x="339291" y="1671542"/>
                  </a:lnTo>
                  <a:lnTo>
                    <a:pt x="311275" y="1671542"/>
                  </a:lnTo>
                  <a:lnTo>
                    <a:pt x="311275" y="1631080"/>
                  </a:lnTo>
                  <a:lnTo>
                    <a:pt x="261473" y="1631080"/>
                  </a:lnTo>
                  <a:lnTo>
                    <a:pt x="261473" y="1571939"/>
                  </a:lnTo>
                  <a:lnTo>
                    <a:pt x="174314" y="1571939"/>
                  </a:lnTo>
                  <a:lnTo>
                    <a:pt x="174314" y="1192178"/>
                  </a:lnTo>
                  <a:lnTo>
                    <a:pt x="105834" y="1192178"/>
                  </a:lnTo>
                  <a:lnTo>
                    <a:pt x="105834" y="697255"/>
                  </a:lnTo>
                  <a:lnTo>
                    <a:pt x="68481" y="697255"/>
                  </a:lnTo>
                  <a:lnTo>
                    <a:pt x="68481" y="292598"/>
                  </a:lnTo>
                  <a:lnTo>
                    <a:pt x="65367" y="292598"/>
                  </a:lnTo>
                  <a:lnTo>
                    <a:pt x="65367" y="130735"/>
                  </a:lnTo>
                  <a:lnTo>
                    <a:pt x="59141" y="130735"/>
                  </a:lnTo>
                  <a:lnTo>
                    <a:pt x="59141" y="59142"/>
                  </a:lnTo>
                  <a:lnTo>
                    <a:pt x="43578" y="59142"/>
                  </a:lnTo>
                  <a:lnTo>
                    <a:pt x="435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B98DDB4B-51E8-4453-81EB-C54E0A6EFFFF}"/>
                </a:ext>
              </a:extLst>
            </p:cNvPr>
            <p:cNvSpPr/>
            <p:nvPr/>
          </p:nvSpPr>
          <p:spPr>
            <a:xfrm>
              <a:off x="10388071" y="55464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FACD0D64-5C05-4DB0-A247-C25B3712E6EF}"/>
                </a:ext>
              </a:extLst>
            </p:cNvPr>
            <p:cNvSpPr/>
            <p:nvPr/>
          </p:nvSpPr>
          <p:spPr>
            <a:xfrm>
              <a:off x="1113102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DA0D7823-968C-4D6A-A28D-AF7DB128293C}"/>
                </a:ext>
              </a:extLst>
            </p:cNvPr>
            <p:cNvSpPr/>
            <p:nvPr/>
          </p:nvSpPr>
          <p:spPr>
            <a:xfrm>
              <a:off x="112834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3029D0B0-ACA8-4D5C-80F0-59B2AF0E1BCB}"/>
                </a:ext>
              </a:extLst>
            </p:cNvPr>
            <p:cNvSpPr/>
            <p:nvPr/>
          </p:nvSpPr>
          <p:spPr>
            <a:xfrm>
              <a:off x="115310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D3AB79D0-FDB6-4563-9BC8-039EF5CFAC20}"/>
                </a:ext>
              </a:extLst>
            </p:cNvPr>
            <p:cNvSpPr/>
            <p:nvPr/>
          </p:nvSpPr>
          <p:spPr>
            <a:xfrm>
              <a:off x="115882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E6E023B1-30EC-4086-97E0-E5E313520266}"/>
                </a:ext>
              </a:extLst>
            </p:cNvPr>
            <p:cNvSpPr/>
            <p:nvPr/>
          </p:nvSpPr>
          <p:spPr>
            <a:xfrm>
              <a:off x="117025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E43DA6FF-FC73-4CEB-A829-51310895E74B}"/>
                </a:ext>
              </a:extLst>
            </p:cNvPr>
            <p:cNvSpPr/>
            <p:nvPr/>
          </p:nvSpPr>
          <p:spPr>
            <a:xfrm>
              <a:off x="117977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80" name="Group 2079">
            <a:extLst>
              <a:ext uri="{FF2B5EF4-FFF2-40B4-BE49-F238E27FC236}">
                <a16:creationId xmlns:a16="http://schemas.microsoft.com/office/drawing/2014/main" id="{1DA43260-B095-451A-8294-AF8A69E70D8C}"/>
              </a:ext>
            </a:extLst>
          </p:cNvPr>
          <p:cNvGrpSpPr/>
          <p:nvPr/>
        </p:nvGrpSpPr>
        <p:grpSpPr>
          <a:xfrm>
            <a:off x="6545756" y="3355628"/>
            <a:ext cx="1078390" cy="1627971"/>
            <a:chOff x="3748088" y="2157412"/>
            <a:chExt cx="1638300" cy="2533650"/>
          </a:xfrm>
        </p:grpSpPr>
        <p:sp>
          <p:nvSpPr>
            <p:cNvPr id="2078" name="Freeform: Shape 2077">
              <a:extLst>
                <a:ext uri="{FF2B5EF4-FFF2-40B4-BE49-F238E27FC236}">
                  <a16:creationId xmlns:a16="http://schemas.microsoft.com/office/drawing/2014/main" id="{E6940FA1-FD1D-4544-ACB7-A9A353B82781}"/>
                </a:ext>
              </a:extLst>
            </p:cNvPr>
            <p:cNvSpPr/>
            <p:nvPr/>
          </p:nvSpPr>
          <p:spPr>
            <a:xfrm>
              <a:off x="3748088" y="2157412"/>
              <a:ext cx="1638300" cy="2533650"/>
            </a:xfrm>
            <a:custGeom>
              <a:avLst/>
              <a:gdLst>
                <a:gd name="connsiteX0" fmla="*/ 1644577 w 1638300"/>
                <a:gd name="connsiteY0" fmla="*/ 2540003 h 2533650"/>
                <a:gd name="connsiteX1" fmla="*/ 1644577 w 1638300"/>
                <a:gd name="connsiteY1" fmla="*/ 2472223 h 2533650"/>
                <a:gd name="connsiteX2" fmla="*/ 1245032 w 1638300"/>
                <a:gd name="connsiteY2" fmla="*/ 2472223 h 2533650"/>
                <a:gd name="connsiteX3" fmla="*/ 1245032 w 1638300"/>
                <a:gd name="connsiteY3" fmla="*/ 2408006 h 2533650"/>
                <a:gd name="connsiteX4" fmla="*/ 1123740 w 1638300"/>
                <a:gd name="connsiteY4" fmla="*/ 2408006 h 2533650"/>
                <a:gd name="connsiteX5" fmla="*/ 1123740 w 1638300"/>
                <a:gd name="connsiteY5" fmla="*/ 2358066 h 2533650"/>
                <a:gd name="connsiteX6" fmla="*/ 713484 w 1638300"/>
                <a:gd name="connsiteY6" fmla="*/ 2358066 h 2533650"/>
                <a:gd name="connsiteX7" fmla="*/ 713484 w 1638300"/>
                <a:gd name="connsiteY7" fmla="*/ 2300983 h 2533650"/>
                <a:gd name="connsiteX8" fmla="*/ 656405 w 1638300"/>
                <a:gd name="connsiteY8" fmla="*/ 2300983 h 2533650"/>
                <a:gd name="connsiteX9" fmla="*/ 656405 w 1638300"/>
                <a:gd name="connsiteY9" fmla="*/ 2240337 h 2533650"/>
                <a:gd name="connsiteX10" fmla="*/ 574355 w 1638300"/>
                <a:gd name="connsiteY10" fmla="*/ 2240337 h 2533650"/>
                <a:gd name="connsiteX11" fmla="*/ 574355 w 1638300"/>
                <a:gd name="connsiteY11" fmla="*/ 2094071 h 2533650"/>
                <a:gd name="connsiteX12" fmla="*/ 545815 w 1638300"/>
                <a:gd name="connsiteY12" fmla="*/ 2094071 h 2533650"/>
                <a:gd name="connsiteX13" fmla="*/ 545815 w 1638300"/>
                <a:gd name="connsiteY13" fmla="*/ 1976352 h 2533650"/>
                <a:gd name="connsiteX14" fmla="*/ 474467 w 1638300"/>
                <a:gd name="connsiteY14" fmla="*/ 1976352 h 2533650"/>
                <a:gd name="connsiteX15" fmla="*/ 474467 w 1638300"/>
                <a:gd name="connsiteY15" fmla="*/ 1919269 h 2533650"/>
                <a:gd name="connsiteX16" fmla="*/ 395984 w 1638300"/>
                <a:gd name="connsiteY16" fmla="*/ 1919269 h 2533650"/>
                <a:gd name="connsiteX17" fmla="*/ 395984 w 1638300"/>
                <a:gd name="connsiteY17" fmla="*/ 1783709 h 2533650"/>
                <a:gd name="connsiteX18" fmla="*/ 303231 w 1638300"/>
                <a:gd name="connsiteY18" fmla="*/ 1783709 h 2533650"/>
                <a:gd name="connsiteX19" fmla="*/ 303231 w 1638300"/>
                <a:gd name="connsiteY19" fmla="*/ 1715929 h 2533650"/>
                <a:gd name="connsiteX20" fmla="*/ 235449 w 1638300"/>
                <a:gd name="connsiteY20" fmla="*/ 1715929 h 2533650"/>
                <a:gd name="connsiteX21" fmla="*/ 235449 w 1638300"/>
                <a:gd name="connsiteY21" fmla="*/ 1580369 h 2533650"/>
                <a:gd name="connsiteX22" fmla="*/ 221180 w 1638300"/>
                <a:gd name="connsiteY22" fmla="*/ 1580369 h 2533650"/>
                <a:gd name="connsiteX23" fmla="*/ 221180 w 1638300"/>
                <a:gd name="connsiteY23" fmla="*/ 1252166 h 2533650"/>
                <a:gd name="connsiteX24" fmla="*/ 171237 w 1638300"/>
                <a:gd name="connsiteY24" fmla="*/ 1252166 h 2533650"/>
                <a:gd name="connsiteX25" fmla="*/ 171237 w 1638300"/>
                <a:gd name="connsiteY25" fmla="*/ 1180814 h 2533650"/>
                <a:gd name="connsiteX26" fmla="*/ 146265 w 1638300"/>
                <a:gd name="connsiteY26" fmla="*/ 1180814 h 2533650"/>
                <a:gd name="connsiteX27" fmla="*/ 146265 w 1638300"/>
                <a:gd name="connsiteY27" fmla="*/ 923960 h 2533650"/>
                <a:gd name="connsiteX28" fmla="*/ 142697 w 1638300"/>
                <a:gd name="connsiteY28" fmla="*/ 923960 h 2533650"/>
                <a:gd name="connsiteX29" fmla="*/ 142697 w 1638300"/>
                <a:gd name="connsiteY29" fmla="*/ 831208 h 2533650"/>
                <a:gd name="connsiteX30" fmla="*/ 107023 w 1638300"/>
                <a:gd name="connsiteY30" fmla="*/ 831208 h 2533650"/>
                <a:gd name="connsiteX31" fmla="*/ 107023 w 1638300"/>
                <a:gd name="connsiteY31" fmla="*/ 756292 h 2533650"/>
                <a:gd name="connsiteX32" fmla="*/ 85618 w 1638300"/>
                <a:gd name="connsiteY32" fmla="*/ 756292 h 2533650"/>
                <a:gd name="connsiteX33" fmla="*/ 85618 w 1638300"/>
                <a:gd name="connsiteY33" fmla="*/ 695646 h 2533650"/>
                <a:gd name="connsiteX34" fmla="*/ 57079 w 1638300"/>
                <a:gd name="connsiteY34" fmla="*/ 695646 h 2533650"/>
                <a:gd name="connsiteX35" fmla="*/ 57079 w 1638300"/>
                <a:gd name="connsiteY35" fmla="*/ 203343 h 2533650"/>
                <a:gd name="connsiteX36" fmla="*/ 24973 w 1638300"/>
                <a:gd name="connsiteY36" fmla="*/ 203343 h 2533650"/>
                <a:gd name="connsiteX37" fmla="*/ 24973 w 1638300"/>
                <a:gd name="connsiteY37" fmla="*/ 71348 h 2533650"/>
                <a:gd name="connsiteX38" fmla="*/ 0 w 1638300"/>
                <a:gd name="connsiteY38" fmla="*/ 71348 h 2533650"/>
                <a:gd name="connsiteX39" fmla="*/ 0 w 1638300"/>
                <a:gd name="connsiteY39" fmla="*/ 0 h 253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38300" h="2533650">
                  <a:moveTo>
                    <a:pt x="1644577" y="2540003"/>
                  </a:moveTo>
                  <a:lnTo>
                    <a:pt x="1644577" y="2472223"/>
                  </a:lnTo>
                  <a:lnTo>
                    <a:pt x="1245032" y="2472223"/>
                  </a:lnTo>
                  <a:lnTo>
                    <a:pt x="1245032" y="2408006"/>
                  </a:lnTo>
                  <a:lnTo>
                    <a:pt x="1123740" y="2408006"/>
                  </a:lnTo>
                  <a:lnTo>
                    <a:pt x="1123740" y="2358066"/>
                  </a:lnTo>
                  <a:lnTo>
                    <a:pt x="713484" y="2358066"/>
                  </a:lnTo>
                  <a:lnTo>
                    <a:pt x="713484" y="2300983"/>
                  </a:lnTo>
                  <a:lnTo>
                    <a:pt x="656405" y="2300983"/>
                  </a:lnTo>
                  <a:lnTo>
                    <a:pt x="656405" y="2240337"/>
                  </a:lnTo>
                  <a:lnTo>
                    <a:pt x="574355" y="2240337"/>
                  </a:lnTo>
                  <a:lnTo>
                    <a:pt x="574355" y="2094071"/>
                  </a:lnTo>
                  <a:lnTo>
                    <a:pt x="545815" y="2094071"/>
                  </a:lnTo>
                  <a:lnTo>
                    <a:pt x="545815" y="1976352"/>
                  </a:lnTo>
                  <a:lnTo>
                    <a:pt x="474467" y="1976352"/>
                  </a:lnTo>
                  <a:lnTo>
                    <a:pt x="474467" y="1919269"/>
                  </a:lnTo>
                  <a:lnTo>
                    <a:pt x="395984" y="1919269"/>
                  </a:lnTo>
                  <a:lnTo>
                    <a:pt x="395984" y="1783709"/>
                  </a:lnTo>
                  <a:lnTo>
                    <a:pt x="303231" y="1783709"/>
                  </a:lnTo>
                  <a:lnTo>
                    <a:pt x="303231" y="1715929"/>
                  </a:lnTo>
                  <a:lnTo>
                    <a:pt x="235449" y="1715929"/>
                  </a:lnTo>
                  <a:lnTo>
                    <a:pt x="235449" y="1580369"/>
                  </a:lnTo>
                  <a:lnTo>
                    <a:pt x="221180" y="1580369"/>
                  </a:lnTo>
                  <a:lnTo>
                    <a:pt x="221180" y="1252166"/>
                  </a:lnTo>
                  <a:lnTo>
                    <a:pt x="171237" y="1252166"/>
                  </a:lnTo>
                  <a:lnTo>
                    <a:pt x="171237" y="1180814"/>
                  </a:lnTo>
                  <a:lnTo>
                    <a:pt x="146265" y="1180814"/>
                  </a:lnTo>
                  <a:lnTo>
                    <a:pt x="146265" y="923960"/>
                  </a:lnTo>
                  <a:lnTo>
                    <a:pt x="142697" y="923960"/>
                  </a:lnTo>
                  <a:lnTo>
                    <a:pt x="142697" y="831208"/>
                  </a:lnTo>
                  <a:lnTo>
                    <a:pt x="107023" y="831208"/>
                  </a:lnTo>
                  <a:lnTo>
                    <a:pt x="107023" y="756292"/>
                  </a:lnTo>
                  <a:lnTo>
                    <a:pt x="85618" y="756292"/>
                  </a:lnTo>
                  <a:lnTo>
                    <a:pt x="85618" y="695646"/>
                  </a:lnTo>
                  <a:lnTo>
                    <a:pt x="57079" y="695646"/>
                  </a:lnTo>
                  <a:lnTo>
                    <a:pt x="57079" y="203343"/>
                  </a:lnTo>
                  <a:lnTo>
                    <a:pt x="24973" y="203343"/>
                  </a:lnTo>
                  <a:lnTo>
                    <a:pt x="24973" y="71348"/>
                  </a:lnTo>
                  <a:lnTo>
                    <a:pt x="0" y="71348"/>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F952AB64-95C4-4199-BECC-946DA57510A1}"/>
                </a:ext>
              </a:extLst>
            </p:cNvPr>
            <p:cNvSpPr/>
            <p:nvPr/>
          </p:nvSpPr>
          <p:spPr>
            <a:xfrm>
              <a:off x="4293902" y="4061764"/>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7050543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zh-CN"/>
              <a:t>ESDO 来信</a:t>
            </a:r>
          </a:p>
        </p:txBody>
      </p:sp>
      <p:sp>
        <p:nvSpPr>
          <p:cNvPr id="32771" name="Content Placeholder 2"/>
          <p:cNvSpPr>
            <a:spLocks noGrp="1"/>
          </p:cNvSpPr>
          <p:nvPr>
            <p:ph idx="1"/>
          </p:nvPr>
        </p:nvSpPr>
        <p:spPr>
          <a:xfrm>
            <a:off x="365123" y="1371600"/>
            <a:ext cx="8238945" cy="4492869"/>
          </a:xfrm>
          <a:ln>
            <a:noFill/>
          </a:ln>
        </p:spPr>
        <p:txBody>
          <a:bodyPr lIns="0" rIns="0"/>
          <a:lstStyle/>
          <a:p>
            <a:pPr marL="0" indent="0">
              <a:spcBef>
                <a:spcPts val="0"/>
              </a:spcBef>
              <a:buFontTx/>
              <a:buNone/>
              <a:tabLst>
                <a:tab pos="441325" algn="l"/>
              </a:tabLst>
              <a:defRPr/>
            </a:pPr>
            <a:r>
              <a:rPr lang="zh-CN" sz="1400" b="1" dirty="0">
                <a:solidFill>
                  <a:schemeClr val="bg2"/>
                </a:solidFill>
              </a:rPr>
              <a:t>各位同事，大家好!</a:t>
            </a:r>
          </a:p>
          <a:p>
            <a:pPr marL="0" indent="0">
              <a:buNone/>
              <a:tabLst>
                <a:tab pos="441325" algn="l"/>
              </a:tabLst>
              <a:defRPr/>
            </a:pPr>
            <a:r>
              <a:rPr lang="zh-CN" sz="1400" dirty="0"/>
              <a:t>我们很荣幸展示这部 ESDO 幻灯集，此幻灯集旨在强调和总结来自 2020 年重大会议的消化系统癌症关键研究结果。该幻灯片集特别关注 </a:t>
            </a:r>
            <a:r>
              <a:rPr lang="zh-CN" sz="1400" b="1" dirty="0"/>
              <a:t>2020 年美国临床肿瘤学会虚拟科学年会</a:t>
            </a:r>
            <a:r>
              <a:rPr lang="zh-CN" sz="1400" dirty="0"/>
              <a:t>，并提供了英语、法语、中文和日语版本。</a:t>
            </a:r>
          </a:p>
          <a:p>
            <a:pPr marL="0" indent="0">
              <a:buNone/>
              <a:tabLst>
                <a:tab pos="441325" algn="l"/>
              </a:tabLst>
              <a:defRPr/>
            </a:pPr>
            <a:r>
              <a:rPr lang="zh-CN" sz="1400" dirty="0"/>
              <a:t>肿瘤学的临床研究领域是一个充满挑战且不断变化的环境。在这种环境下，我们都珍视科学数据和研究成果的获取，这有助于教育并启发我们作为科学家、临床医生和教育工作者取得进一步进展。我希望这份关于消化系统癌症最新进展情况的综述能够有益于您的执业。如果您愿意与我们分享您的想法，我们欢迎您提供意见。请发送信件至 </a:t>
            </a:r>
            <a:r>
              <a:rPr lang="zh-CN" sz="1400" dirty="0">
                <a:hlinkClick r:id="rId3"/>
              </a:rPr>
              <a:t>info@esdo.eu</a:t>
            </a:r>
            <a:r>
              <a:rPr lang="zh-CN" sz="1400" dirty="0">
                <a:solidFill>
                  <a:schemeClr val="bg1"/>
                </a:solidFill>
              </a:rPr>
              <a:t>。</a:t>
            </a:r>
          </a:p>
          <a:p>
            <a:pPr marL="0" indent="0">
              <a:spcBef>
                <a:spcPts val="0"/>
              </a:spcBef>
              <a:spcAft>
                <a:spcPts val="1200"/>
              </a:spcAft>
              <a:buFontTx/>
              <a:buNone/>
              <a:tabLst>
                <a:tab pos="441325" algn="l"/>
              </a:tabLst>
              <a:defRPr/>
            </a:pPr>
            <a:r>
              <a:rPr lang="zh-CN" sz="1400" dirty="0"/>
              <a:t>最后，我们也非常感谢 Lilly Oncology 为实现这项活动给予的资金、行政和后勤支持。</a:t>
            </a:r>
          </a:p>
          <a:p>
            <a:pPr marL="0" indent="0">
              <a:buNone/>
              <a:tabLst>
                <a:tab pos="441325" algn="l"/>
              </a:tabLst>
              <a:defRPr/>
            </a:pPr>
            <a:r>
              <a:rPr lang="zh-CN" sz="1400" dirty="0">
                <a:solidFill>
                  <a:schemeClr val="tx1"/>
                </a:solidFill>
              </a:rPr>
              <a:t>此致， </a:t>
            </a:r>
          </a:p>
          <a:p>
            <a:pPr marL="0" indent="0">
              <a:buNone/>
              <a:tabLst>
                <a:tab pos="441325" algn="l"/>
              </a:tabLst>
              <a:defRPr/>
            </a:pPr>
            <a:endParaRPr lang="en-US" sz="1400" dirty="0">
              <a:solidFill>
                <a:schemeClr val="tx1"/>
              </a:solidFill>
            </a:endParaRPr>
          </a:p>
          <a:p>
            <a:pPr marL="0" indent="0">
              <a:buNone/>
              <a:tabLst>
                <a:tab pos="441325" algn="l"/>
                <a:tab pos="2870200" algn="l"/>
              </a:tabLst>
              <a:defRPr/>
            </a:pPr>
            <a:r>
              <a:rPr lang="zh-CN" sz="1400" b="1" dirty="0">
                <a:solidFill>
                  <a:schemeClr val="tx1"/>
                </a:solidFill>
              </a:rPr>
              <a:t>Eric Van Cutsem	Thomas Gruenberge</a:t>
            </a:r>
            <a:r>
              <a:rPr lang="zh-CN" sz="1400" b="1" dirty="0" smtClean="0">
                <a:solidFill>
                  <a:schemeClr val="tx1"/>
                </a:solidFill>
              </a:rPr>
              <a:t>r</a:t>
            </a:r>
            <a:r>
              <a:rPr lang="zh-CN" sz="1400" b="1" dirty="0">
                <a:solidFill>
                  <a:schemeClr val="tx1"/>
                </a:solidFill>
              </a:rPr>
              <a:t/>
            </a:r>
            <a:br>
              <a:rPr lang="zh-CN" sz="1400" b="1" dirty="0">
                <a:solidFill>
                  <a:schemeClr val="tx1"/>
                </a:solidFill>
              </a:rPr>
            </a:br>
            <a:r>
              <a:rPr lang="zh-CN" sz="1400" b="1" dirty="0">
                <a:solidFill>
                  <a:schemeClr val="tx1"/>
                </a:solidFill>
              </a:rPr>
              <a:t>Thomas Seufferlein 	Tamara Matysiak-Budni</a:t>
            </a:r>
            <a:r>
              <a:rPr lang="zh-CN" sz="1400" b="1" dirty="0" smtClean="0">
                <a:solidFill>
                  <a:schemeClr val="tx1"/>
                </a:solidFill>
              </a:rPr>
              <a:t>k</a:t>
            </a:r>
            <a:r>
              <a:rPr lang="zh-CN" sz="1400" b="1" dirty="0">
                <a:solidFill>
                  <a:schemeClr val="tx1"/>
                </a:solidFill>
              </a:rPr>
              <a:t/>
            </a:r>
            <a:br>
              <a:rPr lang="zh-CN" sz="1400" b="1" dirty="0">
                <a:solidFill>
                  <a:schemeClr val="tx1"/>
                </a:solidFill>
              </a:rPr>
            </a:br>
            <a:r>
              <a:rPr lang="zh-CN" sz="1400" b="1" dirty="0">
                <a:solidFill>
                  <a:schemeClr val="tx1"/>
                </a:solidFill>
              </a:rPr>
              <a:t>Côme Lepage	Jaroslaw Regul</a:t>
            </a:r>
            <a:r>
              <a:rPr lang="zh-CN" sz="1400" b="1" dirty="0" smtClean="0">
                <a:solidFill>
                  <a:schemeClr val="tx1"/>
                </a:solidFill>
              </a:rPr>
              <a:t>a</a:t>
            </a:r>
            <a:r>
              <a:rPr lang="zh-CN" sz="1400" b="1" dirty="0">
                <a:solidFill>
                  <a:schemeClr val="tx1"/>
                </a:solidFill>
              </a:rPr>
              <a:t/>
            </a:r>
            <a:br>
              <a:rPr lang="zh-CN" sz="1400" b="1" dirty="0">
                <a:solidFill>
                  <a:schemeClr val="tx1"/>
                </a:solidFill>
              </a:rPr>
            </a:br>
            <a:r>
              <a:rPr lang="zh-CN" sz="1400" b="1" dirty="0">
                <a:solidFill>
                  <a:schemeClr val="tx1"/>
                </a:solidFill>
              </a:rPr>
              <a:t>Phillippe Rougier </a:t>
            </a:r>
            <a:r>
              <a:rPr lang="zh-CN" sz="1400" dirty="0">
                <a:solidFill>
                  <a:schemeClr val="tx1"/>
                </a:solidFill>
              </a:rPr>
              <a:t>(hon.)	</a:t>
            </a:r>
            <a:r>
              <a:rPr lang="zh-CN" sz="1400" b="1" dirty="0">
                <a:solidFill>
                  <a:schemeClr val="tx1"/>
                </a:solidFill>
              </a:rPr>
              <a:t>Jean-Luc Van Laethe</a:t>
            </a:r>
            <a:r>
              <a:rPr lang="zh-CN" sz="1400" b="1" dirty="0" smtClean="0">
                <a:solidFill>
                  <a:schemeClr val="tx1"/>
                </a:solidFill>
              </a:rPr>
              <a:t>m</a:t>
            </a:r>
            <a:r>
              <a:rPr lang="zh-CN" sz="1400" b="1" dirty="0">
                <a:solidFill>
                  <a:schemeClr val="tx1"/>
                </a:solidFill>
              </a:rPr>
              <a:t/>
            </a:r>
            <a:br>
              <a:rPr lang="zh-CN" sz="1400" b="1" dirty="0">
                <a:solidFill>
                  <a:schemeClr val="tx1"/>
                </a:solidFill>
              </a:rPr>
            </a:br>
            <a:endParaRPr lang="zh-CN" sz="1400" b="1" dirty="0">
              <a:solidFill>
                <a:schemeClr val="tx1"/>
              </a:solidFill>
            </a:endParaRPr>
          </a:p>
          <a:p>
            <a:pPr marL="0" indent="0">
              <a:buNone/>
              <a:tabLst>
                <a:tab pos="441325" algn="l"/>
              </a:tabLst>
              <a:defRPr/>
            </a:pPr>
            <a:r>
              <a:rPr lang="zh-CN" sz="1400" dirty="0">
                <a:solidFill>
                  <a:schemeClr val="tx1"/>
                </a:solidFill>
              </a:rPr>
              <a:t>（ESDO 理事会）</a:t>
            </a: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1678" y="4944345"/>
            <a:ext cx="1500059" cy="1403328"/>
          </a:xfrm>
          <a:prstGeom prst="rect">
            <a:avLst/>
          </a:prstGeom>
        </p:spPr>
      </p:pic>
    </p:spTree>
    <p:custDataLst>
      <p:tags r:id="rId1"/>
    </p:custData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4503：帕博利珠单抗对比紫杉醇用于既往接受过治疗的 PD-L1 阳性晚期胃或胃食管连接部癌症 (GC) 患者：III 期 KEYNOTE-061 试验的更</a:t>
            </a:r>
            <a:r>
              <a:rPr lang="zh-CN" dirty="0" smtClean="0"/>
              <a:t>新</a:t>
            </a:r>
            <a:r>
              <a:rPr lang="en-GB" altLang="zh-CN" dirty="0" smtClean="0"/>
              <a:t> </a:t>
            </a:r>
            <a:r>
              <a:rPr lang="zh-CN" dirty="0" smtClean="0"/>
              <a:t>–</a:t>
            </a:r>
            <a:r>
              <a:rPr lang="en-GB" altLang="zh-CN" dirty="0" smtClean="0"/>
              <a:t> </a:t>
            </a:r>
            <a:r>
              <a:rPr lang="zh-CN" dirty="0" smtClean="0"/>
              <a:t>F</a:t>
            </a:r>
            <a:r>
              <a:rPr lang="zh-CN" dirty="0"/>
              <a:t>uchs CS 等人</a:t>
            </a:r>
          </a:p>
        </p:txBody>
      </p:sp>
      <p:sp>
        <p:nvSpPr>
          <p:cNvPr id="3" name="Content Placeholder 2"/>
          <p:cNvSpPr>
            <a:spLocks noGrp="1"/>
          </p:cNvSpPr>
          <p:nvPr>
            <p:ph idx="1"/>
          </p:nvPr>
        </p:nvSpPr>
        <p:spPr/>
        <p:txBody>
          <a:bodyPr/>
          <a:lstStyle/>
          <a:p>
            <a:pPr marL="0" indent="0">
              <a:buNone/>
            </a:pPr>
            <a:r>
              <a:rPr lang="zh-CN" b="1"/>
              <a:t>关键结果（续）</a:t>
            </a:r>
          </a:p>
          <a:p>
            <a:pPr marL="0" indent="0">
              <a:buNone/>
            </a:pPr>
            <a:endParaRPr lang="en-US" dirty="0"/>
          </a:p>
        </p:txBody>
      </p:sp>
      <p:sp>
        <p:nvSpPr>
          <p:cNvPr id="4" name="Text Placeholder 3"/>
          <p:cNvSpPr>
            <a:spLocks noGrp="1"/>
          </p:cNvSpPr>
          <p:nvPr>
            <p:ph type="body" sz="quarter" idx="10"/>
          </p:nvPr>
        </p:nvSpPr>
        <p:spPr/>
        <p:txBody>
          <a:bodyPr/>
          <a:lstStyle/>
          <a:p>
            <a:r>
              <a:rPr lang="zh-CN"/>
              <a:t>+ 表示持续进行中</a:t>
            </a:r>
          </a:p>
        </p:txBody>
      </p:sp>
      <p:sp>
        <p:nvSpPr>
          <p:cNvPr id="5" name="Text Placeholder 4"/>
          <p:cNvSpPr>
            <a:spLocks noGrp="1"/>
          </p:cNvSpPr>
          <p:nvPr>
            <p:ph type="body" sz="quarter" idx="11"/>
          </p:nvPr>
        </p:nvSpPr>
        <p:spPr/>
        <p:txBody>
          <a:bodyPr/>
          <a:lstStyle/>
          <a:p>
            <a:r>
              <a:rPr lang="zh-CN"/>
              <a:t>Fuchs CS, et al.J Clin Oncol 2020;38(suppl);abstr 4503</a:t>
            </a:r>
          </a:p>
        </p:txBody>
      </p:sp>
      <p:graphicFrame>
        <p:nvGraphicFramePr>
          <p:cNvPr id="8" name="Group 88"/>
          <p:cNvGraphicFramePr>
            <a:graphicFrameLocks noGrp="1"/>
          </p:cNvGraphicFramePr>
          <p:nvPr>
            <p:extLst>
              <p:ext uri="{D42A27DB-BD31-4B8C-83A1-F6EECF244321}">
                <p14:modId xmlns:p14="http://schemas.microsoft.com/office/powerpoint/2010/main" val="1131406964"/>
              </p:ext>
            </p:extLst>
          </p:nvPr>
        </p:nvGraphicFramePr>
        <p:xfrm>
          <a:off x="21600" y="1700773"/>
          <a:ext cx="9100800" cy="3490427"/>
        </p:xfrm>
        <a:graphic>
          <a:graphicData uri="http://schemas.openxmlformats.org/drawingml/2006/table">
            <a:tbl>
              <a:tblPr firstRow="1" bandRow="1">
                <a:tableStyleId>{69012ECD-51FC-41F1-AA8D-1B2483CD663E}</a:tableStyleId>
              </a:tblPr>
              <a:tblGrid>
                <a:gridCol w="1411200">
                  <a:extLst>
                    <a:ext uri="{9D8B030D-6E8A-4147-A177-3AD203B41FA5}">
                      <a16:colId xmlns:a16="http://schemas.microsoft.com/office/drawing/2014/main" val="20000"/>
                    </a:ext>
                  </a:extLst>
                </a:gridCol>
                <a:gridCol w="1334495">
                  <a:extLst>
                    <a:ext uri="{9D8B030D-6E8A-4147-A177-3AD203B41FA5}">
                      <a16:colId xmlns:a16="http://schemas.microsoft.com/office/drawing/2014/main" val="3397994981"/>
                    </a:ext>
                  </a:extLst>
                </a:gridCol>
                <a:gridCol w="1246541">
                  <a:extLst>
                    <a:ext uri="{9D8B030D-6E8A-4147-A177-3AD203B41FA5}">
                      <a16:colId xmlns:a16="http://schemas.microsoft.com/office/drawing/2014/main" val="2460137384"/>
                    </a:ext>
                  </a:extLst>
                </a:gridCol>
                <a:gridCol w="1371764">
                  <a:extLst>
                    <a:ext uri="{9D8B030D-6E8A-4147-A177-3AD203B41FA5}">
                      <a16:colId xmlns:a16="http://schemas.microsoft.com/office/drawing/2014/main" val="20003"/>
                    </a:ext>
                  </a:extLst>
                </a:gridCol>
                <a:gridCol w="1260000">
                  <a:extLst>
                    <a:ext uri="{9D8B030D-6E8A-4147-A177-3AD203B41FA5}">
                      <a16:colId xmlns:a16="http://schemas.microsoft.com/office/drawing/2014/main" val="20004"/>
                    </a:ext>
                  </a:extLst>
                </a:gridCol>
                <a:gridCol w="1346400">
                  <a:extLst>
                    <a:ext uri="{9D8B030D-6E8A-4147-A177-3AD203B41FA5}">
                      <a16:colId xmlns:a16="http://schemas.microsoft.com/office/drawing/2014/main" val="20005"/>
                    </a:ext>
                  </a:extLst>
                </a:gridCol>
                <a:gridCol w="1130400">
                  <a:extLst>
                    <a:ext uri="{9D8B030D-6E8A-4147-A177-3AD203B41FA5}">
                      <a16:colId xmlns:a16="http://schemas.microsoft.com/office/drawing/2014/main" val="20006"/>
                    </a:ext>
                  </a:extLst>
                </a:gridCol>
              </a:tblGrid>
              <a:tr h="28443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结局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CPS≥1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CPS≥5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CPS≥10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49710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帕博利珠单抗</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(n=196)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紫杉醇</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(n=199)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帕博利珠单抗</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(n=95)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紫杉醇</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(n=91)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帕博利珠单抗</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紫杉醇</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(n=55)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ORR，n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 (16.3)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27 (13.6)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19 (20.0)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13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13 (24.5)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5 (9.1)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 (4.6)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latin typeface="+mn-lt"/>
                          <a:ea typeface="SimSun"/>
                        </a:rPr>
                        <a:t>7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 (13.2)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26946">
                <a:tc>
                  <a:txBody>
                    <a:bodyPr/>
                    <a:lstStyle/>
                    <a:p>
                      <a:pPr marL="95250" indent="0"/>
                      <a:r>
                        <a:rPr lang="zh-CN" sz="1400">
                          <a:latin typeface="+mn-lt"/>
                          <a:ea typeface="SimSun"/>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23 (11.7)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22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 (12.6)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11 (12.1)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6 (11.3)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4</a:t>
                      </a:r>
                      <a:r>
                        <a:rPr lang="zh-CN" sz="1400" baseline="0">
                          <a:latin typeface="+mn-lt"/>
                          <a:ea typeface="SimSun"/>
                        </a:rPr>
                        <a:t> (7.3)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44 (22.4)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90 (45.2)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 (24.2)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42 (46.2)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 (22.6)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28 (50.9)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95 (48.5)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46 (23.1)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45 (47.4)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20 (22.0)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 (43.4)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 (20.0)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7446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中位 DoR（月）（范围）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19.1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(1.4+ 至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5.2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(1.3+ 至 16.8）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32.7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（4.1 至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4.8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(1.3+ 至 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NR</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（4.1 至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6.</a:t>
                      </a:r>
                      <a:r>
                        <a:rPr kumimoji="0" lang="zh-CN" sz="1400" b="0" i="0" u="none" strike="noStrike" cap="none" normalizeH="0" baseline="0" noProof="0" dirty="0" smtClean="0">
                          <a:ln>
                            <a:noFill/>
                          </a:ln>
                          <a:solidFill>
                            <a:srgbClr val="4D4D4D"/>
                          </a:solidFill>
                          <a:latin typeface="+mn-lt"/>
                          <a:ea typeface="SimSun"/>
                          <a:cs typeface="Arial" charset="0"/>
                        </a:rPr>
                        <a:t>9</a:t>
                      </a:r>
                      <a:endParaRPr kumimoji="0" lang="zh-CN" sz="1400" b="0" i="0" u="none" strike="noStrike" cap="none" normalizeH="0" baseline="0" noProof="0" dirty="0">
                        <a:ln>
                          <a:noFill/>
                        </a:ln>
                        <a:solidFill>
                          <a:srgbClr val="4D4D4D"/>
                        </a:solidFill>
                        <a:latin typeface="+mn-lt"/>
                        <a:ea typeface="SimSun"/>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（2.6 至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793394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4503：帕博利珠单抗对比紫杉醇用于既往接受过治疗的 PD-L1 阳性晚期胃或胃食管连接部癌症 (GC) 患者：III 期 KEYNOTE-061 试验的更</a:t>
            </a:r>
            <a:r>
              <a:rPr lang="zh-CN" dirty="0" smtClean="0"/>
              <a:t>新</a:t>
            </a:r>
            <a:r>
              <a:rPr lang="en-GB" altLang="zh-CN" dirty="0" smtClean="0"/>
              <a:t> </a:t>
            </a:r>
            <a:r>
              <a:rPr lang="zh-CN" dirty="0" smtClean="0"/>
              <a:t>–</a:t>
            </a:r>
            <a:r>
              <a:rPr lang="en-GB" altLang="zh-CN" dirty="0" smtClean="0"/>
              <a:t> </a:t>
            </a:r>
            <a:r>
              <a:rPr lang="zh-CN" dirty="0" smtClean="0"/>
              <a:t>F</a:t>
            </a:r>
            <a:r>
              <a:rPr lang="zh-CN" dirty="0"/>
              <a:t>uchs CS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2200"/>
              </a:spcBef>
              <a:buNone/>
            </a:pPr>
            <a:r>
              <a:rPr lang="zh-CN" b="1"/>
              <a:t>结论</a:t>
            </a:r>
          </a:p>
          <a:p>
            <a:r>
              <a:rPr lang="zh-CN" b="1"/>
              <a:t>在 PD-L1 阳性的晚期胃或 GEJ 癌症患者中，使用帕博利珠单抗和紫杉醇治疗时 OS 或 PFS 无显着差异</a:t>
            </a:r>
          </a:p>
          <a:p>
            <a:r>
              <a:rPr lang="zh-CN" b="1"/>
              <a:t>随着 PD-L1 富集的增加，帕博利珠单抗显示临床获益增加</a:t>
            </a:r>
          </a:p>
        </p:txBody>
      </p:sp>
      <p:sp>
        <p:nvSpPr>
          <p:cNvPr id="5" name="Text Placeholder 4"/>
          <p:cNvSpPr>
            <a:spLocks noGrp="1"/>
          </p:cNvSpPr>
          <p:nvPr>
            <p:ph type="body" sz="quarter" idx="11"/>
          </p:nvPr>
        </p:nvSpPr>
        <p:spPr/>
        <p:txBody>
          <a:bodyPr/>
          <a:lstStyle/>
          <a:p>
            <a:r>
              <a:rPr lang="zh-CN"/>
              <a:t>Fuchs CS, et al.J Clin Oncol 2020;38(suppl);abstr 4503</a:t>
            </a:r>
          </a:p>
        </p:txBody>
      </p:sp>
      <p:graphicFrame>
        <p:nvGraphicFramePr>
          <p:cNvPr id="6" name="Group 88"/>
          <p:cNvGraphicFramePr>
            <a:graphicFrameLocks noGrp="1"/>
          </p:cNvGraphicFramePr>
          <p:nvPr>
            <p:extLst>
              <p:ext uri="{D42A27DB-BD31-4B8C-83A1-F6EECF244321}">
                <p14:modId xmlns:p14="http://schemas.microsoft.com/office/powerpoint/2010/main" val="3140485291"/>
              </p:ext>
            </p:extLst>
          </p:nvPr>
        </p:nvGraphicFramePr>
        <p:xfrm>
          <a:off x="445799" y="1662149"/>
          <a:ext cx="8252403" cy="2613088"/>
        </p:xfrm>
        <a:graphic>
          <a:graphicData uri="http://schemas.openxmlformats.org/drawingml/2006/table">
            <a:tbl>
              <a:tblPr firstRow="1" bandRow="1">
                <a:tableStyleId>{69012ECD-51FC-41F1-AA8D-1B2483CD663E}</a:tableStyleId>
              </a:tblPr>
              <a:tblGrid>
                <a:gridCol w="3121266">
                  <a:extLst>
                    <a:ext uri="{9D8B030D-6E8A-4147-A177-3AD203B41FA5}">
                      <a16:colId xmlns:a16="http://schemas.microsoft.com/office/drawing/2014/main" val="20000"/>
                    </a:ext>
                  </a:extLst>
                </a:gridCol>
                <a:gridCol w="2380336">
                  <a:extLst>
                    <a:ext uri="{9D8B030D-6E8A-4147-A177-3AD203B41FA5}">
                      <a16:colId xmlns:a16="http://schemas.microsoft.com/office/drawing/2014/main" val="3397994981"/>
                    </a:ext>
                  </a:extLst>
                </a:gridCol>
                <a:gridCol w="2750801">
                  <a:extLst>
                    <a:ext uri="{9D8B030D-6E8A-4147-A177-3AD203B41FA5}">
                      <a16:colId xmlns:a16="http://schemas.microsoft.com/office/drawing/2014/main" val="20002"/>
                    </a:ext>
                  </a:extLst>
                </a:gridCol>
              </a:tblGrid>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mn-cs"/>
                        </a:rPr>
                        <a:t>帕博利珠单抗 (n=294)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紫杉醇 (n=276)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3-5 级</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严重 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导致治疗停止</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108 (36.7)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14 (4.8)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 (3.4)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154 (55.8)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68 (24.6)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25 (9.1)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 (2.9)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35488">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任何 TRAE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3-5 级</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严重 TRAE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导致治疗停止</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44 (15.0)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25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10 (3.4)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3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233 (84.4)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97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14 (5.1)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15 (5.4)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1 (0.4)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1445367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4514：FOLFIRI + 雷莫芦单抗对比紫杉醇 + 雷莫芦单抗作为二线治疗用于晚期或转移性胃食管腺癌患者（既往使用过或未使用过多西他赛）：AIO 的 II 期 RAMIRIS 研究的结</a:t>
            </a:r>
            <a:r>
              <a:rPr lang="zh-CN" dirty="0" smtClean="0"/>
              <a:t>果</a:t>
            </a:r>
            <a:r>
              <a:rPr lang="en-GB" altLang="zh-CN" dirty="0" smtClean="0"/>
              <a:t> </a:t>
            </a:r>
            <a:r>
              <a:rPr lang="zh-CN" dirty="0" smtClean="0"/>
              <a:t>–</a:t>
            </a:r>
            <a:r>
              <a:rPr lang="en-GB" altLang="zh-CN" dirty="0" smtClean="0"/>
              <a:t> </a:t>
            </a:r>
            <a:r>
              <a:rPr lang="zh-CN" dirty="0" smtClean="0"/>
              <a:t>L</a:t>
            </a:r>
            <a:r>
              <a:rPr lang="zh-CN" dirty="0"/>
              <a:t>orenzen S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评价雷莫芦单抗 + FLOT 对比雷莫芦单抗 + 紫杉醇作为二线治疗用于晚期胃食管腺癌患者的疗效和安全性</a:t>
            </a:r>
          </a:p>
        </p:txBody>
      </p:sp>
      <p:sp>
        <p:nvSpPr>
          <p:cNvPr id="30" name="Text Placeholder 29"/>
          <p:cNvSpPr>
            <a:spLocks noGrp="1"/>
          </p:cNvSpPr>
          <p:nvPr>
            <p:ph type="body" sz="quarter" idx="10"/>
          </p:nvPr>
        </p:nvSpPr>
        <p:spPr>
          <a:xfrm>
            <a:off x="365125" y="6096000"/>
            <a:ext cx="4113275" cy="487363"/>
          </a:xfrm>
        </p:spPr>
        <p:txBody>
          <a:bodyPr/>
          <a:lstStyle/>
          <a:p>
            <a:r>
              <a:rPr lang="zh-CN" dirty="0"/>
              <a:t>*伊立替康 180 mg/m</a:t>
            </a:r>
            <a:r>
              <a:rPr lang="zh-CN" baseline="30000" dirty="0"/>
              <a:t>2</a:t>
            </a:r>
            <a:r>
              <a:rPr lang="zh-CN" dirty="0"/>
              <a:t> + 亚叶酸 400 mg/m</a:t>
            </a:r>
            <a:r>
              <a:rPr lang="zh-CN" baseline="30000" dirty="0"/>
              <a:t>2</a:t>
            </a:r>
            <a:r>
              <a:rPr lang="zh-CN" dirty="0"/>
              <a:t> + </a:t>
            </a:r>
            <a:br>
              <a:rPr lang="zh-CN" dirty="0"/>
            </a:br>
            <a:r>
              <a:rPr lang="zh-CN" dirty="0"/>
              <a:t>5FU 400 mg/m</a:t>
            </a:r>
            <a:r>
              <a:rPr lang="zh-CN" baseline="30000" dirty="0"/>
              <a:t>2</a:t>
            </a:r>
            <a:r>
              <a:rPr lang="zh-CN" dirty="0"/>
              <a:t> 推注，然后 2400 mg/m</a:t>
            </a:r>
            <a:r>
              <a:rPr lang="zh-CN" baseline="30000" dirty="0"/>
              <a:t>2</a:t>
            </a:r>
            <a:r>
              <a:rPr lang="zh-CN" dirty="0"/>
              <a:t> 继续</a:t>
            </a:r>
          </a:p>
        </p:txBody>
      </p:sp>
      <p:sp>
        <p:nvSpPr>
          <p:cNvPr id="5" name="Text Placeholder 4"/>
          <p:cNvSpPr>
            <a:spLocks noGrp="1"/>
          </p:cNvSpPr>
          <p:nvPr>
            <p:ph type="body" sz="quarter" idx="11"/>
          </p:nvPr>
        </p:nvSpPr>
        <p:spPr/>
        <p:txBody>
          <a:bodyPr/>
          <a:lstStyle/>
          <a:p>
            <a:r>
              <a:rPr lang="zh-CN"/>
              <a:t>Lorenzen S, et al.J Clin Oncol 2020;38(suppl);abstr 4514</a:t>
            </a:r>
          </a:p>
        </p:txBody>
      </p:sp>
      <p:sp>
        <p:nvSpPr>
          <p:cNvPr id="7" name="Oval 14"/>
          <p:cNvSpPr>
            <a:spLocks noChangeArrowheads="1"/>
          </p:cNvSpPr>
          <p:nvPr/>
        </p:nvSpPr>
        <p:spPr bwMode="auto">
          <a:xfrm>
            <a:off x="3507290" y="366394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zh-CN" sz="1600" b="1">
                <a:solidFill>
                  <a:srgbClr val="043882"/>
                </a:solidFill>
                <a:ea typeface="SimSun" pitchFamily="2" charset="-122"/>
              </a:rPr>
              <a:t>R</a:t>
            </a:r>
          </a:p>
          <a:p>
            <a:pPr algn="ctr"/>
            <a:r>
              <a:rPr lang="zh-CN" sz="1600" b="1">
                <a:solidFill>
                  <a:srgbClr val="043882"/>
                </a:solidFill>
                <a:ea typeface="SimSun" pitchFamily="2" charset="-122"/>
              </a:rPr>
              <a:t>2:1</a:t>
            </a:r>
          </a:p>
        </p:txBody>
      </p:sp>
      <p:cxnSp>
        <p:nvCxnSpPr>
          <p:cNvPr id="8" name="AutoShape 15"/>
          <p:cNvCxnSpPr>
            <a:cxnSpLocks noChangeShapeType="1"/>
            <a:stCxn id="7" idx="0"/>
            <a:endCxn id="13" idx="1"/>
          </p:cNvCxnSpPr>
          <p:nvPr/>
        </p:nvCxnSpPr>
        <p:spPr bwMode="auto">
          <a:xfrm rot="5400000" flipH="1" flipV="1">
            <a:off x="3552139" y="3040863"/>
            <a:ext cx="870035" cy="37613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4" idx="3"/>
            <a:endCxn id="7" idx="2"/>
          </p:cNvCxnSpPr>
          <p:nvPr/>
        </p:nvCxnSpPr>
        <p:spPr bwMode="auto">
          <a:xfrm>
            <a:off x="3312000" y="3956048"/>
            <a:ext cx="195290" cy="0"/>
          </a:xfrm>
          <a:prstGeom prst="straightConnector1">
            <a:avLst/>
          </a:prstGeom>
          <a:noFill/>
          <a:ln w="57150">
            <a:solidFill>
              <a:schemeClr val="bg2">
                <a:lumMod val="60000"/>
                <a:lumOff val="40000"/>
              </a:schemeClr>
            </a:solidFill>
            <a:round/>
            <a:headEnd type="none" w="med" len="med"/>
            <a:tailEnd type="none" w="med" len="med"/>
          </a:ln>
        </p:spPr>
      </p:cxnSp>
      <p:sp>
        <p:nvSpPr>
          <p:cNvPr id="13" name="AutoShape 8"/>
          <p:cNvSpPr>
            <a:spLocks noChangeArrowheads="1"/>
          </p:cNvSpPr>
          <p:nvPr/>
        </p:nvSpPr>
        <p:spPr bwMode="auto">
          <a:xfrm>
            <a:off x="4175224" y="2282722"/>
            <a:ext cx="4692752" cy="1022381"/>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zh-CN" dirty="0">
                <a:solidFill>
                  <a:srgbClr val="FFFFFF"/>
                </a:solidFill>
                <a:latin typeface="Arial" panose="020B0604020202020204" pitchFamily="34" charset="0"/>
                <a:ea typeface="SimSun"/>
                <a:cs typeface="Arial" panose="020B0604020202020204" pitchFamily="34" charset="0"/>
              </a:rPr>
              <a:t>雷莫芦单抗 8 mg/kg，iv，第 1、15 天，q4w + FOLFIRI*，第 1、15 天，q4w</a:t>
            </a:r>
          </a:p>
          <a:p>
            <a:pPr algn="ctr" defTabSz="892175" eaLnBrk="0" hangingPunct="0"/>
            <a:r>
              <a:rPr lang="zh-CN" dirty="0">
                <a:solidFill>
                  <a:srgbClr val="FFFFFF"/>
                </a:solidFill>
                <a:latin typeface="Arial" panose="020B0604020202020204" pitchFamily="34" charset="0"/>
                <a:ea typeface="SimSun"/>
                <a:cs typeface="Arial" panose="020B0604020202020204" pitchFamily="34" charset="0"/>
              </a:rPr>
              <a:t>(n=72)</a:t>
            </a:r>
          </a:p>
        </p:txBody>
      </p:sp>
      <p:sp>
        <p:nvSpPr>
          <p:cNvPr id="14" name="AutoShape 9"/>
          <p:cNvSpPr>
            <a:spLocks noChangeArrowheads="1"/>
          </p:cNvSpPr>
          <p:nvPr/>
        </p:nvSpPr>
        <p:spPr bwMode="auto">
          <a:xfrm>
            <a:off x="260194" y="2901657"/>
            <a:ext cx="3051806"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zh-CN" sz="1600" dirty="0">
                <a:solidFill>
                  <a:srgbClr val="FFFFFF"/>
                </a:solidFill>
                <a:ea typeface="SimSun" pitchFamily="2" charset="-122"/>
              </a:rPr>
              <a:t>患者关键纳入标准</a:t>
            </a:r>
          </a:p>
          <a:p>
            <a:pPr marL="285750" indent="-285750" defTabSz="892175" eaLnBrk="0" hangingPunct="0">
              <a:spcAft>
                <a:spcPct val="30000"/>
              </a:spcAft>
              <a:buFont typeface="Arial" panose="020B0604020202020204" pitchFamily="34" charset="0"/>
              <a:buChar char="•"/>
            </a:pPr>
            <a:r>
              <a:rPr lang="zh-CN" sz="1600" dirty="0">
                <a:solidFill>
                  <a:srgbClr val="FFFFFF"/>
                </a:solidFill>
                <a:latin typeface="Arial" panose="020B0604020202020204" pitchFamily="34" charset="0"/>
                <a:ea typeface="SimSun"/>
                <a:cs typeface="Arial" panose="020B0604020202020204" pitchFamily="34" charset="0"/>
              </a:rPr>
              <a:t>转移性或局部晚期的胃或 GEJ 腺癌</a:t>
            </a:r>
          </a:p>
          <a:p>
            <a:pPr marL="285750" indent="-285750" defTabSz="892175" eaLnBrk="0" hangingPunct="0">
              <a:spcAft>
                <a:spcPct val="30000"/>
              </a:spcAft>
              <a:buFont typeface="Arial" panose="020B0604020202020204" pitchFamily="34" charset="0"/>
              <a:buChar char="•"/>
            </a:pPr>
            <a:r>
              <a:rPr lang="zh-CN" sz="1600" dirty="0">
                <a:solidFill>
                  <a:srgbClr val="FFFFFF"/>
                </a:solidFill>
                <a:latin typeface="Arial" panose="020B0604020202020204" pitchFamily="34" charset="0"/>
                <a:ea typeface="SimSun"/>
                <a:cs typeface="Arial" panose="020B0604020202020204" pitchFamily="34" charset="0"/>
              </a:rPr>
              <a:t>使用含铂类药物和氟嘧啶的治疗方案后出现 PD</a:t>
            </a:r>
          </a:p>
          <a:p>
            <a:pPr marL="285750" indent="-285750" defTabSz="892175" eaLnBrk="0" hangingPunct="0">
              <a:spcAft>
                <a:spcPct val="30000"/>
              </a:spcAft>
              <a:buFont typeface="Arial" panose="020B0604020202020204" pitchFamily="34" charset="0"/>
              <a:buChar char="•"/>
            </a:pPr>
            <a:r>
              <a:rPr lang="zh-CN" sz="1600" dirty="0">
                <a:solidFill>
                  <a:srgbClr val="FFFFFF"/>
                </a:solidFill>
                <a:latin typeface="Arial" panose="020B0604020202020204" pitchFamily="34" charset="0"/>
                <a:ea typeface="SimSun"/>
                <a:cs typeface="Arial" panose="020B0604020202020204" pitchFamily="34" charset="0"/>
              </a:rPr>
              <a:t>ECOG PS ≤1</a:t>
            </a:r>
          </a:p>
          <a:p>
            <a:pPr defTabSz="892175" eaLnBrk="0" hangingPunct="0">
              <a:spcAft>
                <a:spcPct val="30000"/>
              </a:spcAft>
            </a:pPr>
            <a:r>
              <a:rPr lang="zh-CN" sz="1600" dirty="0">
                <a:solidFill>
                  <a:srgbClr val="FFFFFF"/>
                </a:solidFill>
                <a:latin typeface="Arial" panose="020B0604020202020204" pitchFamily="34" charset="0"/>
                <a:ea typeface="SimSun"/>
                <a:cs typeface="Arial" panose="020B0604020202020204" pitchFamily="34" charset="0"/>
              </a:rPr>
              <a:t>(n=11</a:t>
            </a:r>
            <a:r>
              <a:rPr lang="zh-CN" sz="1600" dirty="0" smtClean="0">
                <a:solidFill>
                  <a:srgbClr val="FFFFFF"/>
                </a:solidFill>
                <a:latin typeface="Arial" panose="020B0604020202020204" pitchFamily="34" charset="0"/>
                <a:ea typeface="SimSun"/>
                <a:cs typeface="Arial" panose="020B0604020202020204" pitchFamily="34" charset="0"/>
              </a:rPr>
              <a:t>1</a:t>
            </a:r>
            <a:r>
              <a:rPr lang="en-GB" altLang="zh-CN" sz="1600" dirty="0" smtClean="0">
                <a:solidFill>
                  <a:srgbClr val="FFFFFF"/>
                </a:solidFill>
                <a:latin typeface="Arial" panose="020B0604020202020204" pitchFamily="34" charset="0"/>
                <a:ea typeface="SimSun"/>
                <a:cs typeface="Arial" panose="020B0604020202020204" pitchFamily="34" charset="0"/>
              </a:rPr>
              <a:t>)</a:t>
            </a:r>
            <a:endParaRPr lang="zh-CN" sz="1600" dirty="0">
              <a:solidFill>
                <a:srgbClr val="FFFFFF"/>
              </a:solidFill>
              <a:latin typeface="Arial" panose="020B0604020202020204" pitchFamily="34" charset="0"/>
              <a:ea typeface="SimSun"/>
              <a:cs typeface="Arial" panose="020B0604020202020204" pitchFamily="34" charset="0"/>
            </a:endParaRPr>
          </a:p>
        </p:txBody>
      </p:sp>
      <p:sp>
        <p:nvSpPr>
          <p:cNvPr id="15" name="Rectangle 9"/>
          <p:cNvSpPr txBox="1">
            <a:spLocks noChangeArrowheads="1"/>
          </p:cNvSpPr>
          <p:nvPr/>
        </p:nvSpPr>
        <p:spPr bwMode="auto">
          <a:xfrm>
            <a:off x="269590" y="5354393"/>
            <a:ext cx="4478680"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终点</a:t>
            </a:r>
          </a:p>
          <a:p>
            <a:pPr>
              <a:buClr>
                <a:srgbClr val="043882"/>
              </a:buClr>
            </a:pPr>
            <a:r>
              <a:rPr lang="zh-CN"/>
              <a:t>OS、ORR、DCR、PFS 或其他缓解率</a:t>
            </a:r>
          </a:p>
        </p:txBody>
      </p:sp>
      <p:cxnSp>
        <p:nvCxnSpPr>
          <p:cNvPr id="17" name="AutoShape 16"/>
          <p:cNvCxnSpPr>
            <a:cxnSpLocks noChangeShapeType="1"/>
            <a:stCxn id="7" idx="4"/>
            <a:endCxn id="19" idx="1"/>
          </p:cNvCxnSpPr>
          <p:nvPr/>
        </p:nvCxnSpPr>
        <p:spPr bwMode="auto">
          <a:xfrm rot="16200000" flipH="1">
            <a:off x="3575241" y="4471995"/>
            <a:ext cx="824606" cy="376912"/>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4176000" y="4568256"/>
            <a:ext cx="4689985" cy="1008995"/>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zh-CN" dirty="0">
                <a:solidFill>
                  <a:srgbClr val="4D4D4D"/>
                </a:solidFill>
                <a:ea typeface="SimSun" pitchFamily="2" charset="-122"/>
              </a:rPr>
              <a:t>雷莫芦单抗 8 mg/kg，iv，第 1、15 天，q4w + 紫杉醇 80 mg/m</a:t>
            </a:r>
            <a:r>
              <a:rPr lang="zh-CN" baseline="30000" dirty="0">
                <a:solidFill>
                  <a:srgbClr val="4D4D4D"/>
                </a:solidFill>
                <a:ea typeface="SimSun" pitchFamily="2" charset="-122"/>
              </a:rPr>
              <a:t>2</a:t>
            </a:r>
            <a:r>
              <a:rPr lang="zh-CN" dirty="0">
                <a:solidFill>
                  <a:srgbClr val="4D4D4D"/>
                </a:solidFill>
                <a:ea typeface="SimSun" pitchFamily="2" charset="-122"/>
              </a:rPr>
              <a:t>，第 1、8、15 天，q4</a:t>
            </a:r>
            <a:r>
              <a:rPr lang="zh-CN" dirty="0" smtClean="0">
                <a:solidFill>
                  <a:srgbClr val="4D4D4D"/>
                </a:solidFill>
                <a:ea typeface="SimSun" pitchFamily="2" charset="-122"/>
              </a:rPr>
              <a:t>w</a:t>
            </a:r>
            <a:r>
              <a:rPr lang="zh-CN" dirty="0">
                <a:solidFill>
                  <a:srgbClr val="4D4D4D"/>
                </a:solidFill>
                <a:ea typeface="SimSun" pitchFamily="2" charset="-122"/>
              </a:rPr>
              <a:t/>
            </a:r>
            <a:br>
              <a:rPr lang="zh-CN" dirty="0">
                <a:solidFill>
                  <a:srgbClr val="4D4D4D"/>
                </a:solidFill>
                <a:ea typeface="SimSun" pitchFamily="2" charset="-122"/>
              </a:rPr>
            </a:br>
            <a:r>
              <a:rPr lang="zh-CN" dirty="0">
                <a:solidFill>
                  <a:srgbClr val="4D4D4D"/>
                </a:solidFill>
                <a:ea typeface="SimSun" pitchFamily="2" charset="-122"/>
              </a:rPr>
              <a:t>(n=38)</a:t>
            </a:r>
          </a:p>
        </p:txBody>
      </p:sp>
      <p:sp>
        <p:nvSpPr>
          <p:cNvPr id="12" name="TextBox 11"/>
          <p:cNvSpPr txBox="1"/>
          <p:nvPr/>
        </p:nvSpPr>
        <p:spPr>
          <a:xfrm>
            <a:off x="4685083" y="3507004"/>
            <a:ext cx="4440282" cy="892552"/>
          </a:xfrm>
          <a:prstGeom prst="rect">
            <a:avLst/>
          </a:prstGeom>
          <a:noFill/>
        </p:spPr>
        <p:txBody>
          <a:bodyPr wrap="square" rtlCol="0">
            <a:spAutoFit/>
          </a:bodyPr>
          <a:lstStyle/>
          <a:p>
            <a:r>
              <a:rPr lang="zh-CN" sz="1300" b="1" dirty="0">
                <a:solidFill>
                  <a:srgbClr val="043882"/>
                </a:solidFill>
              </a:rPr>
              <a:t>分层</a:t>
            </a:r>
            <a:r>
              <a:rPr lang="zh-CN" sz="1300" dirty="0">
                <a:solidFill>
                  <a:srgbClr val="043882"/>
                </a:solidFill>
              </a:rPr>
              <a:t> </a:t>
            </a:r>
          </a:p>
          <a:p>
            <a:pPr marL="285750" indent="-285750">
              <a:buFont typeface="Arial" panose="020B0604020202020204" pitchFamily="34" charset="0"/>
              <a:buChar char="•"/>
            </a:pPr>
            <a:r>
              <a:rPr lang="zh-CN" sz="1300" dirty="0">
                <a:solidFill>
                  <a:srgbClr val="4D4D4D"/>
                </a:solidFill>
              </a:rPr>
              <a:t>既往使用含多西他赛的疗法（是 vs. 否）</a:t>
            </a:r>
          </a:p>
          <a:p>
            <a:pPr marL="285750" indent="-285750">
              <a:buFont typeface="Arial" panose="020B0604020202020204" pitchFamily="34" charset="0"/>
              <a:buChar char="•"/>
            </a:pPr>
            <a:r>
              <a:rPr lang="zh-CN" sz="1300" dirty="0">
                <a:solidFill>
                  <a:srgbClr val="4D4D4D"/>
                </a:solidFill>
              </a:rPr>
              <a:t>一线治疗期间或结束之后的 TPP </a:t>
            </a:r>
            <a:br>
              <a:rPr lang="zh-CN" sz="1300" dirty="0">
                <a:solidFill>
                  <a:srgbClr val="4D4D4D"/>
                </a:solidFill>
              </a:rPr>
            </a:br>
            <a:r>
              <a:rPr lang="zh-CN" sz="1300" dirty="0">
                <a:solidFill>
                  <a:srgbClr val="4D4D4D"/>
                </a:solidFill>
              </a:rPr>
              <a:t>（≤3 个月 vs. &gt;3 个月）</a:t>
            </a:r>
          </a:p>
        </p:txBody>
      </p:sp>
    </p:spTree>
    <p:extLst>
      <p:ext uri="{BB962C8B-B14F-4D97-AF65-F5344CB8AC3E}">
        <p14:creationId xmlns:p14="http://schemas.microsoft.com/office/powerpoint/2010/main" val="326702311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4514：FOLFIRI + 雷莫芦单抗对比紫杉醇 + 雷莫芦单抗作为二线治疗用于晚期或转移性胃食管腺癌患者（既往使用过或未使用过多西他赛）：AIO 的 II 期 RAMIRIS 研究的结</a:t>
            </a:r>
            <a:r>
              <a:rPr lang="zh-CN" dirty="0" smtClean="0"/>
              <a:t>果</a:t>
            </a:r>
            <a:r>
              <a:rPr lang="en-GB" altLang="zh-CN" dirty="0" smtClean="0"/>
              <a:t> </a:t>
            </a:r>
            <a:r>
              <a:rPr lang="zh-CN" dirty="0" smtClean="0"/>
              <a:t>–</a:t>
            </a:r>
            <a:r>
              <a:rPr lang="en-GB" altLang="zh-CN" dirty="0" smtClean="0"/>
              <a:t> </a:t>
            </a:r>
            <a:r>
              <a:rPr lang="zh-CN" dirty="0" smtClean="0"/>
              <a:t>L</a:t>
            </a:r>
            <a:r>
              <a:rPr lang="zh-CN" dirty="0"/>
              <a:t>orenzen S 等人</a:t>
            </a:r>
          </a:p>
        </p:txBody>
      </p:sp>
      <p:sp>
        <p:nvSpPr>
          <p:cNvPr id="3" name="Content Placeholder 2"/>
          <p:cNvSpPr>
            <a:spLocks noGrp="1"/>
          </p:cNvSpPr>
          <p:nvPr>
            <p:ph idx="1"/>
          </p:nvPr>
        </p:nvSpPr>
        <p:spPr/>
        <p:txBody>
          <a:bodyPr/>
          <a:lstStyle/>
          <a:p>
            <a:pPr marL="0" indent="0">
              <a:buNone/>
            </a:pPr>
            <a:r>
              <a:rPr lang="zh-CN" b="1"/>
              <a:t>关键结果</a:t>
            </a:r>
          </a:p>
        </p:txBody>
      </p:sp>
      <p:sp>
        <p:nvSpPr>
          <p:cNvPr id="5" name="Text Placeholder 4"/>
          <p:cNvSpPr>
            <a:spLocks noGrp="1"/>
          </p:cNvSpPr>
          <p:nvPr>
            <p:ph type="body" sz="quarter" idx="11"/>
          </p:nvPr>
        </p:nvSpPr>
        <p:spPr/>
        <p:txBody>
          <a:bodyPr/>
          <a:lstStyle/>
          <a:p>
            <a:r>
              <a:rPr lang="zh-CN"/>
              <a:t>Lorenzen S, et al.J Clin Oncol 2020;38(suppl);abstr 4514</a:t>
            </a:r>
          </a:p>
        </p:txBody>
      </p:sp>
      <p:grpSp>
        <p:nvGrpSpPr>
          <p:cNvPr id="222" name="Group 221">
            <a:extLst>
              <a:ext uri="{FF2B5EF4-FFF2-40B4-BE49-F238E27FC236}">
                <a16:creationId xmlns:a16="http://schemas.microsoft.com/office/drawing/2014/main" id="{97202CAA-201E-42C6-B1CC-A2D961017F98}"/>
              </a:ext>
            </a:extLst>
          </p:cNvPr>
          <p:cNvGrpSpPr/>
          <p:nvPr/>
        </p:nvGrpSpPr>
        <p:grpSpPr>
          <a:xfrm>
            <a:off x="530202" y="1575300"/>
            <a:ext cx="8071373" cy="2457860"/>
            <a:chOff x="273027" y="1575300"/>
            <a:chExt cx="8071373" cy="2457860"/>
          </a:xfrm>
        </p:grpSpPr>
        <p:grpSp>
          <p:nvGrpSpPr>
            <p:cNvPr id="186" name="Group 185">
              <a:extLst>
                <a:ext uri="{FF2B5EF4-FFF2-40B4-BE49-F238E27FC236}">
                  <a16:creationId xmlns:a16="http://schemas.microsoft.com/office/drawing/2014/main" id="{65AED07A-A8BF-4437-818D-C4F0657CE164}"/>
                </a:ext>
              </a:extLst>
            </p:cNvPr>
            <p:cNvGrpSpPr/>
            <p:nvPr/>
          </p:nvGrpSpPr>
          <p:grpSpPr>
            <a:xfrm>
              <a:off x="273027" y="1586317"/>
              <a:ext cx="3708529" cy="2446843"/>
              <a:chOff x="273027" y="1586317"/>
              <a:chExt cx="3708529" cy="2446843"/>
            </a:xfrm>
          </p:grpSpPr>
          <p:sp>
            <p:nvSpPr>
              <p:cNvPr id="7" name="TextBox 6">
                <a:extLst>
                  <a:ext uri="{FF2B5EF4-FFF2-40B4-BE49-F238E27FC236}">
                    <a16:creationId xmlns:a16="http://schemas.microsoft.com/office/drawing/2014/main" id="{3889AD73-79CD-4208-BC28-8EBE59D46A5A}"/>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30</a:t>
                </a:r>
              </a:p>
            </p:txBody>
          </p:sp>
          <p:sp>
            <p:nvSpPr>
              <p:cNvPr id="8" name="Freeform 21">
                <a:extLst>
                  <a:ext uri="{FF2B5EF4-FFF2-40B4-BE49-F238E27FC236}">
                    <a16:creationId xmlns:a16="http://schemas.microsoft.com/office/drawing/2014/main" id="{90CEAE10-20D6-462E-BC84-A12C36C57024}"/>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9" name="Line 6">
                <a:extLst>
                  <a:ext uri="{FF2B5EF4-FFF2-40B4-BE49-F238E27FC236}">
                    <a16:creationId xmlns:a16="http://schemas.microsoft.com/office/drawing/2014/main" id="{429A0092-0D4D-46E3-8CD3-99244BABF985}"/>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0" name="Line 7">
                <a:extLst>
                  <a:ext uri="{FF2B5EF4-FFF2-40B4-BE49-F238E27FC236}">
                    <a16:creationId xmlns:a16="http://schemas.microsoft.com/office/drawing/2014/main" id="{6BC8440F-BEE5-4DDC-8FE3-49C096AE501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1" name="Line 8">
                <a:extLst>
                  <a:ext uri="{FF2B5EF4-FFF2-40B4-BE49-F238E27FC236}">
                    <a16:creationId xmlns:a16="http://schemas.microsoft.com/office/drawing/2014/main" id="{A4A1BA68-49F1-4998-B54E-D4CA21CED0C2}"/>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2" name="Line 9">
                <a:extLst>
                  <a:ext uri="{FF2B5EF4-FFF2-40B4-BE49-F238E27FC236}">
                    <a16:creationId xmlns:a16="http://schemas.microsoft.com/office/drawing/2014/main" id="{CE8B7DB0-20FA-4546-A60C-42FB66ADD2D1}"/>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3" name="Line 10">
                <a:extLst>
                  <a:ext uri="{FF2B5EF4-FFF2-40B4-BE49-F238E27FC236}">
                    <a16:creationId xmlns:a16="http://schemas.microsoft.com/office/drawing/2014/main" id="{2C2340DB-B634-4CE7-936F-28D8D5459113}"/>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4" name="Line 11">
                <a:extLst>
                  <a:ext uri="{FF2B5EF4-FFF2-40B4-BE49-F238E27FC236}">
                    <a16:creationId xmlns:a16="http://schemas.microsoft.com/office/drawing/2014/main" id="{50913614-9C8F-4C94-A302-F078A15965F1}"/>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5" name="TextBox 14">
                <a:extLst>
                  <a:ext uri="{FF2B5EF4-FFF2-40B4-BE49-F238E27FC236}">
                    <a16:creationId xmlns:a16="http://schemas.microsoft.com/office/drawing/2014/main" id="{F012ACC2-38B9-448B-ACF1-A1AF26A2D7DE}"/>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100</a:t>
                </a:r>
              </a:p>
            </p:txBody>
          </p:sp>
          <p:sp>
            <p:nvSpPr>
              <p:cNvPr id="16" name="TextBox 15">
                <a:extLst>
                  <a:ext uri="{FF2B5EF4-FFF2-40B4-BE49-F238E27FC236}">
                    <a16:creationId xmlns:a16="http://schemas.microsoft.com/office/drawing/2014/main" id="{4692305E-A107-46BB-B680-C027C9953D9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80</a:t>
                </a:r>
              </a:p>
            </p:txBody>
          </p:sp>
          <p:sp>
            <p:nvSpPr>
              <p:cNvPr id="17" name="TextBox 16">
                <a:extLst>
                  <a:ext uri="{FF2B5EF4-FFF2-40B4-BE49-F238E27FC236}">
                    <a16:creationId xmlns:a16="http://schemas.microsoft.com/office/drawing/2014/main" id="{590FB2C7-1BE0-4F77-9078-9FAB38E149C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60</a:t>
                </a:r>
              </a:p>
            </p:txBody>
          </p:sp>
          <p:sp>
            <p:nvSpPr>
              <p:cNvPr id="18" name="TextBox 17">
                <a:extLst>
                  <a:ext uri="{FF2B5EF4-FFF2-40B4-BE49-F238E27FC236}">
                    <a16:creationId xmlns:a16="http://schemas.microsoft.com/office/drawing/2014/main" id="{1CB8B536-1E19-4158-9299-DE5386681E86}"/>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40</a:t>
                </a:r>
              </a:p>
            </p:txBody>
          </p:sp>
          <p:sp>
            <p:nvSpPr>
              <p:cNvPr id="19" name="TextBox 18">
                <a:extLst>
                  <a:ext uri="{FF2B5EF4-FFF2-40B4-BE49-F238E27FC236}">
                    <a16:creationId xmlns:a16="http://schemas.microsoft.com/office/drawing/2014/main" id="{9D474980-C8A2-4909-BA60-843D4B640E3B}"/>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20</a:t>
                </a:r>
              </a:p>
            </p:txBody>
          </p:sp>
          <p:sp>
            <p:nvSpPr>
              <p:cNvPr id="20" name="TextBox 19">
                <a:extLst>
                  <a:ext uri="{FF2B5EF4-FFF2-40B4-BE49-F238E27FC236}">
                    <a16:creationId xmlns:a16="http://schemas.microsoft.com/office/drawing/2014/main" id="{CC834AB1-DA79-4277-8730-CBD24132F5A2}"/>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21" name="Line 21">
                <a:extLst>
                  <a:ext uri="{FF2B5EF4-FFF2-40B4-BE49-F238E27FC236}">
                    <a16:creationId xmlns:a16="http://schemas.microsoft.com/office/drawing/2014/main" id="{6DC559DE-2AF8-47EA-834D-823EB4ACD480}"/>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A5D11648-B2BF-42A3-80F1-192235B0C3C4}"/>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23" name="Line 19">
                <a:extLst>
                  <a:ext uri="{FF2B5EF4-FFF2-40B4-BE49-F238E27FC236}">
                    <a16:creationId xmlns:a16="http://schemas.microsoft.com/office/drawing/2014/main" id="{C292E110-2A82-467A-9315-70F1F3D0EF0B}"/>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 name="TextBox 23">
                <a:extLst>
                  <a:ext uri="{FF2B5EF4-FFF2-40B4-BE49-F238E27FC236}">
                    <a16:creationId xmlns:a16="http://schemas.microsoft.com/office/drawing/2014/main" id="{FED11056-EF52-4F6D-9A77-4414C39B2D33}"/>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5</a:t>
                </a:r>
              </a:p>
            </p:txBody>
          </p:sp>
          <p:sp>
            <p:nvSpPr>
              <p:cNvPr id="27" name="Line 19">
                <a:extLst>
                  <a:ext uri="{FF2B5EF4-FFF2-40B4-BE49-F238E27FC236}">
                    <a16:creationId xmlns:a16="http://schemas.microsoft.com/office/drawing/2014/main" id="{50FED8C0-8767-4405-A020-81F9FD04C8F4}"/>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8" name="TextBox 27">
                <a:extLst>
                  <a:ext uri="{FF2B5EF4-FFF2-40B4-BE49-F238E27FC236}">
                    <a16:creationId xmlns:a16="http://schemas.microsoft.com/office/drawing/2014/main" id="{FFD99670-E940-4AE2-A7F0-8B6E58680A55}"/>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10</a:t>
                </a:r>
              </a:p>
            </p:txBody>
          </p:sp>
          <p:sp>
            <p:nvSpPr>
              <p:cNvPr id="29" name="Line 21">
                <a:extLst>
                  <a:ext uri="{FF2B5EF4-FFF2-40B4-BE49-F238E27FC236}">
                    <a16:creationId xmlns:a16="http://schemas.microsoft.com/office/drawing/2014/main" id="{48B115D7-566B-4DD1-A7A1-6FD2EAFB4B2E}"/>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4AAF8030-C467-4AF1-B68C-44AF9D59EF56}"/>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15</a:t>
                </a:r>
              </a:p>
            </p:txBody>
          </p:sp>
          <p:sp>
            <p:nvSpPr>
              <p:cNvPr id="33" name="Line 21">
                <a:extLst>
                  <a:ext uri="{FF2B5EF4-FFF2-40B4-BE49-F238E27FC236}">
                    <a16:creationId xmlns:a16="http://schemas.microsoft.com/office/drawing/2014/main" id="{416A698E-3D5A-429F-B0AB-1CABB0B03A19}"/>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790B38C2-BCAB-4D98-BEB6-9920DEE06737}"/>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20</a:t>
                </a:r>
              </a:p>
            </p:txBody>
          </p:sp>
          <p:sp>
            <p:nvSpPr>
              <p:cNvPr id="35" name="Line 19">
                <a:extLst>
                  <a:ext uri="{FF2B5EF4-FFF2-40B4-BE49-F238E27FC236}">
                    <a16:creationId xmlns:a16="http://schemas.microsoft.com/office/drawing/2014/main" id="{44198770-B4C8-4827-BD8C-DB8F426C58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36" name="TextBox 35">
                <a:extLst>
                  <a:ext uri="{FF2B5EF4-FFF2-40B4-BE49-F238E27FC236}">
                    <a16:creationId xmlns:a16="http://schemas.microsoft.com/office/drawing/2014/main" id="{AB14D2B7-B1CD-47E3-9B80-8BD298001F92}"/>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25</a:t>
                </a:r>
              </a:p>
            </p:txBody>
          </p:sp>
          <p:sp>
            <p:nvSpPr>
              <p:cNvPr id="37" name="Line 21">
                <a:extLst>
                  <a:ext uri="{FF2B5EF4-FFF2-40B4-BE49-F238E27FC236}">
                    <a16:creationId xmlns:a16="http://schemas.microsoft.com/office/drawing/2014/main" id="{0C952281-0ED6-431F-B60D-707A3C86EADA}"/>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15214933-5C97-4256-99F2-36955AED44D7}"/>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时间（月）</a:t>
                </a:r>
              </a:p>
            </p:txBody>
          </p:sp>
          <p:sp>
            <p:nvSpPr>
              <p:cNvPr id="40" name="TextBox 39">
                <a:extLst>
                  <a:ext uri="{FF2B5EF4-FFF2-40B4-BE49-F238E27FC236}">
                    <a16:creationId xmlns:a16="http://schemas.microsoft.com/office/drawing/2014/main" id="{C63042B1-80D0-40D6-918E-7949921D0BB0}"/>
                  </a:ext>
                </a:extLst>
              </p:cNvPr>
              <p:cNvSpPr txBox="1"/>
              <p:nvPr/>
            </p:nvSpPr>
            <p:spPr>
              <a:xfrm>
                <a:off x="946342" y="1586317"/>
                <a:ext cx="295521" cy="257369"/>
              </a:xfrm>
              <a:prstGeom prst="rect">
                <a:avLst/>
              </a:prstGeom>
              <a:noFill/>
            </p:spPr>
            <p:txBody>
              <a:bodyPr wrap="none" lIns="36000" tIns="36000" rIns="36000" bIns="36000" rtlCol="0" anchor="t" anchorCtr="0">
                <a:spAutoFit/>
              </a:bodyPr>
              <a:lstStyle/>
              <a:p>
                <a:pPr algn="ctr"/>
                <a:r>
                  <a:rPr lang="zh-CN" sz="1200" b="1" dirty="0">
                    <a:solidFill>
                      <a:srgbClr val="4D4D4D"/>
                    </a:solidFill>
                    <a:latin typeface="Arial" panose="020B0604020202020204" pitchFamily="34" charset="0"/>
                    <a:ea typeface="SimSun"/>
                    <a:cs typeface="Arial" panose="020B0604020202020204" pitchFamily="34" charset="0"/>
                  </a:rPr>
                  <a:t>OS</a:t>
                </a:r>
              </a:p>
            </p:txBody>
          </p:sp>
          <p:sp>
            <p:nvSpPr>
              <p:cNvPr id="41" name="TextBox 40">
                <a:extLst>
                  <a:ext uri="{FF2B5EF4-FFF2-40B4-BE49-F238E27FC236}">
                    <a16:creationId xmlns:a16="http://schemas.microsoft.com/office/drawing/2014/main" id="{CFB370A5-2604-41F1-8D8D-8FE246011E64}"/>
                  </a:ext>
                </a:extLst>
              </p:cNvPr>
              <p:cNvSpPr txBox="1"/>
              <p:nvPr/>
            </p:nvSpPr>
            <p:spPr>
              <a:xfrm>
                <a:off x="1595719" y="1878680"/>
                <a:ext cx="2385837" cy="380480"/>
              </a:xfrm>
              <a:prstGeom prst="rect">
                <a:avLst/>
              </a:prstGeom>
              <a:noFill/>
            </p:spPr>
            <p:txBody>
              <a:bodyPr wrap="none" lIns="36000" tIns="36000" rIns="36000" bIns="36000" rtlCol="0" anchor="t" anchorCtr="0">
                <a:spAutoFit/>
              </a:bodyPr>
              <a:lstStyle/>
              <a:p>
                <a:r>
                  <a:rPr lang="zh-CN" sz="1000">
                    <a:solidFill>
                      <a:srgbClr val="B60D27"/>
                    </a:solidFill>
                    <a:latin typeface="Arial" panose="020B0604020202020204" pitchFamily="34" charset="0"/>
                    <a:ea typeface="SimSun"/>
                    <a:cs typeface="Arial" panose="020B0604020202020204" pitchFamily="34" charset="0"/>
                  </a:rPr>
                  <a:t>FOLFIRI</a:t>
                </a:r>
                <a:r>
                  <a:rPr lang="zh-CN" sz="1000">
                    <a:solidFill>
                      <a:srgbClr val="4D4D4D"/>
                    </a:solidFill>
                    <a:latin typeface="Arial" panose="020B0604020202020204" pitchFamily="34" charset="0"/>
                    <a:ea typeface="SimSun"/>
                    <a:cs typeface="Arial" panose="020B0604020202020204" pitchFamily="34" charset="0"/>
                  </a:rPr>
                  <a:t>：n=72，55 例事件，mOS 为 6.8 个月</a:t>
                </a:r>
              </a:p>
              <a:p>
                <a:r>
                  <a:rPr lang="zh-CN" sz="1000">
                    <a:solidFill>
                      <a:srgbClr val="B2C0D8"/>
                    </a:solidFill>
                    <a:latin typeface="Arial" panose="020B0604020202020204" pitchFamily="34" charset="0"/>
                    <a:ea typeface="SimSun"/>
                    <a:cs typeface="Arial" panose="020B0604020202020204" pitchFamily="34" charset="0"/>
                  </a:rPr>
                  <a:t>紫杉醇：</a:t>
                </a:r>
                <a:r>
                  <a:rPr lang="zh-CN" sz="1000">
                    <a:solidFill>
                      <a:srgbClr val="4D4D4D"/>
                    </a:solidFill>
                    <a:latin typeface="Arial" panose="020B0604020202020204" pitchFamily="34" charset="0"/>
                    <a:ea typeface="SimSun"/>
                    <a:cs typeface="Arial" panose="020B0604020202020204" pitchFamily="34" charset="0"/>
                  </a:rPr>
                  <a:t>n=38，30 例事件，mOS 为 7.6 个月</a:t>
                </a:r>
              </a:p>
            </p:txBody>
          </p:sp>
          <p:cxnSp>
            <p:nvCxnSpPr>
              <p:cNvPr id="43" name="Straight Connector 42">
                <a:extLst>
                  <a:ext uri="{FF2B5EF4-FFF2-40B4-BE49-F238E27FC236}">
                    <a16:creationId xmlns:a16="http://schemas.microsoft.com/office/drawing/2014/main" id="{385FF29E-D358-4BD3-8862-AA3B075843D9}"/>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BF44FF8-52EC-4D2E-91AE-E1126892FF5B}"/>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77551B3C-B105-4DA5-A752-BF66B37EDA40}"/>
                  </a:ext>
                </a:extLst>
              </p:cNvPr>
              <p:cNvSpPr txBox="1"/>
              <p:nvPr/>
            </p:nvSpPr>
            <p:spPr>
              <a:xfrm>
                <a:off x="965947" y="3335926"/>
                <a:ext cx="1391728" cy="246221"/>
              </a:xfrm>
              <a:prstGeom prst="rect">
                <a:avLst/>
              </a:prstGeom>
              <a:noFill/>
            </p:spPr>
            <p:txBody>
              <a:bodyPr wrap="none" rtlCol="0">
                <a:spAutoFit/>
              </a:bodyPr>
              <a:lstStyle/>
              <a:p>
                <a:r>
                  <a:rPr lang="zh-CN" sz="1000">
                    <a:solidFill>
                      <a:srgbClr val="4D4D4D"/>
                    </a:solidFill>
                  </a:rPr>
                  <a:t>对数秩检验：p=0.89</a:t>
                </a:r>
              </a:p>
            </p:txBody>
          </p:sp>
          <p:sp>
            <p:nvSpPr>
              <p:cNvPr id="185" name="TextBox 184">
                <a:extLst>
                  <a:ext uri="{FF2B5EF4-FFF2-40B4-BE49-F238E27FC236}">
                    <a16:creationId xmlns:a16="http://schemas.microsoft.com/office/drawing/2014/main" id="{92C86D1D-DD18-4593-8456-E979485E7801}"/>
                  </a:ext>
                </a:extLst>
              </p:cNvPr>
              <p:cNvSpPr txBox="1"/>
              <p:nvPr/>
            </p:nvSpPr>
            <p:spPr>
              <a:xfrm rot="16200000">
                <a:off x="96376" y="2596638"/>
                <a:ext cx="630302" cy="276999"/>
              </a:xfrm>
              <a:prstGeom prst="rect">
                <a:avLst/>
              </a:prstGeom>
              <a:noFill/>
            </p:spPr>
            <p:txBody>
              <a:bodyPr wrap="none" rtlCol="0">
                <a:spAutoFit/>
              </a:bodyPr>
              <a:lstStyle/>
              <a:p>
                <a:pPr algn="ctr"/>
                <a:r>
                  <a:rPr lang="zh-CN" sz="1200">
                    <a:solidFill>
                      <a:srgbClr val="4D4D4D"/>
                    </a:solidFill>
                  </a:rPr>
                  <a:t>OS，%</a:t>
                </a:r>
              </a:p>
            </p:txBody>
          </p:sp>
        </p:grpSp>
        <p:grpSp>
          <p:nvGrpSpPr>
            <p:cNvPr id="187" name="Group 186">
              <a:extLst>
                <a:ext uri="{FF2B5EF4-FFF2-40B4-BE49-F238E27FC236}">
                  <a16:creationId xmlns:a16="http://schemas.microsoft.com/office/drawing/2014/main" id="{58598442-165E-4D82-9D89-FDC342E8707C}"/>
                </a:ext>
              </a:extLst>
            </p:cNvPr>
            <p:cNvGrpSpPr/>
            <p:nvPr/>
          </p:nvGrpSpPr>
          <p:grpSpPr>
            <a:xfrm>
              <a:off x="4496408" y="1575300"/>
              <a:ext cx="3847992" cy="2457860"/>
              <a:chOff x="273025" y="1575300"/>
              <a:chExt cx="3847992" cy="2457860"/>
            </a:xfrm>
          </p:grpSpPr>
          <p:sp>
            <p:nvSpPr>
              <p:cNvPr id="188" name="TextBox 187">
                <a:extLst>
                  <a:ext uri="{FF2B5EF4-FFF2-40B4-BE49-F238E27FC236}">
                    <a16:creationId xmlns:a16="http://schemas.microsoft.com/office/drawing/2014/main" id="{2A7191D7-BD5E-4751-AED5-471AD32CB88B}"/>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30</a:t>
                </a:r>
              </a:p>
            </p:txBody>
          </p:sp>
          <p:sp>
            <p:nvSpPr>
              <p:cNvPr id="189" name="Freeform 21">
                <a:extLst>
                  <a:ext uri="{FF2B5EF4-FFF2-40B4-BE49-F238E27FC236}">
                    <a16:creationId xmlns:a16="http://schemas.microsoft.com/office/drawing/2014/main" id="{E062BB5E-D441-43D9-9C95-3E3B982DC06A}"/>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0" name="Line 6">
                <a:extLst>
                  <a:ext uri="{FF2B5EF4-FFF2-40B4-BE49-F238E27FC236}">
                    <a16:creationId xmlns:a16="http://schemas.microsoft.com/office/drawing/2014/main" id="{63CA7DCD-7654-459A-803D-C4FCEC38665C}"/>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1" name="Line 7">
                <a:extLst>
                  <a:ext uri="{FF2B5EF4-FFF2-40B4-BE49-F238E27FC236}">
                    <a16:creationId xmlns:a16="http://schemas.microsoft.com/office/drawing/2014/main" id="{05590F47-536F-42A9-9BCD-ECA768F0FA2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2" name="Line 8">
                <a:extLst>
                  <a:ext uri="{FF2B5EF4-FFF2-40B4-BE49-F238E27FC236}">
                    <a16:creationId xmlns:a16="http://schemas.microsoft.com/office/drawing/2014/main" id="{09751333-6097-4F1F-A7A1-E881DD64FD83}"/>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3" name="Line 9">
                <a:extLst>
                  <a:ext uri="{FF2B5EF4-FFF2-40B4-BE49-F238E27FC236}">
                    <a16:creationId xmlns:a16="http://schemas.microsoft.com/office/drawing/2014/main" id="{57C03544-263B-495F-97D6-620F362D04C8}"/>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4" name="Line 10">
                <a:extLst>
                  <a:ext uri="{FF2B5EF4-FFF2-40B4-BE49-F238E27FC236}">
                    <a16:creationId xmlns:a16="http://schemas.microsoft.com/office/drawing/2014/main" id="{2B2D7199-AC5B-4339-B2BE-F3DA59AEA93A}"/>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5" name="Line 11">
                <a:extLst>
                  <a:ext uri="{FF2B5EF4-FFF2-40B4-BE49-F238E27FC236}">
                    <a16:creationId xmlns:a16="http://schemas.microsoft.com/office/drawing/2014/main" id="{FF5B82B9-90E1-4AA1-9B5C-C589F077857C}"/>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6" name="TextBox 195">
                <a:extLst>
                  <a:ext uri="{FF2B5EF4-FFF2-40B4-BE49-F238E27FC236}">
                    <a16:creationId xmlns:a16="http://schemas.microsoft.com/office/drawing/2014/main" id="{0CF0EC6F-398F-4881-A777-5650094AF13A}"/>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100</a:t>
                </a:r>
              </a:p>
            </p:txBody>
          </p:sp>
          <p:sp>
            <p:nvSpPr>
              <p:cNvPr id="197" name="TextBox 196">
                <a:extLst>
                  <a:ext uri="{FF2B5EF4-FFF2-40B4-BE49-F238E27FC236}">
                    <a16:creationId xmlns:a16="http://schemas.microsoft.com/office/drawing/2014/main" id="{C3969AA6-B3AD-4EEC-B5CB-21AAE35D6584}"/>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80</a:t>
                </a:r>
              </a:p>
            </p:txBody>
          </p:sp>
          <p:sp>
            <p:nvSpPr>
              <p:cNvPr id="198" name="TextBox 197">
                <a:extLst>
                  <a:ext uri="{FF2B5EF4-FFF2-40B4-BE49-F238E27FC236}">
                    <a16:creationId xmlns:a16="http://schemas.microsoft.com/office/drawing/2014/main" id="{50694FFE-20BF-46A2-BCD8-E4931241E3A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60</a:t>
                </a:r>
              </a:p>
            </p:txBody>
          </p:sp>
          <p:sp>
            <p:nvSpPr>
              <p:cNvPr id="199" name="TextBox 198">
                <a:extLst>
                  <a:ext uri="{FF2B5EF4-FFF2-40B4-BE49-F238E27FC236}">
                    <a16:creationId xmlns:a16="http://schemas.microsoft.com/office/drawing/2014/main" id="{F070100E-5384-4FD7-BF93-65F4AAE8B879}"/>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40</a:t>
                </a:r>
              </a:p>
            </p:txBody>
          </p:sp>
          <p:sp>
            <p:nvSpPr>
              <p:cNvPr id="200" name="TextBox 199">
                <a:extLst>
                  <a:ext uri="{FF2B5EF4-FFF2-40B4-BE49-F238E27FC236}">
                    <a16:creationId xmlns:a16="http://schemas.microsoft.com/office/drawing/2014/main" id="{D7C09C48-3CC4-40EE-B56D-C77A12E70E7F}"/>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20</a:t>
                </a:r>
              </a:p>
            </p:txBody>
          </p:sp>
          <p:sp>
            <p:nvSpPr>
              <p:cNvPr id="201" name="TextBox 200">
                <a:extLst>
                  <a:ext uri="{FF2B5EF4-FFF2-40B4-BE49-F238E27FC236}">
                    <a16:creationId xmlns:a16="http://schemas.microsoft.com/office/drawing/2014/main" id="{4EFF5659-C046-4FF0-A6AF-7411C222A7D7}"/>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202" name="Line 21">
                <a:extLst>
                  <a:ext uri="{FF2B5EF4-FFF2-40B4-BE49-F238E27FC236}">
                    <a16:creationId xmlns:a16="http://schemas.microsoft.com/office/drawing/2014/main" id="{F100F2A1-6027-405A-97BB-EFB1FB7F8BC1}"/>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03" name="TextBox 202">
                <a:extLst>
                  <a:ext uri="{FF2B5EF4-FFF2-40B4-BE49-F238E27FC236}">
                    <a16:creationId xmlns:a16="http://schemas.microsoft.com/office/drawing/2014/main" id="{66DFF2CE-2DF4-46F7-B6D1-B7151B48598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204" name="Line 19">
                <a:extLst>
                  <a:ext uri="{FF2B5EF4-FFF2-40B4-BE49-F238E27FC236}">
                    <a16:creationId xmlns:a16="http://schemas.microsoft.com/office/drawing/2014/main" id="{4AB1731D-B7E8-4C96-93FE-1EACB3EC36D5}"/>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05" name="TextBox 204">
                <a:extLst>
                  <a:ext uri="{FF2B5EF4-FFF2-40B4-BE49-F238E27FC236}">
                    <a16:creationId xmlns:a16="http://schemas.microsoft.com/office/drawing/2014/main" id="{C6073F13-22AC-4BA4-8F3C-D72DBD2D6777}"/>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5</a:t>
                </a:r>
              </a:p>
            </p:txBody>
          </p:sp>
          <p:sp>
            <p:nvSpPr>
              <p:cNvPr id="206" name="Line 19">
                <a:extLst>
                  <a:ext uri="{FF2B5EF4-FFF2-40B4-BE49-F238E27FC236}">
                    <a16:creationId xmlns:a16="http://schemas.microsoft.com/office/drawing/2014/main" id="{869E85E4-B303-4E25-BF3D-E0FE6E4EC282}"/>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07" name="TextBox 206">
                <a:extLst>
                  <a:ext uri="{FF2B5EF4-FFF2-40B4-BE49-F238E27FC236}">
                    <a16:creationId xmlns:a16="http://schemas.microsoft.com/office/drawing/2014/main" id="{DF117F23-EFF8-4474-B087-0E3A990CD8E0}"/>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10</a:t>
                </a:r>
              </a:p>
            </p:txBody>
          </p:sp>
          <p:sp>
            <p:nvSpPr>
              <p:cNvPr id="208" name="Line 21">
                <a:extLst>
                  <a:ext uri="{FF2B5EF4-FFF2-40B4-BE49-F238E27FC236}">
                    <a16:creationId xmlns:a16="http://schemas.microsoft.com/office/drawing/2014/main" id="{9F791C51-DDCF-4B6E-8A76-4E27A53DD5C4}"/>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09" name="TextBox 208">
                <a:extLst>
                  <a:ext uri="{FF2B5EF4-FFF2-40B4-BE49-F238E27FC236}">
                    <a16:creationId xmlns:a16="http://schemas.microsoft.com/office/drawing/2014/main" id="{EDC713FA-1865-40BB-A9DD-85DC630F29F5}"/>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15</a:t>
                </a:r>
              </a:p>
            </p:txBody>
          </p:sp>
          <p:sp>
            <p:nvSpPr>
              <p:cNvPr id="210" name="Line 21">
                <a:extLst>
                  <a:ext uri="{FF2B5EF4-FFF2-40B4-BE49-F238E27FC236}">
                    <a16:creationId xmlns:a16="http://schemas.microsoft.com/office/drawing/2014/main" id="{B57D0483-7075-442A-9381-345021DA8F97}"/>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83C28E5F-BC28-410A-A635-36E5D3CEE5F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20</a:t>
                </a:r>
              </a:p>
            </p:txBody>
          </p:sp>
          <p:sp>
            <p:nvSpPr>
              <p:cNvPr id="212" name="Line 19">
                <a:extLst>
                  <a:ext uri="{FF2B5EF4-FFF2-40B4-BE49-F238E27FC236}">
                    <a16:creationId xmlns:a16="http://schemas.microsoft.com/office/drawing/2014/main" id="{28C03300-1340-417E-904C-287178EEE9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13" name="TextBox 212">
                <a:extLst>
                  <a:ext uri="{FF2B5EF4-FFF2-40B4-BE49-F238E27FC236}">
                    <a16:creationId xmlns:a16="http://schemas.microsoft.com/office/drawing/2014/main" id="{76D72A8A-0814-4568-84AC-506E6C8B130F}"/>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25</a:t>
                </a:r>
              </a:p>
            </p:txBody>
          </p:sp>
          <p:sp>
            <p:nvSpPr>
              <p:cNvPr id="214" name="Line 21">
                <a:extLst>
                  <a:ext uri="{FF2B5EF4-FFF2-40B4-BE49-F238E27FC236}">
                    <a16:creationId xmlns:a16="http://schemas.microsoft.com/office/drawing/2014/main" id="{395284E4-D0FB-487A-9ABA-A0B50A72C02F}"/>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4385FD1-BBDF-41C0-8C31-5FF548F33F5D}"/>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时间（月）</a:t>
                </a:r>
              </a:p>
            </p:txBody>
          </p:sp>
          <p:sp>
            <p:nvSpPr>
              <p:cNvPr id="216" name="TextBox 215">
                <a:extLst>
                  <a:ext uri="{FF2B5EF4-FFF2-40B4-BE49-F238E27FC236}">
                    <a16:creationId xmlns:a16="http://schemas.microsoft.com/office/drawing/2014/main" id="{3A169051-954F-4F66-BC1B-BD4CBF107A5D}"/>
                  </a:ext>
                </a:extLst>
              </p:cNvPr>
              <p:cNvSpPr txBox="1"/>
              <p:nvPr/>
            </p:nvSpPr>
            <p:spPr>
              <a:xfrm>
                <a:off x="896853" y="1575300"/>
                <a:ext cx="372465" cy="257369"/>
              </a:xfrm>
              <a:prstGeom prst="rect">
                <a:avLst/>
              </a:prstGeom>
              <a:noFill/>
            </p:spPr>
            <p:txBody>
              <a:bodyPr wrap="none" lIns="36000" tIns="36000" rIns="36000" bIns="36000" rtlCol="0" anchor="t" anchorCtr="0">
                <a:spAutoFit/>
              </a:bodyPr>
              <a:lstStyle/>
              <a:p>
                <a:pPr algn="ctr"/>
                <a:r>
                  <a:rPr lang="zh-CN" sz="1200" b="1">
                    <a:solidFill>
                      <a:srgbClr val="4D4D4D"/>
                    </a:solidFill>
                    <a:latin typeface="Arial" panose="020B0604020202020204" pitchFamily="34" charset="0"/>
                    <a:ea typeface="SimSun"/>
                    <a:cs typeface="Arial" panose="020B0604020202020204" pitchFamily="34" charset="0"/>
                  </a:rPr>
                  <a:t>PFS</a:t>
                </a:r>
              </a:p>
            </p:txBody>
          </p:sp>
          <p:sp>
            <p:nvSpPr>
              <p:cNvPr id="217" name="TextBox 216">
                <a:extLst>
                  <a:ext uri="{FF2B5EF4-FFF2-40B4-BE49-F238E27FC236}">
                    <a16:creationId xmlns:a16="http://schemas.microsoft.com/office/drawing/2014/main" id="{4E8E6D35-ADEB-4DDE-AC5D-571E73539299}"/>
                  </a:ext>
                </a:extLst>
              </p:cNvPr>
              <p:cNvSpPr txBox="1"/>
              <p:nvPr/>
            </p:nvSpPr>
            <p:spPr>
              <a:xfrm>
                <a:off x="1595719" y="1878680"/>
                <a:ext cx="2525298" cy="380480"/>
              </a:xfrm>
              <a:prstGeom prst="rect">
                <a:avLst/>
              </a:prstGeom>
              <a:noFill/>
            </p:spPr>
            <p:txBody>
              <a:bodyPr wrap="none" lIns="36000" tIns="36000" rIns="36000" bIns="36000" rtlCol="0" anchor="t" anchorCtr="0">
                <a:spAutoFit/>
              </a:bodyPr>
              <a:lstStyle/>
              <a:p>
                <a:r>
                  <a:rPr lang="zh-CN" sz="1000">
                    <a:solidFill>
                      <a:srgbClr val="B60D27"/>
                    </a:solidFill>
                    <a:latin typeface="Arial" panose="020B0604020202020204" pitchFamily="34" charset="0"/>
                    <a:ea typeface="SimSun"/>
                    <a:cs typeface="Arial" panose="020B0604020202020204" pitchFamily="34" charset="0"/>
                  </a:rPr>
                  <a:t>FOLFIRI：</a:t>
                </a:r>
                <a:r>
                  <a:rPr lang="zh-CN" sz="1000">
                    <a:solidFill>
                      <a:srgbClr val="4D4D4D"/>
                    </a:solidFill>
                    <a:latin typeface="Arial" panose="020B0604020202020204" pitchFamily="34" charset="0"/>
                    <a:ea typeface="SimSun"/>
                    <a:cs typeface="Arial" panose="020B0604020202020204" pitchFamily="34" charset="0"/>
                  </a:rPr>
                  <a:t>n=72，59 例事件，mPFS 为 3.9 个月</a:t>
                </a:r>
              </a:p>
              <a:p>
                <a:r>
                  <a:rPr lang="zh-CN" sz="1000">
                    <a:solidFill>
                      <a:srgbClr val="B2C0D8"/>
                    </a:solidFill>
                    <a:latin typeface="Arial" panose="020B0604020202020204" pitchFamily="34" charset="0"/>
                    <a:ea typeface="SimSun"/>
                    <a:cs typeface="Arial" panose="020B0604020202020204" pitchFamily="34" charset="0"/>
                  </a:rPr>
                  <a:t>紫杉醇：</a:t>
                </a:r>
                <a:r>
                  <a:rPr lang="zh-CN" sz="1000">
                    <a:solidFill>
                      <a:srgbClr val="4D4D4D"/>
                    </a:solidFill>
                    <a:latin typeface="Arial" panose="020B0604020202020204" pitchFamily="34" charset="0"/>
                    <a:ea typeface="SimSun"/>
                    <a:cs typeface="Arial" panose="020B0604020202020204" pitchFamily="34" charset="0"/>
                  </a:rPr>
                  <a:t>n=38，34 例事件，mPFS 为 3.6 个月</a:t>
                </a:r>
              </a:p>
            </p:txBody>
          </p:sp>
          <p:cxnSp>
            <p:nvCxnSpPr>
              <p:cNvPr id="218" name="Straight Connector 217">
                <a:extLst>
                  <a:ext uri="{FF2B5EF4-FFF2-40B4-BE49-F238E27FC236}">
                    <a16:creationId xmlns:a16="http://schemas.microsoft.com/office/drawing/2014/main" id="{018FF4DA-3861-4764-A692-942D243D5906}"/>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DD85169E-186F-4A1A-99BB-12417422B4DC}"/>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AD6F81BB-181D-48FB-B5C7-0E0BAA20B6B1}"/>
                  </a:ext>
                </a:extLst>
              </p:cNvPr>
              <p:cNvSpPr txBox="1"/>
              <p:nvPr/>
            </p:nvSpPr>
            <p:spPr>
              <a:xfrm>
                <a:off x="965947" y="3335926"/>
                <a:ext cx="1391728" cy="246221"/>
              </a:xfrm>
              <a:prstGeom prst="rect">
                <a:avLst/>
              </a:prstGeom>
              <a:noFill/>
            </p:spPr>
            <p:txBody>
              <a:bodyPr wrap="none" rtlCol="0">
                <a:spAutoFit/>
              </a:bodyPr>
              <a:lstStyle/>
              <a:p>
                <a:r>
                  <a:rPr lang="zh-CN" sz="1000">
                    <a:solidFill>
                      <a:srgbClr val="4D4D4D"/>
                    </a:solidFill>
                  </a:rPr>
                  <a:t>对数秩检验：p=0.14</a:t>
                </a:r>
              </a:p>
            </p:txBody>
          </p:sp>
          <p:sp>
            <p:nvSpPr>
              <p:cNvPr id="221" name="TextBox 220">
                <a:extLst>
                  <a:ext uri="{FF2B5EF4-FFF2-40B4-BE49-F238E27FC236}">
                    <a16:creationId xmlns:a16="http://schemas.microsoft.com/office/drawing/2014/main" id="{A858066D-CB49-45C8-8887-FE2590B3330A}"/>
                  </a:ext>
                </a:extLst>
              </p:cNvPr>
              <p:cNvSpPr txBox="1"/>
              <p:nvPr/>
            </p:nvSpPr>
            <p:spPr>
              <a:xfrm rot="16200000">
                <a:off x="57902" y="2596638"/>
                <a:ext cx="707246" cy="276999"/>
              </a:xfrm>
              <a:prstGeom prst="rect">
                <a:avLst/>
              </a:prstGeom>
              <a:noFill/>
            </p:spPr>
            <p:txBody>
              <a:bodyPr wrap="none" rtlCol="0">
                <a:spAutoFit/>
              </a:bodyPr>
              <a:lstStyle/>
              <a:p>
                <a:pPr algn="ctr"/>
                <a:r>
                  <a:rPr lang="zh-CN" sz="1200">
                    <a:solidFill>
                      <a:srgbClr val="4D4D4D"/>
                    </a:solidFill>
                  </a:rPr>
                  <a:t>PFS，%</a:t>
                </a:r>
              </a:p>
            </p:txBody>
          </p:sp>
        </p:grpSp>
      </p:grpSp>
      <p:grpSp>
        <p:nvGrpSpPr>
          <p:cNvPr id="223" name="Group 222">
            <a:extLst>
              <a:ext uri="{FF2B5EF4-FFF2-40B4-BE49-F238E27FC236}">
                <a16:creationId xmlns:a16="http://schemas.microsoft.com/office/drawing/2014/main" id="{2DC03ECC-3EFC-4A4E-B732-B54D9F5433DA}"/>
              </a:ext>
            </a:extLst>
          </p:cNvPr>
          <p:cNvGrpSpPr/>
          <p:nvPr/>
        </p:nvGrpSpPr>
        <p:grpSpPr>
          <a:xfrm>
            <a:off x="530202" y="4002001"/>
            <a:ext cx="7996032" cy="2402775"/>
            <a:chOff x="273027" y="1630385"/>
            <a:chExt cx="7996032" cy="2402775"/>
          </a:xfrm>
        </p:grpSpPr>
        <p:grpSp>
          <p:nvGrpSpPr>
            <p:cNvPr id="224" name="Group 223">
              <a:extLst>
                <a:ext uri="{FF2B5EF4-FFF2-40B4-BE49-F238E27FC236}">
                  <a16:creationId xmlns:a16="http://schemas.microsoft.com/office/drawing/2014/main" id="{B916387D-3429-43CA-BBC0-EBF59DAAD2E3}"/>
                </a:ext>
              </a:extLst>
            </p:cNvPr>
            <p:cNvGrpSpPr/>
            <p:nvPr/>
          </p:nvGrpSpPr>
          <p:grpSpPr>
            <a:xfrm>
              <a:off x="273027" y="1630385"/>
              <a:ext cx="3783869" cy="2402775"/>
              <a:chOff x="273027" y="1630385"/>
              <a:chExt cx="3783869" cy="2402775"/>
            </a:xfrm>
          </p:grpSpPr>
          <p:sp>
            <p:nvSpPr>
              <p:cNvPr id="260" name="TextBox 259">
                <a:extLst>
                  <a:ext uri="{FF2B5EF4-FFF2-40B4-BE49-F238E27FC236}">
                    <a16:creationId xmlns:a16="http://schemas.microsoft.com/office/drawing/2014/main" id="{FE5343E9-6F07-40D4-9EF9-4DF56B680822}"/>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30</a:t>
                </a:r>
              </a:p>
            </p:txBody>
          </p:sp>
          <p:sp>
            <p:nvSpPr>
              <p:cNvPr id="261" name="Freeform 21">
                <a:extLst>
                  <a:ext uri="{FF2B5EF4-FFF2-40B4-BE49-F238E27FC236}">
                    <a16:creationId xmlns:a16="http://schemas.microsoft.com/office/drawing/2014/main" id="{3FDA60A0-4074-4137-817A-C8C16948A58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2" name="Line 6">
                <a:extLst>
                  <a:ext uri="{FF2B5EF4-FFF2-40B4-BE49-F238E27FC236}">
                    <a16:creationId xmlns:a16="http://schemas.microsoft.com/office/drawing/2014/main" id="{24BD5B15-C78F-44E6-8BBE-6750899FF8FD}"/>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3" name="Line 7">
                <a:extLst>
                  <a:ext uri="{FF2B5EF4-FFF2-40B4-BE49-F238E27FC236}">
                    <a16:creationId xmlns:a16="http://schemas.microsoft.com/office/drawing/2014/main" id="{70621146-C127-49AC-ADC8-9606A96B6E31}"/>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4" name="Line 8">
                <a:extLst>
                  <a:ext uri="{FF2B5EF4-FFF2-40B4-BE49-F238E27FC236}">
                    <a16:creationId xmlns:a16="http://schemas.microsoft.com/office/drawing/2014/main" id="{008B801B-050C-4FD4-8F79-37BA030283E0}"/>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5" name="Line 9">
                <a:extLst>
                  <a:ext uri="{FF2B5EF4-FFF2-40B4-BE49-F238E27FC236}">
                    <a16:creationId xmlns:a16="http://schemas.microsoft.com/office/drawing/2014/main" id="{CEA02C20-7D10-46DA-B201-3F49E38158E9}"/>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6" name="Line 10">
                <a:extLst>
                  <a:ext uri="{FF2B5EF4-FFF2-40B4-BE49-F238E27FC236}">
                    <a16:creationId xmlns:a16="http://schemas.microsoft.com/office/drawing/2014/main" id="{A0313337-7135-4B08-923C-980722B1164D}"/>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7" name="Line 11">
                <a:extLst>
                  <a:ext uri="{FF2B5EF4-FFF2-40B4-BE49-F238E27FC236}">
                    <a16:creationId xmlns:a16="http://schemas.microsoft.com/office/drawing/2014/main" id="{60A01C99-68A2-474A-A0BE-024DDAB85EB4}"/>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8" name="TextBox 267">
                <a:extLst>
                  <a:ext uri="{FF2B5EF4-FFF2-40B4-BE49-F238E27FC236}">
                    <a16:creationId xmlns:a16="http://schemas.microsoft.com/office/drawing/2014/main" id="{8B2A163F-54A8-451D-B07C-B087D355F80C}"/>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100</a:t>
                </a:r>
              </a:p>
            </p:txBody>
          </p:sp>
          <p:sp>
            <p:nvSpPr>
              <p:cNvPr id="269" name="TextBox 268">
                <a:extLst>
                  <a:ext uri="{FF2B5EF4-FFF2-40B4-BE49-F238E27FC236}">
                    <a16:creationId xmlns:a16="http://schemas.microsoft.com/office/drawing/2014/main" id="{F215D93E-3ACA-4273-BB59-3915CFA9D11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80</a:t>
                </a:r>
              </a:p>
            </p:txBody>
          </p:sp>
          <p:sp>
            <p:nvSpPr>
              <p:cNvPr id="270" name="TextBox 269">
                <a:extLst>
                  <a:ext uri="{FF2B5EF4-FFF2-40B4-BE49-F238E27FC236}">
                    <a16:creationId xmlns:a16="http://schemas.microsoft.com/office/drawing/2014/main" id="{0089EC79-9A90-4A6A-BCA2-E22FA706A101}"/>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60</a:t>
                </a:r>
              </a:p>
            </p:txBody>
          </p:sp>
          <p:sp>
            <p:nvSpPr>
              <p:cNvPr id="271" name="TextBox 270">
                <a:extLst>
                  <a:ext uri="{FF2B5EF4-FFF2-40B4-BE49-F238E27FC236}">
                    <a16:creationId xmlns:a16="http://schemas.microsoft.com/office/drawing/2014/main" id="{C5924AF6-C42F-43FB-90D1-2F2E1B52D65A}"/>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40</a:t>
                </a:r>
              </a:p>
            </p:txBody>
          </p:sp>
          <p:sp>
            <p:nvSpPr>
              <p:cNvPr id="272" name="TextBox 271">
                <a:extLst>
                  <a:ext uri="{FF2B5EF4-FFF2-40B4-BE49-F238E27FC236}">
                    <a16:creationId xmlns:a16="http://schemas.microsoft.com/office/drawing/2014/main" id="{D20877E6-B167-477A-819B-1711B616EF1D}"/>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20</a:t>
                </a:r>
              </a:p>
            </p:txBody>
          </p:sp>
          <p:sp>
            <p:nvSpPr>
              <p:cNvPr id="273" name="TextBox 272">
                <a:extLst>
                  <a:ext uri="{FF2B5EF4-FFF2-40B4-BE49-F238E27FC236}">
                    <a16:creationId xmlns:a16="http://schemas.microsoft.com/office/drawing/2014/main" id="{8D4B3906-CA35-488B-9E46-1979481AB13A}"/>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274" name="Line 21">
                <a:extLst>
                  <a:ext uri="{FF2B5EF4-FFF2-40B4-BE49-F238E27FC236}">
                    <a16:creationId xmlns:a16="http://schemas.microsoft.com/office/drawing/2014/main" id="{14925CFA-630D-45CE-BEA1-B48E7E406746}"/>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75" name="TextBox 274">
                <a:extLst>
                  <a:ext uri="{FF2B5EF4-FFF2-40B4-BE49-F238E27FC236}">
                    <a16:creationId xmlns:a16="http://schemas.microsoft.com/office/drawing/2014/main" id="{696DF32B-4DE6-4A51-B01D-9F6035370A90}"/>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276" name="Line 19">
                <a:extLst>
                  <a:ext uri="{FF2B5EF4-FFF2-40B4-BE49-F238E27FC236}">
                    <a16:creationId xmlns:a16="http://schemas.microsoft.com/office/drawing/2014/main" id="{3F362792-CCA6-40E6-997E-7D8EBA76521A}"/>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77" name="TextBox 276">
                <a:extLst>
                  <a:ext uri="{FF2B5EF4-FFF2-40B4-BE49-F238E27FC236}">
                    <a16:creationId xmlns:a16="http://schemas.microsoft.com/office/drawing/2014/main" id="{DB15130A-6894-49E4-86E6-F6BADCF01836}"/>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5</a:t>
                </a:r>
              </a:p>
            </p:txBody>
          </p:sp>
          <p:sp>
            <p:nvSpPr>
              <p:cNvPr id="278" name="Line 19">
                <a:extLst>
                  <a:ext uri="{FF2B5EF4-FFF2-40B4-BE49-F238E27FC236}">
                    <a16:creationId xmlns:a16="http://schemas.microsoft.com/office/drawing/2014/main" id="{FE7775F4-943E-4E48-BA57-CEBC3C959515}"/>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79" name="TextBox 278">
                <a:extLst>
                  <a:ext uri="{FF2B5EF4-FFF2-40B4-BE49-F238E27FC236}">
                    <a16:creationId xmlns:a16="http://schemas.microsoft.com/office/drawing/2014/main" id="{B42153E6-4659-437B-9C23-AAF1E8236FBB}"/>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10</a:t>
                </a:r>
              </a:p>
            </p:txBody>
          </p:sp>
          <p:sp>
            <p:nvSpPr>
              <p:cNvPr id="280" name="Line 21">
                <a:extLst>
                  <a:ext uri="{FF2B5EF4-FFF2-40B4-BE49-F238E27FC236}">
                    <a16:creationId xmlns:a16="http://schemas.microsoft.com/office/drawing/2014/main" id="{45FF01F5-99CE-4587-9C61-E6C81B22C456}"/>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1" name="TextBox 280">
                <a:extLst>
                  <a:ext uri="{FF2B5EF4-FFF2-40B4-BE49-F238E27FC236}">
                    <a16:creationId xmlns:a16="http://schemas.microsoft.com/office/drawing/2014/main" id="{336DC36B-5AF3-4D09-834C-2EFF9F7545AF}"/>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15</a:t>
                </a:r>
              </a:p>
            </p:txBody>
          </p:sp>
          <p:sp>
            <p:nvSpPr>
              <p:cNvPr id="282" name="Line 21">
                <a:extLst>
                  <a:ext uri="{FF2B5EF4-FFF2-40B4-BE49-F238E27FC236}">
                    <a16:creationId xmlns:a16="http://schemas.microsoft.com/office/drawing/2014/main" id="{EC294A41-3841-4706-9930-1B363E898FCD}"/>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3" name="TextBox 282">
                <a:extLst>
                  <a:ext uri="{FF2B5EF4-FFF2-40B4-BE49-F238E27FC236}">
                    <a16:creationId xmlns:a16="http://schemas.microsoft.com/office/drawing/2014/main" id="{5E5E95F5-1DAD-48D0-B60E-E5AFA0454E8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20</a:t>
                </a:r>
              </a:p>
            </p:txBody>
          </p:sp>
          <p:sp>
            <p:nvSpPr>
              <p:cNvPr id="284" name="Line 19">
                <a:extLst>
                  <a:ext uri="{FF2B5EF4-FFF2-40B4-BE49-F238E27FC236}">
                    <a16:creationId xmlns:a16="http://schemas.microsoft.com/office/drawing/2014/main" id="{B40C6660-C39D-4798-A565-64DE6A4DD710}"/>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85" name="TextBox 284">
                <a:extLst>
                  <a:ext uri="{FF2B5EF4-FFF2-40B4-BE49-F238E27FC236}">
                    <a16:creationId xmlns:a16="http://schemas.microsoft.com/office/drawing/2014/main" id="{F4A7FD1D-C18D-4D92-A4D2-EC63C7D133C8}"/>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25</a:t>
                </a:r>
              </a:p>
            </p:txBody>
          </p:sp>
          <p:sp>
            <p:nvSpPr>
              <p:cNvPr id="286" name="Line 21">
                <a:extLst>
                  <a:ext uri="{FF2B5EF4-FFF2-40B4-BE49-F238E27FC236}">
                    <a16:creationId xmlns:a16="http://schemas.microsoft.com/office/drawing/2014/main" id="{2E7CC24E-32A2-4DCA-9F5D-D34E2F7DBDA0}"/>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7" name="TextBox 286">
                <a:extLst>
                  <a:ext uri="{FF2B5EF4-FFF2-40B4-BE49-F238E27FC236}">
                    <a16:creationId xmlns:a16="http://schemas.microsoft.com/office/drawing/2014/main" id="{C17ACD58-0F43-49A3-B614-CA1ECC76953E}"/>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时间（月）</a:t>
                </a:r>
              </a:p>
            </p:txBody>
          </p:sp>
          <p:sp>
            <p:nvSpPr>
              <p:cNvPr id="288" name="TextBox 287">
                <a:extLst>
                  <a:ext uri="{FF2B5EF4-FFF2-40B4-BE49-F238E27FC236}">
                    <a16:creationId xmlns:a16="http://schemas.microsoft.com/office/drawing/2014/main" id="{9402C5D1-FC23-472F-B59F-5AA83DBD47EC}"/>
                  </a:ext>
                </a:extLst>
              </p:cNvPr>
              <p:cNvSpPr txBox="1"/>
              <p:nvPr/>
            </p:nvSpPr>
            <p:spPr>
              <a:xfrm>
                <a:off x="885404" y="1630385"/>
                <a:ext cx="2142180" cy="257369"/>
              </a:xfrm>
              <a:prstGeom prst="rect">
                <a:avLst/>
              </a:prstGeom>
              <a:noFill/>
            </p:spPr>
            <p:txBody>
              <a:bodyPr wrap="none" lIns="36000" tIns="36000" rIns="36000" bIns="36000" rtlCol="0" anchor="t" anchorCtr="0">
                <a:spAutoFit/>
              </a:bodyPr>
              <a:lstStyle/>
              <a:p>
                <a:r>
                  <a:rPr lang="zh-CN" sz="1200" b="1" dirty="0">
                    <a:solidFill>
                      <a:srgbClr val="4D4D4D"/>
                    </a:solidFill>
                    <a:latin typeface="Arial" panose="020B0604020202020204" pitchFamily="34" charset="0"/>
                    <a:ea typeface="SimSun"/>
                    <a:cs typeface="Arial" panose="020B0604020202020204" pitchFamily="34" charset="0"/>
                  </a:rPr>
                  <a:t>OS，亚组：多西他赛预先治疗</a:t>
                </a:r>
              </a:p>
            </p:txBody>
          </p:sp>
          <p:sp>
            <p:nvSpPr>
              <p:cNvPr id="289" name="TextBox 288">
                <a:extLst>
                  <a:ext uri="{FF2B5EF4-FFF2-40B4-BE49-F238E27FC236}">
                    <a16:creationId xmlns:a16="http://schemas.microsoft.com/office/drawing/2014/main" id="{2E89A8B6-181B-4EBA-937D-CA1AFF073510}"/>
                  </a:ext>
                </a:extLst>
              </p:cNvPr>
              <p:cNvSpPr txBox="1"/>
              <p:nvPr/>
            </p:nvSpPr>
            <p:spPr>
              <a:xfrm>
                <a:off x="1595719" y="1878680"/>
                <a:ext cx="2461177" cy="380480"/>
              </a:xfrm>
              <a:prstGeom prst="rect">
                <a:avLst/>
              </a:prstGeom>
              <a:noFill/>
            </p:spPr>
            <p:txBody>
              <a:bodyPr wrap="none" lIns="36000" tIns="36000" rIns="36000" bIns="36000" rtlCol="0" anchor="t" anchorCtr="0">
                <a:spAutoFit/>
              </a:bodyPr>
              <a:lstStyle/>
              <a:p>
                <a:r>
                  <a:rPr lang="zh-CN" sz="1000">
                    <a:solidFill>
                      <a:srgbClr val="B60D27"/>
                    </a:solidFill>
                    <a:latin typeface="Arial" panose="020B0604020202020204" pitchFamily="34" charset="0"/>
                    <a:ea typeface="SimSun"/>
                    <a:cs typeface="Arial" panose="020B0604020202020204" pitchFamily="34" charset="0"/>
                  </a:rPr>
                  <a:t>FOLFIRI：</a:t>
                </a:r>
                <a:r>
                  <a:rPr lang="zh-CN" sz="1000">
                    <a:solidFill>
                      <a:srgbClr val="4D4D4D"/>
                    </a:solidFill>
                    <a:latin typeface="Arial" panose="020B0604020202020204" pitchFamily="34" charset="0"/>
                    <a:ea typeface="SimSun"/>
                    <a:cs typeface="Arial" panose="020B0604020202020204" pitchFamily="34" charset="0"/>
                  </a:rPr>
                  <a:t>n=48，36 例事件，mOS 为 7.5 个月</a:t>
                </a:r>
              </a:p>
              <a:p>
                <a:r>
                  <a:rPr lang="zh-CN" sz="1000">
                    <a:solidFill>
                      <a:srgbClr val="B2C0D8"/>
                    </a:solidFill>
                    <a:latin typeface="Arial" panose="020B0604020202020204" pitchFamily="34" charset="0"/>
                    <a:ea typeface="SimSun"/>
                    <a:cs typeface="Arial" panose="020B0604020202020204" pitchFamily="34" charset="0"/>
                  </a:rPr>
                  <a:t>紫杉醇：</a:t>
                </a:r>
                <a:r>
                  <a:rPr lang="zh-CN" sz="1000">
                    <a:solidFill>
                      <a:srgbClr val="4D4D4D"/>
                    </a:solidFill>
                    <a:latin typeface="Arial" panose="020B0604020202020204" pitchFamily="34" charset="0"/>
                    <a:ea typeface="SimSun"/>
                    <a:cs typeface="Arial" panose="020B0604020202020204" pitchFamily="34" charset="0"/>
                  </a:rPr>
                  <a:t>n=24，19 例事件，mOS 为 6.6 个月</a:t>
                </a:r>
              </a:p>
            </p:txBody>
          </p:sp>
          <p:cxnSp>
            <p:nvCxnSpPr>
              <p:cNvPr id="290" name="Straight Connector 289">
                <a:extLst>
                  <a:ext uri="{FF2B5EF4-FFF2-40B4-BE49-F238E27FC236}">
                    <a16:creationId xmlns:a16="http://schemas.microsoft.com/office/drawing/2014/main" id="{EE5D3D0C-2394-4B1F-BFC4-BA50CF48A0E5}"/>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8423293-ACDE-41CD-8E12-895EF3316C13}"/>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DC5E8934-BB52-4061-A8C1-DB17ACBEA9E3}"/>
                  </a:ext>
                </a:extLst>
              </p:cNvPr>
              <p:cNvSpPr txBox="1"/>
              <p:nvPr/>
            </p:nvSpPr>
            <p:spPr>
              <a:xfrm>
                <a:off x="965947" y="3335926"/>
                <a:ext cx="1391728" cy="246221"/>
              </a:xfrm>
              <a:prstGeom prst="rect">
                <a:avLst/>
              </a:prstGeom>
              <a:noFill/>
            </p:spPr>
            <p:txBody>
              <a:bodyPr wrap="none" rtlCol="0">
                <a:spAutoFit/>
              </a:bodyPr>
              <a:lstStyle/>
              <a:p>
                <a:r>
                  <a:rPr lang="zh-CN" sz="1000">
                    <a:solidFill>
                      <a:srgbClr val="4D4D4D"/>
                    </a:solidFill>
                  </a:rPr>
                  <a:t>对数秩检验：p=0.47</a:t>
                </a:r>
              </a:p>
            </p:txBody>
          </p:sp>
          <p:sp>
            <p:nvSpPr>
              <p:cNvPr id="293" name="TextBox 292">
                <a:extLst>
                  <a:ext uri="{FF2B5EF4-FFF2-40B4-BE49-F238E27FC236}">
                    <a16:creationId xmlns:a16="http://schemas.microsoft.com/office/drawing/2014/main" id="{664791C1-A581-4C06-A0FA-A4B0EDEB48E3}"/>
                  </a:ext>
                </a:extLst>
              </p:cNvPr>
              <p:cNvSpPr txBox="1"/>
              <p:nvPr/>
            </p:nvSpPr>
            <p:spPr>
              <a:xfrm rot="16200000">
                <a:off x="96376" y="2596638"/>
                <a:ext cx="630302" cy="276999"/>
              </a:xfrm>
              <a:prstGeom prst="rect">
                <a:avLst/>
              </a:prstGeom>
              <a:noFill/>
            </p:spPr>
            <p:txBody>
              <a:bodyPr wrap="none" rtlCol="0">
                <a:spAutoFit/>
              </a:bodyPr>
              <a:lstStyle/>
              <a:p>
                <a:pPr algn="ctr"/>
                <a:r>
                  <a:rPr lang="zh-CN" sz="1200">
                    <a:solidFill>
                      <a:srgbClr val="4D4D4D"/>
                    </a:solidFill>
                  </a:rPr>
                  <a:t>OS，%</a:t>
                </a:r>
              </a:p>
            </p:txBody>
          </p:sp>
        </p:grpSp>
        <p:grpSp>
          <p:nvGrpSpPr>
            <p:cNvPr id="225" name="Group 224">
              <a:extLst>
                <a:ext uri="{FF2B5EF4-FFF2-40B4-BE49-F238E27FC236}">
                  <a16:creationId xmlns:a16="http://schemas.microsoft.com/office/drawing/2014/main" id="{92B0BC9F-4790-4127-B71E-8243A025A2B0}"/>
                </a:ext>
              </a:extLst>
            </p:cNvPr>
            <p:cNvGrpSpPr/>
            <p:nvPr/>
          </p:nvGrpSpPr>
          <p:grpSpPr>
            <a:xfrm>
              <a:off x="4496407" y="1630385"/>
              <a:ext cx="3772652" cy="2402775"/>
              <a:chOff x="273024" y="1630385"/>
              <a:chExt cx="3772652" cy="2402775"/>
            </a:xfrm>
          </p:grpSpPr>
          <p:sp>
            <p:nvSpPr>
              <p:cNvPr id="226" name="TextBox 225">
                <a:extLst>
                  <a:ext uri="{FF2B5EF4-FFF2-40B4-BE49-F238E27FC236}">
                    <a16:creationId xmlns:a16="http://schemas.microsoft.com/office/drawing/2014/main" id="{AFB71F92-66F2-4EF2-AB4F-F1FF8694A480}"/>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30</a:t>
                </a:r>
              </a:p>
            </p:txBody>
          </p:sp>
          <p:sp>
            <p:nvSpPr>
              <p:cNvPr id="227" name="Freeform 21">
                <a:extLst>
                  <a:ext uri="{FF2B5EF4-FFF2-40B4-BE49-F238E27FC236}">
                    <a16:creationId xmlns:a16="http://schemas.microsoft.com/office/drawing/2014/main" id="{DA0F0347-63D1-4DDE-8D3B-AC94E4DF0EC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28" name="Line 6">
                <a:extLst>
                  <a:ext uri="{FF2B5EF4-FFF2-40B4-BE49-F238E27FC236}">
                    <a16:creationId xmlns:a16="http://schemas.microsoft.com/office/drawing/2014/main" id="{0641418D-7FD1-45DD-8E96-EAED771B51AB}"/>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29" name="Line 7">
                <a:extLst>
                  <a:ext uri="{FF2B5EF4-FFF2-40B4-BE49-F238E27FC236}">
                    <a16:creationId xmlns:a16="http://schemas.microsoft.com/office/drawing/2014/main" id="{3C67343E-5124-43C0-8DEE-1008DB051F5D}"/>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0" name="Line 8">
                <a:extLst>
                  <a:ext uri="{FF2B5EF4-FFF2-40B4-BE49-F238E27FC236}">
                    <a16:creationId xmlns:a16="http://schemas.microsoft.com/office/drawing/2014/main" id="{D30425A6-7C2B-410C-B9B1-691DD2ABACA4}"/>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1" name="Line 9">
                <a:extLst>
                  <a:ext uri="{FF2B5EF4-FFF2-40B4-BE49-F238E27FC236}">
                    <a16:creationId xmlns:a16="http://schemas.microsoft.com/office/drawing/2014/main" id="{8C46D01E-E26B-4E0F-A5EA-B61247BF7356}"/>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2" name="Line 10">
                <a:extLst>
                  <a:ext uri="{FF2B5EF4-FFF2-40B4-BE49-F238E27FC236}">
                    <a16:creationId xmlns:a16="http://schemas.microsoft.com/office/drawing/2014/main" id="{323B91C2-F151-4245-8886-2063C9CFD959}"/>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3" name="Line 11">
                <a:extLst>
                  <a:ext uri="{FF2B5EF4-FFF2-40B4-BE49-F238E27FC236}">
                    <a16:creationId xmlns:a16="http://schemas.microsoft.com/office/drawing/2014/main" id="{6F312780-729B-47FB-86B9-3EFB4F47DBD2}"/>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4" name="TextBox 233">
                <a:extLst>
                  <a:ext uri="{FF2B5EF4-FFF2-40B4-BE49-F238E27FC236}">
                    <a16:creationId xmlns:a16="http://schemas.microsoft.com/office/drawing/2014/main" id="{EE549B78-852F-4DB8-91F6-985F245CE177}"/>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zh-CN" sz="1200" dirty="0" smtClean="0">
                    <a:solidFill>
                      <a:srgbClr val="4D4D4D"/>
                    </a:solidFill>
                    <a:latin typeface="Arial" panose="020B0604020202020204" pitchFamily="34" charset="0"/>
                    <a:ea typeface="SimSun"/>
                    <a:cs typeface="Arial" panose="020B0604020202020204" pitchFamily="34" charset="0"/>
                  </a:rPr>
                  <a:t>1</a:t>
                </a:r>
                <a:r>
                  <a:rPr lang="en-GB" altLang="zh-CN" sz="1200" dirty="0" smtClean="0">
                    <a:solidFill>
                      <a:srgbClr val="4D4D4D"/>
                    </a:solidFill>
                    <a:latin typeface="Arial" panose="020B0604020202020204" pitchFamily="34" charset="0"/>
                    <a:ea typeface="SimSun"/>
                    <a:cs typeface="Arial" panose="020B0604020202020204" pitchFamily="34" charset="0"/>
                  </a:rPr>
                  <a:t>0</a:t>
                </a:r>
                <a:r>
                  <a:rPr lang="zh-CN" sz="1200" dirty="0" smtClean="0">
                    <a:solidFill>
                      <a:srgbClr val="4D4D4D"/>
                    </a:solidFill>
                    <a:latin typeface="Arial" panose="020B0604020202020204" pitchFamily="34" charset="0"/>
                    <a:ea typeface="SimSun"/>
                    <a:cs typeface="Arial" panose="020B0604020202020204" pitchFamily="34" charset="0"/>
                  </a:rPr>
                  <a:t>0</a:t>
                </a:r>
                <a:endParaRPr lang="zh-CN" sz="1200" dirty="0">
                  <a:solidFill>
                    <a:srgbClr val="4D4D4D"/>
                  </a:solidFill>
                  <a:latin typeface="Arial" panose="020B0604020202020204" pitchFamily="34" charset="0"/>
                  <a:ea typeface="SimSun"/>
                  <a:cs typeface="Arial" panose="020B0604020202020204" pitchFamily="34" charset="0"/>
                </a:endParaRPr>
              </a:p>
            </p:txBody>
          </p:sp>
          <p:sp>
            <p:nvSpPr>
              <p:cNvPr id="235" name="TextBox 234">
                <a:extLst>
                  <a:ext uri="{FF2B5EF4-FFF2-40B4-BE49-F238E27FC236}">
                    <a16:creationId xmlns:a16="http://schemas.microsoft.com/office/drawing/2014/main" id="{66EC4478-5F36-408B-997B-5D7013DABF0A}"/>
                  </a:ext>
                </a:extLst>
              </p:cNvPr>
              <p:cNvSpPr txBox="1"/>
              <p:nvPr/>
            </p:nvSpPr>
            <p:spPr>
              <a:xfrm>
                <a:off x="614982" y="2102898"/>
                <a:ext cx="242622" cy="257369"/>
              </a:xfrm>
              <a:prstGeom prst="rect">
                <a:avLst/>
              </a:prstGeom>
              <a:noFill/>
            </p:spPr>
            <p:txBody>
              <a:bodyPr wrap="none" lIns="36000" tIns="36000" rIns="36000" bIns="36000" rtlCol="0" anchor="ctr" anchorCtr="0">
                <a:spAutoFit/>
              </a:bodyPr>
              <a:lstStyle/>
              <a:p>
                <a:pPr algn="r"/>
                <a:r>
                  <a:rPr lang="zh-CN" sz="1200" dirty="0" smtClean="0">
                    <a:solidFill>
                      <a:srgbClr val="4D4D4D"/>
                    </a:solidFill>
                    <a:latin typeface="Arial" panose="020B0604020202020204" pitchFamily="34" charset="0"/>
                    <a:ea typeface="SimSun"/>
                    <a:cs typeface="Arial" panose="020B0604020202020204" pitchFamily="34" charset="0"/>
                  </a:rPr>
                  <a:t>8</a:t>
                </a:r>
                <a:r>
                  <a:rPr lang="en-GB" altLang="zh-CN" sz="1200" dirty="0" smtClean="0">
                    <a:solidFill>
                      <a:srgbClr val="4D4D4D"/>
                    </a:solidFill>
                    <a:latin typeface="Arial" panose="020B0604020202020204" pitchFamily="34" charset="0"/>
                    <a:ea typeface="SimSun"/>
                    <a:cs typeface="Arial" panose="020B0604020202020204" pitchFamily="34" charset="0"/>
                  </a:rPr>
                  <a:t>0</a:t>
                </a:r>
                <a:endParaRPr lang="zh-CN" sz="1200" dirty="0">
                  <a:solidFill>
                    <a:srgbClr val="4D4D4D"/>
                  </a:solidFill>
                  <a:latin typeface="Arial" panose="020B0604020202020204" pitchFamily="34" charset="0"/>
                  <a:ea typeface="SimSun"/>
                  <a:cs typeface="Arial" panose="020B0604020202020204" pitchFamily="34" charset="0"/>
                </a:endParaRPr>
              </a:p>
            </p:txBody>
          </p:sp>
          <p:sp>
            <p:nvSpPr>
              <p:cNvPr id="236" name="TextBox 235">
                <a:extLst>
                  <a:ext uri="{FF2B5EF4-FFF2-40B4-BE49-F238E27FC236}">
                    <a16:creationId xmlns:a16="http://schemas.microsoft.com/office/drawing/2014/main" id="{7CBC6651-3F14-4844-B3CB-21115CE72B3E}"/>
                  </a:ext>
                </a:extLst>
              </p:cNvPr>
              <p:cNvSpPr txBox="1"/>
              <p:nvPr/>
            </p:nvSpPr>
            <p:spPr>
              <a:xfrm>
                <a:off x="614982" y="2437431"/>
                <a:ext cx="242622" cy="257369"/>
              </a:xfrm>
              <a:prstGeom prst="rect">
                <a:avLst/>
              </a:prstGeom>
              <a:noFill/>
            </p:spPr>
            <p:txBody>
              <a:bodyPr wrap="none" lIns="36000" tIns="36000" rIns="36000" bIns="36000" rtlCol="0" anchor="ctr" anchorCtr="0">
                <a:spAutoFit/>
              </a:bodyPr>
              <a:lstStyle/>
              <a:p>
                <a:pPr algn="r"/>
                <a:r>
                  <a:rPr lang="zh-CN" sz="1200" dirty="0" smtClean="0">
                    <a:solidFill>
                      <a:srgbClr val="4D4D4D"/>
                    </a:solidFill>
                    <a:latin typeface="Arial" panose="020B0604020202020204" pitchFamily="34" charset="0"/>
                    <a:ea typeface="SimSun"/>
                    <a:cs typeface="Arial" panose="020B0604020202020204" pitchFamily="34" charset="0"/>
                  </a:rPr>
                  <a:t>6</a:t>
                </a:r>
                <a:r>
                  <a:rPr lang="en-GB" altLang="zh-CN" sz="1200" dirty="0" smtClean="0">
                    <a:solidFill>
                      <a:srgbClr val="4D4D4D"/>
                    </a:solidFill>
                    <a:latin typeface="Arial" panose="020B0604020202020204" pitchFamily="34" charset="0"/>
                    <a:ea typeface="SimSun"/>
                    <a:cs typeface="Arial" panose="020B0604020202020204" pitchFamily="34" charset="0"/>
                  </a:rPr>
                  <a:t>0</a:t>
                </a:r>
                <a:endParaRPr lang="zh-CN" sz="1200" dirty="0">
                  <a:solidFill>
                    <a:srgbClr val="4D4D4D"/>
                  </a:solidFill>
                  <a:latin typeface="Arial" panose="020B0604020202020204" pitchFamily="34" charset="0"/>
                  <a:ea typeface="SimSun"/>
                  <a:cs typeface="Arial" panose="020B0604020202020204" pitchFamily="34" charset="0"/>
                </a:endParaRPr>
              </a:p>
            </p:txBody>
          </p:sp>
          <p:sp>
            <p:nvSpPr>
              <p:cNvPr id="237" name="TextBox 236">
                <a:extLst>
                  <a:ext uri="{FF2B5EF4-FFF2-40B4-BE49-F238E27FC236}">
                    <a16:creationId xmlns:a16="http://schemas.microsoft.com/office/drawing/2014/main" id="{ECD55FF6-A952-435F-BB71-4862B1C3F2D4}"/>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zh-CN" sz="1200" dirty="0" smtClean="0">
                    <a:solidFill>
                      <a:srgbClr val="4D4D4D"/>
                    </a:solidFill>
                    <a:latin typeface="Arial" panose="020B0604020202020204" pitchFamily="34" charset="0"/>
                    <a:ea typeface="SimSun"/>
                    <a:cs typeface="Arial" panose="020B0604020202020204" pitchFamily="34" charset="0"/>
                  </a:rPr>
                  <a:t>4</a:t>
                </a:r>
                <a:r>
                  <a:rPr lang="en-GB" altLang="zh-CN" sz="1200" dirty="0" smtClean="0">
                    <a:solidFill>
                      <a:srgbClr val="4D4D4D"/>
                    </a:solidFill>
                    <a:latin typeface="Arial" panose="020B0604020202020204" pitchFamily="34" charset="0"/>
                    <a:ea typeface="SimSun"/>
                    <a:cs typeface="Arial" panose="020B0604020202020204" pitchFamily="34" charset="0"/>
                  </a:rPr>
                  <a:t>0</a:t>
                </a:r>
                <a:endParaRPr lang="zh-CN" sz="1200" dirty="0">
                  <a:solidFill>
                    <a:srgbClr val="4D4D4D"/>
                  </a:solidFill>
                  <a:latin typeface="Arial" panose="020B0604020202020204" pitchFamily="34" charset="0"/>
                  <a:ea typeface="SimSun"/>
                  <a:cs typeface="Arial" panose="020B0604020202020204" pitchFamily="34" charset="0"/>
                </a:endParaRPr>
              </a:p>
            </p:txBody>
          </p:sp>
          <p:sp>
            <p:nvSpPr>
              <p:cNvPr id="238" name="TextBox 237">
                <a:extLst>
                  <a:ext uri="{FF2B5EF4-FFF2-40B4-BE49-F238E27FC236}">
                    <a16:creationId xmlns:a16="http://schemas.microsoft.com/office/drawing/2014/main" id="{DA41B1D5-BEA5-4F92-8A03-68D8EAD8C05B}"/>
                  </a:ext>
                </a:extLst>
              </p:cNvPr>
              <p:cNvSpPr txBox="1"/>
              <p:nvPr/>
            </p:nvSpPr>
            <p:spPr>
              <a:xfrm>
                <a:off x="614982" y="3120919"/>
                <a:ext cx="242622" cy="257369"/>
              </a:xfrm>
              <a:prstGeom prst="rect">
                <a:avLst/>
              </a:prstGeom>
              <a:noFill/>
            </p:spPr>
            <p:txBody>
              <a:bodyPr wrap="none" lIns="36000" tIns="36000" rIns="36000" bIns="36000" rtlCol="0" anchor="ctr" anchorCtr="0">
                <a:spAutoFit/>
              </a:bodyPr>
              <a:lstStyle/>
              <a:p>
                <a:pPr algn="r"/>
                <a:r>
                  <a:rPr lang="zh-CN" sz="1200" dirty="0" smtClean="0">
                    <a:solidFill>
                      <a:srgbClr val="4D4D4D"/>
                    </a:solidFill>
                    <a:latin typeface="Arial" panose="020B0604020202020204" pitchFamily="34" charset="0"/>
                    <a:ea typeface="SimSun"/>
                    <a:cs typeface="Arial" panose="020B0604020202020204" pitchFamily="34" charset="0"/>
                  </a:rPr>
                  <a:t>2</a:t>
                </a:r>
                <a:r>
                  <a:rPr lang="en-GB" altLang="zh-CN" sz="1200" dirty="0" smtClean="0">
                    <a:solidFill>
                      <a:srgbClr val="4D4D4D"/>
                    </a:solidFill>
                    <a:latin typeface="Arial" panose="020B0604020202020204" pitchFamily="34" charset="0"/>
                    <a:ea typeface="SimSun"/>
                    <a:cs typeface="Arial" panose="020B0604020202020204" pitchFamily="34" charset="0"/>
                  </a:rPr>
                  <a:t>0</a:t>
                </a:r>
                <a:endParaRPr lang="zh-CN" sz="1200" dirty="0">
                  <a:solidFill>
                    <a:srgbClr val="4D4D4D"/>
                  </a:solidFill>
                  <a:latin typeface="Arial" panose="020B0604020202020204" pitchFamily="34" charset="0"/>
                  <a:ea typeface="SimSun"/>
                  <a:cs typeface="Arial" panose="020B0604020202020204" pitchFamily="34" charset="0"/>
                </a:endParaRPr>
              </a:p>
            </p:txBody>
          </p:sp>
          <p:sp>
            <p:nvSpPr>
              <p:cNvPr id="239" name="TextBox 238">
                <a:extLst>
                  <a:ext uri="{FF2B5EF4-FFF2-40B4-BE49-F238E27FC236}">
                    <a16:creationId xmlns:a16="http://schemas.microsoft.com/office/drawing/2014/main" id="{D5C628BB-8FD5-4112-81A0-CAEC5F82DAAD}"/>
                  </a:ext>
                </a:extLst>
              </p:cNvPr>
              <p:cNvSpPr txBox="1"/>
              <p:nvPr/>
            </p:nvSpPr>
            <p:spPr>
              <a:xfrm>
                <a:off x="699947" y="3462662"/>
                <a:ext cx="157663" cy="257369"/>
              </a:xfrm>
              <a:prstGeom prst="rect">
                <a:avLst/>
              </a:prstGeom>
              <a:noFill/>
            </p:spPr>
            <p:txBody>
              <a:bodyPr wrap="none" lIns="36000" tIns="36000" rIns="36000" bIns="36000" rtlCol="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240" name="Line 21">
                <a:extLst>
                  <a:ext uri="{FF2B5EF4-FFF2-40B4-BE49-F238E27FC236}">
                    <a16:creationId xmlns:a16="http://schemas.microsoft.com/office/drawing/2014/main" id="{C86C6AA7-9112-4751-ADDB-76D76E437988}"/>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41" name="TextBox 240">
                <a:extLst>
                  <a:ext uri="{FF2B5EF4-FFF2-40B4-BE49-F238E27FC236}">
                    <a16:creationId xmlns:a16="http://schemas.microsoft.com/office/drawing/2014/main" id="{6D0AC8C1-1E48-4EE1-86E1-DC09515F694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242" name="Line 19">
                <a:extLst>
                  <a:ext uri="{FF2B5EF4-FFF2-40B4-BE49-F238E27FC236}">
                    <a16:creationId xmlns:a16="http://schemas.microsoft.com/office/drawing/2014/main" id="{3B7445B0-8577-4E0C-ADDE-99EDA4AAFBF9}"/>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3" name="TextBox 242">
                <a:extLst>
                  <a:ext uri="{FF2B5EF4-FFF2-40B4-BE49-F238E27FC236}">
                    <a16:creationId xmlns:a16="http://schemas.microsoft.com/office/drawing/2014/main" id="{07E18C89-F2B7-4C9E-AA0E-E5F2D0D1730A}"/>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5</a:t>
                </a:r>
              </a:p>
            </p:txBody>
          </p:sp>
          <p:sp>
            <p:nvSpPr>
              <p:cNvPr id="244" name="Line 19">
                <a:extLst>
                  <a:ext uri="{FF2B5EF4-FFF2-40B4-BE49-F238E27FC236}">
                    <a16:creationId xmlns:a16="http://schemas.microsoft.com/office/drawing/2014/main" id="{80B0B12A-21B9-462E-A725-BFBDA5B46799}"/>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5" name="TextBox 244">
                <a:extLst>
                  <a:ext uri="{FF2B5EF4-FFF2-40B4-BE49-F238E27FC236}">
                    <a16:creationId xmlns:a16="http://schemas.microsoft.com/office/drawing/2014/main" id="{A3CAFE47-6E5E-456D-811B-A19BB67BC9B1}"/>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10</a:t>
                </a:r>
              </a:p>
            </p:txBody>
          </p:sp>
          <p:sp>
            <p:nvSpPr>
              <p:cNvPr id="246" name="Line 21">
                <a:extLst>
                  <a:ext uri="{FF2B5EF4-FFF2-40B4-BE49-F238E27FC236}">
                    <a16:creationId xmlns:a16="http://schemas.microsoft.com/office/drawing/2014/main" id="{B0024B59-EE87-4116-9B68-8527731253F0}"/>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4184D260-45D7-4E2A-9D10-EB43983B492A}"/>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15</a:t>
                </a:r>
              </a:p>
            </p:txBody>
          </p:sp>
          <p:sp>
            <p:nvSpPr>
              <p:cNvPr id="248" name="Line 21">
                <a:extLst>
                  <a:ext uri="{FF2B5EF4-FFF2-40B4-BE49-F238E27FC236}">
                    <a16:creationId xmlns:a16="http://schemas.microsoft.com/office/drawing/2014/main" id="{F6A92682-33A3-4E15-9CF1-6697720102F6}"/>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49" name="TextBox 248">
                <a:extLst>
                  <a:ext uri="{FF2B5EF4-FFF2-40B4-BE49-F238E27FC236}">
                    <a16:creationId xmlns:a16="http://schemas.microsoft.com/office/drawing/2014/main" id="{75D090F7-96C6-4707-A9E5-E2FD0205A2D9}"/>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20</a:t>
                </a:r>
              </a:p>
            </p:txBody>
          </p:sp>
          <p:sp>
            <p:nvSpPr>
              <p:cNvPr id="250" name="Line 19">
                <a:extLst>
                  <a:ext uri="{FF2B5EF4-FFF2-40B4-BE49-F238E27FC236}">
                    <a16:creationId xmlns:a16="http://schemas.microsoft.com/office/drawing/2014/main" id="{F06246EF-05A7-447D-88E8-7CFF0537B416}"/>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51" name="TextBox 250">
                <a:extLst>
                  <a:ext uri="{FF2B5EF4-FFF2-40B4-BE49-F238E27FC236}">
                    <a16:creationId xmlns:a16="http://schemas.microsoft.com/office/drawing/2014/main" id="{A4BFD857-E48B-4D02-8E21-9A2591865979}"/>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25</a:t>
                </a:r>
              </a:p>
            </p:txBody>
          </p:sp>
          <p:sp>
            <p:nvSpPr>
              <p:cNvPr id="252" name="Line 21">
                <a:extLst>
                  <a:ext uri="{FF2B5EF4-FFF2-40B4-BE49-F238E27FC236}">
                    <a16:creationId xmlns:a16="http://schemas.microsoft.com/office/drawing/2014/main" id="{C872B5AE-652C-49DB-ABC9-90B25D2E6349}"/>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53" name="TextBox 252">
                <a:extLst>
                  <a:ext uri="{FF2B5EF4-FFF2-40B4-BE49-F238E27FC236}">
                    <a16:creationId xmlns:a16="http://schemas.microsoft.com/office/drawing/2014/main" id="{9882BB38-8991-4AD2-AB9F-3D57B26AD17E}"/>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时间（月）</a:t>
                </a:r>
              </a:p>
            </p:txBody>
          </p:sp>
          <p:sp>
            <p:nvSpPr>
              <p:cNvPr id="254" name="TextBox 253">
                <a:extLst>
                  <a:ext uri="{FF2B5EF4-FFF2-40B4-BE49-F238E27FC236}">
                    <a16:creationId xmlns:a16="http://schemas.microsoft.com/office/drawing/2014/main" id="{8E35347F-FA48-465B-B4AC-CF8EA68ECFCF}"/>
                  </a:ext>
                </a:extLst>
              </p:cNvPr>
              <p:cNvSpPr txBox="1"/>
              <p:nvPr/>
            </p:nvSpPr>
            <p:spPr>
              <a:xfrm>
                <a:off x="846927" y="1630385"/>
                <a:ext cx="2219125" cy="257369"/>
              </a:xfrm>
              <a:prstGeom prst="rect">
                <a:avLst/>
              </a:prstGeom>
              <a:noFill/>
            </p:spPr>
            <p:txBody>
              <a:bodyPr wrap="none" lIns="36000" tIns="36000" rIns="36000" bIns="36000" rtlCol="0" anchor="t" anchorCtr="0">
                <a:spAutoFit/>
              </a:bodyPr>
              <a:lstStyle/>
              <a:p>
                <a:r>
                  <a:rPr lang="zh-CN" sz="1200" b="1" dirty="0">
                    <a:solidFill>
                      <a:srgbClr val="4D4D4D"/>
                    </a:solidFill>
                    <a:latin typeface="Arial" panose="020B0604020202020204" pitchFamily="34" charset="0"/>
                    <a:ea typeface="SimSun"/>
                    <a:cs typeface="Arial" panose="020B0604020202020204" pitchFamily="34" charset="0"/>
                  </a:rPr>
                  <a:t>PFS，亚组：多西他赛预先治疗</a:t>
                </a:r>
              </a:p>
            </p:txBody>
          </p:sp>
          <p:sp>
            <p:nvSpPr>
              <p:cNvPr id="255" name="TextBox 254">
                <a:extLst>
                  <a:ext uri="{FF2B5EF4-FFF2-40B4-BE49-F238E27FC236}">
                    <a16:creationId xmlns:a16="http://schemas.microsoft.com/office/drawing/2014/main" id="{1BDA4B23-7740-47B5-B41C-99417660546F}"/>
                  </a:ext>
                </a:extLst>
              </p:cNvPr>
              <p:cNvSpPr txBox="1"/>
              <p:nvPr/>
            </p:nvSpPr>
            <p:spPr>
              <a:xfrm>
                <a:off x="1595719" y="1878680"/>
                <a:ext cx="2449957" cy="380480"/>
              </a:xfrm>
              <a:prstGeom prst="rect">
                <a:avLst/>
              </a:prstGeom>
              <a:noFill/>
            </p:spPr>
            <p:txBody>
              <a:bodyPr wrap="none" lIns="36000" tIns="36000" rIns="36000" bIns="36000" rtlCol="0" anchor="t" anchorCtr="0">
                <a:spAutoFit/>
              </a:bodyPr>
              <a:lstStyle/>
              <a:p>
                <a:r>
                  <a:rPr lang="zh-CN" sz="1000">
                    <a:solidFill>
                      <a:srgbClr val="B60D27"/>
                    </a:solidFill>
                    <a:latin typeface="Arial" panose="020B0604020202020204" pitchFamily="34" charset="0"/>
                    <a:ea typeface="SimSun"/>
                    <a:cs typeface="Arial" panose="020B0604020202020204" pitchFamily="34" charset="0"/>
                  </a:rPr>
                  <a:t>FOLFIRI：</a:t>
                </a:r>
                <a:r>
                  <a:rPr lang="zh-CN" sz="1000">
                    <a:solidFill>
                      <a:srgbClr val="4D4D4D"/>
                    </a:solidFill>
                    <a:latin typeface="Arial" panose="020B0604020202020204" pitchFamily="34" charset="0"/>
                    <a:ea typeface="SimSun"/>
                    <a:cs typeface="Arial" panose="020B0604020202020204" pitchFamily="34" charset="0"/>
                  </a:rPr>
                  <a:t>n=48，38 例事件，mPFS 为 4.6 个月</a:t>
                </a:r>
              </a:p>
              <a:p>
                <a:r>
                  <a:rPr lang="zh-CN" sz="1000">
                    <a:solidFill>
                      <a:srgbClr val="B2C0D8"/>
                    </a:solidFill>
                    <a:latin typeface="Arial" panose="020B0604020202020204" pitchFamily="34" charset="0"/>
                    <a:ea typeface="SimSun"/>
                    <a:cs typeface="Arial" panose="020B0604020202020204" pitchFamily="34" charset="0"/>
                  </a:rPr>
                  <a:t>紫杉醇：</a:t>
                </a:r>
                <a:r>
                  <a:rPr lang="zh-CN" sz="1000">
                    <a:solidFill>
                      <a:srgbClr val="4D4D4D"/>
                    </a:solidFill>
                    <a:latin typeface="Arial" panose="020B0604020202020204" pitchFamily="34" charset="0"/>
                    <a:ea typeface="SimSun"/>
                    <a:cs typeface="Arial" panose="020B0604020202020204" pitchFamily="34" charset="0"/>
                  </a:rPr>
                  <a:t>n=24，23 例事件，mPFS 为 2.1 个月</a:t>
                </a:r>
              </a:p>
            </p:txBody>
          </p:sp>
          <p:cxnSp>
            <p:nvCxnSpPr>
              <p:cNvPr id="256" name="Straight Connector 255">
                <a:extLst>
                  <a:ext uri="{FF2B5EF4-FFF2-40B4-BE49-F238E27FC236}">
                    <a16:creationId xmlns:a16="http://schemas.microsoft.com/office/drawing/2014/main" id="{752DF146-0061-4FE1-947C-7293CE4182C3}"/>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28599A57-3173-4575-BD1E-73B8DD65BE11}"/>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58" name="TextBox 257">
                <a:extLst>
                  <a:ext uri="{FF2B5EF4-FFF2-40B4-BE49-F238E27FC236}">
                    <a16:creationId xmlns:a16="http://schemas.microsoft.com/office/drawing/2014/main" id="{5FFFB23B-EDD2-4BB8-8468-3B50120B9D94}"/>
                  </a:ext>
                </a:extLst>
              </p:cNvPr>
              <p:cNvSpPr txBox="1"/>
              <p:nvPr/>
            </p:nvSpPr>
            <p:spPr>
              <a:xfrm>
                <a:off x="903198" y="3380746"/>
                <a:ext cx="1532792" cy="246221"/>
              </a:xfrm>
              <a:prstGeom prst="rect">
                <a:avLst/>
              </a:prstGeom>
              <a:noFill/>
            </p:spPr>
            <p:txBody>
              <a:bodyPr wrap="none" rtlCol="0">
                <a:spAutoFit/>
              </a:bodyPr>
              <a:lstStyle/>
              <a:p>
                <a:r>
                  <a:rPr lang="zh-CN" sz="1000">
                    <a:solidFill>
                      <a:srgbClr val="4D4D4D"/>
                    </a:solidFill>
                  </a:rPr>
                  <a:t>对数秩检验：p=0.0070</a:t>
                </a:r>
              </a:p>
            </p:txBody>
          </p:sp>
          <p:sp>
            <p:nvSpPr>
              <p:cNvPr id="259" name="TextBox 258">
                <a:extLst>
                  <a:ext uri="{FF2B5EF4-FFF2-40B4-BE49-F238E27FC236}">
                    <a16:creationId xmlns:a16="http://schemas.microsoft.com/office/drawing/2014/main" id="{BD3E64F7-F3D8-4563-8204-98CB0BADFCA9}"/>
                  </a:ext>
                </a:extLst>
              </p:cNvPr>
              <p:cNvSpPr txBox="1"/>
              <p:nvPr/>
            </p:nvSpPr>
            <p:spPr>
              <a:xfrm rot="16200000">
                <a:off x="57901" y="2596638"/>
                <a:ext cx="707246" cy="276999"/>
              </a:xfrm>
              <a:prstGeom prst="rect">
                <a:avLst/>
              </a:prstGeom>
              <a:noFill/>
            </p:spPr>
            <p:txBody>
              <a:bodyPr wrap="none" rtlCol="0">
                <a:spAutoFit/>
              </a:bodyPr>
              <a:lstStyle/>
              <a:p>
                <a:pPr algn="ctr"/>
                <a:r>
                  <a:rPr lang="zh-CN" sz="1200">
                    <a:solidFill>
                      <a:srgbClr val="4D4D4D"/>
                    </a:solidFill>
                  </a:rPr>
                  <a:t>PFS，%</a:t>
                </a:r>
              </a:p>
            </p:txBody>
          </p:sp>
        </p:grpSp>
      </p:grpSp>
      <p:grpSp>
        <p:nvGrpSpPr>
          <p:cNvPr id="307" name="Group 306">
            <a:extLst>
              <a:ext uri="{FF2B5EF4-FFF2-40B4-BE49-F238E27FC236}">
                <a16:creationId xmlns:a16="http://schemas.microsoft.com/office/drawing/2014/main" id="{D2EB4489-2330-49A1-AA6C-0DC357743D5C}"/>
              </a:ext>
            </a:extLst>
          </p:cNvPr>
          <p:cNvGrpSpPr/>
          <p:nvPr/>
        </p:nvGrpSpPr>
        <p:grpSpPr>
          <a:xfrm>
            <a:off x="1183908" y="1889918"/>
            <a:ext cx="2764638" cy="1555418"/>
            <a:chOff x="8215415" y="2569040"/>
            <a:chExt cx="4181551" cy="2376897"/>
          </a:xfrm>
        </p:grpSpPr>
        <p:sp>
          <p:nvSpPr>
            <p:cNvPr id="296" name="Freeform: Shape 295">
              <a:extLst>
                <a:ext uri="{FF2B5EF4-FFF2-40B4-BE49-F238E27FC236}">
                  <a16:creationId xmlns:a16="http://schemas.microsoft.com/office/drawing/2014/main" id="{EFDDDAD6-A6A7-4BB3-BC20-016B98DA00E4}"/>
                </a:ext>
              </a:extLst>
            </p:cNvPr>
            <p:cNvSpPr/>
            <p:nvPr/>
          </p:nvSpPr>
          <p:spPr>
            <a:xfrm>
              <a:off x="8215415" y="2569040"/>
              <a:ext cx="4181475" cy="2314575"/>
            </a:xfrm>
            <a:custGeom>
              <a:avLst/>
              <a:gdLst>
                <a:gd name="connsiteX0" fmla="*/ 4188143 w 4181475"/>
                <a:gd name="connsiteY0" fmla="*/ 2322386 h 2314575"/>
                <a:gd name="connsiteX1" fmla="*/ 3606661 w 4181475"/>
                <a:gd name="connsiteY1" fmla="*/ 2322386 h 2314575"/>
                <a:gd name="connsiteX2" fmla="*/ 3606661 w 4181475"/>
                <a:gd name="connsiteY2" fmla="*/ 2136886 h 2314575"/>
                <a:gd name="connsiteX3" fmla="*/ 2943120 w 4181475"/>
                <a:gd name="connsiteY3" fmla="*/ 2136886 h 2314575"/>
                <a:gd name="connsiteX4" fmla="*/ 2943120 w 4181475"/>
                <a:gd name="connsiteY4" fmla="*/ 2004889 h 2314575"/>
                <a:gd name="connsiteX5" fmla="*/ 2515029 w 4181475"/>
                <a:gd name="connsiteY5" fmla="*/ 2004889 h 2314575"/>
                <a:gd name="connsiteX6" fmla="*/ 2515029 w 4181475"/>
                <a:gd name="connsiteY6" fmla="*/ 1926403 h 2314575"/>
                <a:gd name="connsiteX7" fmla="*/ 2086937 w 4181475"/>
                <a:gd name="connsiteY7" fmla="*/ 1926403 h 2314575"/>
                <a:gd name="connsiteX8" fmla="*/ 2086937 w 4181475"/>
                <a:gd name="connsiteY8" fmla="*/ 1872891 h 2314575"/>
                <a:gd name="connsiteX9" fmla="*/ 1912134 w 4181475"/>
                <a:gd name="connsiteY9" fmla="*/ 1872891 h 2314575"/>
                <a:gd name="connsiteX10" fmla="*/ 1912134 w 4181475"/>
                <a:gd name="connsiteY10" fmla="*/ 1844354 h 2314575"/>
                <a:gd name="connsiteX11" fmla="*/ 1872891 w 4181475"/>
                <a:gd name="connsiteY11" fmla="*/ 1844354 h 2314575"/>
                <a:gd name="connsiteX12" fmla="*/ 1872891 w 4181475"/>
                <a:gd name="connsiteY12" fmla="*/ 1794405 h 2314575"/>
                <a:gd name="connsiteX13" fmla="*/ 1794415 w 4181475"/>
                <a:gd name="connsiteY13" fmla="*/ 1794405 h 2314575"/>
                <a:gd name="connsiteX14" fmla="*/ 1794415 w 4181475"/>
                <a:gd name="connsiteY14" fmla="*/ 1748038 h 2314575"/>
                <a:gd name="connsiteX15" fmla="*/ 1680248 w 4181475"/>
                <a:gd name="connsiteY15" fmla="*/ 1748038 h 2314575"/>
                <a:gd name="connsiteX16" fmla="*/ 1680248 w 4181475"/>
                <a:gd name="connsiteY16" fmla="*/ 1698088 h 2314575"/>
                <a:gd name="connsiteX17" fmla="*/ 1655283 w 4181475"/>
                <a:gd name="connsiteY17" fmla="*/ 1698088 h 2314575"/>
                <a:gd name="connsiteX18" fmla="*/ 1655283 w 4181475"/>
                <a:gd name="connsiteY18" fmla="*/ 1648149 h 2314575"/>
                <a:gd name="connsiteX19" fmla="*/ 1594637 w 4181475"/>
                <a:gd name="connsiteY19" fmla="*/ 1648149 h 2314575"/>
                <a:gd name="connsiteX20" fmla="*/ 1594637 w 4181475"/>
                <a:gd name="connsiteY20" fmla="*/ 1591066 h 2314575"/>
                <a:gd name="connsiteX21" fmla="*/ 1398422 w 4181475"/>
                <a:gd name="connsiteY21" fmla="*/ 1591066 h 2314575"/>
                <a:gd name="connsiteX22" fmla="*/ 1398422 w 4181475"/>
                <a:gd name="connsiteY22" fmla="*/ 1530420 h 2314575"/>
                <a:gd name="connsiteX23" fmla="*/ 1334214 w 4181475"/>
                <a:gd name="connsiteY23" fmla="*/ 1530420 h 2314575"/>
                <a:gd name="connsiteX24" fmla="*/ 1334214 w 4181475"/>
                <a:gd name="connsiteY24" fmla="*/ 1462640 h 2314575"/>
                <a:gd name="connsiteX25" fmla="*/ 1312812 w 4181475"/>
                <a:gd name="connsiteY25" fmla="*/ 1462640 h 2314575"/>
                <a:gd name="connsiteX26" fmla="*/ 1312812 w 4181475"/>
                <a:gd name="connsiteY26" fmla="*/ 1444800 h 2314575"/>
                <a:gd name="connsiteX27" fmla="*/ 1294971 w 4181475"/>
                <a:gd name="connsiteY27" fmla="*/ 1444800 h 2314575"/>
                <a:gd name="connsiteX28" fmla="*/ 1294971 w 4181475"/>
                <a:gd name="connsiteY28" fmla="*/ 1409129 h 2314575"/>
                <a:gd name="connsiteX29" fmla="*/ 1170108 w 4181475"/>
                <a:gd name="connsiteY29" fmla="*/ 1409129 h 2314575"/>
                <a:gd name="connsiteX30" fmla="*/ 1170108 w 4181475"/>
                <a:gd name="connsiteY30" fmla="*/ 1373458 h 2314575"/>
                <a:gd name="connsiteX31" fmla="*/ 1088060 w 4181475"/>
                <a:gd name="connsiteY31" fmla="*/ 1373458 h 2314575"/>
                <a:gd name="connsiteX32" fmla="*/ 1088060 w 4181475"/>
                <a:gd name="connsiteY32" fmla="*/ 1323508 h 2314575"/>
                <a:gd name="connsiteX33" fmla="*/ 1066657 w 4181475"/>
                <a:gd name="connsiteY33" fmla="*/ 1323508 h 2314575"/>
                <a:gd name="connsiteX34" fmla="*/ 1066657 w 4181475"/>
                <a:gd name="connsiteY34" fmla="*/ 1294971 h 2314575"/>
                <a:gd name="connsiteX35" fmla="*/ 1048817 w 4181475"/>
                <a:gd name="connsiteY35" fmla="*/ 1294971 h 2314575"/>
                <a:gd name="connsiteX36" fmla="*/ 1048817 w 4181475"/>
                <a:gd name="connsiteY36" fmla="*/ 1252166 h 2314575"/>
                <a:gd name="connsiteX37" fmla="*/ 998877 w 4181475"/>
                <a:gd name="connsiteY37" fmla="*/ 1252166 h 2314575"/>
                <a:gd name="connsiteX38" fmla="*/ 998877 w 4181475"/>
                <a:gd name="connsiteY38" fmla="*/ 1187949 h 2314575"/>
                <a:gd name="connsiteX39" fmla="*/ 952500 w 4181475"/>
                <a:gd name="connsiteY39" fmla="*/ 1187949 h 2314575"/>
                <a:gd name="connsiteX40" fmla="*/ 952500 w 4181475"/>
                <a:gd name="connsiteY40" fmla="*/ 1148706 h 2314575"/>
                <a:gd name="connsiteX41" fmla="*/ 863315 w 4181475"/>
                <a:gd name="connsiteY41" fmla="*/ 1148706 h 2314575"/>
                <a:gd name="connsiteX42" fmla="*/ 863315 w 4181475"/>
                <a:gd name="connsiteY42" fmla="*/ 1102328 h 2314575"/>
                <a:gd name="connsiteX43" fmla="*/ 816938 w 4181475"/>
                <a:gd name="connsiteY43" fmla="*/ 1102328 h 2314575"/>
                <a:gd name="connsiteX44" fmla="*/ 816938 w 4181475"/>
                <a:gd name="connsiteY44" fmla="*/ 1041683 h 2314575"/>
                <a:gd name="connsiteX45" fmla="*/ 777696 w 4181475"/>
                <a:gd name="connsiteY45" fmla="*/ 1041683 h 2314575"/>
                <a:gd name="connsiteX46" fmla="*/ 777696 w 4181475"/>
                <a:gd name="connsiteY46" fmla="*/ 998877 h 2314575"/>
                <a:gd name="connsiteX47" fmla="*/ 742022 w 4181475"/>
                <a:gd name="connsiteY47" fmla="*/ 998877 h 2314575"/>
                <a:gd name="connsiteX48" fmla="*/ 742022 w 4181475"/>
                <a:gd name="connsiteY48" fmla="*/ 945365 h 2314575"/>
                <a:gd name="connsiteX49" fmla="*/ 695646 w 4181475"/>
                <a:gd name="connsiteY49" fmla="*/ 945365 h 2314575"/>
                <a:gd name="connsiteX50" fmla="*/ 695646 w 4181475"/>
                <a:gd name="connsiteY50" fmla="*/ 863315 h 2314575"/>
                <a:gd name="connsiteX51" fmla="*/ 645703 w 4181475"/>
                <a:gd name="connsiteY51" fmla="*/ 863315 h 2314575"/>
                <a:gd name="connsiteX52" fmla="*/ 645703 w 4181475"/>
                <a:gd name="connsiteY52" fmla="*/ 745590 h 2314575"/>
                <a:gd name="connsiteX53" fmla="*/ 606461 w 4181475"/>
                <a:gd name="connsiteY53" fmla="*/ 745590 h 2314575"/>
                <a:gd name="connsiteX54" fmla="*/ 606461 w 4181475"/>
                <a:gd name="connsiteY54" fmla="*/ 631432 h 2314575"/>
                <a:gd name="connsiteX55" fmla="*/ 570787 w 4181475"/>
                <a:gd name="connsiteY55" fmla="*/ 631432 h 2314575"/>
                <a:gd name="connsiteX56" fmla="*/ 570787 w 4181475"/>
                <a:gd name="connsiteY56" fmla="*/ 545814 h 2314575"/>
                <a:gd name="connsiteX57" fmla="*/ 538680 w 4181475"/>
                <a:gd name="connsiteY57" fmla="*/ 545814 h 2314575"/>
                <a:gd name="connsiteX58" fmla="*/ 538680 w 4181475"/>
                <a:gd name="connsiteY58" fmla="*/ 488736 h 2314575"/>
                <a:gd name="connsiteX59" fmla="*/ 456629 w 4181475"/>
                <a:gd name="connsiteY59" fmla="*/ 488736 h 2314575"/>
                <a:gd name="connsiteX60" fmla="*/ 456629 w 4181475"/>
                <a:gd name="connsiteY60" fmla="*/ 431658 h 2314575"/>
                <a:gd name="connsiteX61" fmla="*/ 424523 w 4181475"/>
                <a:gd name="connsiteY61" fmla="*/ 431658 h 2314575"/>
                <a:gd name="connsiteX62" fmla="*/ 424523 w 4181475"/>
                <a:gd name="connsiteY62" fmla="*/ 331769 h 2314575"/>
                <a:gd name="connsiteX63" fmla="*/ 363876 w 4181475"/>
                <a:gd name="connsiteY63" fmla="*/ 331769 h 2314575"/>
                <a:gd name="connsiteX64" fmla="*/ 363876 w 4181475"/>
                <a:gd name="connsiteY64" fmla="*/ 239017 h 2314575"/>
                <a:gd name="connsiteX65" fmla="*/ 292528 w 4181475"/>
                <a:gd name="connsiteY65" fmla="*/ 239017 h 2314575"/>
                <a:gd name="connsiteX66" fmla="*/ 292528 w 4181475"/>
                <a:gd name="connsiteY66" fmla="*/ 181938 h 2314575"/>
                <a:gd name="connsiteX67" fmla="*/ 214045 w 4181475"/>
                <a:gd name="connsiteY67" fmla="*/ 181938 h 2314575"/>
                <a:gd name="connsiteX68" fmla="*/ 214045 w 4181475"/>
                <a:gd name="connsiteY68" fmla="*/ 142697 h 2314575"/>
                <a:gd name="connsiteX69" fmla="*/ 135562 w 4181475"/>
                <a:gd name="connsiteY69" fmla="*/ 142697 h 2314575"/>
                <a:gd name="connsiteX70" fmla="*/ 135562 w 4181475"/>
                <a:gd name="connsiteY70" fmla="*/ 74916 h 2314575"/>
                <a:gd name="connsiteX71" fmla="*/ 107023 w 4181475"/>
                <a:gd name="connsiteY71" fmla="*/ 74916 h 2314575"/>
                <a:gd name="connsiteX72" fmla="*/ 107023 w 4181475"/>
                <a:gd name="connsiteY72" fmla="*/ 39241 h 2314575"/>
                <a:gd name="connsiteX73" fmla="*/ 71348 w 4181475"/>
                <a:gd name="connsiteY73" fmla="*/ 39241 h 2314575"/>
                <a:gd name="connsiteX74" fmla="*/ 71348 w 4181475"/>
                <a:gd name="connsiteY74" fmla="*/ 0 h 2314575"/>
                <a:gd name="connsiteX75" fmla="*/ 0 w 4181475"/>
                <a:gd name="connsiteY75" fmla="*/ 0 h 231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181475" h="2314575">
                  <a:moveTo>
                    <a:pt x="4188143" y="2322386"/>
                  </a:moveTo>
                  <a:lnTo>
                    <a:pt x="3606661" y="2322386"/>
                  </a:lnTo>
                  <a:lnTo>
                    <a:pt x="3606661" y="2136886"/>
                  </a:lnTo>
                  <a:lnTo>
                    <a:pt x="2943120" y="2136886"/>
                  </a:lnTo>
                  <a:lnTo>
                    <a:pt x="2943120" y="2004889"/>
                  </a:lnTo>
                  <a:lnTo>
                    <a:pt x="2515029" y="2004889"/>
                  </a:lnTo>
                  <a:lnTo>
                    <a:pt x="2515029" y="1926403"/>
                  </a:lnTo>
                  <a:lnTo>
                    <a:pt x="2086937" y="1926403"/>
                  </a:lnTo>
                  <a:lnTo>
                    <a:pt x="2086937" y="1872891"/>
                  </a:lnTo>
                  <a:lnTo>
                    <a:pt x="1912134" y="1872891"/>
                  </a:lnTo>
                  <a:lnTo>
                    <a:pt x="1912134" y="1844354"/>
                  </a:lnTo>
                  <a:lnTo>
                    <a:pt x="1872891" y="1844354"/>
                  </a:lnTo>
                  <a:lnTo>
                    <a:pt x="1872891" y="1794405"/>
                  </a:lnTo>
                  <a:lnTo>
                    <a:pt x="1794415" y="1794405"/>
                  </a:lnTo>
                  <a:lnTo>
                    <a:pt x="1794415" y="1748038"/>
                  </a:lnTo>
                  <a:lnTo>
                    <a:pt x="1680248" y="1748038"/>
                  </a:lnTo>
                  <a:lnTo>
                    <a:pt x="1680248" y="1698088"/>
                  </a:lnTo>
                  <a:lnTo>
                    <a:pt x="1655283" y="1698088"/>
                  </a:lnTo>
                  <a:lnTo>
                    <a:pt x="1655283" y="1648149"/>
                  </a:lnTo>
                  <a:lnTo>
                    <a:pt x="1594637" y="1648149"/>
                  </a:lnTo>
                  <a:lnTo>
                    <a:pt x="1594637" y="1591066"/>
                  </a:lnTo>
                  <a:lnTo>
                    <a:pt x="1398422" y="1591066"/>
                  </a:lnTo>
                  <a:lnTo>
                    <a:pt x="1398422" y="1530420"/>
                  </a:lnTo>
                  <a:lnTo>
                    <a:pt x="1334214" y="1530420"/>
                  </a:lnTo>
                  <a:lnTo>
                    <a:pt x="1334214" y="1462640"/>
                  </a:lnTo>
                  <a:lnTo>
                    <a:pt x="1312812" y="1462640"/>
                  </a:lnTo>
                  <a:lnTo>
                    <a:pt x="1312812" y="1444800"/>
                  </a:lnTo>
                  <a:lnTo>
                    <a:pt x="1294971" y="1444800"/>
                  </a:lnTo>
                  <a:lnTo>
                    <a:pt x="1294971" y="1409129"/>
                  </a:lnTo>
                  <a:lnTo>
                    <a:pt x="1170108" y="1409129"/>
                  </a:lnTo>
                  <a:lnTo>
                    <a:pt x="1170108" y="1373458"/>
                  </a:lnTo>
                  <a:lnTo>
                    <a:pt x="1088060" y="1373458"/>
                  </a:lnTo>
                  <a:lnTo>
                    <a:pt x="1088060" y="1323508"/>
                  </a:lnTo>
                  <a:lnTo>
                    <a:pt x="1066657" y="1323508"/>
                  </a:lnTo>
                  <a:lnTo>
                    <a:pt x="1066657" y="1294971"/>
                  </a:lnTo>
                  <a:lnTo>
                    <a:pt x="1048817" y="1294971"/>
                  </a:lnTo>
                  <a:lnTo>
                    <a:pt x="1048817" y="1252166"/>
                  </a:lnTo>
                  <a:lnTo>
                    <a:pt x="998877" y="1252166"/>
                  </a:lnTo>
                  <a:lnTo>
                    <a:pt x="998877" y="1187949"/>
                  </a:lnTo>
                  <a:lnTo>
                    <a:pt x="952500" y="1187949"/>
                  </a:lnTo>
                  <a:lnTo>
                    <a:pt x="952500" y="1148706"/>
                  </a:lnTo>
                  <a:lnTo>
                    <a:pt x="863315" y="1148706"/>
                  </a:lnTo>
                  <a:lnTo>
                    <a:pt x="863315" y="1102328"/>
                  </a:lnTo>
                  <a:lnTo>
                    <a:pt x="816938" y="1102328"/>
                  </a:lnTo>
                  <a:lnTo>
                    <a:pt x="816938" y="1041683"/>
                  </a:lnTo>
                  <a:lnTo>
                    <a:pt x="777696" y="1041683"/>
                  </a:lnTo>
                  <a:lnTo>
                    <a:pt x="777696" y="998877"/>
                  </a:lnTo>
                  <a:lnTo>
                    <a:pt x="742022" y="998877"/>
                  </a:lnTo>
                  <a:lnTo>
                    <a:pt x="742022" y="945365"/>
                  </a:lnTo>
                  <a:lnTo>
                    <a:pt x="695646" y="945365"/>
                  </a:lnTo>
                  <a:lnTo>
                    <a:pt x="695646" y="863315"/>
                  </a:lnTo>
                  <a:lnTo>
                    <a:pt x="645703" y="863315"/>
                  </a:lnTo>
                  <a:lnTo>
                    <a:pt x="645703" y="745590"/>
                  </a:lnTo>
                  <a:lnTo>
                    <a:pt x="606461" y="745590"/>
                  </a:lnTo>
                  <a:lnTo>
                    <a:pt x="606461" y="631432"/>
                  </a:lnTo>
                  <a:lnTo>
                    <a:pt x="570787" y="631432"/>
                  </a:lnTo>
                  <a:lnTo>
                    <a:pt x="570787" y="545814"/>
                  </a:lnTo>
                  <a:lnTo>
                    <a:pt x="538680" y="545814"/>
                  </a:lnTo>
                  <a:lnTo>
                    <a:pt x="538680" y="488736"/>
                  </a:lnTo>
                  <a:lnTo>
                    <a:pt x="456629" y="488736"/>
                  </a:lnTo>
                  <a:lnTo>
                    <a:pt x="456629" y="431658"/>
                  </a:lnTo>
                  <a:lnTo>
                    <a:pt x="424523" y="431658"/>
                  </a:lnTo>
                  <a:lnTo>
                    <a:pt x="424523" y="331769"/>
                  </a:lnTo>
                  <a:lnTo>
                    <a:pt x="363876" y="331769"/>
                  </a:lnTo>
                  <a:lnTo>
                    <a:pt x="363876" y="239017"/>
                  </a:lnTo>
                  <a:lnTo>
                    <a:pt x="292528" y="239017"/>
                  </a:lnTo>
                  <a:lnTo>
                    <a:pt x="292528" y="181938"/>
                  </a:lnTo>
                  <a:lnTo>
                    <a:pt x="214045" y="181938"/>
                  </a:lnTo>
                  <a:lnTo>
                    <a:pt x="214045" y="142697"/>
                  </a:lnTo>
                  <a:lnTo>
                    <a:pt x="135562" y="142697"/>
                  </a:lnTo>
                  <a:lnTo>
                    <a:pt x="135562" y="74916"/>
                  </a:lnTo>
                  <a:lnTo>
                    <a:pt x="107023" y="74916"/>
                  </a:lnTo>
                  <a:lnTo>
                    <a:pt x="107023" y="39241"/>
                  </a:lnTo>
                  <a:lnTo>
                    <a:pt x="71348" y="39241"/>
                  </a:lnTo>
                  <a:lnTo>
                    <a:pt x="7134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7" name="Freeform: Shape 296">
              <a:extLst>
                <a:ext uri="{FF2B5EF4-FFF2-40B4-BE49-F238E27FC236}">
                  <a16:creationId xmlns:a16="http://schemas.microsoft.com/office/drawing/2014/main" id="{23DF2069-4C81-43A1-AB51-BCDB386025A9}"/>
                </a:ext>
              </a:extLst>
            </p:cNvPr>
            <p:cNvSpPr/>
            <p:nvPr/>
          </p:nvSpPr>
          <p:spPr>
            <a:xfrm>
              <a:off x="9704458" y="410128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8" name="Freeform: Shape 297">
              <a:extLst>
                <a:ext uri="{FF2B5EF4-FFF2-40B4-BE49-F238E27FC236}">
                  <a16:creationId xmlns:a16="http://schemas.microsoft.com/office/drawing/2014/main" id="{5D17B8DC-5ACD-4490-833E-C4B03DE150E3}"/>
                </a:ext>
              </a:extLst>
            </p:cNvPr>
            <p:cNvSpPr/>
            <p:nvPr/>
          </p:nvSpPr>
          <p:spPr>
            <a:xfrm>
              <a:off x="9987141" y="42696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9" name="Freeform: Shape 298">
              <a:extLst>
                <a:ext uri="{FF2B5EF4-FFF2-40B4-BE49-F238E27FC236}">
                  <a16:creationId xmlns:a16="http://schemas.microsoft.com/office/drawing/2014/main" id="{447C7BAF-63CD-4C95-A3CA-E9359332E5C4}"/>
                </a:ext>
              </a:extLst>
            </p:cNvPr>
            <p:cNvSpPr/>
            <p:nvPr/>
          </p:nvSpPr>
          <p:spPr>
            <a:xfrm>
              <a:off x="1025384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0" name="Freeform: Shape 299">
              <a:extLst>
                <a:ext uri="{FF2B5EF4-FFF2-40B4-BE49-F238E27FC236}">
                  <a16:creationId xmlns:a16="http://schemas.microsoft.com/office/drawing/2014/main" id="{DF4C2234-760C-4EAB-BC27-DDE757EBEB24}"/>
                </a:ext>
              </a:extLst>
            </p:cNvPr>
            <p:cNvSpPr/>
            <p:nvPr/>
          </p:nvSpPr>
          <p:spPr>
            <a:xfrm>
              <a:off x="1027289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1" name="Freeform: Shape 300">
              <a:extLst>
                <a:ext uri="{FF2B5EF4-FFF2-40B4-BE49-F238E27FC236}">
                  <a16:creationId xmlns:a16="http://schemas.microsoft.com/office/drawing/2014/main" id="{0C2B25DD-EABF-411B-8750-5CA0BA2BC742}"/>
                </a:ext>
              </a:extLst>
            </p:cNvPr>
            <p:cNvSpPr/>
            <p:nvPr/>
          </p:nvSpPr>
          <p:spPr>
            <a:xfrm>
              <a:off x="1042529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2" name="Freeform: Shape 301">
              <a:extLst>
                <a:ext uri="{FF2B5EF4-FFF2-40B4-BE49-F238E27FC236}">
                  <a16:creationId xmlns:a16="http://schemas.microsoft.com/office/drawing/2014/main" id="{D802D0F8-E129-4A4E-8F38-C69C4474C9C4}"/>
                </a:ext>
              </a:extLst>
            </p:cNvPr>
            <p:cNvSpPr/>
            <p:nvPr/>
          </p:nvSpPr>
          <p:spPr>
            <a:xfrm>
              <a:off x="1052054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3" name="Freeform: Shape 302">
              <a:extLst>
                <a:ext uri="{FF2B5EF4-FFF2-40B4-BE49-F238E27FC236}">
                  <a16:creationId xmlns:a16="http://schemas.microsoft.com/office/drawing/2014/main" id="{D5E3FEDC-4140-4084-8206-AC49B7DEDBC2}"/>
                </a:ext>
              </a:extLst>
            </p:cNvPr>
            <p:cNvSpPr/>
            <p:nvPr/>
          </p:nvSpPr>
          <p:spPr>
            <a:xfrm>
              <a:off x="108062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4" name="Freeform: Shape 303">
              <a:extLst>
                <a:ext uri="{FF2B5EF4-FFF2-40B4-BE49-F238E27FC236}">
                  <a16:creationId xmlns:a16="http://schemas.microsoft.com/office/drawing/2014/main" id="{026326F2-9B5B-46E2-8E16-ABF4959A79DB}"/>
                </a:ext>
              </a:extLst>
            </p:cNvPr>
            <p:cNvSpPr/>
            <p:nvPr/>
          </p:nvSpPr>
          <p:spPr>
            <a:xfrm>
              <a:off x="108443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5" name="Freeform: Shape 304">
              <a:extLst>
                <a:ext uri="{FF2B5EF4-FFF2-40B4-BE49-F238E27FC236}">
                  <a16:creationId xmlns:a16="http://schemas.microsoft.com/office/drawing/2014/main" id="{F31571CE-C9C8-4C64-9E97-98AEE8400AD4}"/>
                </a:ext>
              </a:extLst>
            </p:cNvPr>
            <p:cNvSpPr/>
            <p:nvPr/>
          </p:nvSpPr>
          <p:spPr>
            <a:xfrm>
              <a:off x="109586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6" name="Freeform: Shape 305">
              <a:extLst>
                <a:ext uri="{FF2B5EF4-FFF2-40B4-BE49-F238E27FC236}">
                  <a16:creationId xmlns:a16="http://schemas.microsoft.com/office/drawing/2014/main" id="{E688AA07-8819-416A-915B-A95A09BA29D4}"/>
                </a:ext>
              </a:extLst>
            </p:cNvPr>
            <p:cNvSpPr/>
            <p:nvPr/>
          </p:nvSpPr>
          <p:spPr>
            <a:xfrm>
              <a:off x="12387441" y="484116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16" name="Group 315">
            <a:extLst>
              <a:ext uri="{FF2B5EF4-FFF2-40B4-BE49-F238E27FC236}">
                <a16:creationId xmlns:a16="http://schemas.microsoft.com/office/drawing/2014/main" id="{8CA9539B-9F41-4937-BCA5-2D2C14F80945}"/>
              </a:ext>
            </a:extLst>
          </p:cNvPr>
          <p:cNvGrpSpPr/>
          <p:nvPr/>
        </p:nvGrpSpPr>
        <p:grpSpPr>
          <a:xfrm>
            <a:off x="1193847" y="1889919"/>
            <a:ext cx="2271467" cy="1497322"/>
            <a:chOff x="8588600" y="2863635"/>
            <a:chExt cx="3476625" cy="2290905"/>
          </a:xfrm>
        </p:grpSpPr>
        <p:sp>
          <p:nvSpPr>
            <p:cNvPr id="310" name="Freeform: Shape 309">
              <a:extLst>
                <a:ext uri="{FF2B5EF4-FFF2-40B4-BE49-F238E27FC236}">
                  <a16:creationId xmlns:a16="http://schemas.microsoft.com/office/drawing/2014/main" id="{2F282ECD-C9B6-444A-8B94-B43107512B28}"/>
                </a:ext>
              </a:extLst>
            </p:cNvPr>
            <p:cNvSpPr/>
            <p:nvPr/>
          </p:nvSpPr>
          <p:spPr>
            <a:xfrm>
              <a:off x="8588600" y="2863635"/>
              <a:ext cx="3476625" cy="2238375"/>
            </a:xfrm>
            <a:custGeom>
              <a:avLst/>
              <a:gdLst>
                <a:gd name="connsiteX0" fmla="*/ 3478235 w 3476625"/>
                <a:gd name="connsiteY0" fmla="*/ 2243909 h 2238375"/>
                <a:gd name="connsiteX1" fmla="*/ 3217812 w 3476625"/>
                <a:gd name="connsiteY1" fmla="*/ 2243909 h 2238375"/>
                <a:gd name="connsiteX2" fmla="*/ 3217812 w 3476625"/>
                <a:gd name="connsiteY2" fmla="*/ 2097643 h 2238375"/>
                <a:gd name="connsiteX3" fmla="*/ 2415140 w 3476625"/>
                <a:gd name="connsiteY3" fmla="*/ 2097643 h 2238375"/>
                <a:gd name="connsiteX4" fmla="*/ 2415140 w 3476625"/>
                <a:gd name="connsiteY4" fmla="*/ 1997755 h 2238375"/>
                <a:gd name="connsiteX5" fmla="*/ 1969218 w 3476625"/>
                <a:gd name="connsiteY5" fmla="*/ 1997755 h 2238375"/>
                <a:gd name="connsiteX6" fmla="*/ 1969218 w 3476625"/>
                <a:gd name="connsiteY6" fmla="*/ 1919269 h 2238375"/>
                <a:gd name="connsiteX7" fmla="*/ 1840782 w 3476625"/>
                <a:gd name="connsiteY7" fmla="*/ 1919269 h 2238375"/>
                <a:gd name="connsiteX8" fmla="*/ 1840782 w 3476625"/>
                <a:gd name="connsiteY8" fmla="*/ 1840782 h 2238375"/>
                <a:gd name="connsiteX9" fmla="*/ 1769440 w 3476625"/>
                <a:gd name="connsiteY9" fmla="*/ 1840782 h 2238375"/>
                <a:gd name="connsiteX10" fmla="*/ 1769440 w 3476625"/>
                <a:gd name="connsiteY10" fmla="*/ 1787271 h 2238375"/>
                <a:gd name="connsiteX11" fmla="*/ 1705223 w 3476625"/>
                <a:gd name="connsiteY11" fmla="*/ 1787271 h 2238375"/>
                <a:gd name="connsiteX12" fmla="*/ 1705223 w 3476625"/>
                <a:gd name="connsiteY12" fmla="*/ 1548260 h 2238375"/>
                <a:gd name="connsiteX13" fmla="*/ 1269997 w 3476625"/>
                <a:gd name="connsiteY13" fmla="*/ 1548260 h 2238375"/>
                <a:gd name="connsiteX14" fmla="*/ 1269997 w 3476625"/>
                <a:gd name="connsiteY14" fmla="*/ 1476908 h 2238375"/>
                <a:gd name="connsiteX15" fmla="*/ 1230754 w 3476625"/>
                <a:gd name="connsiteY15" fmla="*/ 1476908 h 2238375"/>
                <a:gd name="connsiteX16" fmla="*/ 1230754 w 3476625"/>
                <a:gd name="connsiteY16" fmla="*/ 1334214 h 2238375"/>
                <a:gd name="connsiteX17" fmla="*/ 1141571 w 3476625"/>
                <a:gd name="connsiteY17" fmla="*/ 1334214 h 2238375"/>
                <a:gd name="connsiteX18" fmla="*/ 1141571 w 3476625"/>
                <a:gd name="connsiteY18" fmla="*/ 1180814 h 2238375"/>
                <a:gd name="connsiteX19" fmla="*/ 1084498 w 3476625"/>
                <a:gd name="connsiteY19" fmla="*/ 1180814 h 2238375"/>
                <a:gd name="connsiteX20" fmla="*/ 1084498 w 3476625"/>
                <a:gd name="connsiteY20" fmla="*/ 1113034 h 2238375"/>
                <a:gd name="connsiteX21" fmla="*/ 1030986 w 3476625"/>
                <a:gd name="connsiteY21" fmla="*/ 1113034 h 2238375"/>
                <a:gd name="connsiteX22" fmla="*/ 1030986 w 3476625"/>
                <a:gd name="connsiteY22" fmla="*/ 1034548 h 2238375"/>
                <a:gd name="connsiteX23" fmla="*/ 973903 w 3476625"/>
                <a:gd name="connsiteY23" fmla="*/ 1034548 h 2238375"/>
                <a:gd name="connsiteX24" fmla="*/ 973903 w 3476625"/>
                <a:gd name="connsiteY24" fmla="*/ 970340 h 2238375"/>
                <a:gd name="connsiteX25" fmla="*/ 956072 w 3476625"/>
                <a:gd name="connsiteY25" fmla="*/ 970340 h 2238375"/>
                <a:gd name="connsiteX26" fmla="*/ 956072 w 3476625"/>
                <a:gd name="connsiteY26" fmla="*/ 898989 h 2238375"/>
                <a:gd name="connsiteX27" fmla="*/ 923960 w 3476625"/>
                <a:gd name="connsiteY27" fmla="*/ 898989 h 2238375"/>
                <a:gd name="connsiteX28" fmla="*/ 923960 w 3476625"/>
                <a:gd name="connsiteY28" fmla="*/ 831208 h 2238375"/>
                <a:gd name="connsiteX29" fmla="*/ 777696 w 3476625"/>
                <a:gd name="connsiteY29" fmla="*/ 831208 h 2238375"/>
                <a:gd name="connsiteX30" fmla="*/ 777696 w 3476625"/>
                <a:gd name="connsiteY30" fmla="*/ 756292 h 2238375"/>
                <a:gd name="connsiteX31" fmla="*/ 713484 w 3476625"/>
                <a:gd name="connsiteY31" fmla="*/ 756292 h 2238375"/>
                <a:gd name="connsiteX32" fmla="*/ 713484 w 3476625"/>
                <a:gd name="connsiteY32" fmla="*/ 681377 h 2238375"/>
                <a:gd name="connsiteX33" fmla="*/ 627865 w 3476625"/>
                <a:gd name="connsiteY33" fmla="*/ 681377 h 2238375"/>
                <a:gd name="connsiteX34" fmla="*/ 627865 w 3476625"/>
                <a:gd name="connsiteY34" fmla="*/ 624298 h 2238375"/>
                <a:gd name="connsiteX35" fmla="*/ 602893 w 3476625"/>
                <a:gd name="connsiteY35" fmla="*/ 624298 h 2238375"/>
                <a:gd name="connsiteX36" fmla="*/ 602893 w 3476625"/>
                <a:gd name="connsiteY36" fmla="*/ 535113 h 2238375"/>
                <a:gd name="connsiteX37" fmla="*/ 563651 w 3476625"/>
                <a:gd name="connsiteY37" fmla="*/ 535113 h 2238375"/>
                <a:gd name="connsiteX38" fmla="*/ 563651 w 3476625"/>
                <a:gd name="connsiteY38" fmla="*/ 485168 h 2238375"/>
                <a:gd name="connsiteX39" fmla="*/ 524410 w 3476625"/>
                <a:gd name="connsiteY39" fmla="*/ 485168 h 2238375"/>
                <a:gd name="connsiteX40" fmla="*/ 524410 w 3476625"/>
                <a:gd name="connsiteY40" fmla="*/ 413820 h 2238375"/>
                <a:gd name="connsiteX41" fmla="*/ 485168 w 3476625"/>
                <a:gd name="connsiteY41" fmla="*/ 413820 h 2238375"/>
                <a:gd name="connsiteX42" fmla="*/ 485168 w 3476625"/>
                <a:gd name="connsiteY42" fmla="*/ 371011 h 2238375"/>
                <a:gd name="connsiteX43" fmla="*/ 445927 w 3476625"/>
                <a:gd name="connsiteY43" fmla="*/ 371011 h 2238375"/>
                <a:gd name="connsiteX44" fmla="*/ 445927 w 3476625"/>
                <a:gd name="connsiteY44" fmla="*/ 346039 h 2238375"/>
                <a:gd name="connsiteX45" fmla="*/ 381713 w 3476625"/>
                <a:gd name="connsiteY45" fmla="*/ 346039 h 2238375"/>
                <a:gd name="connsiteX46" fmla="*/ 381713 w 3476625"/>
                <a:gd name="connsiteY46" fmla="*/ 267556 h 2238375"/>
                <a:gd name="connsiteX47" fmla="*/ 260421 w 3476625"/>
                <a:gd name="connsiteY47" fmla="*/ 267556 h 2238375"/>
                <a:gd name="connsiteX48" fmla="*/ 260421 w 3476625"/>
                <a:gd name="connsiteY48" fmla="*/ 131995 h 2238375"/>
                <a:gd name="connsiteX49" fmla="*/ 107023 w 3476625"/>
                <a:gd name="connsiteY49" fmla="*/ 131995 h 2238375"/>
                <a:gd name="connsiteX50" fmla="*/ 107023 w 3476625"/>
                <a:gd name="connsiteY50" fmla="*/ 74916 h 2238375"/>
                <a:gd name="connsiteX51" fmla="*/ 49944 w 3476625"/>
                <a:gd name="connsiteY51" fmla="*/ 74916 h 2238375"/>
                <a:gd name="connsiteX52" fmla="*/ 49944 w 3476625"/>
                <a:gd name="connsiteY52" fmla="*/ 0 h 2238375"/>
                <a:gd name="connsiteX53" fmla="*/ 0 w 3476625"/>
                <a:gd name="connsiteY53" fmla="*/ 0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76625" h="2238375">
                  <a:moveTo>
                    <a:pt x="3478235" y="2243909"/>
                  </a:moveTo>
                  <a:lnTo>
                    <a:pt x="3217812" y="2243909"/>
                  </a:lnTo>
                  <a:lnTo>
                    <a:pt x="3217812" y="2097643"/>
                  </a:lnTo>
                  <a:lnTo>
                    <a:pt x="2415140" y="2097643"/>
                  </a:lnTo>
                  <a:lnTo>
                    <a:pt x="2415140" y="1997755"/>
                  </a:lnTo>
                  <a:lnTo>
                    <a:pt x="1969218" y="1997755"/>
                  </a:lnTo>
                  <a:lnTo>
                    <a:pt x="1969218" y="1919269"/>
                  </a:lnTo>
                  <a:lnTo>
                    <a:pt x="1840782" y="1919269"/>
                  </a:lnTo>
                  <a:lnTo>
                    <a:pt x="1840782" y="1840782"/>
                  </a:lnTo>
                  <a:lnTo>
                    <a:pt x="1769440" y="1840782"/>
                  </a:lnTo>
                  <a:lnTo>
                    <a:pt x="1769440" y="1787271"/>
                  </a:lnTo>
                  <a:lnTo>
                    <a:pt x="1705223" y="1787271"/>
                  </a:lnTo>
                  <a:lnTo>
                    <a:pt x="1705223" y="1548260"/>
                  </a:lnTo>
                  <a:lnTo>
                    <a:pt x="1269997" y="1548260"/>
                  </a:lnTo>
                  <a:lnTo>
                    <a:pt x="1269997" y="1476908"/>
                  </a:lnTo>
                  <a:lnTo>
                    <a:pt x="1230754" y="1476908"/>
                  </a:lnTo>
                  <a:lnTo>
                    <a:pt x="1230754" y="1334214"/>
                  </a:lnTo>
                  <a:lnTo>
                    <a:pt x="1141571" y="1334214"/>
                  </a:lnTo>
                  <a:lnTo>
                    <a:pt x="1141571" y="1180814"/>
                  </a:lnTo>
                  <a:lnTo>
                    <a:pt x="1084498" y="1180814"/>
                  </a:lnTo>
                  <a:lnTo>
                    <a:pt x="1084498" y="1113034"/>
                  </a:lnTo>
                  <a:lnTo>
                    <a:pt x="1030986" y="1113034"/>
                  </a:lnTo>
                  <a:lnTo>
                    <a:pt x="1030986" y="1034548"/>
                  </a:lnTo>
                  <a:lnTo>
                    <a:pt x="973903" y="1034548"/>
                  </a:lnTo>
                  <a:lnTo>
                    <a:pt x="973903" y="970340"/>
                  </a:lnTo>
                  <a:lnTo>
                    <a:pt x="956072" y="970340"/>
                  </a:lnTo>
                  <a:lnTo>
                    <a:pt x="956072" y="898989"/>
                  </a:lnTo>
                  <a:lnTo>
                    <a:pt x="923960" y="898989"/>
                  </a:lnTo>
                  <a:lnTo>
                    <a:pt x="923960" y="831208"/>
                  </a:lnTo>
                  <a:lnTo>
                    <a:pt x="777696" y="831208"/>
                  </a:lnTo>
                  <a:lnTo>
                    <a:pt x="777696" y="756292"/>
                  </a:lnTo>
                  <a:lnTo>
                    <a:pt x="713484" y="756292"/>
                  </a:lnTo>
                  <a:lnTo>
                    <a:pt x="713484" y="681377"/>
                  </a:lnTo>
                  <a:lnTo>
                    <a:pt x="627865" y="681377"/>
                  </a:lnTo>
                  <a:lnTo>
                    <a:pt x="627865" y="624298"/>
                  </a:lnTo>
                  <a:lnTo>
                    <a:pt x="602893" y="624298"/>
                  </a:lnTo>
                  <a:lnTo>
                    <a:pt x="602893" y="535113"/>
                  </a:lnTo>
                  <a:lnTo>
                    <a:pt x="563651" y="535113"/>
                  </a:lnTo>
                  <a:lnTo>
                    <a:pt x="563651" y="485168"/>
                  </a:lnTo>
                  <a:lnTo>
                    <a:pt x="524410" y="485168"/>
                  </a:lnTo>
                  <a:lnTo>
                    <a:pt x="524410" y="413820"/>
                  </a:lnTo>
                  <a:lnTo>
                    <a:pt x="485168" y="413820"/>
                  </a:lnTo>
                  <a:lnTo>
                    <a:pt x="485168" y="371011"/>
                  </a:lnTo>
                  <a:lnTo>
                    <a:pt x="445927" y="371011"/>
                  </a:lnTo>
                  <a:lnTo>
                    <a:pt x="445927" y="346039"/>
                  </a:lnTo>
                  <a:lnTo>
                    <a:pt x="381713" y="346039"/>
                  </a:lnTo>
                  <a:lnTo>
                    <a:pt x="381713" y="267556"/>
                  </a:lnTo>
                  <a:lnTo>
                    <a:pt x="260421" y="267556"/>
                  </a:lnTo>
                  <a:lnTo>
                    <a:pt x="260421" y="131995"/>
                  </a:lnTo>
                  <a:lnTo>
                    <a:pt x="107023" y="131995"/>
                  </a:lnTo>
                  <a:lnTo>
                    <a:pt x="107023" y="74916"/>
                  </a:lnTo>
                  <a:lnTo>
                    <a:pt x="49944" y="74916"/>
                  </a:lnTo>
                  <a:lnTo>
                    <a:pt x="49944"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1" name="Freeform: Shape 310">
              <a:extLst>
                <a:ext uri="{FF2B5EF4-FFF2-40B4-BE49-F238E27FC236}">
                  <a16:creationId xmlns:a16="http://schemas.microsoft.com/office/drawing/2014/main" id="{DFFFFE98-8ED2-4E6C-A3C1-ADA4DF989AB3}"/>
                </a:ext>
              </a:extLst>
            </p:cNvPr>
            <p:cNvSpPr/>
            <p:nvPr/>
          </p:nvSpPr>
          <p:spPr>
            <a:xfrm>
              <a:off x="10882449" y="480211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2" name="Freeform: Shape 311">
              <a:extLst>
                <a:ext uri="{FF2B5EF4-FFF2-40B4-BE49-F238E27FC236}">
                  <a16:creationId xmlns:a16="http://schemas.microsoft.com/office/drawing/2014/main" id="{B5F26180-9787-4ECD-AB98-D80FD18B4067}"/>
                </a:ext>
              </a:extLst>
            </p:cNvPr>
            <p:cNvSpPr/>
            <p:nvPr/>
          </p:nvSpPr>
          <p:spPr>
            <a:xfrm>
              <a:off x="11072949" y="48973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3" name="Freeform: Shape 312">
              <a:extLst>
                <a:ext uri="{FF2B5EF4-FFF2-40B4-BE49-F238E27FC236}">
                  <a16:creationId xmlns:a16="http://schemas.microsoft.com/office/drawing/2014/main" id="{A69EFF7F-6DE5-4AD0-A7CF-723794E10EFB}"/>
                </a:ext>
              </a:extLst>
            </p:cNvPr>
            <p:cNvSpPr/>
            <p:nvPr/>
          </p:nvSpPr>
          <p:spPr>
            <a:xfrm>
              <a:off x="118349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4" name="Freeform: Shape 313">
              <a:extLst>
                <a:ext uri="{FF2B5EF4-FFF2-40B4-BE49-F238E27FC236}">
                  <a16:creationId xmlns:a16="http://schemas.microsoft.com/office/drawing/2014/main" id="{B588091F-CBDC-4691-A90F-EF4E3C10D8C8}"/>
                </a:ext>
              </a:extLst>
            </p:cNvPr>
            <p:cNvSpPr/>
            <p:nvPr/>
          </p:nvSpPr>
          <p:spPr>
            <a:xfrm>
              <a:off x="120254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5" name="Freeform: Shape 314">
              <a:extLst>
                <a:ext uri="{FF2B5EF4-FFF2-40B4-BE49-F238E27FC236}">
                  <a16:creationId xmlns:a16="http://schemas.microsoft.com/office/drawing/2014/main" id="{2DD0E7B8-C7ED-48CA-BDAF-943C0D3B7FE8}"/>
                </a:ext>
              </a:extLst>
            </p:cNvPr>
            <p:cNvSpPr/>
            <p:nvPr/>
          </p:nvSpPr>
          <p:spPr>
            <a:xfrm>
              <a:off x="9512560" y="365462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23" name="Group 322">
            <a:extLst>
              <a:ext uri="{FF2B5EF4-FFF2-40B4-BE49-F238E27FC236}">
                <a16:creationId xmlns:a16="http://schemas.microsoft.com/office/drawing/2014/main" id="{B0F2DCF9-77EE-4A06-BBB0-1D00D6481048}"/>
              </a:ext>
            </a:extLst>
          </p:cNvPr>
          <p:cNvGrpSpPr/>
          <p:nvPr/>
        </p:nvGrpSpPr>
        <p:grpSpPr>
          <a:xfrm>
            <a:off x="5472282" y="1829860"/>
            <a:ext cx="2331568" cy="1700152"/>
            <a:chOff x="9183065" y="2927097"/>
            <a:chExt cx="3629025" cy="2505094"/>
          </a:xfrm>
        </p:grpSpPr>
        <p:sp>
          <p:nvSpPr>
            <p:cNvPr id="319" name="Freeform: Shape 318">
              <a:extLst>
                <a:ext uri="{FF2B5EF4-FFF2-40B4-BE49-F238E27FC236}">
                  <a16:creationId xmlns:a16="http://schemas.microsoft.com/office/drawing/2014/main" id="{9F403B10-5B0C-49DF-B13A-6476FB9389B3}"/>
                </a:ext>
              </a:extLst>
            </p:cNvPr>
            <p:cNvSpPr/>
            <p:nvPr/>
          </p:nvSpPr>
          <p:spPr>
            <a:xfrm>
              <a:off x="9183065" y="2987806"/>
              <a:ext cx="3629025" cy="2381250"/>
            </a:xfrm>
            <a:custGeom>
              <a:avLst/>
              <a:gdLst>
                <a:gd name="connsiteX0" fmla="*/ 3631340 w 3629025"/>
                <a:gd name="connsiteY0" fmla="*/ 2385692 h 2381250"/>
                <a:gd name="connsiteX1" fmla="*/ 2422112 w 3629025"/>
                <a:gd name="connsiteY1" fmla="*/ 2385692 h 2381250"/>
                <a:gd name="connsiteX2" fmla="*/ 2422112 w 3629025"/>
                <a:gd name="connsiteY2" fmla="*/ 2301919 h 2381250"/>
                <a:gd name="connsiteX3" fmla="*/ 2112521 w 3629025"/>
                <a:gd name="connsiteY3" fmla="*/ 2301919 h 2381250"/>
                <a:gd name="connsiteX4" fmla="*/ 2112521 w 3629025"/>
                <a:gd name="connsiteY4" fmla="*/ 2236349 h 2381250"/>
                <a:gd name="connsiteX5" fmla="*/ 1431408 w 3629025"/>
                <a:gd name="connsiteY5" fmla="*/ 2236349 h 2381250"/>
                <a:gd name="connsiteX6" fmla="*/ 1431408 w 3629025"/>
                <a:gd name="connsiteY6" fmla="*/ 2159864 h 2381250"/>
                <a:gd name="connsiteX7" fmla="*/ 1227449 w 3629025"/>
                <a:gd name="connsiteY7" fmla="*/ 2159864 h 2381250"/>
                <a:gd name="connsiteX8" fmla="*/ 1227449 w 3629025"/>
                <a:gd name="connsiteY8" fmla="*/ 2097951 h 2381250"/>
                <a:gd name="connsiteX9" fmla="*/ 1183738 w 3629025"/>
                <a:gd name="connsiteY9" fmla="*/ 2097951 h 2381250"/>
                <a:gd name="connsiteX10" fmla="*/ 1183738 w 3629025"/>
                <a:gd name="connsiteY10" fmla="*/ 2025104 h 2381250"/>
                <a:gd name="connsiteX11" fmla="*/ 1001620 w 3629025"/>
                <a:gd name="connsiteY11" fmla="*/ 2025104 h 2381250"/>
                <a:gd name="connsiteX12" fmla="*/ 1001620 w 3629025"/>
                <a:gd name="connsiteY12" fmla="*/ 1955895 h 2381250"/>
                <a:gd name="connsiteX13" fmla="*/ 939706 w 3629025"/>
                <a:gd name="connsiteY13" fmla="*/ 1955895 h 2381250"/>
                <a:gd name="connsiteX14" fmla="*/ 939706 w 3629025"/>
                <a:gd name="connsiteY14" fmla="*/ 1886696 h 2381250"/>
                <a:gd name="connsiteX15" fmla="*/ 899641 w 3629025"/>
                <a:gd name="connsiteY15" fmla="*/ 1886696 h 2381250"/>
                <a:gd name="connsiteX16" fmla="*/ 899641 w 3629025"/>
                <a:gd name="connsiteY16" fmla="*/ 1802924 h 2381250"/>
                <a:gd name="connsiteX17" fmla="*/ 852291 w 3629025"/>
                <a:gd name="connsiteY17" fmla="*/ 1802924 h 2381250"/>
                <a:gd name="connsiteX18" fmla="*/ 852291 w 3629025"/>
                <a:gd name="connsiteY18" fmla="*/ 1751936 h 2381250"/>
                <a:gd name="connsiteX19" fmla="*/ 750308 w 3629025"/>
                <a:gd name="connsiteY19" fmla="*/ 1751936 h 2381250"/>
                <a:gd name="connsiteX20" fmla="*/ 750308 w 3629025"/>
                <a:gd name="connsiteY20" fmla="*/ 1602603 h 2381250"/>
                <a:gd name="connsiteX21" fmla="*/ 706601 w 3629025"/>
                <a:gd name="connsiteY21" fmla="*/ 1602603 h 2381250"/>
                <a:gd name="connsiteX22" fmla="*/ 706601 w 3629025"/>
                <a:gd name="connsiteY22" fmla="*/ 1529756 h 2381250"/>
                <a:gd name="connsiteX23" fmla="*/ 673820 w 3629025"/>
                <a:gd name="connsiteY23" fmla="*/ 1529756 h 2381250"/>
                <a:gd name="connsiteX24" fmla="*/ 673820 w 3629025"/>
                <a:gd name="connsiteY24" fmla="*/ 1471473 h 2381250"/>
                <a:gd name="connsiteX25" fmla="*/ 600975 w 3629025"/>
                <a:gd name="connsiteY25" fmla="*/ 1471473 h 2381250"/>
                <a:gd name="connsiteX26" fmla="*/ 600975 w 3629025"/>
                <a:gd name="connsiteY26" fmla="*/ 1242015 h 2381250"/>
                <a:gd name="connsiteX27" fmla="*/ 557268 w 3629025"/>
                <a:gd name="connsiteY27" fmla="*/ 1242015 h 2381250"/>
                <a:gd name="connsiteX28" fmla="*/ 557268 w 3629025"/>
                <a:gd name="connsiteY28" fmla="*/ 1169168 h 2381250"/>
                <a:gd name="connsiteX29" fmla="*/ 509918 w 3629025"/>
                <a:gd name="connsiteY29" fmla="*/ 1169168 h 2381250"/>
                <a:gd name="connsiteX30" fmla="*/ 509918 w 3629025"/>
                <a:gd name="connsiteY30" fmla="*/ 1099969 h 2381250"/>
                <a:gd name="connsiteX31" fmla="*/ 440715 w 3629025"/>
                <a:gd name="connsiteY31" fmla="*/ 1099969 h 2381250"/>
                <a:gd name="connsiteX32" fmla="*/ 440715 w 3629025"/>
                <a:gd name="connsiteY32" fmla="*/ 1045334 h 2381250"/>
                <a:gd name="connsiteX33" fmla="*/ 393365 w 3629025"/>
                <a:gd name="connsiteY33" fmla="*/ 1045334 h 2381250"/>
                <a:gd name="connsiteX34" fmla="*/ 393365 w 3629025"/>
                <a:gd name="connsiteY34" fmla="*/ 961561 h 2381250"/>
                <a:gd name="connsiteX35" fmla="*/ 353300 w 3629025"/>
                <a:gd name="connsiteY35" fmla="*/ 961561 h 2381250"/>
                <a:gd name="connsiteX36" fmla="*/ 353300 w 3629025"/>
                <a:gd name="connsiteY36" fmla="*/ 775804 h 2381250"/>
                <a:gd name="connsiteX37" fmla="*/ 331446 w 3629025"/>
                <a:gd name="connsiteY37" fmla="*/ 775804 h 2381250"/>
                <a:gd name="connsiteX38" fmla="*/ 331446 w 3629025"/>
                <a:gd name="connsiteY38" fmla="*/ 397008 h 2381250"/>
                <a:gd name="connsiteX39" fmla="*/ 313235 w 3629025"/>
                <a:gd name="connsiteY39" fmla="*/ 397008 h 2381250"/>
                <a:gd name="connsiteX40" fmla="*/ 313235 w 3629025"/>
                <a:gd name="connsiteY40" fmla="*/ 262243 h 2381250"/>
                <a:gd name="connsiteX41" fmla="*/ 273170 w 3629025"/>
                <a:gd name="connsiteY41" fmla="*/ 262243 h 2381250"/>
                <a:gd name="connsiteX42" fmla="*/ 273170 w 3629025"/>
                <a:gd name="connsiteY42" fmla="*/ 134765 h 2381250"/>
                <a:gd name="connsiteX43" fmla="*/ 101983 w 3629025"/>
                <a:gd name="connsiteY43" fmla="*/ 134765 h 2381250"/>
                <a:gd name="connsiteX44" fmla="*/ 101983 w 3629025"/>
                <a:gd name="connsiteY44" fmla="*/ 0 h 2381250"/>
                <a:gd name="connsiteX45" fmla="*/ 0 w 3629025"/>
                <a:gd name="connsiteY4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29025" h="2381250">
                  <a:moveTo>
                    <a:pt x="3631340" y="2385692"/>
                  </a:moveTo>
                  <a:lnTo>
                    <a:pt x="2422112" y="2385692"/>
                  </a:lnTo>
                  <a:lnTo>
                    <a:pt x="2422112" y="2301919"/>
                  </a:lnTo>
                  <a:lnTo>
                    <a:pt x="2112521" y="2301919"/>
                  </a:lnTo>
                  <a:lnTo>
                    <a:pt x="2112521" y="2236349"/>
                  </a:lnTo>
                  <a:lnTo>
                    <a:pt x="1431408" y="2236349"/>
                  </a:lnTo>
                  <a:lnTo>
                    <a:pt x="1431408" y="2159864"/>
                  </a:lnTo>
                  <a:lnTo>
                    <a:pt x="1227449" y="2159864"/>
                  </a:lnTo>
                  <a:lnTo>
                    <a:pt x="1227449" y="2097951"/>
                  </a:lnTo>
                  <a:lnTo>
                    <a:pt x="1183738" y="2097951"/>
                  </a:lnTo>
                  <a:lnTo>
                    <a:pt x="1183738" y="2025104"/>
                  </a:lnTo>
                  <a:lnTo>
                    <a:pt x="1001620" y="2025104"/>
                  </a:lnTo>
                  <a:lnTo>
                    <a:pt x="1001620" y="1955895"/>
                  </a:lnTo>
                  <a:lnTo>
                    <a:pt x="939706" y="1955895"/>
                  </a:lnTo>
                  <a:lnTo>
                    <a:pt x="939706" y="1886696"/>
                  </a:lnTo>
                  <a:lnTo>
                    <a:pt x="899641" y="1886696"/>
                  </a:lnTo>
                  <a:lnTo>
                    <a:pt x="899641" y="1802924"/>
                  </a:lnTo>
                  <a:lnTo>
                    <a:pt x="852291" y="1802924"/>
                  </a:lnTo>
                  <a:lnTo>
                    <a:pt x="852291" y="1751936"/>
                  </a:lnTo>
                  <a:lnTo>
                    <a:pt x="750308" y="1751936"/>
                  </a:lnTo>
                  <a:lnTo>
                    <a:pt x="750308" y="1602603"/>
                  </a:lnTo>
                  <a:lnTo>
                    <a:pt x="706601" y="1602603"/>
                  </a:lnTo>
                  <a:lnTo>
                    <a:pt x="706601" y="1529756"/>
                  </a:lnTo>
                  <a:lnTo>
                    <a:pt x="673820" y="1529756"/>
                  </a:lnTo>
                  <a:lnTo>
                    <a:pt x="673820" y="1471473"/>
                  </a:lnTo>
                  <a:lnTo>
                    <a:pt x="600975" y="1471473"/>
                  </a:lnTo>
                  <a:lnTo>
                    <a:pt x="600975" y="1242015"/>
                  </a:lnTo>
                  <a:lnTo>
                    <a:pt x="557268" y="1242015"/>
                  </a:lnTo>
                  <a:lnTo>
                    <a:pt x="557268" y="1169168"/>
                  </a:lnTo>
                  <a:lnTo>
                    <a:pt x="509918" y="1169168"/>
                  </a:lnTo>
                  <a:lnTo>
                    <a:pt x="509918" y="1099969"/>
                  </a:lnTo>
                  <a:lnTo>
                    <a:pt x="440715" y="1099969"/>
                  </a:lnTo>
                  <a:lnTo>
                    <a:pt x="440715" y="1045334"/>
                  </a:lnTo>
                  <a:lnTo>
                    <a:pt x="393365" y="1045334"/>
                  </a:lnTo>
                  <a:lnTo>
                    <a:pt x="393365" y="961561"/>
                  </a:lnTo>
                  <a:lnTo>
                    <a:pt x="353300" y="961561"/>
                  </a:lnTo>
                  <a:lnTo>
                    <a:pt x="353300" y="775804"/>
                  </a:lnTo>
                  <a:lnTo>
                    <a:pt x="331446" y="775804"/>
                  </a:lnTo>
                  <a:lnTo>
                    <a:pt x="331446" y="397008"/>
                  </a:lnTo>
                  <a:lnTo>
                    <a:pt x="313235" y="397008"/>
                  </a:lnTo>
                  <a:lnTo>
                    <a:pt x="313235" y="262243"/>
                  </a:lnTo>
                  <a:lnTo>
                    <a:pt x="273170" y="262243"/>
                  </a:lnTo>
                  <a:lnTo>
                    <a:pt x="273170" y="134765"/>
                  </a:lnTo>
                  <a:lnTo>
                    <a:pt x="101983" y="134765"/>
                  </a:lnTo>
                  <a:lnTo>
                    <a:pt x="101983"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0" name="Freeform: Shape 319">
              <a:extLst>
                <a:ext uri="{FF2B5EF4-FFF2-40B4-BE49-F238E27FC236}">
                  <a16:creationId xmlns:a16="http://schemas.microsoft.com/office/drawing/2014/main" id="{2B210EE6-D2CD-4A9D-B71E-E5B48B901FEE}"/>
                </a:ext>
              </a:extLst>
            </p:cNvPr>
            <p:cNvSpPr/>
            <p:nvPr/>
          </p:nvSpPr>
          <p:spPr>
            <a:xfrm>
              <a:off x="11769074"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1" name="Freeform: Shape 320">
              <a:extLst>
                <a:ext uri="{FF2B5EF4-FFF2-40B4-BE49-F238E27FC236}">
                  <a16:creationId xmlns:a16="http://schemas.microsoft.com/office/drawing/2014/main" id="{4CA80D2C-FD94-4C6C-84C8-0D20735A8D8F}"/>
                </a:ext>
              </a:extLst>
            </p:cNvPr>
            <p:cNvSpPr/>
            <p:nvPr/>
          </p:nvSpPr>
          <p:spPr>
            <a:xfrm>
              <a:off x="12778733"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2" name="Freeform: Shape 321">
              <a:extLst>
                <a:ext uri="{FF2B5EF4-FFF2-40B4-BE49-F238E27FC236}">
                  <a16:creationId xmlns:a16="http://schemas.microsoft.com/office/drawing/2014/main" id="{8E043426-59D8-44EE-BB60-F9038BDE7937}"/>
                </a:ext>
              </a:extLst>
            </p:cNvPr>
            <p:cNvSpPr/>
            <p:nvPr/>
          </p:nvSpPr>
          <p:spPr>
            <a:xfrm>
              <a:off x="9235425" y="29270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37" name="Group 336">
            <a:extLst>
              <a:ext uri="{FF2B5EF4-FFF2-40B4-BE49-F238E27FC236}">
                <a16:creationId xmlns:a16="http://schemas.microsoft.com/office/drawing/2014/main" id="{B496FCC5-2DC8-43C7-94F9-DBC4FC9BD1A9}"/>
              </a:ext>
            </a:extLst>
          </p:cNvPr>
          <p:cNvGrpSpPr/>
          <p:nvPr/>
        </p:nvGrpSpPr>
        <p:grpSpPr>
          <a:xfrm>
            <a:off x="5472283" y="1879390"/>
            <a:ext cx="2797696" cy="1607774"/>
            <a:chOff x="8603213" y="2680603"/>
            <a:chExt cx="4410075" cy="2374134"/>
          </a:xfrm>
        </p:grpSpPr>
        <p:sp>
          <p:nvSpPr>
            <p:cNvPr id="326" name="Freeform: Shape 325">
              <a:extLst>
                <a:ext uri="{FF2B5EF4-FFF2-40B4-BE49-F238E27FC236}">
                  <a16:creationId xmlns:a16="http://schemas.microsoft.com/office/drawing/2014/main" id="{34C0D737-6565-45E7-8FA0-4AA5281197F6}"/>
                </a:ext>
              </a:extLst>
            </p:cNvPr>
            <p:cNvSpPr/>
            <p:nvPr/>
          </p:nvSpPr>
          <p:spPr>
            <a:xfrm>
              <a:off x="10218929" y="44737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7" name="Freeform: Shape 326">
              <a:extLst>
                <a:ext uri="{FF2B5EF4-FFF2-40B4-BE49-F238E27FC236}">
                  <a16:creationId xmlns:a16="http://schemas.microsoft.com/office/drawing/2014/main" id="{3F2E0F6C-D094-4DEF-A30A-F40FE0EE3A62}"/>
                </a:ext>
              </a:extLst>
            </p:cNvPr>
            <p:cNvSpPr/>
            <p:nvPr/>
          </p:nvSpPr>
          <p:spPr>
            <a:xfrm>
              <a:off x="8603213" y="2680603"/>
              <a:ext cx="4410075" cy="2324100"/>
            </a:xfrm>
            <a:custGeom>
              <a:avLst/>
              <a:gdLst>
                <a:gd name="connsiteX0" fmla="*/ 4416133 w 4410075"/>
                <a:gd name="connsiteY0" fmla="*/ 2331292 h 2324100"/>
                <a:gd name="connsiteX1" fmla="*/ 3233833 w 4410075"/>
                <a:gd name="connsiteY1" fmla="*/ 2331292 h 2324100"/>
                <a:gd name="connsiteX2" fmla="*/ 3233833 w 4410075"/>
                <a:gd name="connsiteY2" fmla="*/ 2141458 h 2324100"/>
                <a:gd name="connsiteX3" fmla="*/ 2584409 w 4410075"/>
                <a:gd name="connsiteY3" fmla="*/ 2141458 h 2324100"/>
                <a:gd name="connsiteX4" fmla="*/ 2584409 w 4410075"/>
                <a:gd name="connsiteY4" fmla="*/ 2071526 h 2324100"/>
                <a:gd name="connsiteX5" fmla="*/ 2114817 w 4410075"/>
                <a:gd name="connsiteY5" fmla="*/ 2071526 h 2324100"/>
                <a:gd name="connsiteX6" fmla="*/ 2114817 w 4410075"/>
                <a:gd name="connsiteY6" fmla="*/ 2024891 h 2324100"/>
                <a:gd name="connsiteX7" fmla="*/ 2068192 w 4410075"/>
                <a:gd name="connsiteY7" fmla="*/ 2024891 h 2324100"/>
                <a:gd name="connsiteX8" fmla="*/ 2068192 w 4410075"/>
                <a:gd name="connsiteY8" fmla="*/ 1968275 h 2324100"/>
                <a:gd name="connsiteX9" fmla="*/ 1908334 w 4410075"/>
                <a:gd name="connsiteY9" fmla="*/ 1968275 h 2324100"/>
                <a:gd name="connsiteX10" fmla="*/ 1908334 w 4410075"/>
                <a:gd name="connsiteY10" fmla="*/ 1934975 h 2324100"/>
                <a:gd name="connsiteX11" fmla="*/ 1801759 w 4410075"/>
                <a:gd name="connsiteY11" fmla="*/ 1934975 h 2324100"/>
                <a:gd name="connsiteX12" fmla="*/ 1801759 w 4410075"/>
                <a:gd name="connsiteY12" fmla="*/ 1901666 h 2324100"/>
                <a:gd name="connsiteX13" fmla="*/ 1718501 w 4410075"/>
                <a:gd name="connsiteY13" fmla="*/ 1901666 h 2324100"/>
                <a:gd name="connsiteX14" fmla="*/ 1718501 w 4410075"/>
                <a:gd name="connsiteY14" fmla="*/ 1861709 h 2324100"/>
                <a:gd name="connsiteX15" fmla="*/ 1452067 w 4410075"/>
                <a:gd name="connsiteY15" fmla="*/ 1861709 h 2324100"/>
                <a:gd name="connsiteX16" fmla="*/ 1452067 w 4410075"/>
                <a:gd name="connsiteY16" fmla="*/ 1815075 h 2324100"/>
                <a:gd name="connsiteX17" fmla="*/ 1158983 w 4410075"/>
                <a:gd name="connsiteY17" fmla="*/ 1815075 h 2324100"/>
                <a:gd name="connsiteX18" fmla="*/ 1158983 w 4410075"/>
                <a:gd name="connsiteY18" fmla="*/ 1701841 h 2324100"/>
                <a:gd name="connsiteX19" fmla="*/ 1102366 w 4410075"/>
                <a:gd name="connsiteY19" fmla="*/ 1701841 h 2324100"/>
                <a:gd name="connsiteX20" fmla="*/ 1102366 w 4410075"/>
                <a:gd name="connsiteY20" fmla="*/ 1621917 h 2324100"/>
                <a:gd name="connsiteX21" fmla="*/ 1072391 w 4410075"/>
                <a:gd name="connsiteY21" fmla="*/ 1621917 h 2324100"/>
                <a:gd name="connsiteX22" fmla="*/ 1072391 w 4410075"/>
                <a:gd name="connsiteY22" fmla="*/ 1565300 h 2324100"/>
                <a:gd name="connsiteX23" fmla="*/ 1039092 w 4410075"/>
                <a:gd name="connsiteY23" fmla="*/ 1565300 h 2324100"/>
                <a:gd name="connsiteX24" fmla="*/ 1039092 w 4410075"/>
                <a:gd name="connsiteY24" fmla="*/ 1525334 h 2324100"/>
                <a:gd name="connsiteX25" fmla="*/ 889222 w 4410075"/>
                <a:gd name="connsiteY25" fmla="*/ 1525334 h 2324100"/>
                <a:gd name="connsiteX26" fmla="*/ 889222 w 4410075"/>
                <a:gd name="connsiteY26" fmla="*/ 1448734 h 2324100"/>
                <a:gd name="connsiteX27" fmla="*/ 795970 w 4410075"/>
                <a:gd name="connsiteY27" fmla="*/ 1448734 h 2324100"/>
                <a:gd name="connsiteX28" fmla="*/ 795970 w 4410075"/>
                <a:gd name="connsiteY28" fmla="*/ 1408767 h 2324100"/>
                <a:gd name="connsiteX29" fmla="*/ 746014 w 4410075"/>
                <a:gd name="connsiteY29" fmla="*/ 1408767 h 2324100"/>
                <a:gd name="connsiteX30" fmla="*/ 746014 w 4410075"/>
                <a:gd name="connsiteY30" fmla="*/ 1372133 h 2324100"/>
                <a:gd name="connsiteX31" fmla="*/ 702718 w 4410075"/>
                <a:gd name="connsiteY31" fmla="*/ 1372133 h 2324100"/>
                <a:gd name="connsiteX32" fmla="*/ 702718 w 4410075"/>
                <a:gd name="connsiteY32" fmla="*/ 1268892 h 2324100"/>
                <a:gd name="connsiteX33" fmla="*/ 622788 w 4410075"/>
                <a:gd name="connsiteY33" fmla="*/ 1268892 h 2324100"/>
                <a:gd name="connsiteX34" fmla="*/ 622788 w 4410075"/>
                <a:gd name="connsiteY34" fmla="*/ 1102366 h 2324100"/>
                <a:gd name="connsiteX35" fmla="*/ 566172 w 4410075"/>
                <a:gd name="connsiteY35" fmla="*/ 1102366 h 2324100"/>
                <a:gd name="connsiteX36" fmla="*/ 566172 w 4410075"/>
                <a:gd name="connsiteY36" fmla="*/ 1059075 h 2324100"/>
                <a:gd name="connsiteX37" fmla="*/ 549519 w 4410075"/>
                <a:gd name="connsiteY37" fmla="*/ 1059075 h 2324100"/>
                <a:gd name="connsiteX38" fmla="*/ 549519 w 4410075"/>
                <a:gd name="connsiteY38" fmla="*/ 1009117 h 2324100"/>
                <a:gd name="connsiteX39" fmla="*/ 442946 w 4410075"/>
                <a:gd name="connsiteY39" fmla="*/ 1009117 h 2324100"/>
                <a:gd name="connsiteX40" fmla="*/ 442946 w 4410075"/>
                <a:gd name="connsiteY40" fmla="*/ 875900 h 2324100"/>
                <a:gd name="connsiteX41" fmla="*/ 389659 w 4410075"/>
                <a:gd name="connsiteY41" fmla="*/ 875900 h 2324100"/>
                <a:gd name="connsiteX42" fmla="*/ 389659 w 4410075"/>
                <a:gd name="connsiteY42" fmla="*/ 706049 h 2324100"/>
                <a:gd name="connsiteX43" fmla="*/ 382998 w 4410075"/>
                <a:gd name="connsiteY43" fmla="*/ 706049 h 2324100"/>
                <a:gd name="connsiteX44" fmla="*/ 382998 w 4410075"/>
                <a:gd name="connsiteY44" fmla="*/ 626119 h 2324100"/>
                <a:gd name="connsiteX45" fmla="*/ 336373 w 4410075"/>
                <a:gd name="connsiteY45" fmla="*/ 626119 h 2324100"/>
                <a:gd name="connsiteX46" fmla="*/ 336373 w 4410075"/>
                <a:gd name="connsiteY46" fmla="*/ 389659 h 2324100"/>
                <a:gd name="connsiteX47" fmla="*/ 299737 w 4410075"/>
                <a:gd name="connsiteY47" fmla="*/ 389659 h 2324100"/>
                <a:gd name="connsiteX48" fmla="*/ 299737 w 4410075"/>
                <a:gd name="connsiteY48" fmla="*/ 319720 h 2324100"/>
                <a:gd name="connsiteX49" fmla="*/ 269764 w 4410075"/>
                <a:gd name="connsiteY49" fmla="*/ 319720 h 2324100"/>
                <a:gd name="connsiteX50" fmla="*/ 269764 w 4410075"/>
                <a:gd name="connsiteY50" fmla="*/ 279755 h 2324100"/>
                <a:gd name="connsiteX51" fmla="*/ 213147 w 4410075"/>
                <a:gd name="connsiteY51" fmla="*/ 279755 h 2324100"/>
                <a:gd name="connsiteX52" fmla="*/ 213147 w 4410075"/>
                <a:gd name="connsiteY52" fmla="*/ 199825 h 2324100"/>
                <a:gd name="connsiteX53" fmla="*/ 179842 w 4410075"/>
                <a:gd name="connsiteY53" fmla="*/ 199825 h 2324100"/>
                <a:gd name="connsiteX54" fmla="*/ 179842 w 4410075"/>
                <a:gd name="connsiteY54" fmla="*/ 136548 h 2324100"/>
                <a:gd name="connsiteX55" fmla="*/ 149869 w 4410075"/>
                <a:gd name="connsiteY55" fmla="*/ 136548 h 2324100"/>
                <a:gd name="connsiteX56" fmla="*/ 149869 w 4410075"/>
                <a:gd name="connsiteY56" fmla="*/ 93252 h 2324100"/>
                <a:gd name="connsiteX57" fmla="*/ 116565 w 4410075"/>
                <a:gd name="connsiteY57" fmla="*/ 93252 h 2324100"/>
                <a:gd name="connsiteX58" fmla="*/ 116565 w 4410075"/>
                <a:gd name="connsiteY58" fmla="*/ 53286 h 2324100"/>
                <a:gd name="connsiteX59" fmla="*/ 86591 w 4410075"/>
                <a:gd name="connsiteY59" fmla="*/ 53286 h 2324100"/>
                <a:gd name="connsiteX60" fmla="*/ 86591 w 4410075"/>
                <a:gd name="connsiteY60" fmla="*/ 0 h 2324100"/>
                <a:gd name="connsiteX61" fmla="*/ 0 w 4410075"/>
                <a:gd name="connsiteY61" fmla="*/ 0 h 23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410075" h="2324100">
                  <a:moveTo>
                    <a:pt x="4416133" y="2331292"/>
                  </a:moveTo>
                  <a:lnTo>
                    <a:pt x="3233833" y="2331292"/>
                  </a:lnTo>
                  <a:lnTo>
                    <a:pt x="3233833" y="2141458"/>
                  </a:lnTo>
                  <a:lnTo>
                    <a:pt x="2584409" y="2141458"/>
                  </a:lnTo>
                  <a:lnTo>
                    <a:pt x="2584409" y="2071526"/>
                  </a:lnTo>
                  <a:lnTo>
                    <a:pt x="2114817" y="2071526"/>
                  </a:lnTo>
                  <a:lnTo>
                    <a:pt x="2114817" y="2024891"/>
                  </a:lnTo>
                  <a:lnTo>
                    <a:pt x="2068192" y="2024891"/>
                  </a:lnTo>
                  <a:lnTo>
                    <a:pt x="2068192" y="1968275"/>
                  </a:lnTo>
                  <a:lnTo>
                    <a:pt x="1908334" y="1968275"/>
                  </a:lnTo>
                  <a:lnTo>
                    <a:pt x="1908334" y="1934975"/>
                  </a:lnTo>
                  <a:lnTo>
                    <a:pt x="1801759" y="1934975"/>
                  </a:lnTo>
                  <a:lnTo>
                    <a:pt x="1801759" y="1901666"/>
                  </a:lnTo>
                  <a:lnTo>
                    <a:pt x="1718501" y="1901666"/>
                  </a:lnTo>
                  <a:lnTo>
                    <a:pt x="1718501" y="1861709"/>
                  </a:lnTo>
                  <a:lnTo>
                    <a:pt x="1452067" y="1861709"/>
                  </a:lnTo>
                  <a:lnTo>
                    <a:pt x="1452067" y="1815075"/>
                  </a:lnTo>
                  <a:lnTo>
                    <a:pt x="1158983" y="1815075"/>
                  </a:lnTo>
                  <a:lnTo>
                    <a:pt x="1158983" y="1701841"/>
                  </a:lnTo>
                  <a:lnTo>
                    <a:pt x="1102366" y="1701841"/>
                  </a:lnTo>
                  <a:lnTo>
                    <a:pt x="1102366" y="1621917"/>
                  </a:lnTo>
                  <a:lnTo>
                    <a:pt x="1072391" y="1621917"/>
                  </a:lnTo>
                  <a:lnTo>
                    <a:pt x="1072391" y="1565300"/>
                  </a:lnTo>
                  <a:lnTo>
                    <a:pt x="1039092" y="1565300"/>
                  </a:lnTo>
                  <a:lnTo>
                    <a:pt x="1039092" y="1525334"/>
                  </a:lnTo>
                  <a:lnTo>
                    <a:pt x="889222" y="1525334"/>
                  </a:lnTo>
                  <a:lnTo>
                    <a:pt x="889222" y="1448734"/>
                  </a:lnTo>
                  <a:lnTo>
                    <a:pt x="795970" y="1448734"/>
                  </a:lnTo>
                  <a:lnTo>
                    <a:pt x="795970" y="1408767"/>
                  </a:lnTo>
                  <a:lnTo>
                    <a:pt x="746014" y="1408767"/>
                  </a:lnTo>
                  <a:lnTo>
                    <a:pt x="746014" y="1372133"/>
                  </a:lnTo>
                  <a:lnTo>
                    <a:pt x="702718" y="1372133"/>
                  </a:lnTo>
                  <a:lnTo>
                    <a:pt x="702718" y="1268892"/>
                  </a:lnTo>
                  <a:lnTo>
                    <a:pt x="622788" y="1268892"/>
                  </a:lnTo>
                  <a:lnTo>
                    <a:pt x="622788" y="1102366"/>
                  </a:lnTo>
                  <a:lnTo>
                    <a:pt x="566172" y="1102366"/>
                  </a:lnTo>
                  <a:lnTo>
                    <a:pt x="566172" y="1059075"/>
                  </a:lnTo>
                  <a:lnTo>
                    <a:pt x="549519" y="1059075"/>
                  </a:lnTo>
                  <a:lnTo>
                    <a:pt x="549519" y="1009117"/>
                  </a:lnTo>
                  <a:lnTo>
                    <a:pt x="442946" y="1009117"/>
                  </a:lnTo>
                  <a:lnTo>
                    <a:pt x="442946" y="875900"/>
                  </a:lnTo>
                  <a:lnTo>
                    <a:pt x="389659" y="875900"/>
                  </a:lnTo>
                  <a:lnTo>
                    <a:pt x="389659" y="706049"/>
                  </a:lnTo>
                  <a:lnTo>
                    <a:pt x="382998" y="706049"/>
                  </a:lnTo>
                  <a:lnTo>
                    <a:pt x="382998" y="626119"/>
                  </a:lnTo>
                  <a:lnTo>
                    <a:pt x="336373" y="626119"/>
                  </a:lnTo>
                  <a:lnTo>
                    <a:pt x="336373" y="389659"/>
                  </a:lnTo>
                  <a:lnTo>
                    <a:pt x="299737" y="389659"/>
                  </a:lnTo>
                  <a:lnTo>
                    <a:pt x="299737" y="319720"/>
                  </a:lnTo>
                  <a:lnTo>
                    <a:pt x="269764" y="319720"/>
                  </a:lnTo>
                  <a:lnTo>
                    <a:pt x="269764" y="279755"/>
                  </a:lnTo>
                  <a:lnTo>
                    <a:pt x="213147" y="279755"/>
                  </a:lnTo>
                  <a:lnTo>
                    <a:pt x="213147" y="199825"/>
                  </a:lnTo>
                  <a:lnTo>
                    <a:pt x="179842" y="199825"/>
                  </a:lnTo>
                  <a:lnTo>
                    <a:pt x="179842" y="136548"/>
                  </a:lnTo>
                  <a:lnTo>
                    <a:pt x="149869" y="136548"/>
                  </a:lnTo>
                  <a:lnTo>
                    <a:pt x="149869" y="93252"/>
                  </a:lnTo>
                  <a:lnTo>
                    <a:pt x="116565" y="93252"/>
                  </a:lnTo>
                  <a:lnTo>
                    <a:pt x="116565" y="53286"/>
                  </a:lnTo>
                  <a:lnTo>
                    <a:pt x="86591" y="53286"/>
                  </a:lnTo>
                  <a:lnTo>
                    <a:pt x="8659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8" name="Freeform: Shape 327">
              <a:extLst>
                <a:ext uri="{FF2B5EF4-FFF2-40B4-BE49-F238E27FC236}">
                  <a16:creationId xmlns:a16="http://schemas.microsoft.com/office/drawing/2014/main" id="{991211A7-A781-4449-8C64-91118C2D3C4B}"/>
                </a:ext>
              </a:extLst>
            </p:cNvPr>
            <p:cNvSpPr/>
            <p:nvPr/>
          </p:nvSpPr>
          <p:spPr>
            <a:xfrm>
              <a:off x="10314179" y="45308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9" name="Freeform: Shape 328">
              <a:extLst>
                <a:ext uri="{FF2B5EF4-FFF2-40B4-BE49-F238E27FC236}">
                  <a16:creationId xmlns:a16="http://schemas.microsoft.com/office/drawing/2014/main" id="{2214C4E1-3D96-441F-90C5-8C631B6DFC6F}"/>
                </a:ext>
              </a:extLst>
            </p:cNvPr>
            <p:cNvSpPr/>
            <p:nvPr/>
          </p:nvSpPr>
          <p:spPr>
            <a:xfrm>
              <a:off x="10618979" y="46070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0" name="Freeform: Shape 329">
              <a:extLst>
                <a:ext uri="{FF2B5EF4-FFF2-40B4-BE49-F238E27FC236}">
                  <a16:creationId xmlns:a16="http://schemas.microsoft.com/office/drawing/2014/main" id="{19A987FC-FB23-405C-9501-244F7596F299}"/>
                </a:ext>
              </a:extLst>
            </p:cNvPr>
            <p:cNvSpPr/>
            <p:nvPr/>
          </p:nvSpPr>
          <p:spPr>
            <a:xfrm>
              <a:off x="107713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1" name="Freeform: Shape 330">
              <a:extLst>
                <a:ext uri="{FF2B5EF4-FFF2-40B4-BE49-F238E27FC236}">
                  <a16:creationId xmlns:a16="http://schemas.microsoft.com/office/drawing/2014/main" id="{E6B33045-2CC5-48DD-847B-0CFBD13FED75}"/>
                </a:ext>
              </a:extLst>
            </p:cNvPr>
            <p:cNvSpPr/>
            <p:nvPr/>
          </p:nvSpPr>
          <p:spPr>
            <a:xfrm>
              <a:off x="1094282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2" name="Freeform: Shape 331">
              <a:extLst>
                <a:ext uri="{FF2B5EF4-FFF2-40B4-BE49-F238E27FC236}">
                  <a16:creationId xmlns:a16="http://schemas.microsoft.com/office/drawing/2014/main" id="{19B4C3EC-EA63-4777-BF0D-016C9CC0B05A}"/>
                </a:ext>
              </a:extLst>
            </p:cNvPr>
            <p:cNvSpPr/>
            <p:nvPr/>
          </p:nvSpPr>
          <p:spPr>
            <a:xfrm>
              <a:off x="110380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3" name="Freeform: Shape 332">
              <a:extLst>
                <a:ext uri="{FF2B5EF4-FFF2-40B4-BE49-F238E27FC236}">
                  <a16:creationId xmlns:a16="http://schemas.microsoft.com/office/drawing/2014/main" id="{7D44BFF7-DC76-4919-9D1F-0BF8DB8C62A6}"/>
                </a:ext>
              </a:extLst>
            </p:cNvPr>
            <p:cNvSpPr/>
            <p:nvPr/>
          </p:nvSpPr>
          <p:spPr>
            <a:xfrm>
              <a:off x="113619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4" name="Freeform: Shape 333">
              <a:extLst>
                <a:ext uri="{FF2B5EF4-FFF2-40B4-BE49-F238E27FC236}">
                  <a16:creationId xmlns:a16="http://schemas.microsoft.com/office/drawing/2014/main" id="{440F0089-6902-4132-9204-63BA21192F6F}"/>
                </a:ext>
              </a:extLst>
            </p:cNvPr>
            <p:cNvSpPr/>
            <p:nvPr/>
          </p:nvSpPr>
          <p:spPr>
            <a:xfrm>
              <a:off x="114000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5" name="Freeform: Shape 334">
              <a:extLst>
                <a:ext uri="{FF2B5EF4-FFF2-40B4-BE49-F238E27FC236}">
                  <a16:creationId xmlns:a16="http://schemas.microsoft.com/office/drawing/2014/main" id="{FCB68286-964C-4AF4-833A-7B6FCB0D48F2}"/>
                </a:ext>
              </a:extLst>
            </p:cNvPr>
            <p:cNvSpPr/>
            <p:nvPr/>
          </p:nvSpPr>
          <p:spPr>
            <a:xfrm>
              <a:off x="1172388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6" name="Freeform: Shape 335">
              <a:extLst>
                <a:ext uri="{FF2B5EF4-FFF2-40B4-BE49-F238E27FC236}">
                  <a16:creationId xmlns:a16="http://schemas.microsoft.com/office/drawing/2014/main" id="{CD9BD647-1E3C-489C-A5DF-5CC746D56916}"/>
                </a:ext>
              </a:extLst>
            </p:cNvPr>
            <p:cNvSpPr/>
            <p:nvPr/>
          </p:nvSpPr>
          <p:spPr>
            <a:xfrm>
              <a:off x="13000239" y="494996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44" name="Group 343">
            <a:extLst>
              <a:ext uri="{FF2B5EF4-FFF2-40B4-BE49-F238E27FC236}">
                <a16:creationId xmlns:a16="http://schemas.microsoft.com/office/drawing/2014/main" id="{D927DFD6-3FC9-4792-A76C-49BBB60A83D4}"/>
              </a:ext>
            </a:extLst>
          </p:cNvPr>
          <p:cNvGrpSpPr/>
          <p:nvPr/>
        </p:nvGrpSpPr>
        <p:grpSpPr>
          <a:xfrm>
            <a:off x="1223157" y="4251745"/>
            <a:ext cx="2150095" cy="1546214"/>
            <a:chOff x="8818086" y="2897369"/>
            <a:chExt cx="3276600" cy="2124132"/>
          </a:xfrm>
        </p:grpSpPr>
        <p:sp>
          <p:nvSpPr>
            <p:cNvPr id="340" name="Freeform: Shape 339">
              <a:extLst>
                <a:ext uri="{FF2B5EF4-FFF2-40B4-BE49-F238E27FC236}">
                  <a16:creationId xmlns:a16="http://schemas.microsoft.com/office/drawing/2014/main" id="{46A2D233-1FBC-45CF-BE0A-07FC940E27E1}"/>
                </a:ext>
              </a:extLst>
            </p:cNvPr>
            <p:cNvSpPr/>
            <p:nvPr/>
          </p:nvSpPr>
          <p:spPr>
            <a:xfrm>
              <a:off x="8818086" y="2897369"/>
              <a:ext cx="3276600" cy="2066925"/>
            </a:xfrm>
            <a:custGeom>
              <a:avLst/>
              <a:gdLst>
                <a:gd name="connsiteX0" fmla="*/ 3280105 w 3276600"/>
                <a:gd name="connsiteY0" fmla="*/ 2072535 h 2066925"/>
                <a:gd name="connsiteX1" fmla="*/ 3225832 w 3276600"/>
                <a:gd name="connsiteY1" fmla="*/ 2072535 h 2066925"/>
                <a:gd name="connsiteX2" fmla="*/ 3225832 w 3276600"/>
                <a:gd name="connsiteY2" fmla="*/ 1865624 h 2066925"/>
                <a:gd name="connsiteX3" fmla="*/ 1838487 w 3276600"/>
                <a:gd name="connsiteY3" fmla="*/ 1865624 h 2066925"/>
                <a:gd name="connsiteX4" fmla="*/ 1838487 w 3276600"/>
                <a:gd name="connsiteY4" fmla="*/ 1750295 h 2066925"/>
                <a:gd name="connsiteX5" fmla="*/ 1770640 w 3276600"/>
                <a:gd name="connsiteY5" fmla="*/ 1750295 h 2066925"/>
                <a:gd name="connsiteX6" fmla="*/ 1770640 w 3276600"/>
                <a:gd name="connsiteY6" fmla="*/ 1658703 h 2066925"/>
                <a:gd name="connsiteX7" fmla="*/ 1699412 w 3276600"/>
                <a:gd name="connsiteY7" fmla="*/ 1658703 h 2066925"/>
                <a:gd name="connsiteX8" fmla="*/ 1699412 w 3276600"/>
                <a:gd name="connsiteY8" fmla="*/ 1550165 h 2066925"/>
                <a:gd name="connsiteX9" fmla="*/ 1272016 w 3276600"/>
                <a:gd name="connsiteY9" fmla="*/ 1550165 h 2066925"/>
                <a:gd name="connsiteX10" fmla="*/ 1272016 w 3276600"/>
                <a:gd name="connsiteY10" fmla="*/ 1441618 h 2066925"/>
                <a:gd name="connsiteX11" fmla="*/ 1224525 w 3276600"/>
                <a:gd name="connsiteY11" fmla="*/ 1441618 h 2066925"/>
                <a:gd name="connsiteX12" fmla="*/ 1224525 w 3276600"/>
                <a:gd name="connsiteY12" fmla="*/ 1231306 h 2066925"/>
                <a:gd name="connsiteX13" fmla="*/ 976903 w 3276600"/>
                <a:gd name="connsiteY13" fmla="*/ 1231306 h 2066925"/>
                <a:gd name="connsiteX14" fmla="*/ 976903 w 3276600"/>
                <a:gd name="connsiteY14" fmla="*/ 1102414 h 2066925"/>
                <a:gd name="connsiteX15" fmla="*/ 946378 w 3276600"/>
                <a:gd name="connsiteY15" fmla="*/ 1102414 h 2066925"/>
                <a:gd name="connsiteX16" fmla="*/ 946378 w 3276600"/>
                <a:gd name="connsiteY16" fmla="*/ 1004040 h 2066925"/>
                <a:gd name="connsiteX17" fmla="*/ 919243 w 3276600"/>
                <a:gd name="connsiteY17" fmla="*/ 1004040 h 2066925"/>
                <a:gd name="connsiteX18" fmla="*/ 919243 w 3276600"/>
                <a:gd name="connsiteY18" fmla="*/ 895499 h 2066925"/>
                <a:gd name="connsiteX19" fmla="*/ 708936 w 3276600"/>
                <a:gd name="connsiteY19" fmla="*/ 895499 h 2066925"/>
                <a:gd name="connsiteX20" fmla="*/ 708936 w 3276600"/>
                <a:gd name="connsiteY20" fmla="*/ 800521 h 2066925"/>
                <a:gd name="connsiteX21" fmla="*/ 607175 w 3276600"/>
                <a:gd name="connsiteY21" fmla="*/ 800521 h 2066925"/>
                <a:gd name="connsiteX22" fmla="*/ 607175 w 3276600"/>
                <a:gd name="connsiteY22" fmla="*/ 695368 h 2066925"/>
                <a:gd name="connsiteX23" fmla="*/ 580038 w 3276600"/>
                <a:gd name="connsiteY23" fmla="*/ 695368 h 2066925"/>
                <a:gd name="connsiteX24" fmla="*/ 580038 w 3276600"/>
                <a:gd name="connsiteY24" fmla="*/ 590215 h 2066925"/>
                <a:gd name="connsiteX25" fmla="*/ 539334 w 3276600"/>
                <a:gd name="connsiteY25" fmla="*/ 590215 h 2066925"/>
                <a:gd name="connsiteX26" fmla="*/ 539334 w 3276600"/>
                <a:gd name="connsiteY26" fmla="*/ 495238 h 2066925"/>
                <a:gd name="connsiteX27" fmla="*/ 502022 w 3276600"/>
                <a:gd name="connsiteY27" fmla="*/ 495238 h 2066925"/>
                <a:gd name="connsiteX28" fmla="*/ 502022 w 3276600"/>
                <a:gd name="connsiteY28" fmla="*/ 407045 h 2066925"/>
                <a:gd name="connsiteX29" fmla="*/ 454533 w 3276600"/>
                <a:gd name="connsiteY29" fmla="*/ 407045 h 2066925"/>
                <a:gd name="connsiteX30" fmla="*/ 454533 w 3276600"/>
                <a:gd name="connsiteY30" fmla="*/ 291716 h 2066925"/>
                <a:gd name="connsiteX31" fmla="*/ 369732 w 3276600"/>
                <a:gd name="connsiteY31" fmla="*/ 291716 h 2066925"/>
                <a:gd name="connsiteX32" fmla="*/ 369732 w 3276600"/>
                <a:gd name="connsiteY32" fmla="*/ 193346 h 2066925"/>
                <a:gd name="connsiteX33" fmla="*/ 251010 w 3276600"/>
                <a:gd name="connsiteY33" fmla="*/ 193346 h 2066925"/>
                <a:gd name="connsiteX34" fmla="*/ 251010 w 3276600"/>
                <a:gd name="connsiteY34" fmla="*/ 105153 h 2066925"/>
                <a:gd name="connsiteX35" fmla="*/ 30528 w 3276600"/>
                <a:gd name="connsiteY35" fmla="*/ 105153 h 2066925"/>
                <a:gd name="connsiteX36" fmla="*/ 30528 w 3276600"/>
                <a:gd name="connsiteY36" fmla="*/ 0 h 2066925"/>
                <a:gd name="connsiteX37" fmla="*/ 0 w 3276600"/>
                <a:gd name="connsiteY37" fmla="*/ 0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6600" h="2066925">
                  <a:moveTo>
                    <a:pt x="3280105" y="2072535"/>
                  </a:moveTo>
                  <a:lnTo>
                    <a:pt x="3225832" y="2072535"/>
                  </a:lnTo>
                  <a:lnTo>
                    <a:pt x="3225832" y="1865624"/>
                  </a:lnTo>
                  <a:lnTo>
                    <a:pt x="1838487" y="1865624"/>
                  </a:lnTo>
                  <a:lnTo>
                    <a:pt x="1838487" y="1750295"/>
                  </a:lnTo>
                  <a:lnTo>
                    <a:pt x="1770640" y="1750295"/>
                  </a:lnTo>
                  <a:lnTo>
                    <a:pt x="1770640" y="1658703"/>
                  </a:lnTo>
                  <a:lnTo>
                    <a:pt x="1699412" y="1658703"/>
                  </a:lnTo>
                  <a:lnTo>
                    <a:pt x="1699412" y="1550165"/>
                  </a:lnTo>
                  <a:lnTo>
                    <a:pt x="1272016" y="1550165"/>
                  </a:lnTo>
                  <a:lnTo>
                    <a:pt x="1272016" y="1441618"/>
                  </a:lnTo>
                  <a:lnTo>
                    <a:pt x="1224525" y="1441618"/>
                  </a:lnTo>
                  <a:lnTo>
                    <a:pt x="1224525" y="1231306"/>
                  </a:lnTo>
                  <a:lnTo>
                    <a:pt x="976903" y="1231306"/>
                  </a:lnTo>
                  <a:lnTo>
                    <a:pt x="976903" y="1102414"/>
                  </a:lnTo>
                  <a:lnTo>
                    <a:pt x="946378" y="1102414"/>
                  </a:lnTo>
                  <a:lnTo>
                    <a:pt x="946378" y="1004040"/>
                  </a:lnTo>
                  <a:lnTo>
                    <a:pt x="919243" y="1004040"/>
                  </a:lnTo>
                  <a:lnTo>
                    <a:pt x="919243" y="895499"/>
                  </a:lnTo>
                  <a:lnTo>
                    <a:pt x="708936" y="895499"/>
                  </a:lnTo>
                  <a:lnTo>
                    <a:pt x="708936" y="800521"/>
                  </a:lnTo>
                  <a:lnTo>
                    <a:pt x="607175" y="800521"/>
                  </a:lnTo>
                  <a:lnTo>
                    <a:pt x="607175" y="695368"/>
                  </a:lnTo>
                  <a:lnTo>
                    <a:pt x="580038" y="695368"/>
                  </a:lnTo>
                  <a:lnTo>
                    <a:pt x="580038" y="590215"/>
                  </a:lnTo>
                  <a:lnTo>
                    <a:pt x="539334" y="590215"/>
                  </a:lnTo>
                  <a:lnTo>
                    <a:pt x="539334" y="495238"/>
                  </a:lnTo>
                  <a:lnTo>
                    <a:pt x="502022" y="495238"/>
                  </a:lnTo>
                  <a:lnTo>
                    <a:pt x="502022" y="407045"/>
                  </a:lnTo>
                  <a:lnTo>
                    <a:pt x="454533" y="407045"/>
                  </a:lnTo>
                  <a:lnTo>
                    <a:pt x="454533" y="291716"/>
                  </a:lnTo>
                  <a:lnTo>
                    <a:pt x="369732" y="291716"/>
                  </a:lnTo>
                  <a:lnTo>
                    <a:pt x="369732" y="193346"/>
                  </a:lnTo>
                  <a:lnTo>
                    <a:pt x="251010" y="193346"/>
                  </a:lnTo>
                  <a:lnTo>
                    <a:pt x="251010" y="105153"/>
                  </a:lnTo>
                  <a:lnTo>
                    <a:pt x="30528" y="105153"/>
                  </a:lnTo>
                  <a:lnTo>
                    <a:pt x="3052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1" name="Freeform: Shape 340">
              <a:extLst>
                <a:ext uri="{FF2B5EF4-FFF2-40B4-BE49-F238E27FC236}">
                  <a16:creationId xmlns:a16="http://schemas.microsoft.com/office/drawing/2014/main" id="{59BC1542-A12D-4882-B277-146AD0F93960}"/>
                </a:ext>
              </a:extLst>
            </p:cNvPr>
            <p:cNvSpPr/>
            <p:nvPr/>
          </p:nvSpPr>
          <p:spPr>
            <a:xfrm>
              <a:off x="107651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2" name="Freeform: Shape 341">
              <a:extLst>
                <a:ext uri="{FF2B5EF4-FFF2-40B4-BE49-F238E27FC236}">
                  <a16:creationId xmlns:a16="http://schemas.microsoft.com/office/drawing/2014/main" id="{8CC26DC2-B9E2-4DD8-8BA1-25EC5112F87E}"/>
                </a:ext>
              </a:extLst>
            </p:cNvPr>
            <p:cNvSpPr/>
            <p:nvPr/>
          </p:nvSpPr>
          <p:spPr>
            <a:xfrm>
              <a:off x="111080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3" name="Freeform: Shape 342">
              <a:extLst>
                <a:ext uri="{FF2B5EF4-FFF2-40B4-BE49-F238E27FC236}">
                  <a16:creationId xmlns:a16="http://schemas.microsoft.com/office/drawing/2014/main" id="{23720DB0-4F9E-44F4-9A63-1B48A67CBAB1}"/>
                </a:ext>
              </a:extLst>
            </p:cNvPr>
            <p:cNvSpPr/>
            <p:nvPr/>
          </p:nvSpPr>
          <p:spPr>
            <a:xfrm>
              <a:off x="12079570" y="49167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grpSp>
      <p:grpSp>
        <p:nvGrpSpPr>
          <p:cNvPr id="353" name="Group 352">
            <a:extLst>
              <a:ext uri="{FF2B5EF4-FFF2-40B4-BE49-F238E27FC236}">
                <a16:creationId xmlns:a16="http://schemas.microsoft.com/office/drawing/2014/main" id="{A44CD6F5-41DB-46CA-804C-5923FE26FA81}"/>
              </a:ext>
            </a:extLst>
          </p:cNvPr>
          <p:cNvGrpSpPr/>
          <p:nvPr/>
        </p:nvGrpSpPr>
        <p:grpSpPr>
          <a:xfrm>
            <a:off x="1223157" y="4251745"/>
            <a:ext cx="2757172" cy="1546207"/>
            <a:chOff x="2476500" y="2362200"/>
            <a:chExt cx="4191000" cy="2149575"/>
          </a:xfrm>
        </p:grpSpPr>
        <p:sp>
          <p:nvSpPr>
            <p:cNvPr id="347" name="Freeform: Shape 346">
              <a:extLst>
                <a:ext uri="{FF2B5EF4-FFF2-40B4-BE49-F238E27FC236}">
                  <a16:creationId xmlns:a16="http://schemas.microsoft.com/office/drawing/2014/main" id="{7633CF4C-AB07-4715-90CF-5E784E9DD2E1}"/>
                </a:ext>
              </a:extLst>
            </p:cNvPr>
            <p:cNvSpPr/>
            <p:nvPr/>
          </p:nvSpPr>
          <p:spPr>
            <a:xfrm>
              <a:off x="2476500" y="2362200"/>
              <a:ext cx="4191000" cy="2095500"/>
            </a:xfrm>
            <a:custGeom>
              <a:avLst/>
              <a:gdLst>
                <a:gd name="connsiteX0" fmla="*/ 4192534 w 4191000"/>
                <a:gd name="connsiteY0" fmla="*/ 2103920 h 2095500"/>
                <a:gd name="connsiteX1" fmla="*/ 3622558 w 4191000"/>
                <a:gd name="connsiteY1" fmla="*/ 2103920 h 2095500"/>
                <a:gd name="connsiteX2" fmla="*/ 3622558 w 4191000"/>
                <a:gd name="connsiteY2" fmla="*/ 1901171 h 2095500"/>
                <a:gd name="connsiteX3" fmla="*/ 2953131 w 4191000"/>
                <a:gd name="connsiteY3" fmla="*/ 1901171 h 2095500"/>
                <a:gd name="connsiteX4" fmla="*/ 2953131 w 4191000"/>
                <a:gd name="connsiteY4" fmla="*/ 1767288 h 2095500"/>
                <a:gd name="connsiteX5" fmla="*/ 2077136 w 4191000"/>
                <a:gd name="connsiteY5" fmla="*/ 1767288 h 2095500"/>
                <a:gd name="connsiteX6" fmla="*/ 2077136 w 4191000"/>
                <a:gd name="connsiteY6" fmla="*/ 1694612 h 2095500"/>
                <a:gd name="connsiteX7" fmla="*/ 1924126 w 4191000"/>
                <a:gd name="connsiteY7" fmla="*/ 1694612 h 2095500"/>
                <a:gd name="connsiteX8" fmla="*/ 1924126 w 4191000"/>
                <a:gd name="connsiteY8" fmla="*/ 1644882 h 2095500"/>
                <a:gd name="connsiteX9" fmla="*/ 1878225 w 4191000"/>
                <a:gd name="connsiteY9" fmla="*/ 1644882 h 2095500"/>
                <a:gd name="connsiteX10" fmla="*/ 1878225 w 4191000"/>
                <a:gd name="connsiteY10" fmla="*/ 1587503 h 2095500"/>
                <a:gd name="connsiteX11" fmla="*/ 1797891 w 4191000"/>
                <a:gd name="connsiteY11" fmla="*/ 1587503 h 2095500"/>
                <a:gd name="connsiteX12" fmla="*/ 1797891 w 4191000"/>
                <a:gd name="connsiteY12" fmla="*/ 1530125 h 2095500"/>
                <a:gd name="connsiteX13" fmla="*/ 1652530 w 4191000"/>
                <a:gd name="connsiteY13" fmla="*/ 1530125 h 2095500"/>
                <a:gd name="connsiteX14" fmla="*/ 1652530 w 4191000"/>
                <a:gd name="connsiteY14" fmla="*/ 1457439 h 2095500"/>
                <a:gd name="connsiteX15" fmla="*/ 1407709 w 4191000"/>
                <a:gd name="connsiteY15" fmla="*/ 1457439 h 2095500"/>
                <a:gd name="connsiteX16" fmla="*/ 1407709 w 4191000"/>
                <a:gd name="connsiteY16" fmla="*/ 1419187 h 2095500"/>
                <a:gd name="connsiteX17" fmla="*/ 1361808 w 4191000"/>
                <a:gd name="connsiteY17" fmla="*/ 1419187 h 2095500"/>
                <a:gd name="connsiteX18" fmla="*/ 1361808 w 4191000"/>
                <a:gd name="connsiteY18" fmla="*/ 1312078 h 2095500"/>
                <a:gd name="connsiteX19" fmla="*/ 1315907 w 4191000"/>
                <a:gd name="connsiteY19" fmla="*/ 1312078 h 2095500"/>
                <a:gd name="connsiteX20" fmla="*/ 1315907 w 4191000"/>
                <a:gd name="connsiteY20" fmla="*/ 1254700 h 2095500"/>
                <a:gd name="connsiteX21" fmla="*/ 1285304 w 4191000"/>
                <a:gd name="connsiteY21" fmla="*/ 1254700 h 2095500"/>
                <a:gd name="connsiteX22" fmla="*/ 1285304 w 4191000"/>
                <a:gd name="connsiteY22" fmla="*/ 1197321 h 2095500"/>
                <a:gd name="connsiteX23" fmla="*/ 1178195 w 4191000"/>
                <a:gd name="connsiteY23" fmla="*/ 1197321 h 2095500"/>
                <a:gd name="connsiteX24" fmla="*/ 1178195 w 4191000"/>
                <a:gd name="connsiteY24" fmla="*/ 1151420 h 2095500"/>
                <a:gd name="connsiteX25" fmla="*/ 1094032 w 4191000"/>
                <a:gd name="connsiteY25" fmla="*/ 1151420 h 2095500"/>
                <a:gd name="connsiteX26" fmla="*/ 1094032 w 4191000"/>
                <a:gd name="connsiteY26" fmla="*/ 1097861 h 2095500"/>
                <a:gd name="connsiteX27" fmla="*/ 1055780 w 4191000"/>
                <a:gd name="connsiteY27" fmla="*/ 1097861 h 2095500"/>
                <a:gd name="connsiteX28" fmla="*/ 1055780 w 4191000"/>
                <a:gd name="connsiteY28" fmla="*/ 1044312 h 2095500"/>
                <a:gd name="connsiteX29" fmla="*/ 979275 w 4191000"/>
                <a:gd name="connsiteY29" fmla="*/ 1044312 h 2095500"/>
                <a:gd name="connsiteX30" fmla="*/ 979275 w 4191000"/>
                <a:gd name="connsiteY30" fmla="*/ 948671 h 2095500"/>
                <a:gd name="connsiteX31" fmla="*/ 948675 w 4191000"/>
                <a:gd name="connsiteY31" fmla="*/ 948671 h 2095500"/>
                <a:gd name="connsiteX32" fmla="*/ 948675 w 4191000"/>
                <a:gd name="connsiteY32" fmla="*/ 887470 h 2095500"/>
                <a:gd name="connsiteX33" fmla="*/ 845391 w 4191000"/>
                <a:gd name="connsiteY33" fmla="*/ 887470 h 2095500"/>
                <a:gd name="connsiteX34" fmla="*/ 845391 w 4191000"/>
                <a:gd name="connsiteY34" fmla="*/ 833916 h 2095500"/>
                <a:gd name="connsiteX35" fmla="*/ 757410 w 4191000"/>
                <a:gd name="connsiteY35" fmla="*/ 833916 h 2095500"/>
                <a:gd name="connsiteX36" fmla="*/ 757410 w 4191000"/>
                <a:gd name="connsiteY36" fmla="*/ 780361 h 2095500"/>
                <a:gd name="connsiteX37" fmla="*/ 696205 w 4191000"/>
                <a:gd name="connsiteY37" fmla="*/ 780361 h 2095500"/>
                <a:gd name="connsiteX38" fmla="*/ 696205 w 4191000"/>
                <a:gd name="connsiteY38" fmla="*/ 680903 h 2095500"/>
                <a:gd name="connsiteX39" fmla="*/ 635000 w 4191000"/>
                <a:gd name="connsiteY39" fmla="*/ 680903 h 2095500"/>
                <a:gd name="connsiteX40" fmla="*/ 635000 w 4191000"/>
                <a:gd name="connsiteY40" fmla="*/ 535542 h 2095500"/>
                <a:gd name="connsiteX41" fmla="*/ 608223 w 4191000"/>
                <a:gd name="connsiteY41" fmla="*/ 535542 h 2095500"/>
                <a:gd name="connsiteX42" fmla="*/ 608223 w 4191000"/>
                <a:gd name="connsiteY42" fmla="*/ 485813 h 2095500"/>
                <a:gd name="connsiteX43" fmla="*/ 562319 w 4191000"/>
                <a:gd name="connsiteY43" fmla="*/ 485813 h 2095500"/>
                <a:gd name="connsiteX44" fmla="*/ 562319 w 4191000"/>
                <a:gd name="connsiteY44" fmla="*/ 439909 h 2095500"/>
                <a:gd name="connsiteX45" fmla="*/ 531717 w 4191000"/>
                <a:gd name="connsiteY45" fmla="*/ 439909 h 2095500"/>
                <a:gd name="connsiteX46" fmla="*/ 531717 w 4191000"/>
                <a:gd name="connsiteY46" fmla="*/ 386356 h 2095500"/>
                <a:gd name="connsiteX47" fmla="*/ 489639 w 4191000"/>
                <a:gd name="connsiteY47" fmla="*/ 386356 h 2095500"/>
                <a:gd name="connsiteX48" fmla="*/ 489639 w 4191000"/>
                <a:gd name="connsiteY48" fmla="*/ 286898 h 2095500"/>
                <a:gd name="connsiteX49" fmla="*/ 451386 w 4191000"/>
                <a:gd name="connsiteY49" fmla="*/ 286898 h 2095500"/>
                <a:gd name="connsiteX50" fmla="*/ 451386 w 4191000"/>
                <a:gd name="connsiteY50" fmla="*/ 244819 h 2095500"/>
                <a:gd name="connsiteX51" fmla="*/ 436085 w 4191000"/>
                <a:gd name="connsiteY51" fmla="*/ 244819 h 2095500"/>
                <a:gd name="connsiteX52" fmla="*/ 436085 w 4191000"/>
                <a:gd name="connsiteY52" fmla="*/ 175964 h 2095500"/>
                <a:gd name="connsiteX53" fmla="*/ 378704 w 4191000"/>
                <a:gd name="connsiteY53" fmla="*/ 175964 h 2095500"/>
                <a:gd name="connsiteX54" fmla="*/ 378704 w 4191000"/>
                <a:gd name="connsiteY54" fmla="*/ 99458 h 2095500"/>
                <a:gd name="connsiteX55" fmla="*/ 298374 w 4191000"/>
                <a:gd name="connsiteY55" fmla="*/ 99458 h 2095500"/>
                <a:gd name="connsiteX56" fmla="*/ 298374 w 4191000"/>
                <a:gd name="connsiteY56" fmla="*/ 45904 h 2095500"/>
                <a:gd name="connsiteX57" fmla="*/ 72681 w 4191000"/>
                <a:gd name="connsiteY57" fmla="*/ 45904 h 2095500"/>
                <a:gd name="connsiteX58" fmla="*/ 72681 w 4191000"/>
                <a:gd name="connsiteY58" fmla="*/ 0 h 2095500"/>
                <a:gd name="connsiteX59" fmla="*/ 0 w 4191000"/>
                <a:gd name="connsiteY59"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191000" h="2095500">
                  <a:moveTo>
                    <a:pt x="4192534" y="2103920"/>
                  </a:moveTo>
                  <a:lnTo>
                    <a:pt x="3622558" y="2103920"/>
                  </a:lnTo>
                  <a:lnTo>
                    <a:pt x="3622558" y="1901171"/>
                  </a:lnTo>
                  <a:lnTo>
                    <a:pt x="2953131" y="1901171"/>
                  </a:lnTo>
                  <a:lnTo>
                    <a:pt x="2953131" y="1767288"/>
                  </a:lnTo>
                  <a:lnTo>
                    <a:pt x="2077136" y="1767288"/>
                  </a:lnTo>
                  <a:lnTo>
                    <a:pt x="2077136" y="1694612"/>
                  </a:lnTo>
                  <a:lnTo>
                    <a:pt x="1924126" y="1694612"/>
                  </a:lnTo>
                  <a:lnTo>
                    <a:pt x="1924126" y="1644882"/>
                  </a:lnTo>
                  <a:lnTo>
                    <a:pt x="1878225" y="1644882"/>
                  </a:lnTo>
                  <a:lnTo>
                    <a:pt x="1878225" y="1587503"/>
                  </a:lnTo>
                  <a:lnTo>
                    <a:pt x="1797891" y="1587503"/>
                  </a:lnTo>
                  <a:lnTo>
                    <a:pt x="1797891" y="1530125"/>
                  </a:lnTo>
                  <a:lnTo>
                    <a:pt x="1652530" y="1530125"/>
                  </a:lnTo>
                  <a:lnTo>
                    <a:pt x="1652530" y="1457439"/>
                  </a:lnTo>
                  <a:lnTo>
                    <a:pt x="1407709" y="1457439"/>
                  </a:lnTo>
                  <a:lnTo>
                    <a:pt x="1407709" y="1419187"/>
                  </a:lnTo>
                  <a:lnTo>
                    <a:pt x="1361808" y="1419187"/>
                  </a:lnTo>
                  <a:lnTo>
                    <a:pt x="1361808" y="1312078"/>
                  </a:lnTo>
                  <a:lnTo>
                    <a:pt x="1315907" y="1312078"/>
                  </a:lnTo>
                  <a:lnTo>
                    <a:pt x="1315907" y="1254700"/>
                  </a:lnTo>
                  <a:lnTo>
                    <a:pt x="1285304" y="1254700"/>
                  </a:lnTo>
                  <a:lnTo>
                    <a:pt x="1285304" y="1197321"/>
                  </a:lnTo>
                  <a:lnTo>
                    <a:pt x="1178195" y="1197321"/>
                  </a:lnTo>
                  <a:lnTo>
                    <a:pt x="1178195" y="1151420"/>
                  </a:lnTo>
                  <a:lnTo>
                    <a:pt x="1094032" y="1151420"/>
                  </a:lnTo>
                  <a:lnTo>
                    <a:pt x="1094032" y="1097861"/>
                  </a:lnTo>
                  <a:lnTo>
                    <a:pt x="1055780" y="1097861"/>
                  </a:lnTo>
                  <a:lnTo>
                    <a:pt x="1055780" y="1044312"/>
                  </a:lnTo>
                  <a:lnTo>
                    <a:pt x="979275" y="1044312"/>
                  </a:lnTo>
                  <a:lnTo>
                    <a:pt x="979275" y="948671"/>
                  </a:lnTo>
                  <a:lnTo>
                    <a:pt x="948675" y="948671"/>
                  </a:lnTo>
                  <a:lnTo>
                    <a:pt x="948675" y="887470"/>
                  </a:lnTo>
                  <a:lnTo>
                    <a:pt x="845391" y="887470"/>
                  </a:lnTo>
                  <a:lnTo>
                    <a:pt x="845391" y="833916"/>
                  </a:lnTo>
                  <a:lnTo>
                    <a:pt x="757410" y="833916"/>
                  </a:lnTo>
                  <a:lnTo>
                    <a:pt x="757410" y="780361"/>
                  </a:lnTo>
                  <a:lnTo>
                    <a:pt x="696205" y="780361"/>
                  </a:lnTo>
                  <a:lnTo>
                    <a:pt x="696205" y="680903"/>
                  </a:lnTo>
                  <a:lnTo>
                    <a:pt x="635000" y="680903"/>
                  </a:lnTo>
                  <a:lnTo>
                    <a:pt x="635000" y="535542"/>
                  </a:lnTo>
                  <a:lnTo>
                    <a:pt x="608223" y="535542"/>
                  </a:lnTo>
                  <a:lnTo>
                    <a:pt x="608223" y="485813"/>
                  </a:lnTo>
                  <a:lnTo>
                    <a:pt x="562319" y="485813"/>
                  </a:lnTo>
                  <a:lnTo>
                    <a:pt x="562319" y="439909"/>
                  </a:lnTo>
                  <a:lnTo>
                    <a:pt x="531717" y="439909"/>
                  </a:lnTo>
                  <a:lnTo>
                    <a:pt x="531717" y="386356"/>
                  </a:lnTo>
                  <a:lnTo>
                    <a:pt x="489639" y="386356"/>
                  </a:lnTo>
                  <a:lnTo>
                    <a:pt x="489639" y="286898"/>
                  </a:lnTo>
                  <a:lnTo>
                    <a:pt x="451386" y="286898"/>
                  </a:lnTo>
                  <a:lnTo>
                    <a:pt x="451386" y="244819"/>
                  </a:lnTo>
                  <a:lnTo>
                    <a:pt x="436085" y="244819"/>
                  </a:lnTo>
                  <a:lnTo>
                    <a:pt x="436085" y="175964"/>
                  </a:lnTo>
                  <a:lnTo>
                    <a:pt x="378704" y="175964"/>
                  </a:lnTo>
                  <a:lnTo>
                    <a:pt x="378704" y="99458"/>
                  </a:lnTo>
                  <a:lnTo>
                    <a:pt x="298374" y="99458"/>
                  </a:lnTo>
                  <a:lnTo>
                    <a:pt x="298374" y="45904"/>
                  </a:lnTo>
                  <a:lnTo>
                    <a:pt x="72681" y="45904"/>
                  </a:lnTo>
                  <a:lnTo>
                    <a:pt x="7268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8" name="Freeform: Shape 347">
              <a:extLst>
                <a:ext uri="{FF2B5EF4-FFF2-40B4-BE49-F238E27FC236}">
                  <a16:creationId xmlns:a16="http://schemas.microsoft.com/office/drawing/2014/main" id="{B765F294-3760-44E7-9B5B-9353020A47B1}"/>
                </a:ext>
              </a:extLst>
            </p:cNvPr>
            <p:cNvSpPr/>
            <p:nvPr/>
          </p:nvSpPr>
          <p:spPr>
            <a:xfrm>
              <a:off x="397602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9" name="Freeform: Shape 348">
              <a:extLst>
                <a:ext uri="{FF2B5EF4-FFF2-40B4-BE49-F238E27FC236}">
                  <a16:creationId xmlns:a16="http://schemas.microsoft.com/office/drawing/2014/main" id="{E7623194-F077-4C78-A3D1-B7883195F58E}"/>
                </a:ext>
              </a:extLst>
            </p:cNvPr>
            <p:cNvSpPr/>
            <p:nvPr/>
          </p:nvSpPr>
          <p:spPr>
            <a:xfrm>
              <a:off x="407127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0" name="Freeform: Shape 349">
              <a:extLst>
                <a:ext uri="{FF2B5EF4-FFF2-40B4-BE49-F238E27FC236}">
                  <a16:creationId xmlns:a16="http://schemas.microsoft.com/office/drawing/2014/main" id="{8C887551-0B56-4649-9F69-A4A89A2D1B9A}"/>
                </a:ext>
              </a:extLst>
            </p:cNvPr>
            <p:cNvSpPr/>
            <p:nvPr/>
          </p:nvSpPr>
          <p:spPr>
            <a:xfrm>
              <a:off x="50618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1" name="Freeform: Shape 350">
              <a:extLst>
                <a:ext uri="{FF2B5EF4-FFF2-40B4-BE49-F238E27FC236}">
                  <a16:creationId xmlns:a16="http://schemas.microsoft.com/office/drawing/2014/main" id="{CFC914D6-0CC7-43AC-A8DC-5781A7CC8AF5}"/>
                </a:ext>
              </a:extLst>
            </p:cNvPr>
            <p:cNvSpPr/>
            <p:nvPr/>
          </p:nvSpPr>
          <p:spPr>
            <a:xfrm>
              <a:off x="50999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2" name="Freeform: Shape 351">
              <a:extLst>
                <a:ext uri="{FF2B5EF4-FFF2-40B4-BE49-F238E27FC236}">
                  <a16:creationId xmlns:a16="http://schemas.microsoft.com/office/drawing/2014/main" id="{80B7C8D3-C7FA-4087-A3D1-34EA4872B76F}"/>
                </a:ext>
              </a:extLst>
            </p:cNvPr>
            <p:cNvSpPr/>
            <p:nvPr/>
          </p:nvSpPr>
          <p:spPr>
            <a:xfrm>
              <a:off x="6643021" y="4406999"/>
              <a:ext cx="9525" cy="104776"/>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grpSp>
      <p:sp>
        <p:nvSpPr>
          <p:cNvPr id="357" name="Graphic 355">
            <a:extLst>
              <a:ext uri="{FF2B5EF4-FFF2-40B4-BE49-F238E27FC236}">
                <a16:creationId xmlns:a16="http://schemas.microsoft.com/office/drawing/2014/main" id="{4135821A-EB10-4AA0-AFCB-CE471CAEB5BB}"/>
              </a:ext>
            </a:extLst>
          </p:cNvPr>
          <p:cNvSpPr/>
          <p:nvPr/>
        </p:nvSpPr>
        <p:spPr>
          <a:xfrm>
            <a:off x="5457704" y="4236410"/>
            <a:ext cx="1559228" cy="1701666"/>
          </a:xfrm>
          <a:custGeom>
            <a:avLst/>
            <a:gdLst>
              <a:gd name="connsiteX0" fmla="*/ 2440543 w 2438400"/>
              <a:gd name="connsiteY0" fmla="*/ 2291353 h 2286000"/>
              <a:gd name="connsiteX1" fmla="*/ 2440543 w 2438400"/>
              <a:gd name="connsiteY1" fmla="*/ 2199551 h 2286000"/>
              <a:gd name="connsiteX2" fmla="*/ 2145992 w 2438400"/>
              <a:gd name="connsiteY2" fmla="*/ 2199551 h 2286000"/>
              <a:gd name="connsiteX3" fmla="*/ 2145992 w 2438400"/>
              <a:gd name="connsiteY3" fmla="*/ 2092443 h 2286000"/>
              <a:gd name="connsiteX4" fmla="*/ 1419187 w 2438400"/>
              <a:gd name="connsiteY4" fmla="*/ 2092443 h 2286000"/>
              <a:gd name="connsiteX5" fmla="*/ 1419187 w 2438400"/>
              <a:gd name="connsiteY5" fmla="*/ 1992982 h 2286000"/>
              <a:gd name="connsiteX6" fmla="*/ 1231745 w 2438400"/>
              <a:gd name="connsiteY6" fmla="*/ 1992982 h 2286000"/>
              <a:gd name="connsiteX7" fmla="*/ 1231745 w 2438400"/>
              <a:gd name="connsiteY7" fmla="*/ 1897352 h 2286000"/>
              <a:gd name="connsiteX8" fmla="*/ 975455 w 2438400"/>
              <a:gd name="connsiteY8" fmla="*/ 1897352 h 2286000"/>
              <a:gd name="connsiteX9" fmla="*/ 975455 w 2438400"/>
              <a:gd name="connsiteY9" fmla="*/ 1790243 h 2286000"/>
              <a:gd name="connsiteX10" fmla="*/ 757410 w 2438400"/>
              <a:gd name="connsiteY10" fmla="*/ 1790243 h 2286000"/>
              <a:gd name="connsiteX11" fmla="*/ 757410 w 2438400"/>
              <a:gd name="connsiteY11" fmla="*/ 1686954 h 2286000"/>
              <a:gd name="connsiteX12" fmla="*/ 707681 w 2438400"/>
              <a:gd name="connsiteY12" fmla="*/ 1686954 h 2286000"/>
              <a:gd name="connsiteX13" fmla="*/ 707681 w 2438400"/>
              <a:gd name="connsiteY13" fmla="*/ 1595152 h 2286000"/>
              <a:gd name="connsiteX14" fmla="*/ 650301 w 2438400"/>
              <a:gd name="connsiteY14" fmla="*/ 1595152 h 2286000"/>
              <a:gd name="connsiteX15" fmla="*/ 650301 w 2438400"/>
              <a:gd name="connsiteY15" fmla="*/ 1510998 h 2286000"/>
              <a:gd name="connsiteX16" fmla="*/ 612048 w 2438400"/>
              <a:gd name="connsiteY16" fmla="*/ 1510998 h 2286000"/>
              <a:gd name="connsiteX17" fmla="*/ 612048 w 2438400"/>
              <a:gd name="connsiteY17" fmla="*/ 1388583 h 2286000"/>
              <a:gd name="connsiteX18" fmla="*/ 535542 w 2438400"/>
              <a:gd name="connsiteY18" fmla="*/ 1388583 h 2286000"/>
              <a:gd name="connsiteX19" fmla="*/ 535542 w 2438400"/>
              <a:gd name="connsiteY19" fmla="*/ 1296781 h 2286000"/>
              <a:gd name="connsiteX20" fmla="*/ 470512 w 2438400"/>
              <a:gd name="connsiteY20" fmla="*/ 1296781 h 2286000"/>
              <a:gd name="connsiteX21" fmla="*/ 470512 w 2438400"/>
              <a:gd name="connsiteY21" fmla="*/ 1182014 h 2286000"/>
              <a:gd name="connsiteX22" fmla="*/ 382530 w 2438400"/>
              <a:gd name="connsiteY22" fmla="*/ 1182014 h 2286000"/>
              <a:gd name="connsiteX23" fmla="*/ 382530 w 2438400"/>
              <a:gd name="connsiteY23" fmla="*/ 879820 h 2286000"/>
              <a:gd name="connsiteX24" fmla="*/ 340452 w 2438400"/>
              <a:gd name="connsiteY24" fmla="*/ 879820 h 2286000"/>
              <a:gd name="connsiteX25" fmla="*/ 340452 w 2438400"/>
              <a:gd name="connsiteY25" fmla="*/ 405482 h 2286000"/>
              <a:gd name="connsiteX26" fmla="*/ 317500 w 2438400"/>
              <a:gd name="connsiteY26" fmla="*/ 405482 h 2286000"/>
              <a:gd name="connsiteX27" fmla="*/ 317500 w 2438400"/>
              <a:gd name="connsiteY27" fmla="*/ 302199 h 2286000"/>
              <a:gd name="connsiteX28" fmla="*/ 294548 w 2438400"/>
              <a:gd name="connsiteY28" fmla="*/ 302199 h 2286000"/>
              <a:gd name="connsiteX29" fmla="*/ 294548 w 2438400"/>
              <a:gd name="connsiteY29" fmla="*/ 183614 h 2286000"/>
              <a:gd name="connsiteX30" fmla="*/ 279247 w 2438400"/>
              <a:gd name="connsiteY30" fmla="*/ 183614 h 2286000"/>
              <a:gd name="connsiteX31" fmla="*/ 279247 w 2438400"/>
              <a:gd name="connsiteY31" fmla="*/ 99458 h 2286000"/>
              <a:gd name="connsiteX32" fmla="*/ 61205 w 2438400"/>
              <a:gd name="connsiteY32" fmla="*/ 99458 h 2286000"/>
              <a:gd name="connsiteX33" fmla="*/ 61205 w 2438400"/>
              <a:gd name="connsiteY33" fmla="*/ 0 h 2286000"/>
              <a:gd name="connsiteX34" fmla="*/ 0 w 2438400"/>
              <a:gd name="connsiteY3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38400" h="2286000">
                <a:moveTo>
                  <a:pt x="2440543" y="2291353"/>
                </a:moveTo>
                <a:lnTo>
                  <a:pt x="2440543" y="2199551"/>
                </a:lnTo>
                <a:lnTo>
                  <a:pt x="2145992" y="2199551"/>
                </a:lnTo>
                <a:lnTo>
                  <a:pt x="2145992" y="2092443"/>
                </a:lnTo>
                <a:lnTo>
                  <a:pt x="1419187" y="2092443"/>
                </a:lnTo>
                <a:lnTo>
                  <a:pt x="1419187" y="1992982"/>
                </a:lnTo>
                <a:lnTo>
                  <a:pt x="1231745" y="1992982"/>
                </a:lnTo>
                <a:lnTo>
                  <a:pt x="1231745" y="1897352"/>
                </a:lnTo>
                <a:lnTo>
                  <a:pt x="975455" y="1897352"/>
                </a:lnTo>
                <a:lnTo>
                  <a:pt x="975455" y="1790243"/>
                </a:lnTo>
                <a:lnTo>
                  <a:pt x="757410" y="1790243"/>
                </a:lnTo>
                <a:lnTo>
                  <a:pt x="757410" y="1686954"/>
                </a:lnTo>
                <a:lnTo>
                  <a:pt x="707681" y="1686954"/>
                </a:lnTo>
                <a:lnTo>
                  <a:pt x="707681" y="1595152"/>
                </a:lnTo>
                <a:lnTo>
                  <a:pt x="650301" y="1595152"/>
                </a:lnTo>
                <a:lnTo>
                  <a:pt x="650301" y="1510998"/>
                </a:lnTo>
                <a:lnTo>
                  <a:pt x="612048" y="1510998"/>
                </a:lnTo>
                <a:lnTo>
                  <a:pt x="612048" y="1388583"/>
                </a:lnTo>
                <a:lnTo>
                  <a:pt x="535542" y="1388583"/>
                </a:lnTo>
                <a:lnTo>
                  <a:pt x="535542" y="1296781"/>
                </a:lnTo>
                <a:lnTo>
                  <a:pt x="470512" y="1296781"/>
                </a:lnTo>
                <a:lnTo>
                  <a:pt x="470512" y="1182014"/>
                </a:lnTo>
                <a:lnTo>
                  <a:pt x="382530" y="1182014"/>
                </a:lnTo>
                <a:lnTo>
                  <a:pt x="382530" y="879820"/>
                </a:lnTo>
                <a:lnTo>
                  <a:pt x="340452" y="879820"/>
                </a:lnTo>
                <a:lnTo>
                  <a:pt x="340452" y="405482"/>
                </a:lnTo>
                <a:lnTo>
                  <a:pt x="317500" y="405482"/>
                </a:lnTo>
                <a:lnTo>
                  <a:pt x="317500" y="302199"/>
                </a:lnTo>
                <a:lnTo>
                  <a:pt x="294548" y="302199"/>
                </a:lnTo>
                <a:lnTo>
                  <a:pt x="294548" y="183614"/>
                </a:lnTo>
                <a:lnTo>
                  <a:pt x="279247" y="183614"/>
                </a:lnTo>
                <a:lnTo>
                  <a:pt x="279247" y="99458"/>
                </a:lnTo>
                <a:lnTo>
                  <a:pt x="61205" y="99458"/>
                </a:lnTo>
                <a:lnTo>
                  <a:pt x="61205"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B2C0D8"/>
              </a:solidFill>
            </a:endParaRPr>
          </a:p>
        </p:txBody>
      </p:sp>
      <p:grpSp>
        <p:nvGrpSpPr>
          <p:cNvPr id="369" name="Group 368">
            <a:extLst>
              <a:ext uri="{FF2B5EF4-FFF2-40B4-BE49-F238E27FC236}">
                <a16:creationId xmlns:a16="http://schemas.microsoft.com/office/drawing/2014/main" id="{4DCBE6B9-5CE5-46B1-A381-FA67D6C948DF}"/>
              </a:ext>
            </a:extLst>
          </p:cNvPr>
          <p:cNvGrpSpPr/>
          <p:nvPr/>
        </p:nvGrpSpPr>
        <p:grpSpPr>
          <a:xfrm>
            <a:off x="5457704" y="4236410"/>
            <a:ext cx="2819701" cy="1581848"/>
            <a:chOff x="2371725" y="2357438"/>
            <a:chExt cx="4400550" cy="2141162"/>
          </a:xfrm>
        </p:grpSpPr>
        <p:sp>
          <p:nvSpPr>
            <p:cNvPr id="360" name="Freeform: Shape 359">
              <a:extLst>
                <a:ext uri="{FF2B5EF4-FFF2-40B4-BE49-F238E27FC236}">
                  <a16:creationId xmlns:a16="http://schemas.microsoft.com/office/drawing/2014/main" id="{A8C9942E-462D-4987-8B55-5977B52E4BFA}"/>
                </a:ext>
              </a:extLst>
            </p:cNvPr>
            <p:cNvSpPr/>
            <p:nvPr/>
          </p:nvSpPr>
          <p:spPr>
            <a:xfrm>
              <a:off x="2371725" y="2357438"/>
              <a:ext cx="4400550" cy="2076450"/>
            </a:xfrm>
            <a:custGeom>
              <a:avLst/>
              <a:gdLst>
                <a:gd name="connsiteX0" fmla="*/ 4402922 w 4400550"/>
                <a:gd name="connsiteY0" fmla="*/ 2084794 h 2076450"/>
                <a:gd name="connsiteX1" fmla="*/ 3232375 w 4400550"/>
                <a:gd name="connsiteY1" fmla="*/ 2084794 h 2076450"/>
                <a:gd name="connsiteX2" fmla="*/ 3232375 w 4400550"/>
                <a:gd name="connsiteY2" fmla="*/ 1862919 h 2076450"/>
                <a:gd name="connsiteX3" fmla="*/ 2096262 w 4400550"/>
                <a:gd name="connsiteY3" fmla="*/ 1862919 h 2076450"/>
                <a:gd name="connsiteX4" fmla="*/ 2096262 w 4400550"/>
                <a:gd name="connsiteY4" fmla="*/ 1817018 h 2076450"/>
                <a:gd name="connsiteX5" fmla="*/ 2038883 w 4400550"/>
                <a:gd name="connsiteY5" fmla="*/ 1817018 h 2076450"/>
                <a:gd name="connsiteX6" fmla="*/ 2038883 w 4400550"/>
                <a:gd name="connsiteY6" fmla="*/ 1763468 h 2076450"/>
                <a:gd name="connsiteX7" fmla="*/ 1912649 w 4400550"/>
                <a:gd name="connsiteY7" fmla="*/ 1763468 h 2076450"/>
                <a:gd name="connsiteX8" fmla="*/ 1912649 w 4400550"/>
                <a:gd name="connsiteY8" fmla="*/ 1694612 h 2076450"/>
                <a:gd name="connsiteX9" fmla="*/ 1430665 w 4400550"/>
                <a:gd name="connsiteY9" fmla="*/ 1694612 h 2076450"/>
                <a:gd name="connsiteX10" fmla="*/ 1430665 w 4400550"/>
                <a:gd name="connsiteY10" fmla="*/ 1637233 h 2076450"/>
                <a:gd name="connsiteX11" fmla="*/ 1159069 w 4400550"/>
                <a:gd name="connsiteY11" fmla="*/ 1637233 h 2076450"/>
                <a:gd name="connsiteX12" fmla="*/ 1159069 w 4400550"/>
                <a:gd name="connsiteY12" fmla="*/ 1545422 h 2076450"/>
                <a:gd name="connsiteX13" fmla="*/ 1094032 w 4400550"/>
                <a:gd name="connsiteY13" fmla="*/ 1545422 h 2076450"/>
                <a:gd name="connsiteX14" fmla="*/ 1094032 w 4400550"/>
                <a:gd name="connsiteY14" fmla="*/ 1438313 h 2076450"/>
                <a:gd name="connsiteX15" fmla="*/ 1067257 w 4400550"/>
                <a:gd name="connsiteY15" fmla="*/ 1438313 h 2076450"/>
                <a:gd name="connsiteX16" fmla="*/ 1067257 w 4400550"/>
                <a:gd name="connsiteY16" fmla="*/ 1331205 h 2076450"/>
                <a:gd name="connsiteX17" fmla="*/ 1036653 w 4400550"/>
                <a:gd name="connsiteY17" fmla="*/ 1331205 h 2076450"/>
                <a:gd name="connsiteX18" fmla="*/ 1036653 w 4400550"/>
                <a:gd name="connsiteY18" fmla="*/ 1273826 h 2076450"/>
                <a:gd name="connsiteX19" fmla="*/ 860692 w 4400550"/>
                <a:gd name="connsiteY19" fmla="*/ 1273826 h 2076450"/>
                <a:gd name="connsiteX20" fmla="*/ 860692 w 4400550"/>
                <a:gd name="connsiteY20" fmla="*/ 1224096 h 2076450"/>
                <a:gd name="connsiteX21" fmla="*/ 791837 w 4400550"/>
                <a:gd name="connsiteY21" fmla="*/ 1224096 h 2076450"/>
                <a:gd name="connsiteX22" fmla="*/ 791837 w 4400550"/>
                <a:gd name="connsiteY22" fmla="*/ 1182014 h 2076450"/>
                <a:gd name="connsiteX23" fmla="*/ 730632 w 4400550"/>
                <a:gd name="connsiteY23" fmla="*/ 1182014 h 2076450"/>
                <a:gd name="connsiteX24" fmla="*/ 730632 w 4400550"/>
                <a:gd name="connsiteY24" fmla="*/ 1128465 h 2076450"/>
                <a:gd name="connsiteX25" fmla="*/ 684729 w 4400550"/>
                <a:gd name="connsiteY25" fmla="*/ 1128465 h 2076450"/>
                <a:gd name="connsiteX26" fmla="*/ 684729 w 4400550"/>
                <a:gd name="connsiteY26" fmla="*/ 1074906 h 2076450"/>
                <a:gd name="connsiteX27" fmla="*/ 604397 w 4400550"/>
                <a:gd name="connsiteY27" fmla="*/ 1074906 h 2076450"/>
                <a:gd name="connsiteX28" fmla="*/ 604397 w 4400550"/>
                <a:gd name="connsiteY28" fmla="*/ 891295 h 2076450"/>
                <a:gd name="connsiteX29" fmla="*/ 558494 w 4400550"/>
                <a:gd name="connsiteY29" fmla="*/ 891295 h 2076450"/>
                <a:gd name="connsiteX30" fmla="*/ 558494 w 4400550"/>
                <a:gd name="connsiteY30" fmla="*/ 841566 h 2076450"/>
                <a:gd name="connsiteX31" fmla="*/ 527892 w 4400550"/>
                <a:gd name="connsiteY31" fmla="*/ 841566 h 2076450"/>
                <a:gd name="connsiteX32" fmla="*/ 527892 w 4400550"/>
                <a:gd name="connsiteY32" fmla="*/ 780361 h 2076450"/>
                <a:gd name="connsiteX33" fmla="*/ 436084 w 4400550"/>
                <a:gd name="connsiteY33" fmla="*/ 780361 h 2076450"/>
                <a:gd name="connsiteX34" fmla="*/ 436084 w 4400550"/>
                <a:gd name="connsiteY34" fmla="*/ 711506 h 2076450"/>
                <a:gd name="connsiteX35" fmla="*/ 409307 w 4400550"/>
                <a:gd name="connsiteY35" fmla="*/ 711506 h 2076450"/>
                <a:gd name="connsiteX36" fmla="*/ 409307 w 4400550"/>
                <a:gd name="connsiteY36" fmla="*/ 608223 h 2076450"/>
                <a:gd name="connsiteX37" fmla="*/ 374879 w 4400550"/>
                <a:gd name="connsiteY37" fmla="*/ 608223 h 2076450"/>
                <a:gd name="connsiteX38" fmla="*/ 374879 w 4400550"/>
                <a:gd name="connsiteY38" fmla="*/ 344277 h 2076450"/>
                <a:gd name="connsiteX39" fmla="*/ 328976 w 4400550"/>
                <a:gd name="connsiteY39" fmla="*/ 344277 h 2076450"/>
                <a:gd name="connsiteX40" fmla="*/ 328976 w 4400550"/>
                <a:gd name="connsiteY40" fmla="*/ 149187 h 2076450"/>
                <a:gd name="connsiteX41" fmla="*/ 286898 w 4400550"/>
                <a:gd name="connsiteY41" fmla="*/ 149187 h 2076450"/>
                <a:gd name="connsiteX42" fmla="*/ 286898 w 4400550"/>
                <a:gd name="connsiteY42" fmla="*/ 95633 h 2076450"/>
                <a:gd name="connsiteX43" fmla="*/ 137711 w 4400550"/>
                <a:gd name="connsiteY43" fmla="*/ 95633 h 2076450"/>
                <a:gd name="connsiteX44" fmla="*/ 137711 w 4400550"/>
                <a:gd name="connsiteY44" fmla="*/ 53554 h 2076450"/>
                <a:gd name="connsiteX45" fmla="*/ 80331 w 4400550"/>
                <a:gd name="connsiteY45" fmla="*/ 53554 h 2076450"/>
                <a:gd name="connsiteX46" fmla="*/ 80331 w 4400550"/>
                <a:gd name="connsiteY46" fmla="*/ 0 h 2076450"/>
                <a:gd name="connsiteX47" fmla="*/ 0 w 4400550"/>
                <a:gd name="connsiteY47" fmla="*/ 0 h 207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00550" h="2076450">
                  <a:moveTo>
                    <a:pt x="4402922" y="2084794"/>
                  </a:moveTo>
                  <a:lnTo>
                    <a:pt x="3232375" y="2084794"/>
                  </a:lnTo>
                  <a:lnTo>
                    <a:pt x="3232375" y="1862919"/>
                  </a:lnTo>
                  <a:lnTo>
                    <a:pt x="2096262" y="1862919"/>
                  </a:lnTo>
                  <a:lnTo>
                    <a:pt x="2096262" y="1817018"/>
                  </a:lnTo>
                  <a:lnTo>
                    <a:pt x="2038883" y="1817018"/>
                  </a:lnTo>
                  <a:lnTo>
                    <a:pt x="2038883" y="1763468"/>
                  </a:lnTo>
                  <a:lnTo>
                    <a:pt x="1912649" y="1763468"/>
                  </a:lnTo>
                  <a:lnTo>
                    <a:pt x="1912649" y="1694612"/>
                  </a:lnTo>
                  <a:lnTo>
                    <a:pt x="1430665" y="1694612"/>
                  </a:lnTo>
                  <a:lnTo>
                    <a:pt x="1430665" y="1637233"/>
                  </a:lnTo>
                  <a:lnTo>
                    <a:pt x="1159069" y="1637233"/>
                  </a:lnTo>
                  <a:lnTo>
                    <a:pt x="1159069" y="1545422"/>
                  </a:lnTo>
                  <a:lnTo>
                    <a:pt x="1094032" y="1545422"/>
                  </a:lnTo>
                  <a:lnTo>
                    <a:pt x="1094032" y="1438313"/>
                  </a:lnTo>
                  <a:lnTo>
                    <a:pt x="1067257" y="1438313"/>
                  </a:lnTo>
                  <a:lnTo>
                    <a:pt x="1067257" y="1331205"/>
                  </a:lnTo>
                  <a:lnTo>
                    <a:pt x="1036653" y="1331205"/>
                  </a:lnTo>
                  <a:lnTo>
                    <a:pt x="1036653" y="1273826"/>
                  </a:lnTo>
                  <a:lnTo>
                    <a:pt x="860692" y="1273826"/>
                  </a:lnTo>
                  <a:lnTo>
                    <a:pt x="860692" y="1224096"/>
                  </a:lnTo>
                  <a:lnTo>
                    <a:pt x="791837" y="1224096"/>
                  </a:lnTo>
                  <a:lnTo>
                    <a:pt x="791837" y="1182014"/>
                  </a:lnTo>
                  <a:lnTo>
                    <a:pt x="730632" y="1182014"/>
                  </a:lnTo>
                  <a:lnTo>
                    <a:pt x="730632" y="1128465"/>
                  </a:lnTo>
                  <a:lnTo>
                    <a:pt x="684729" y="1128465"/>
                  </a:lnTo>
                  <a:lnTo>
                    <a:pt x="684729" y="1074906"/>
                  </a:lnTo>
                  <a:lnTo>
                    <a:pt x="604397" y="1074906"/>
                  </a:lnTo>
                  <a:lnTo>
                    <a:pt x="604397" y="891295"/>
                  </a:lnTo>
                  <a:lnTo>
                    <a:pt x="558494" y="891295"/>
                  </a:lnTo>
                  <a:lnTo>
                    <a:pt x="558494" y="841566"/>
                  </a:lnTo>
                  <a:lnTo>
                    <a:pt x="527892" y="841566"/>
                  </a:lnTo>
                  <a:lnTo>
                    <a:pt x="527892" y="780361"/>
                  </a:lnTo>
                  <a:lnTo>
                    <a:pt x="436084" y="780361"/>
                  </a:lnTo>
                  <a:lnTo>
                    <a:pt x="436084" y="711506"/>
                  </a:lnTo>
                  <a:lnTo>
                    <a:pt x="409307" y="711506"/>
                  </a:lnTo>
                  <a:lnTo>
                    <a:pt x="409307" y="608223"/>
                  </a:lnTo>
                  <a:lnTo>
                    <a:pt x="374879" y="608223"/>
                  </a:lnTo>
                  <a:lnTo>
                    <a:pt x="374879" y="344277"/>
                  </a:lnTo>
                  <a:lnTo>
                    <a:pt x="328976" y="344277"/>
                  </a:lnTo>
                  <a:lnTo>
                    <a:pt x="328976" y="149187"/>
                  </a:lnTo>
                  <a:lnTo>
                    <a:pt x="286898" y="149187"/>
                  </a:lnTo>
                  <a:lnTo>
                    <a:pt x="286898" y="95633"/>
                  </a:lnTo>
                  <a:lnTo>
                    <a:pt x="137711" y="95633"/>
                  </a:lnTo>
                  <a:lnTo>
                    <a:pt x="137711" y="53554"/>
                  </a:lnTo>
                  <a:lnTo>
                    <a:pt x="80331" y="53554"/>
                  </a:lnTo>
                  <a:lnTo>
                    <a:pt x="8033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1" name="Freeform: Shape 360">
              <a:extLst>
                <a:ext uri="{FF2B5EF4-FFF2-40B4-BE49-F238E27FC236}">
                  <a16:creationId xmlns:a16="http://schemas.microsoft.com/office/drawing/2014/main" id="{50CA93A0-7122-4E37-8FEB-A0FD0982E7F1}"/>
                </a:ext>
              </a:extLst>
            </p:cNvPr>
            <p:cNvSpPr/>
            <p:nvPr/>
          </p:nvSpPr>
          <p:spPr>
            <a:xfrm>
              <a:off x="395922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2" name="Freeform: Shape 361">
              <a:extLst>
                <a:ext uri="{FF2B5EF4-FFF2-40B4-BE49-F238E27FC236}">
                  <a16:creationId xmlns:a16="http://schemas.microsoft.com/office/drawing/2014/main" id="{B231DD4E-B9BD-4CBC-BBD8-CA26563EE23C}"/>
                </a:ext>
              </a:extLst>
            </p:cNvPr>
            <p:cNvSpPr/>
            <p:nvPr/>
          </p:nvSpPr>
          <p:spPr>
            <a:xfrm>
              <a:off x="409257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3" name="Freeform: Shape 362">
              <a:extLst>
                <a:ext uri="{FF2B5EF4-FFF2-40B4-BE49-F238E27FC236}">
                  <a16:creationId xmlns:a16="http://schemas.microsoft.com/office/drawing/2014/main" id="{B7A46E82-544C-4EE2-B205-9BFA55B3088E}"/>
                </a:ext>
              </a:extLst>
            </p:cNvPr>
            <p:cNvSpPr/>
            <p:nvPr/>
          </p:nvSpPr>
          <p:spPr>
            <a:xfrm>
              <a:off x="453072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4" name="Freeform: Shape 363">
              <a:extLst>
                <a:ext uri="{FF2B5EF4-FFF2-40B4-BE49-F238E27FC236}">
                  <a16:creationId xmlns:a16="http://schemas.microsoft.com/office/drawing/2014/main" id="{80B7B813-D9DF-4017-B3C6-B1933F9E9DDE}"/>
                </a:ext>
              </a:extLst>
            </p:cNvPr>
            <p:cNvSpPr/>
            <p:nvPr/>
          </p:nvSpPr>
          <p:spPr>
            <a:xfrm>
              <a:off x="4702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5" name="Freeform: Shape 364">
              <a:extLst>
                <a:ext uri="{FF2B5EF4-FFF2-40B4-BE49-F238E27FC236}">
                  <a16:creationId xmlns:a16="http://schemas.microsoft.com/office/drawing/2014/main" id="{17C1F275-6DB5-4C59-9BD3-645090CE6493}"/>
                </a:ext>
              </a:extLst>
            </p:cNvPr>
            <p:cNvSpPr/>
            <p:nvPr/>
          </p:nvSpPr>
          <p:spPr>
            <a:xfrm>
              <a:off x="5083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6" name="Freeform: Shape 365">
              <a:extLst>
                <a:ext uri="{FF2B5EF4-FFF2-40B4-BE49-F238E27FC236}">
                  <a16:creationId xmlns:a16="http://schemas.microsoft.com/office/drawing/2014/main" id="{3FF8E271-2F2C-434F-81F9-9090A7FC37F2}"/>
                </a:ext>
              </a:extLst>
            </p:cNvPr>
            <p:cNvSpPr/>
            <p:nvPr/>
          </p:nvSpPr>
          <p:spPr>
            <a:xfrm>
              <a:off x="51212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7" name="Freeform: Shape 366">
              <a:extLst>
                <a:ext uri="{FF2B5EF4-FFF2-40B4-BE49-F238E27FC236}">
                  <a16:creationId xmlns:a16="http://schemas.microsoft.com/office/drawing/2014/main" id="{B7C346FC-DE54-4956-81BE-1DD7B3DBB995}"/>
                </a:ext>
              </a:extLst>
            </p:cNvPr>
            <p:cNvSpPr/>
            <p:nvPr/>
          </p:nvSpPr>
          <p:spPr>
            <a:xfrm>
              <a:off x="5464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8" name="Freeform: Shape 367">
              <a:extLst>
                <a:ext uri="{FF2B5EF4-FFF2-40B4-BE49-F238E27FC236}">
                  <a16:creationId xmlns:a16="http://schemas.microsoft.com/office/drawing/2014/main" id="{F2C6D691-0715-4791-9981-D725AC7A7EAE}"/>
                </a:ext>
              </a:extLst>
            </p:cNvPr>
            <p:cNvSpPr/>
            <p:nvPr/>
          </p:nvSpPr>
          <p:spPr>
            <a:xfrm>
              <a:off x="6740538" y="43938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spTree>
    <p:extLst>
      <p:ext uri="{BB962C8B-B14F-4D97-AF65-F5344CB8AC3E}">
        <p14:creationId xmlns:p14="http://schemas.microsoft.com/office/powerpoint/2010/main" val="33674110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4514：FOLFIRI + 雷莫芦单抗对比紫杉醇 + 雷莫芦单抗作为二线治疗用于晚期或转移性胃食管腺癌患者（既往使用过或未使用过多西他赛）：AIO 的 II 期 RAMIRIS 研究的结</a:t>
            </a:r>
            <a:r>
              <a:rPr lang="zh-CN" dirty="0" smtClean="0"/>
              <a:t>果</a:t>
            </a:r>
            <a:r>
              <a:rPr lang="en-GB" altLang="zh-CN" dirty="0" smtClean="0"/>
              <a:t> </a:t>
            </a:r>
            <a:r>
              <a:rPr lang="zh-CN" dirty="0" smtClean="0"/>
              <a:t>–</a:t>
            </a:r>
            <a:r>
              <a:rPr lang="en-GB" altLang="zh-CN" dirty="0" smtClean="0"/>
              <a:t> </a:t>
            </a:r>
            <a:r>
              <a:rPr lang="zh-CN" dirty="0" smtClean="0"/>
              <a:t>L</a:t>
            </a:r>
            <a:r>
              <a:rPr lang="zh-CN" dirty="0"/>
              <a:t>orenzen S 等人</a:t>
            </a:r>
          </a:p>
        </p:txBody>
      </p:sp>
      <p:sp>
        <p:nvSpPr>
          <p:cNvPr id="3" name="Content Placeholder 2"/>
          <p:cNvSpPr>
            <a:spLocks noGrp="1"/>
          </p:cNvSpPr>
          <p:nvPr>
            <p:ph idx="1"/>
          </p:nvPr>
        </p:nvSpPr>
        <p:spPr/>
        <p:txBody>
          <a:bodyPr/>
          <a:lstStyle/>
          <a:p>
            <a:pPr marL="0" indent="0">
              <a:buNone/>
            </a:pPr>
            <a:r>
              <a:rPr lang="zh-CN" b="1" dirty="0"/>
              <a:t>关键结果（续</a:t>
            </a:r>
            <a:r>
              <a:rPr lang="zh-CN" b="1" dirty="0" smtClean="0"/>
              <a:t>）</a:t>
            </a:r>
            <a:endParaRPr lang="zh-CN" b="1" dirty="0"/>
          </a:p>
          <a:p>
            <a:pPr marL="0" indent="0">
              <a:spcBef>
                <a:spcPts val="28200"/>
              </a:spcBef>
              <a:buNone/>
            </a:pPr>
            <a:r>
              <a:rPr lang="zh-CN" b="1" dirty="0"/>
              <a:t>结论</a:t>
            </a:r>
          </a:p>
          <a:p>
            <a:r>
              <a:rPr lang="zh-CN" b="1" dirty="0"/>
              <a:t>在晚期或转移性胃食管腺癌患者中，FOLFIRI 和雷莫芦单抗联用是可行的，而且经证明对预先接受多西他赛治疗的患者有更大益处</a:t>
            </a:r>
          </a:p>
        </p:txBody>
      </p:sp>
      <p:sp>
        <p:nvSpPr>
          <p:cNvPr id="5" name="Text Placeholder 4"/>
          <p:cNvSpPr>
            <a:spLocks noGrp="1"/>
          </p:cNvSpPr>
          <p:nvPr>
            <p:ph type="body" sz="quarter" idx="11"/>
          </p:nvPr>
        </p:nvSpPr>
        <p:spPr/>
        <p:txBody>
          <a:bodyPr/>
          <a:lstStyle/>
          <a:p>
            <a:r>
              <a:rPr lang="zh-CN"/>
              <a:t>Lorenzen S, et al.J Clin Oncol 2020;38(suppl);abstr 4514</a:t>
            </a:r>
          </a:p>
        </p:txBody>
      </p:sp>
      <p:graphicFrame>
        <p:nvGraphicFramePr>
          <p:cNvPr id="6" name="Group 88"/>
          <p:cNvGraphicFramePr>
            <a:graphicFrameLocks noGrp="1"/>
          </p:cNvGraphicFramePr>
          <p:nvPr>
            <p:extLst>
              <p:ext uri="{D42A27DB-BD31-4B8C-83A1-F6EECF244321}">
                <p14:modId xmlns:p14="http://schemas.microsoft.com/office/powerpoint/2010/main" val="4063204013"/>
              </p:ext>
            </p:extLst>
          </p:nvPr>
        </p:nvGraphicFramePr>
        <p:xfrm>
          <a:off x="365124" y="1683616"/>
          <a:ext cx="8191324" cy="3261360"/>
        </p:xfrm>
        <a:graphic>
          <a:graphicData uri="http://schemas.openxmlformats.org/drawingml/2006/table">
            <a:tbl>
              <a:tblPr firstRow="1" bandRow="1">
                <a:tableStyleId>{5202B0CA-FC54-4496-8BCA-5EF66A818D29}</a:tableStyleId>
              </a:tblPr>
              <a:tblGrid>
                <a:gridCol w="4253570">
                  <a:extLst>
                    <a:ext uri="{9D8B030D-6E8A-4147-A177-3AD203B41FA5}">
                      <a16:colId xmlns:a16="http://schemas.microsoft.com/office/drawing/2014/main" val="20000"/>
                    </a:ext>
                  </a:extLst>
                </a:gridCol>
                <a:gridCol w="1968877">
                  <a:extLst>
                    <a:ext uri="{9D8B030D-6E8A-4147-A177-3AD203B41FA5}">
                      <a16:colId xmlns:a16="http://schemas.microsoft.com/office/drawing/2014/main" val="20003"/>
                    </a:ext>
                  </a:extLst>
                </a:gridCol>
                <a:gridCol w="1968877">
                  <a:extLst>
                    <a:ext uri="{9D8B030D-6E8A-4147-A177-3AD203B41FA5}">
                      <a16:colId xmlns:a16="http://schemas.microsoft.com/office/drawing/2014/main" val="144686977"/>
                    </a:ext>
                  </a:extLst>
                </a:gridCol>
              </a:tblGrid>
              <a:tr h="42309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a:ln>
                            <a:noFill/>
                          </a:ln>
                          <a:solidFill>
                            <a:schemeClr val="tx2"/>
                          </a:solidFill>
                          <a:latin typeface="Arial" charset="0"/>
                          <a:ea typeface="SimSun"/>
                          <a:cs typeface="Arial" charset="0"/>
                        </a:rPr>
                        <a:t>事件，n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a:ln>
                            <a:noFill/>
                          </a:ln>
                          <a:solidFill>
                            <a:schemeClr val="tx2"/>
                          </a:solidFill>
                          <a:latin typeface="+mn-lt"/>
                          <a:ea typeface="SimSun"/>
                          <a:cs typeface="+mn-cs"/>
                        </a:rPr>
                        <a:t>FOLFIRI + 雷莫芦单抗 (n=72)</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a:ln>
                            <a:noFill/>
                          </a:ln>
                          <a:solidFill>
                            <a:schemeClr val="tx2"/>
                          </a:solidFill>
                          <a:latin typeface="+mn-lt"/>
                          <a:ea typeface="SimSun"/>
                          <a:cs typeface="+mn-cs"/>
                        </a:rPr>
                        <a:t>紫杉醇 + 雷莫芦单抗 (n=38)</a:t>
                      </a:r>
                    </a:p>
                  </a:txBody>
                  <a:tcPr anchor="ctr" horzOverflow="overflow"/>
                </a:tc>
                <a:extLst>
                  <a:ext uri="{0D108BD9-81ED-4DB2-BD59-A6C34878D82A}">
                    <a16:rowId xmlns:a16="http://schemas.microsoft.com/office/drawing/2014/main" val="10000"/>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CR</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2 (3)</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 (3)</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PR</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14 (19)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3 (8)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SD</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28 (39)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16 (42)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PD</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18 (25)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10 (26)</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没有正式的 RECIST 重新分期</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10 (14)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8 (21)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dirty="0">
                          <a:ln>
                            <a:noFill/>
                          </a:ln>
                          <a:solidFill>
                            <a:schemeClr val="tx1"/>
                          </a:solidFill>
                          <a:latin typeface="Arial" charset="0"/>
                          <a:ea typeface="SimSun"/>
                          <a:cs typeface="Arial" charset="0"/>
                        </a:rPr>
                        <a:t>ORR </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16 (22)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4 (11)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44950">
                <a:tc>
                  <a:txBody>
                    <a:bodyPr/>
                    <a:lstStyle/>
                    <a:p>
                      <a:pPr marL="85725" indent="0"/>
                      <a:r>
                        <a:rPr lang="zh-CN" sz="1400">
                          <a:solidFill>
                            <a:schemeClr val="tx1"/>
                          </a:solidFill>
                        </a:rPr>
                        <a:t>ORR（在经多西他赛预先治疗的患者中），n/N</a:t>
                      </a:r>
                      <a:r>
                        <a:rPr lang="zh-CN" sz="1400" baseline="0">
                          <a:solidFill>
                            <a:schemeClr val="tx1"/>
                          </a:solidFill>
                        </a:rPr>
                        <a:t> (%)</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12/48 (25)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2/24 (8)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DCR</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44 (61)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21 (58)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44950">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DCR</a:t>
                      </a:r>
                      <a:r>
                        <a:rPr lang="zh-CN" sz="1400">
                          <a:solidFill>
                            <a:schemeClr val="tx1"/>
                          </a:solidFill>
                        </a:rPr>
                        <a:t>（在经多西他赛预先治疗的患者中）n/N (%)</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Arial" charset="0"/>
                          <a:ea typeface="SimSun"/>
                          <a:cs typeface="Arial" charset="0"/>
                        </a:rPr>
                        <a:t>31/48 (65)</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dirty="0">
                          <a:ln>
                            <a:noFill/>
                          </a:ln>
                          <a:solidFill>
                            <a:schemeClr val="tx1"/>
                          </a:solidFill>
                          <a:latin typeface="Arial" charset="0"/>
                          <a:ea typeface="SimSun"/>
                          <a:cs typeface="Arial" charset="0"/>
                        </a:rPr>
                        <a:t>9/24 (37)</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8421146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zh-CN"/>
              <a:t>胰腺、小肠和肝胆管癌</a:t>
            </a:r>
          </a:p>
        </p:txBody>
      </p:sp>
    </p:spTree>
    <p:extLst>
      <p:ext uri="{BB962C8B-B14F-4D97-AF65-F5344CB8AC3E}">
        <p14:creationId xmlns:p14="http://schemas.microsoft.com/office/powerpoint/2010/main" val="160783264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t>胰腺癌</a:t>
            </a:r>
          </a:p>
        </p:txBody>
      </p:sp>
      <p:sp>
        <p:nvSpPr>
          <p:cNvPr id="3" name="Text Placeholder 2"/>
          <p:cNvSpPr>
            <a:spLocks noGrp="1"/>
          </p:cNvSpPr>
          <p:nvPr>
            <p:ph type="body" idx="1"/>
          </p:nvPr>
        </p:nvSpPr>
        <p:spPr/>
        <p:txBody>
          <a:bodyPr/>
          <a:lstStyle/>
          <a:p>
            <a:r>
              <a:rPr lang="zh-CN" b="1"/>
              <a:t>胰腺、小肠和肝胆管癌</a:t>
            </a:r>
          </a:p>
        </p:txBody>
      </p:sp>
    </p:spTree>
    <p:extLst>
      <p:ext uri="{BB962C8B-B14F-4D97-AF65-F5344CB8AC3E}">
        <p14:creationId xmlns:p14="http://schemas.microsoft.com/office/powerpoint/2010/main" val="39735437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AutoShape 19"/>
          <p:cNvCxnSpPr>
            <a:cxnSpLocks noChangeShapeType="1"/>
            <a:stCxn id="10" idx="3"/>
            <a:endCxn id="35" idx="1"/>
          </p:cNvCxnSpPr>
          <p:nvPr/>
        </p:nvCxnSpPr>
        <p:spPr bwMode="auto">
          <a:xfrm>
            <a:off x="6068317" y="2778419"/>
            <a:ext cx="623620" cy="0"/>
          </a:xfrm>
          <a:prstGeom prst="straightConnector1">
            <a:avLst/>
          </a:prstGeom>
          <a:noFill/>
          <a:ln w="57150">
            <a:solidFill>
              <a:schemeClr val="bg2">
                <a:lumMod val="60000"/>
                <a:lumOff val="40000"/>
              </a:schemeClr>
            </a:solidFill>
            <a:round/>
            <a:headEnd type="none" w="med" len="med"/>
            <a:tailEnd type="triangle" w="med" len="med"/>
          </a:ln>
        </p:spPr>
      </p:cxnSp>
      <p:cxnSp>
        <p:nvCxnSpPr>
          <p:cNvPr id="26" name="AutoShape 19"/>
          <p:cNvCxnSpPr>
            <a:cxnSpLocks noChangeShapeType="1"/>
            <a:stCxn id="14" idx="3"/>
            <a:endCxn id="37" idx="1"/>
          </p:cNvCxnSpPr>
          <p:nvPr/>
        </p:nvCxnSpPr>
        <p:spPr bwMode="auto">
          <a:xfrm>
            <a:off x="6068317" y="4538700"/>
            <a:ext cx="623620" cy="0"/>
          </a:xfrm>
          <a:prstGeom prst="straightConnector1">
            <a:avLst/>
          </a:prstGeom>
          <a:noFill/>
          <a:ln w="57150">
            <a:solidFill>
              <a:schemeClr val="bg2">
                <a:lumMod val="60000"/>
                <a:lumOff val="40000"/>
              </a:schemeClr>
            </a:solidFill>
            <a:round/>
            <a:headEnd type="none" w="med" len="med"/>
            <a:tailEnd type="triangle" w="med" len="med"/>
          </a:ln>
        </p:spPr>
      </p:cxnSp>
      <p:sp>
        <p:nvSpPr>
          <p:cNvPr id="2" name="Title 1"/>
          <p:cNvSpPr>
            <a:spLocks noGrp="1"/>
          </p:cNvSpPr>
          <p:nvPr>
            <p:ph type="title"/>
          </p:nvPr>
        </p:nvSpPr>
        <p:spPr/>
        <p:txBody>
          <a:bodyPr/>
          <a:lstStyle/>
          <a:p>
            <a:r>
              <a:rPr lang="zh-CN" dirty="0"/>
              <a:t>4504：SWOG S1505：mFOLFIRINOX 对比吉西他滨/纳米白蛋白结合型紫杉醇 (Gem/nabP) 用于可切除性胰腺导管腺癌 (PDA) 的围手术期化疗 (peri-op Ctx) 结</a:t>
            </a:r>
            <a:r>
              <a:rPr lang="zh-CN" dirty="0" smtClean="0"/>
              <a:t>果</a:t>
            </a:r>
            <a:r>
              <a:rPr lang="en-GB" altLang="zh-CN" dirty="0" smtClean="0"/>
              <a:t> </a:t>
            </a:r>
            <a:r>
              <a:rPr lang="zh-CN" dirty="0" smtClean="0"/>
              <a:t>–</a:t>
            </a:r>
            <a:r>
              <a:rPr lang="en-GB" altLang="zh-CN" dirty="0" smtClean="0"/>
              <a:t> </a:t>
            </a:r>
            <a:r>
              <a:rPr lang="zh-CN" dirty="0" smtClean="0"/>
              <a:t>S</a:t>
            </a:r>
            <a:r>
              <a:rPr lang="zh-CN" dirty="0"/>
              <a:t>ohal D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评价多药物围手术期化疗用于可切除性胰腺导管腺癌患者的疗效和安全性</a:t>
            </a:r>
          </a:p>
        </p:txBody>
      </p:sp>
      <p:sp>
        <p:nvSpPr>
          <p:cNvPr id="4" name="Text Placeholder 3"/>
          <p:cNvSpPr>
            <a:spLocks noGrp="1"/>
          </p:cNvSpPr>
          <p:nvPr>
            <p:ph type="body" sz="quarter" idx="10"/>
          </p:nvPr>
        </p:nvSpPr>
        <p:spPr>
          <a:xfrm>
            <a:off x="365125" y="6096000"/>
            <a:ext cx="4283075" cy="487363"/>
          </a:xfrm>
        </p:spPr>
        <p:txBody>
          <a:bodyPr/>
          <a:lstStyle/>
          <a:p>
            <a:r>
              <a:rPr lang="zh-CN" dirty="0"/>
              <a:t>*奥沙利铂 85 mg/m</a:t>
            </a:r>
            <a:r>
              <a:rPr lang="zh-CN" baseline="30000" dirty="0"/>
              <a:t>2</a:t>
            </a:r>
            <a:r>
              <a:rPr lang="zh-CN" dirty="0"/>
              <a:t> + 伊立替康 180 mg/m</a:t>
            </a:r>
            <a:r>
              <a:rPr lang="zh-CN" baseline="30000" dirty="0"/>
              <a:t>2</a:t>
            </a:r>
            <a:r>
              <a:rPr lang="zh-CN" dirty="0"/>
              <a:t> + 5FU 2.4 g/m</a:t>
            </a:r>
            <a:r>
              <a:rPr lang="zh-CN" baseline="30000" dirty="0"/>
              <a:t>2</a:t>
            </a:r>
            <a:r>
              <a:rPr lang="zh-CN" dirty="0"/>
              <a:t>，46 小时，q2w；</a:t>
            </a:r>
            <a:r>
              <a:rPr lang="zh-CN" baseline="30000" dirty="0"/>
              <a:t> †</a:t>
            </a:r>
            <a:r>
              <a:rPr lang="zh-CN" dirty="0"/>
              <a:t>第 1、8、15 天，q4w</a:t>
            </a:r>
          </a:p>
        </p:txBody>
      </p:sp>
      <p:sp>
        <p:nvSpPr>
          <p:cNvPr id="5" name="Text Placeholder 4"/>
          <p:cNvSpPr>
            <a:spLocks noGrp="1"/>
          </p:cNvSpPr>
          <p:nvPr>
            <p:ph type="body" sz="quarter" idx="11"/>
          </p:nvPr>
        </p:nvSpPr>
        <p:spPr/>
        <p:txBody>
          <a:bodyPr/>
          <a:lstStyle/>
          <a:p>
            <a:r>
              <a:rPr lang="zh-CN"/>
              <a:t>Sohal D, et al.J Clin Oncol 2020;38(suppl);abstr 4504</a:t>
            </a:r>
          </a:p>
        </p:txBody>
      </p:sp>
      <p:sp>
        <p:nvSpPr>
          <p:cNvPr id="7" name="Oval 14"/>
          <p:cNvSpPr>
            <a:spLocks noChangeArrowheads="1"/>
          </p:cNvSpPr>
          <p:nvPr/>
        </p:nvSpPr>
        <p:spPr bwMode="auto">
          <a:xfrm>
            <a:off x="3055129" y="336966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2:1</a:t>
            </a:r>
          </a:p>
        </p:txBody>
      </p:sp>
      <p:cxnSp>
        <p:nvCxnSpPr>
          <p:cNvPr id="8" name="AutoShape 15"/>
          <p:cNvCxnSpPr>
            <a:cxnSpLocks noChangeShapeType="1"/>
            <a:stCxn id="7" idx="0"/>
            <a:endCxn id="10" idx="1"/>
          </p:cNvCxnSpPr>
          <p:nvPr/>
        </p:nvCxnSpPr>
        <p:spPr bwMode="auto">
          <a:xfrm rot="5400000" flipH="1" flipV="1">
            <a:off x="3279049" y="2846298"/>
            <a:ext cx="591243" cy="455487"/>
          </a:xfrm>
          <a:prstGeom prst="bentConnector2">
            <a:avLst/>
          </a:prstGeom>
          <a:noFill/>
          <a:ln w="57150">
            <a:solidFill>
              <a:schemeClr val="bg2">
                <a:lumMod val="60000"/>
                <a:lumOff val="40000"/>
              </a:schemeClr>
            </a:solidFill>
            <a:round/>
            <a:headEnd/>
            <a:tailEnd type="triangle" w="med" len="med"/>
          </a:ln>
        </p:spPr>
      </p:cxnSp>
      <p:cxnSp>
        <p:nvCxnSpPr>
          <p:cNvPr id="9" name="AutoShape 19"/>
          <p:cNvCxnSpPr>
            <a:cxnSpLocks noChangeShapeType="1"/>
            <a:stCxn id="11" idx="3"/>
            <a:endCxn id="7" idx="2"/>
          </p:cNvCxnSpPr>
          <p:nvPr/>
        </p:nvCxnSpPr>
        <p:spPr bwMode="auto">
          <a:xfrm>
            <a:off x="2870364" y="3661762"/>
            <a:ext cx="184765" cy="0"/>
          </a:xfrm>
          <a:prstGeom prst="straightConnector1">
            <a:avLst/>
          </a:prstGeom>
          <a:noFill/>
          <a:ln w="57150">
            <a:solidFill>
              <a:schemeClr val="bg2">
                <a:lumMod val="60000"/>
                <a:lumOff val="40000"/>
              </a:schemeClr>
            </a:solidFill>
            <a:round/>
            <a:headEnd type="none" w="med" len="med"/>
            <a:tailEnd type="none" w="med" len="med"/>
          </a:ln>
        </p:spPr>
      </p:cxnSp>
      <p:sp>
        <p:nvSpPr>
          <p:cNvPr id="10" name="AutoShape 8"/>
          <p:cNvSpPr>
            <a:spLocks noChangeArrowheads="1"/>
          </p:cNvSpPr>
          <p:nvPr/>
        </p:nvSpPr>
        <p:spPr bwMode="auto">
          <a:xfrm>
            <a:off x="3802414" y="2368050"/>
            <a:ext cx="2265903"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mFOLFIRINOX* q2</a:t>
            </a:r>
            <a:r>
              <a:rPr kumimoji="0" 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w</a:t>
            </a:r>
            <a:r>
              <a:rPr kumimoji="0" lang="en-GB" alt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
            </a:r>
            <a:br>
              <a:rPr kumimoji="0" lang="en-GB" alt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br>
            <a:r>
              <a:rPr kumimoji="0" 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a:t>
            </a:r>
            <a:r>
              <a:rPr kumimoji="0" lang="zh-CN" sz="14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6 次给药）</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(n=53)</a:t>
            </a:r>
          </a:p>
        </p:txBody>
      </p:sp>
      <p:sp>
        <p:nvSpPr>
          <p:cNvPr id="11" name="AutoShape 9"/>
          <p:cNvSpPr>
            <a:spLocks noChangeArrowheads="1"/>
          </p:cNvSpPr>
          <p:nvPr/>
        </p:nvSpPr>
        <p:spPr bwMode="auto">
          <a:xfrm>
            <a:off x="156271" y="2853592"/>
            <a:ext cx="2714093"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ea typeface="SimSun" pitchFamily="2" charset="-122"/>
              </a:rPr>
              <a:t>患者关键纳入标准</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可切除性胰腺导管腺癌</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未经治疗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(n=10</a:t>
            </a:r>
            <a:r>
              <a:rPr kumimoji="0" lang="zh-CN" sz="16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2</a:t>
            </a:r>
            <a:r>
              <a:rPr kumimoji="0" lang="en-GB" altLang="zh-CN" sz="16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a:t>
            </a:r>
            <a:endParaRPr kumimoji="0" lang="zh-CN" sz="16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endParaRPr>
          </a:p>
        </p:txBody>
      </p:sp>
      <p:cxnSp>
        <p:nvCxnSpPr>
          <p:cNvPr id="13" name="AutoShape 16"/>
          <p:cNvCxnSpPr>
            <a:cxnSpLocks noChangeShapeType="1"/>
            <a:stCxn id="7" idx="4"/>
            <a:endCxn id="14" idx="1"/>
          </p:cNvCxnSpPr>
          <p:nvPr/>
        </p:nvCxnSpPr>
        <p:spPr bwMode="auto">
          <a:xfrm rot="16200000" flipH="1">
            <a:off x="3282252" y="4018537"/>
            <a:ext cx="584838" cy="45548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3802415" y="3865830"/>
            <a:ext cx="2265902"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吉西他滨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1000 mg/m</a:t>
            </a:r>
            <a:r>
              <a:rPr kumimoji="0" lang="zh-CN" sz="1400" b="0" i="0" u="none" strike="noStrike" cap="none" normalizeH="0" baseline="30000" dirty="0">
                <a:ln>
                  <a:noFill/>
                </a:ln>
                <a:solidFill>
                  <a:srgbClr val="4D4D4D"/>
                </a:solidFill>
                <a:uLnTx/>
                <a:uFillTx/>
                <a:latin typeface="Arial" charset="0"/>
                <a:ea typeface="SimSun" pitchFamily="2" charset="-122"/>
                <a:cs typeface="Arial" charset="0"/>
              </a:rPr>
              <a:t>2</a:t>
            </a: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 +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纳米白蛋白结合型紫杉醇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125 mg/m</a:t>
            </a:r>
            <a:r>
              <a:rPr kumimoji="0" lang="zh-CN" sz="1400" b="0" i="0" u="none" strike="noStrike" cap="none" normalizeH="0" baseline="30000" dirty="0">
                <a:ln>
                  <a:noFill/>
                </a:ln>
                <a:solidFill>
                  <a:srgbClr val="4D4D4D"/>
                </a:solidFill>
                <a:uLnTx/>
                <a:uFillTx/>
                <a:latin typeface="Arial" charset="0"/>
                <a:ea typeface="SimSun" pitchFamily="2" charset="-122"/>
                <a:cs typeface="Arial" charset="0"/>
              </a:rPr>
              <a:t>2 </a:t>
            </a: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（9 次给药）</a:t>
            </a:r>
            <a:r>
              <a:rPr kumimoji="0" lang="zh-CN" sz="1400" b="0" i="0" u="none" strike="noStrike" cap="none" normalizeH="0" baseline="30000" dirty="0">
                <a:ln>
                  <a:noFill/>
                </a:ln>
                <a:solidFill>
                  <a:srgbClr val="4D4D4D"/>
                </a:solidFill>
                <a:uLnTx/>
                <a:uFillTx/>
                <a:latin typeface="Arial" charset="0"/>
                <a:ea typeface="SimSun" pitchFamily="2" charset="-122"/>
                <a:cs typeface="Arial" charset="0"/>
              </a:rPr>
              <a:t>†</a:t>
            </a:r>
            <a:r>
              <a:rPr kumimoji="0" lang="zh-CN" sz="1400" b="0" i="0" u="none" strike="noStrike" cap="none" normalizeH="0" baseline="0" dirty="0" smtClean="0">
                <a:ln>
                  <a:noFill/>
                </a:ln>
                <a:solidFill>
                  <a:srgbClr val="4D4D4D"/>
                </a:solidFill>
                <a:uLnTx/>
                <a:uFillTx/>
                <a:latin typeface="Arial" charset="0"/>
                <a:ea typeface="SimSun" pitchFamily="2" charset="-122"/>
                <a:cs typeface="Arial" charset="0"/>
              </a:rPr>
              <a:t>)</a:t>
            </a: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(n=45)</a:t>
            </a:r>
          </a:p>
        </p:txBody>
      </p:sp>
      <p:sp>
        <p:nvSpPr>
          <p:cNvPr id="15" name="Rectangle 9"/>
          <p:cNvSpPr txBox="1">
            <a:spLocks noChangeArrowheads="1"/>
          </p:cNvSpPr>
          <p:nvPr/>
        </p:nvSpPr>
        <p:spPr bwMode="auto">
          <a:xfrm>
            <a:off x="365124" y="52958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2 年 OS</a:t>
            </a:r>
          </a:p>
        </p:txBody>
      </p:sp>
      <p:sp>
        <p:nvSpPr>
          <p:cNvPr id="16" name="Content Placeholder 26"/>
          <p:cNvSpPr txBox="1">
            <a:spLocks/>
          </p:cNvSpPr>
          <p:nvPr/>
        </p:nvSpPr>
        <p:spPr>
          <a:xfrm>
            <a:off x="4648200" y="52958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DFS、安全性</a:t>
            </a:r>
          </a:p>
        </p:txBody>
      </p:sp>
      <p:sp>
        <p:nvSpPr>
          <p:cNvPr id="20" name="AutoShape 8"/>
          <p:cNvSpPr>
            <a:spLocks noChangeArrowheads="1"/>
          </p:cNvSpPr>
          <p:nvPr/>
        </p:nvSpPr>
        <p:spPr bwMode="auto">
          <a:xfrm rot="16200000">
            <a:off x="4894110" y="3650471"/>
            <a:ext cx="2843519" cy="278676"/>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200" b="1" i="0" u="none" strike="noStrike" cap="none" normalizeH="0" baseline="0" dirty="0">
                <a:ln>
                  <a:noFill/>
                </a:ln>
                <a:solidFill>
                  <a:srgbClr val="FFFFFF"/>
                </a:solidFill>
                <a:uLnTx/>
                <a:uFillTx/>
                <a:latin typeface="Arial" charset="0"/>
                <a:ea typeface="SimSun" pitchFamily="2" charset="-122"/>
                <a:cs typeface="Arial" charset="0"/>
              </a:rPr>
              <a:t>如果没有出现 PD，则重新分期 + 手术</a:t>
            </a:r>
          </a:p>
        </p:txBody>
      </p:sp>
      <p:sp>
        <p:nvSpPr>
          <p:cNvPr id="35" name="AutoShape 8"/>
          <p:cNvSpPr>
            <a:spLocks noChangeArrowheads="1"/>
          </p:cNvSpPr>
          <p:nvPr/>
        </p:nvSpPr>
        <p:spPr bwMode="auto">
          <a:xfrm>
            <a:off x="6691937" y="2368050"/>
            <a:ext cx="2216591"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mFOLFIRINOX* q2</a:t>
            </a:r>
            <a:r>
              <a:rPr kumimoji="0" 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w</a:t>
            </a:r>
            <a:r>
              <a:rPr kumimoji="0" lang="en-GB" alt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
            </a:r>
            <a:br>
              <a:rPr kumimoji="0" lang="en-GB" alt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br>
            <a:r>
              <a:rPr kumimoji="0" lang="zh-CN" sz="1400" b="0" i="0" u="none" strike="noStrike" cap="none" normalizeH="0" baseline="0" dirty="0" smtClean="0">
                <a:ln>
                  <a:noFill/>
                </a:ln>
                <a:solidFill>
                  <a:srgbClr val="FFFFFF"/>
                </a:solidFill>
                <a:uLnTx/>
                <a:uFillTx/>
                <a:latin typeface="Arial" panose="020B0604020202020204" pitchFamily="34" charset="0"/>
                <a:ea typeface="SimSun"/>
                <a:cs typeface="Arial" panose="020B0604020202020204" pitchFamily="34" charset="0"/>
              </a:rPr>
              <a:t>（</a:t>
            </a:r>
            <a:r>
              <a:rPr kumimoji="0" lang="zh-CN" sz="14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6 次给药）</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FFFFFF"/>
                </a:solidFill>
                <a:uLnTx/>
                <a:uFillTx/>
                <a:latin typeface="Arial" panose="020B0604020202020204" pitchFamily="34" charset="0"/>
                <a:ea typeface="SimSun"/>
                <a:cs typeface="Arial" panose="020B0604020202020204" pitchFamily="34" charset="0"/>
              </a:rPr>
              <a:t>(n=31)</a:t>
            </a:r>
          </a:p>
        </p:txBody>
      </p:sp>
      <p:sp>
        <p:nvSpPr>
          <p:cNvPr id="37" name="AutoShape 12"/>
          <p:cNvSpPr>
            <a:spLocks noChangeArrowheads="1"/>
          </p:cNvSpPr>
          <p:nvPr/>
        </p:nvSpPr>
        <p:spPr bwMode="auto">
          <a:xfrm>
            <a:off x="6691937" y="3865830"/>
            <a:ext cx="2295791"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吉西他滨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1000 mg/m</a:t>
            </a:r>
            <a:r>
              <a:rPr kumimoji="0" lang="zh-CN" sz="1400" b="0" i="0" u="none" strike="noStrike" cap="none" normalizeH="0" baseline="30000" dirty="0">
                <a:ln>
                  <a:noFill/>
                </a:ln>
                <a:solidFill>
                  <a:srgbClr val="4D4D4D"/>
                </a:solidFill>
                <a:uLnTx/>
                <a:uFillTx/>
                <a:latin typeface="Arial" charset="0"/>
                <a:ea typeface="SimSun" pitchFamily="2" charset="-122"/>
                <a:cs typeface="Arial" charset="0"/>
              </a:rPr>
              <a:t>2</a:t>
            </a: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 +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纳米白蛋白结合型紫杉醇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125 mg/m</a:t>
            </a:r>
            <a:r>
              <a:rPr kumimoji="0" lang="zh-CN" sz="1400" b="0" i="0" u="none" strike="noStrike" cap="none" normalizeH="0" baseline="30000" dirty="0">
                <a:ln>
                  <a:noFill/>
                </a:ln>
                <a:solidFill>
                  <a:srgbClr val="4D4D4D"/>
                </a:solidFill>
                <a:uLnTx/>
                <a:uFillTx/>
                <a:latin typeface="Arial" charset="0"/>
                <a:ea typeface="SimSun" pitchFamily="2" charset="-122"/>
                <a:cs typeface="Arial" charset="0"/>
              </a:rPr>
              <a:t>2</a:t>
            </a: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（9 次给药）</a:t>
            </a:r>
            <a:r>
              <a:rPr kumimoji="0" lang="zh-CN" sz="1400" b="0" i="0" u="none" strike="noStrike" cap="none" normalizeH="0" baseline="30000" dirty="0">
                <a:ln>
                  <a:noFill/>
                </a:ln>
                <a:solidFill>
                  <a:srgbClr val="4D4D4D"/>
                </a:solidFill>
                <a:uLnTx/>
                <a:uFillTx/>
                <a:latin typeface="Arial" charset="0"/>
                <a:ea typeface="SimSun" pitchFamily="2" charset="-122"/>
                <a:cs typeface="Arial" charset="0"/>
              </a:rPr>
              <a:t>†</a:t>
            </a:r>
            <a:r>
              <a:rPr kumimoji="0" lang="zh-CN" sz="1400" b="0" i="0" u="none" strike="noStrike" cap="none" normalizeH="0" baseline="0" dirty="0" smtClean="0">
                <a:ln>
                  <a:noFill/>
                </a:ln>
                <a:solidFill>
                  <a:srgbClr val="4D4D4D"/>
                </a:solidFill>
                <a:uLnTx/>
                <a:uFillTx/>
                <a:latin typeface="Arial" charset="0"/>
                <a:ea typeface="SimSun" pitchFamily="2" charset="-122"/>
                <a:cs typeface="Arial" charset="0"/>
              </a:rPr>
              <a:t>)</a:t>
            </a: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
            </a:r>
            <a:br>
              <a:rPr kumimoji="0" lang="zh-CN" sz="1400" b="0" i="0" u="none" strike="noStrike" cap="none" normalizeH="0" baseline="0" dirty="0">
                <a:ln>
                  <a:noFill/>
                </a:ln>
                <a:solidFill>
                  <a:srgbClr val="4D4D4D"/>
                </a:solidFill>
                <a:uLnTx/>
                <a:uFillTx/>
                <a:latin typeface="Arial" charset="0"/>
                <a:ea typeface="SimSun" pitchFamily="2" charset="-122"/>
                <a:cs typeface="Arial" charset="0"/>
              </a:rPr>
            </a:br>
            <a:r>
              <a:rPr kumimoji="0" lang="zh-CN" sz="1400" b="0" i="0" u="none" strike="noStrike" cap="none" normalizeH="0" baseline="0" dirty="0">
                <a:ln>
                  <a:noFill/>
                </a:ln>
                <a:solidFill>
                  <a:srgbClr val="4D4D4D"/>
                </a:solidFill>
                <a:uLnTx/>
                <a:uFillTx/>
                <a:latin typeface="Arial" charset="0"/>
                <a:ea typeface="SimSun" pitchFamily="2" charset="-122"/>
                <a:cs typeface="Arial" charset="0"/>
              </a:rPr>
              <a:t>(n=26)</a:t>
            </a:r>
          </a:p>
        </p:txBody>
      </p:sp>
    </p:spTree>
    <p:extLst>
      <p:ext uri="{BB962C8B-B14F-4D97-AF65-F5344CB8AC3E}">
        <p14:creationId xmlns:p14="http://schemas.microsoft.com/office/powerpoint/2010/main" val="23976941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4504：SWOG S1505：mFOLFIRINOX 对比吉西他滨/纳米白蛋白结合型紫杉醇 (Gem/nabP) 用于可切除性胰腺导管腺癌 (PDA) 的围手术期化疗 (peri-op Ctx) 结</a:t>
            </a:r>
            <a:r>
              <a:rPr lang="zh-CN" dirty="0" smtClean="0"/>
              <a:t>果</a:t>
            </a:r>
            <a:r>
              <a:rPr lang="en-GB" altLang="zh-CN" dirty="0" smtClean="0"/>
              <a:t> </a:t>
            </a:r>
            <a:r>
              <a:rPr lang="zh-CN" dirty="0" smtClean="0"/>
              <a:t>–</a:t>
            </a:r>
            <a:r>
              <a:rPr lang="en-GB" altLang="zh-CN" dirty="0" smtClean="0"/>
              <a:t> </a:t>
            </a:r>
            <a:r>
              <a:rPr lang="zh-CN" dirty="0" smtClean="0"/>
              <a:t>S</a:t>
            </a:r>
            <a:r>
              <a:rPr lang="zh-CN" dirty="0"/>
              <a:t>ohal D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Sohal D, et al.J Clin Oncol 2020;38(suppl);abstr 4504</a:t>
            </a:r>
          </a:p>
        </p:txBody>
      </p:sp>
      <p:graphicFrame>
        <p:nvGraphicFramePr>
          <p:cNvPr id="8" name="Group 88"/>
          <p:cNvGraphicFramePr>
            <a:graphicFrameLocks noGrp="1"/>
          </p:cNvGraphicFramePr>
          <p:nvPr>
            <p:extLst>
              <p:ext uri="{D42A27DB-BD31-4B8C-83A1-F6EECF244321}">
                <p14:modId xmlns:p14="http://schemas.microsoft.com/office/powerpoint/2010/main" val="123828862"/>
              </p:ext>
            </p:extLst>
          </p:nvPr>
        </p:nvGraphicFramePr>
        <p:xfrm>
          <a:off x="377322" y="1656214"/>
          <a:ext cx="8572715" cy="3141551"/>
        </p:xfrm>
        <a:graphic>
          <a:graphicData uri="http://schemas.openxmlformats.org/drawingml/2006/table">
            <a:tbl>
              <a:tblPr firstRow="1" bandRow="1">
                <a:tableStyleId>{69012ECD-51FC-41F1-AA8D-1B2483CD663E}</a:tableStyleId>
              </a:tblPr>
              <a:tblGrid>
                <a:gridCol w="2336656">
                  <a:extLst>
                    <a:ext uri="{9D8B030D-6E8A-4147-A177-3AD203B41FA5}">
                      <a16:colId xmlns:a16="http://schemas.microsoft.com/office/drawing/2014/main" val="20000"/>
                    </a:ext>
                  </a:extLst>
                </a:gridCol>
                <a:gridCol w="1147749">
                  <a:extLst>
                    <a:ext uri="{9D8B030D-6E8A-4147-A177-3AD203B41FA5}">
                      <a16:colId xmlns:a16="http://schemas.microsoft.com/office/drawing/2014/main" val="20001"/>
                    </a:ext>
                  </a:extLst>
                </a:gridCol>
                <a:gridCol w="2169618">
                  <a:extLst>
                    <a:ext uri="{9D8B030D-6E8A-4147-A177-3AD203B41FA5}">
                      <a16:colId xmlns:a16="http://schemas.microsoft.com/office/drawing/2014/main" val="3397994981"/>
                    </a:ext>
                  </a:extLst>
                </a:gridCol>
                <a:gridCol w="2918692">
                  <a:extLst>
                    <a:ext uri="{9D8B030D-6E8A-4147-A177-3AD203B41FA5}">
                      <a16:colId xmlns:a16="http://schemas.microsoft.com/office/drawing/2014/main" val="2460137384"/>
                    </a:ext>
                  </a:extLst>
                </a:gridCol>
              </a:tblGrid>
              <a:tr h="630523">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dirty="0">
                          <a:ln>
                            <a:noFill/>
                          </a:ln>
                          <a:solidFill>
                            <a:schemeClr val="tx2"/>
                          </a:solidFill>
                          <a:latin typeface="+mn-lt"/>
                          <a:ea typeface="SimSun"/>
                          <a:cs typeface="Arial" charset="0"/>
                        </a:rPr>
                        <a:t>基线特征</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mFOLFIRINOX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吉西他滨/纳米白蛋白结合型紫杉醇</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(n=33)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60775">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中位年龄（岁）（范围）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66 (44–76)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64 (46-75)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62729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性别，</a:t>
                      </a:r>
                      <a:r>
                        <a:rPr kumimoji="0" lang="zh-CN" sz="1400" b="0" i="0" u="none" strike="noStrike" cap="none" normalizeH="0" baseline="0" noProof="0" dirty="0" smtClean="0">
                          <a:ln>
                            <a:noFill/>
                          </a:ln>
                          <a:solidFill>
                            <a:srgbClr val="4D4D4D"/>
                          </a:solidFill>
                          <a:latin typeface="+mn-lt"/>
                          <a:ea typeface="SimSun"/>
                          <a:cs typeface="Arial" charset="0"/>
                        </a:rPr>
                        <a:t>n</a:t>
                      </a:r>
                      <a:r>
                        <a:rPr kumimoji="0" lang="en-GB" altLang="zh-CN" sz="1400" b="0" i="0" u="none" strike="noStrike" cap="none" normalizeH="0" baseline="0" noProof="0" dirty="0" smtClean="0">
                          <a:ln>
                            <a:noFill/>
                          </a:ln>
                          <a:solidFill>
                            <a:srgbClr val="4D4D4D"/>
                          </a:solidFill>
                          <a:latin typeface="+mn-lt"/>
                          <a:ea typeface="SimSun"/>
                          <a:cs typeface="Arial" charset="0"/>
                        </a:rPr>
                        <a:t>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女性</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男性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19 (35)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 (65)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 (49)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24 (51)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8956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种族，</a:t>
                      </a:r>
                      <a:r>
                        <a:rPr kumimoji="0" lang="zh-CN" sz="1400" b="0" i="0" u="none" strike="noStrike" cap="none" normalizeH="0" baseline="0" noProof="0" dirty="0" smtClean="0">
                          <a:ln>
                            <a:noFill/>
                          </a:ln>
                          <a:solidFill>
                            <a:srgbClr val="4D4D4D"/>
                          </a:solidFill>
                          <a:latin typeface="+mn-lt"/>
                          <a:ea typeface="SimSun"/>
                          <a:cs typeface="Arial" charset="0"/>
                        </a:rPr>
                        <a:t>n</a:t>
                      </a:r>
                      <a:r>
                        <a:rPr kumimoji="0" lang="en-GB" altLang="zh-CN" sz="1400" b="0" i="0" u="none" strike="noStrike" cap="none" normalizeH="0" baseline="0" noProof="0" dirty="0" smtClean="0">
                          <a:ln>
                            <a:noFill/>
                          </a:ln>
                          <a:solidFill>
                            <a:srgbClr val="4D4D4D"/>
                          </a:solidFill>
                          <a:latin typeface="+mn-lt"/>
                          <a:ea typeface="SimSun"/>
                          <a:cs typeface="Arial" charset="0"/>
                        </a:rPr>
                        <a:t>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白人 </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黑人</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未知</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52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39 (83)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627295">
                <a:tc>
                  <a:txBody>
                    <a:bodyPr/>
                    <a:lstStyle/>
                    <a:p>
                      <a:pPr marL="0" indent="0"/>
                      <a:r>
                        <a:rPr lang="zh-CN" sz="1400">
                          <a:latin typeface="+mn-lt"/>
                          <a:ea typeface="SimSun"/>
                        </a:rPr>
                        <a:t>ECOG</a:t>
                      </a:r>
                      <a:r>
                        <a:rPr lang="zh-CN" sz="1400" baseline="0">
                          <a:latin typeface="+mn-lt"/>
                          <a:ea typeface="SimSun"/>
                        </a:rPr>
                        <a:t> PS，n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indent="0"/>
                      <a:r>
                        <a:rPr lang="zh-CN" sz="1400">
                          <a:latin typeface="+mn-lt"/>
                          <a:ea typeface="SimSun"/>
                        </a:rPr>
                        <a:t>0</a:t>
                      </a:r>
                    </a:p>
                    <a:p>
                      <a:pPr marL="0" indent="0"/>
                      <a:r>
                        <a:rPr lang="zh-CN" sz="1400">
                          <a:latin typeface="+mn-lt"/>
                          <a:ea typeface="SimSun"/>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dirty="0">
                          <a:latin typeface="+mn-lt"/>
                          <a:ea typeface="SimSun"/>
                        </a:rPr>
                        <a:t>34 (62)</a:t>
                      </a:r>
                    </a:p>
                    <a:p>
                      <a:pPr algn="ctr"/>
                      <a:r>
                        <a:rPr lang="zh-CN" sz="1400" dirty="0">
                          <a:latin typeface="+mn-lt"/>
                          <a:ea typeface="SimSun"/>
                        </a:rPr>
                        <a:t>21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dirty="0">
                          <a:latin typeface="+mn-lt"/>
                          <a:ea typeface="SimSun"/>
                        </a:rPr>
                        <a:t>31 (66)</a:t>
                      </a:r>
                    </a:p>
                    <a:p>
                      <a:pPr algn="ctr"/>
                      <a:r>
                        <a:rPr lang="zh-CN" sz="1400" dirty="0">
                          <a:latin typeface="+mn-lt"/>
                          <a:ea typeface="SimSun"/>
                        </a:rPr>
                        <a:t>16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7851838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4504：SWOG S1505：mFOLFIRINOX 对比吉西他滨/纳米白蛋白结合型紫杉醇 (Gem/nabP) 用于可切除性胰腺导管腺癌 (PDA) 的围手术期化疗 (peri-op Ctx) 结</a:t>
            </a:r>
            <a:r>
              <a:rPr lang="zh-CN" dirty="0" smtClean="0"/>
              <a:t>果</a:t>
            </a:r>
            <a:r>
              <a:rPr lang="en-GB" altLang="zh-CN" dirty="0" smtClean="0"/>
              <a:t> </a:t>
            </a:r>
            <a:r>
              <a:rPr lang="zh-CN" dirty="0" smtClean="0"/>
              <a:t>–</a:t>
            </a:r>
            <a:r>
              <a:rPr lang="en-GB" altLang="zh-CN" dirty="0" smtClean="0"/>
              <a:t> </a:t>
            </a:r>
            <a:r>
              <a:rPr lang="zh-CN" dirty="0" smtClean="0"/>
              <a:t>S</a:t>
            </a:r>
            <a:r>
              <a:rPr lang="zh-CN" dirty="0"/>
              <a:t>ohal D 等人</a:t>
            </a:r>
          </a:p>
        </p:txBody>
      </p:sp>
      <p:sp>
        <p:nvSpPr>
          <p:cNvPr id="3" name="Content Placeholder 2"/>
          <p:cNvSpPr>
            <a:spLocks noGrp="1"/>
          </p:cNvSpPr>
          <p:nvPr>
            <p:ph idx="1"/>
          </p:nvPr>
        </p:nvSpPr>
        <p:spPr/>
        <p:txBody>
          <a:bodyPr/>
          <a:lstStyle/>
          <a:p>
            <a:pPr marL="0" indent="0">
              <a:buNone/>
            </a:pPr>
            <a:r>
              <a:rPr lang="zh-CN" b="1"/>
              <a:t>关键结果（续）</a:t>
            </a:r>
          </a:p>
        </p:txBody>
      </p:sp>
      <p:sp>
        <p:nvSpPr>
          <p:cNvPr id="5" name="Text Placeholder 4"/>
          <p:cNvSpPr>
            <a:spLocks noGrp="1"/>
          </p:cNvSpPr>
          <p:nvPr>
            <p:ph type="body" sz="quarter" idx="11"/>
          </p:nvPr>
        </p:nvSpPr>
        <p:spPr/>
        <p:txBody>
          <a:bodyPr/>
          <a:lstStyle/>
          <a:p>
            <a:r>
              <a:rPr lang="zh-CN"/>
              <a:t>Sohal D, et al.J Clin Oncol 2020;38(suppl);abstr 4504</a:t>
            </a:r>
          </a:p>
        </p:txBody>
      </p:sp>
      <p:sp>
        <p:nvSpPr>
          <p:cNvPr id="7" name="TextBox 6"/>
          <p:cNvSpPr txBox="1"/>
          <p:nvPr/>
        </p:nvSpPr>
        <p:spPr>
          <a:xfrm>
            <a:off x="4186535"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OS</a:t>
            </a:r>
          </a:p>
        </p:txBody>
      </p:sp>
      <p:graphicFrame>
        <p:nvGraphicFramePr>
          <p:cNvPr id="42" name="Table 42">
            <a:extLst>
              <a:ext uri="{FF2B5EF4-FFF2-40B4-BE49-F238E27FC236}">
                <a16:creationId xmlns:a16="http://schemas.microsoft.com/office/drawing/2014/main" id="{D7CD36F3-3E67-4AAE-9BD3-E12AC837201C}"/>
              </a:ext>
            </a:extLst>
          </p:cNvPr>
          <p:cNvGraphicFramePr>
            <a:graphicFrameLocks noGrp="1"/>
          </p:cNvGraphicFramePr>
          <p:nvPr>
            <p:extLst>
              <p:ext uri="{D42A27DB-BD31-4B8C-83A1-F6EECF244321}">
                <p14:modId xmlns:p14="http://schemas.microsoft.com/office/powerpoint/2010/main" val="3825601820"/>
              </p:ext>
            </p:extLst>
          </p:nvPr>
        </p:nvGraphicFramePr>
        <p:xfrm>
          <a:off x="3716373" y="1960060"/>
          <a:ext cx="5062502" cy="856080"/>
        </p:xfrm>
        <a:graphic>
          <a:graphicData uri="http://schemas.openxmlformats.org/drawingml/2006/table">
            <a:tbl>
              <a:tblPr firstRow="1" bandRow="1">
                <a:tableStyleId>{5C22544A-7EE6-4342-B048-85BDC9FD1C3A}</a:tableStyleId>
              </a:tblPr>
              <a:tblGrid>
                <a:gridCol w="1413215">
                  <a:extLst>
                    <a:ext uri="{9D8B030D-6E8A-4147-A177-3AD203B41FA5}">
                      <a16:colId xmlns:a16="http://schemas.microsoft.com/office/drawing/2014/main" val="4254088575"/>
                    </a:ext>
                  </a:extLst>
                </a:gridCol>
                <a:gridCol w="823196">
                  <a:extLst>
                    <a:ext uri="{9D8B030D-6E8A-4147-A177-3AD203B41FA5}">
                      <a16:colId xmlns:a16="http://schemas.microsoft.com/office/drawing/2014/main" val="3777459909"/>
                    </a:ext>
                  </a:extLst>
                </a:gridCol>
                <a:gridCol w="714416">
                  <a:extLst>
                    <a:ext uri="{9D8B030D-6E8A-4147-A177-3AD203B41FA5}">
                      <a16:colId xmlns:a16="http://schemas.microsoft.com/office/drawing/2014/main" val="1353729289"/>
                    </a:ext>
                  </a:extLst>
                </a:gridCol>
                <a:gridCol w="1165585">
                  <a:extLst>
                    <a:ext uri="{9D8B030D-6E8A-4147-A177-3AD203B41FA5}">
                      <a16:colId xmlns:a16="http://schemas.microsoft.com/office/drawing/2014/main" val="736397152"/>
                    </a:ext>
                  </a:extLst>
                </a:gridCol>
                <a:gridCol w="946090">
                  <a:extLst>
                    <a:ext uri="{9D8B030D-6E8A-4147-A177-3AD203B41FA5}">
                      <a16:colId xmlns:a16="http://schemas.microsoft.com/office/drawing/2014/main" val="2911704826"/>
                    </a:ext>
                  </a:extLst>
                </a:gridCol>
              </a:tblGrid>
              <a:tr h="0">
                <a:tc>
                  <a:txBody>
                    <a:bodyPr/>
                    <a:lstStyle/>
                    <a:p>
                      <a:endParaRPr lang="en-GB" sz="1400" dirty="0">
                        <a:solidFill>
                          <a:srgbClr val="4D4D4D"/>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rgbClr val="4D4D4D"/>
                          </a:solidFill>
                        </a:rPr>
                        <a:t>面临风险</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rgbClr val="4D4D4D"/>
                          </a:solidFill>
                        </a:rPr>
                        <a:t>失败</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rgbClr val="4D4D4D"/>
                          </a:solidFill>
                        </a:rPr>
                        <a:t>2 年 OS (%)</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rgbClr val="4D4D4D"/>
                          </a:solidFill>
                        </a:rPr>
                        <a:t>mOS（月）</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8093911"/>
                  </a:ext>
                </a:extLst>
              </a:tr>
              <a:tr h="0">
                <a:tc>
                  <a:txBody>
                    <a:bodyPr/>
                    <a:lstStyle/>
                    <a:p>
                      <a:r>
                        <a:rPr lang="zh-CN" sz="1400">
                          <a:solidFill>
                            <a:srgbClr val="B60D27"/>
                          </a:solidFill>
                        </a:rPr>
                        <a:t>mFOLFIRINOX</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40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400">
                          <a:solidFill>
                            <a:schemeClr val="tx1"/>
                          </a:solidFill>
                        </a:rPr>
                        <a:t>32</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400">
                          <a:solidFill>
                            <a:schemeClr val="tx1"/>
                          </a:solidFill>
                        </a:rPr>
                        <a:t>43.1</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400">
                          <a:solidFill>
                            <a:schemeClr val="tx1"/>
                          </a:solidFill>
                        </a:rPr>
                        <a:t>22.4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54051917"/>
                  </a:ext>
                </a:extLst>
              </a:tr>
              <a:tr h="0">
                <a:tc>
                  <a:txBody>
                    <a:bodyPr/>
                    <a:lstStyle/>
                    <a:p>
                      <a:r>
                        <a:rPr lang="zh-CN" sz="1400">
                          <a:solidFill>
                            <a:schemeClr val="accent2"/>
                          </a:solidFill>
                        </a:rPr>
                        <a:t>Gem/nab-P</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chemeClr val="tx1"/>
                          </a:solidFill>
                        </a:rPr>
                        <a:t>47</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chemeClr val="tx1"/>
                          </a:solidFill>
                        </a:rPr>
                        <a:t>28</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a:solidFill>
                            <a:schemeClr val="tx1"/>
                          </a:solidFill>
                        </a:rPr>
                        <a:t>46.9</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400" dirty="0">
                          <a:solidFill>
                            <a:schemeClr val="tx1"/>
                          </a:solidFill>
                        </a:rPr>
                        <a:t>23.6</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5027787"/>
                  </a:ext>
                </a:extLst>
              </a:tr>
            </a:tbl>
          </a:graphicData>
        </a:graphic>
      </p:graphicFrame>
      <p:grpSp>
        <p:nvGrpSpPr>
          <p:cNvPr id="57" name="Group 56">
            <a:extLst>
              <a:ext uri="{FF2B5EF4-FFF2-40B4-BE49-F238E27FC236}">
                <a16:creationId xmlns:a16="http://schemas.microsoft.com/office/drawing/2014/main" id="{3C1E1427-9C05-48A3-88CE-5D3EA9B143B8}"/>
              </a:ext>
            </a:extLst>
          </p:cNvPr>
          <p:cNvGrpSpPr/>
          <p:nvPr/>
        </p:nvGrpSpPr>
        <p:grpSpPr>
          <a:xfrm>
            <a:off x="721411" y="2073572"/>
            <a:ext cx="6534677" cy="3790531"/>
            <a:chOff x="455939" y="2073572"/>
            <a:chExt cx="6534677" cy="3790531"/>
          </a:xfrm>
        </p:grpSpPr>
        <p:sp>
          <p:nvSpPr>
            <p:cNvPr id="8" name="TextBox 7">
              <a:extLst>
                <a:ext uri="{FF2B5EF4-FFF2-40B4-BE49-F238E27FC236}">
                  <a16:creationId xmlns:a16="http://schemas.microsoft.com/office/drawing/2014/main" id="{25DE58F7-2681-4050-8260-00051C567DD8}"/>
                </a:ext>
              </a:extLst>
            </p:cNvPr>
            <p:cNvSpPr txBox="1"/>
            <p:nvPr/>
          </p:nvSpPr>
          <p:spPr>
            <a:xfrm>
              <a:off x="653069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42</a:t>
              </a:r>
            </a:p>
          </p:txBody>
        </p:sp>
        <p:sp>
          <p:nvSpPr>
            <p:cNvPr id="9" name="Freeform 21">
              <a:extLst>
                <a:ext uri="{FF2B5EF4-FFF2-40B4-BE49-F238E27FC236}">
                  <a16:creationId xmlns:a16="http://schemas.microsoft.com/office/drawing/2014/main" id="{BF71E480-C285-4E9D-81CE-E789041B9465}"/>
                </a:ext>
              </a:extLst>
            </p:cNvPr>
            <p:cNvSpPr>
              <a:spLocks/>
            </p:cNvSpPr>
            <p:nvPr/>
          </p:nvSpPr>
          <p:spPr bwMode="auto">
            <a:xfrm>
              <a:off x="1516263" y="2236227"/>
              <a:ext cx="5145068" cy="29830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0" name="Line 6">
              <a:extLst>
                <a:ext uri="{FF2B5EF4-FFF2-40B4-BE49-F238E27FC236}">
                  <a16:creationId xmlns:a16="http://schemas.microsoft.com/office/drawing/2014/main" id="{1929D9EB-CA49-4998-B327-7FAA6D843214}"/>
                </a:ext>
              </a:extLst>
            </p:cNvPr>
            <p:cNvSpPr>
              <a:spLocks noChangeShapeType="1"/>
            </p:cNvSpPr>
            <p:nvPr/>
          </p:nvSpPr>
          <p:spPr bwMode="auto">
            <a:xfrm>
              <a:off x="1391727" y="2236227"/>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7">
              <a:extLst>
                <a:ext uri="{FF2B5EF4-FFF2-40B4-BE49-F238E27FC236}">
                  <a16:creationId xmlns:a16="http://schemas.microsoft.com/office/drawing/2014/main" id="{774D764B-7C71-450A-9428-45CA58B55C59}"/>
                </a:ext>
              </a:extLst>
            </p:cNvPr>
            <p:cNvSpPr>
              <a:spLocks noChangeShapeType="1"/>
            </p:cNvSpPr>
            <p:nvPr/>
          </p:nvSpPr>
          <p:spPr bwMode="auto">
            <a:xfrm>
              <a:off x="1391727" y="2838555"/>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8">
              <a:extLst>
                <a:ext uri="{FF2B5EF4-FFF2-40B4-BE49-F238E27FC236}">
                  <a16:creationId xmlns:a16="http://schemas.microsoft.com/office/drawing/2014/main" id="{E9B005D0-A753-4B8B-982B-936C3E8AE352}"/>
                </a:ext>
              </a:extLst>
            </p:cNvPr>
            <p:cNvSpPr>
              <a:spLocks noChangeShapeType="1"/>
            </p:cNvSpPr>
            <p:nvPr/>
          </p:nvSpPr>
          <p:spPr bwMode="auto">
            <a:xfrm>
              <a:off x="1391727" y="341383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9">
              <a:extLst>
                <a:ext uri="{FF2B5EF4-FFF2-40B4-BE49-F238E27FC236}">
                  <a16:creationId xmlns:a16="http://schemas.microsoft.com/office/drawing/2014/main" id="{84EA4ED0-FD84-434C-8720-D6F31993B392}"/>
                </a:ext>
              </a:extLst>
            </p:cNvPr>
            <p:cNvSpPr>
              <a:spLocks noChangeShapeType="1"/>
            </p:cNvSpPr>
            <p:nvPr/>
          </p:nvSpPr>
          <p:spPr bwMode="auto">
            <a:xfrm>
              <a:off x="1391727" y="4007714"/>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10">
              <a:extLst>
                <a:ext uri="{FF2B5EF4-FFF2-40B4-BE49-F238E27FC236}">
                  <a16:creationId xmlns:a16="http://schemas.microsoft.com/office/drawing/2014/main" id="{4991139E-5800-428F-8C2B-4FD6000093B3}"/>
                </a:ext>
              </a:extLst>
            </p:cNvPr>
            <p:cNvSpPr>
              <a:spLocks noChangeShapeType="1"/>
            </p:cNvSpPr>
            <p:nvPr/>
          </p:nvSpPr>
          <p:spPr bwMode="auto">
            <a:xfrm>
              <a:off x="1391727" y="458919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1">
              <a:extLst>
                <a:ext uri="{FF2B5EF4-FFF2-40B4-BE49-F238E27FC236}">
                  <a16:creationId xmlns:a16="http://schemas.microsoft.com/office/drawing/2014/main" id="{0C1008FE-1079-4497-8F7A-300758A3195D}"/>
                </a:ext>
              </a:extLst>
            </p:cNvPr>
            <p:cNvSpPr>
              <a:spLocks noChangeShapeType="1"/>
            </p:cNvSpPr>
            <p:nvPr/>
          </p:nvSpPr>
          <p:spPr bwMode="auto">
            <a:xfrm>
              <a:off x="1391727" y="517687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TextBox 15">
              <a:extLst>
                <a:ext uri="{FF2B5EF4-FFF2-40B4-BE49-F238E27FC236}">
                  <a16:creationId xmlns:a16="http://schemas.microsoft.com/office/drawing/2014/main" id="{7EDDD47D-6026-486B-B0EC-C511063D13D5}"/>
                </a:ext>
              </a:extLst>
            </p:cNvPr>
            <p:cNvSpPr txBox="1"/>
            <p:nvPr/>
          </p:nvSpPr>
          <p:spPr>
            <a:xfrm>
              <a:off x="906347" y="2073572"/>
              <a:ext cx="414143"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100</a:t>
              </a:r>
            </a:p>
          </p:txBody>
        </p:sp>
        <p:sp>
          <p:nvSpPr>
            <p:cNvPr id="17" name="TextBox 16">
              <a:extLst>
                <a:ext uri="{FF2B5EF4-FFF2-40B4-BE49-F238E27FC236}">
                  <a16:creationId xmlns:a16="http://schemas.microsoft.com/office/drawing/2014/main" id="{487ACD78-6320-4C53-A28C-1BE9E046A6AD}"/>
                </a:ext>
              </a:extLst>
            </p:cNvPr>
            <p:cNvSpPr txBox="1"/>
            <p:nvPr/>
          </p:nvSpPr>
          <p:spPr>
            <a:xfrm>
              <a:off x="1020158" y="267812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80</a:t>
              </a:r>
            </a:p>
          </p:txBody>
        </p:sp>
        <p:sp>
          <p:nvSpPr>
            <p:cNvPr id="18" name="TextBox 17">
              <a:extLst>
                <a:ext uri="{FF2B5EF4-FFF2-40B4-BE49-F238E27FC236}">
                  <a16:creationId xmlns:a16="http://schemas.microsoft.com/office/drawing/2014/main" id="{3718DB94-4CF1-4DF9-AACA-10736B3BB5F4}"/>
                </a:ext>
              </a:extLst>
            </p:cNvPr>
            <p:cNvSpPr txBox="1"/>
            <p:nvPr/>
          </p:nvSpPr>
          <p:spPr>
            <a:xfrm>
              <a:off x="1020158" y="325314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60</a:t>
              </a:r>
            </a:p>
          </p:txBody>
        </p:sp>
        <p:sp>
          <p:nvSpPr>
            <p:cNvPr id="19" name="TextBox 18">
              <a:extLst>
                <a:ext uri="{FF2B5EF4-FFF2-40B4-BE49-F238E27FC236}">
                  <a16:creationId xmlns:a16="http://schemas.microsoft.com/office/drawing/2014/main" id="{117344C3-41D3-4F6D-BB3C-15F100C1D1AB}"/>
                </a:ext>
              </a:extLst>
            </p:cNvPr>
            <p:cNvSpPr txBox="1"/>
            <p:nvPr/>
          </p:nvSpPr>
          <p:spPr>
            <a:xfrm>
              <a:off x="1020158" y="3846762"/>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40</a:t>
              </a:r>
            </a:p>
          </p:txBody>
        </p:sp>
        <p:sp>
          <p:nvSpPr>
            <p:cNvPr id="20" name="TextBox 19">
              <a:extLst>
                <a:ext uri="{FF2B5EF4-FFF2-40B4-BE49-F238E27FC236}">
                  <a16:creationId xmlns:a16="http://schemas.microsoft.com/office/drawing/2014/main" id="{62B32C83-FE5E-4F24-8B4D-ADEF0C83913E}"/>
                </a:ext>
              </a:extLst>
            </p:cNvPr>
            <p:cNvSpPr txBox="1"/>
            <p:nvPr/>
          </p:nvSpPr>
          <p:spPr>
            <a:xfrm>
              <a:off x="1020158" y="4427978"/>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20</a:t>
              </a:r>
            </a:p>
          </p:txBody>
        </p:sp>
        <p:sp>
          <p:nvSpPr>
            <p:cNvPr id="21" name="TextBox 20">
              <a:extLst>
                <a:ext uri="{FF2B5EF4-FFF2-40B4-BE49-F238E27FC236}">
                  <a16:creationId xmlns:a16="http://schemas.microsoft.com/office/drawing/2014/main" id="{9793CD4B-E2B4-4776-8654-48F81A008CC2}"/>
                </a:ext>
              </a:extLst>
            </p:cNvPr>
            <p:cNvSpPr txBox="1"/>
            <p:nvPr/>
          </p:nvSpPr>
          <p:spPr>
            <a:xfrm>
              <a:off x="1133994" y="5015391"/>
              <a:ext cx="186517"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2" name="Line 21">
              <a:extLst>
                <a:ext uri="{FF2B5EF4-FFF2-40B4-BE49-F238E27FC236}">
                  <a16:creationId xmlns:a16="http://schemas.microsoft.com/office/drawing/2014/main" id="{05DFE1F8-48D2-43F2-B69C-1CE8FF3B367E}"/>
                </a:ext>
              </a:extLst>
            </p:cNvPr>
            <p:cNvSpPr>
              <a:spLocks noChangeShapeType="1"/>
            </p:cNvSpPr>
            <p:nvPr/>
          </p:nvSpPr>
          <p:spPr bwMode="auto">
            <a:xfrm>
              <a:off x="1517033" y="5205923"/>
              <a:ext cx="0" cy="1237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3" name="TextBox 22">
              <a:extLst>
                <a:ext uri="{FF2B5EF4-FFF2-40B4-BE49-F238E27FC236}">
                  <a16:creationId xmlns:a16="http://schemas.microsoft.com/office/drawing/2014/main" id="{D7FA8CF4-8670-449F-A327-2FE475DE2F6A}"/>
                </a:ext>
              </a:extLst>
            </p:cNvPr>
            <p:cNvSpPr txBox="1"/>
            <p:nvPr/>
          </p:nvSpPr>
          <p:spPr>
            <a:xfrm>
              <a:off x="1443297"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4" name="Line 19">
              <a:extLst>
                <a:ext uri="{FF2B5EF4-FFF2-40B4-BE49-F238E27FC236}">
                  <a16:creationId xmlns:a16="http://schemas.microsoft.com/office/drawing/2014/main" id="{77663165-67B2-4921-8BFA-83C6E99795D4}"/>
                </a:ext>
              </a:extLst>
            </p:cNvPr>
            <p:cNvSpPr>
              <a:spLocks noChangeShapeType="1"/>
            </p:cNvSpPr>
            <p:nvPr/>
          </p:nvSpPr>
          <p:spPr bwMode="auto">
            <a:xfrm>
              <a:off x="2246399"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25" name="TextBox 24">
              <a:extLst>
                <a:ext uri="{FF2B5EF4-FFF2-40B4-BE49-F238E27FC236}">
                  <a16:creationId xmlns:a16="http://schemas.microsoft.com/office/drawing/2014/main" id="{2C59A275-ADE5-4ADB-9133-097BF0168E8F}"/>
                </a:ext>
              </a:extLst>
            </p:cNvPr>
            <p:cNvSpPr txBox="1"/>
            <p:nvPr/>
          </p:nvSpPr>
          <p:spPr>
            <a:xfrm>
              <a:off x="2153140"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6</a:t>
              </a:r>
            </a:p>
          </p:txBody>
        </p:sp>
        <p:sp>
          <p:nvSpPr>
            <p:cNvPr id="26" name="Line 21">
              <a:extLst>
                <a:ext uri="{FF2B5EF4-FFF2-40B4-BE49-F238E27FC236}">
                  <a16:creationId xmlns:a16="http://schemas.microsoft.com/office/drawing/2014/main" id="{39010130-0C7A-42C8-AAD0-CA7099975B47}"/>
                </a:ext>
              </a:extLst>
            </p:cNvPr>
            <p:cNvSpPr>
              <a:spLocks noChangeShapeType="1"/>
            </p:cNvSpPr>
            <p:nvPr/>
          </p:nvSpPr>
          <p:spPr bwMode="auto">
            <a:xfrm>
              <a:off x="2986881"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 name="TextBox 26">
              <a:extLst>
                <a:ext uri="{FF2B5EF4-FFF2-40B4-BE49-F238E27FC236}">
                  <a16:creationId xmlns:a16="http://schemas.microsoft.com/office/drawing/2014/main" id="{3265A594-571A-4FF4-954A-50EC89312F3B}"/>
                </a:ext>
              </a:extLst>
            </p:cNvPr>
            <p:cNvSpPr txBox="1"/>
            <p:nvPr/>
          </p:nvSpPr>
          <p:spPr>
            <a:xfrm>
              <a:off x="285623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12</a:t>
              </a:r>
            </a:p>
          </p:txBody>
        </p:sp>
        <p:sp>
          <p:nvSpPr>
            <p:cNvPr id="30" name="Line 21">
              <a:extLst>
                <a:ext uri="{FF2B5EF4-FFF2-40B4-BE49-F238E27FC236}">
                  <a16:creationId xmlns:a16="http://schemas.microsoft.com/office/drawing/2014/main" id="{C862C41A-5FC0-4208-BE8E-DBCAC97A9FE2}"/>
                </a:ext>
              </a:extLst>
            </p:cNvPr>
            <p:cNvSpPr>
              <a:spLocks noChangeShapeType="1"/>
            </p:cNvSpPr>
            <p:nvPr/>
          </p:nvSpPr>
          <p:spPr bwMode="auto">
            <a:xfrm>
              <a:off x="3717158"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1" name="TextBox 30">
              <a:extLst>
                <a:ext uri="{FF2B5EF4-FFF2-40B4-BE49-F238E27FC236}">
                  <a16:creationId xmlns:a16="http://schemas.microsoft.com/office/drawing/2014/main" id="{3ADAC79E-1146-47BD-8DF7-FD957D2E21D9}"/>
                </a:ext>
              </a:extLst>
            </p:cNvPr>
            <p:cNvSpPr txBox="1"/>
            <p:nvPr/>
          </p:nvSpPr>
          <p:spPr>
            <a:xfrm>
              <a:off x="3586513"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18</a:t>
              </a:r>
            </a:p>
          </p:txBody>
        </p:sp>
        <p:sp>
          <p:nvSpPr>
            <p:cNvPr id="32" name="Line 19">
              <a:extLst>
                <a:ext uri="{FF2B5EF4-FFF2-40B4-BE49-F238E27FC236}">
                  <a16:creationId xmlns:a16="http://schemas.microsoft.com/office/drawing/2014/main" id="{21507B59-4015-4562-B1A8-7EB51329449C}"/>
                </a:ext>
              </a:extLst>
            </p:cNvPr>
            <p:cNvSpPr>
              <a:spLocks noChangeShapeType="1"/>
            </p:cNvSpPr>
            <p:nvPr/>
          </p:nvSpPr>
          <p:spPr bwMode="auto">
            <a:xfrm>
              <a:off x="445549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3" name="TextBox 32">
              <a:extLst>
                <a:ext uri="{FF2B5EF4-FFF2-40B4-BE49-F238E27FC236}">
                  <a16:creationId xmlns:a16="http://schemas.microsoft.com/office/drawing/2014/main" id="{D3310D87-F049-43C2-AE50-E4F34A86FB9B}"/>
                </a:ext>
              </a:extLst>
            </p:cNvPr>
            <p:cNvSpPr txBox="1"/>
            <p:nvPr/>
          </p:nvSpPr>
          <p:spPr>
            <a:xfrm>
              <a:off x="430532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24</a:t>
              </a:r>
            </a:p>
          </p:txBody>
        </p:sp>
        <p:sp>
          <p:nvSpPr>
            <p:cNvPr id="34" name="Line 21">
              <a:extLst>
                <a:ext uri="{FF2B5EF4-FFF2-40B4-BE49-F238E27FC236}">
                  <a16:creationId xmlns:a16="http://schemas.microsoft.com/office/drawing/2014/main" id="{7A25B977-D472-4635-85AA-4704E6B94480}"/>
                </a:ext>
              </a:extLst>
            </p:cNvPr>
            <p:cNvSpPr>
              <a:spLocks noChangeShapeType="1"/>
            </p:cNvSpPr>
            <p:nvPr/>
          </p:nvSpPr>
          <p:spPr bwMode="auto">
            <a:xfrm>
              <a:off x="5187003"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5" name="TextBox 34">
              <a:extLst>
                <a:ext uri="{FF2B5EF4-FFF2-40B4-BE49-F238E27FC236}">
                  <a16:creationId xmlns:a16="http://schemas.microsoft.com/office/drawing/2014/main" id="{708A0C8E-28A2-4CA0-AD61-FD486C28BE4A}"/>
                </a:ext>
              </a:extLst>
            </p:cNvPr>
            <p:cNvSpPr txBox="1"/>
            <p:nvPr/>
          </p:nvSpPr>
          <p:spPr>
            <a:xfrm>
              <a:off x="505636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30</a:t>
              </a:r>
            </a:p>
          </p:txBody>
        </p:sp>
        <p:sp>
          <p:nvSpPr>
            <p:cNvPr id="36" name="Line 19">
              <a:extLst>
                <a:ext uri="{FF2B5EF4-FFF2-40B4-BE49-F238E27FC236}">
                  <a16:creationId xmlns:a16="http://schemas.microsoft.com/office/drawing/2014/main" id="{E94184BB-02E1-4C57-BEBA-6B0389DCB773}"/>
                </a:ext>
              </a:extLst>
            </p:cNvPr>
            <p:cNvSpPr>
              <a:spLocks noChangeShapeType="1"/>
            </p:cNvSpPr>
            <p:nvPr/>
          </p:nvSpPr>
          <p:spPr bwMode="auto">
            <a:xfrm>
              <a:off x="5916376"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36">
              <a:extLst>
                <a:ext uri="{FF2B5EF4-FFF2-40B4-BE49-F238E27FC236}">
                  <a16:creationId xmlns:a16="http://schemas.microsoft.com/office/drawing/2014/main" id="{73389D25-7645-4F25-BC62-B69C3325336F}"/>
                </a:ext>
              </a:extLst>
            </p:cNvPr>
            <p:cNvSpPr txBox="1"/>
            <p:nvPr/>
          </p:nvSpPr>
          <p:spPr>
            <a:xfrm>
              <a:off x="5766207"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36</a:t>
              </a:r>
            </a:p>
          </p:txBody>
        </p:sp>
        <p:sp>
          <p:nvSpPr>
            <p:cNvPr id="38" name="Line 21">
              <a:extLst>
                <a:ext uri="{FF2B5EF4-FFF2-40B4-BE49-F238E27FC236}">
                  <a16:creationId xmlns:a16="http://schemas.microsoft.com/office/drawing/2014/main" id="{12B17DEA-4542-4CF7-B57C-AF10DC65470D}"/>
                </a:ext>
              </a:extLst>
            </p:cNvPr>
            <p:cNvSpPr>
              <a:spLocks noChangeShapeType="1"/>
            </p:cNvSpPr>
            <p:nvPr/>
          </p:nvSpPr>
          <p:spPr bwMode="auto">
            <a:xfrm>
              <a:off x="666133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0" name="TextBox 39">
              <a:extLst>
                <a:ext uri="{FF2B5EF4-FFF2-40B4-BE49-F238E27FC236}">
                  <a16:creationId xmlns:a16="http://schemas.microsoft.com/office/drawing/2014/main" id="{81A4251C-19ED-44ED-B8A2-25C8E11CE11E}"/>
                </a:ext>
              </a:extLst>
            </p:cNvPr>
            <p:cNvSpPr txBox="1"/>
            <p:nvPr/>
          </p:nvSpPr>
          <p:spPr>
            <a:xfrm rot="16200000">
              <a:off x="235525" y="3615753"/>
              <a:ext cx="77938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a:rPr>
                <a:t>OS，%</a:t>
              </a:r>
            </a:p>
          </p:txBody>
        </p:sp>
        <p:sp>
          <p:nvSpPr>
            <p:cNvPr id="41" name="TextBox 40">
              <a:extLst>
                <a:ext uri="{FF2B5EF4-FFF2-40B4-BE49-F238E27FC236}">
                  <a16:creationId xmlns:a16="http://schemas.microsoft.com/office/drawing/2014/main" id="{BA411617-7650-4697-B3C8-051DDCA127AE}"/>
                </a:ext>
              </a:extLst>
            </p:cNvPr>
            <p:cNvSpPr txBox="1"/>
            <p:nvPr/>
          </p:nvSpPr>
          <p:spPr>
            <a:xfrm>
              <a:off x="2960535" y="5545179"/>
              <a:ext cx="2288053"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600" b="0" i="0" u="none" strike="noStrike" cap="none" normalizeH="0" baseline="0">
                  <a:ln>
                    <a:noFill/>
                  </a:ln>
                  <a:solidFill>
                    <a:srgbClr val="4D4D4D"/>
                  </a:solidFill>
                  <a:uLnTx/>
                  <a:uFillTx/>
                  <a:latin typeface="Arial"/>
                  <a:ea typeface="SimSun"/>
                  <a:cs typeface="Arial" panose="020B0604020202020204" pitchFamily="34" charset="0"/>
                </a:rPr>
                <a:t>注册后月数</a:t>
              </a:r>
            </a:p>
          </p:txBody>
        </p:sp>
        <p:grpSp>
          <p:nvGrpSpPr>
            <p:cNvPr id="49" name="Group 48">
              <a:extLst>
                <a:ext uri="{FF2B5EF4-FFF2-40B4-BE49-F238E27FC236}">
                  <a16:creationId xmlns:a16="http://schemas.microsoft.com/office/drawing/2014/main" id="{0A0A775E-D0FA-4DEC-9171-11D9CD721032}"/>
                </a:ext>
              </a:extLst>
            </p:cNvPr>
            <p:cNvGrpSpPr/>
            <p:nvPr/>
          </p:nvGrpSpPr>
          <p:grpSpPr>
            <a:xfrm>
              <a:off x="1524171" y="2223201"/>
              <a:ext cx="5166516" cy="2105682"/>
              <a:chOff x="5034834" y="3569670"/>
              <a:chExt cx="5166516" cy="2105682"/>
            </a:xfrm>
          </p:grpSpPr>
          <p:sp>
            <p:nvSpPr>
              <p:cNvPr id="46" name="Freeform: Shape 45">
                <a:extLst>
                  <a:ext uri="{FF2B5EF4-FFF2-40B4-BE49-F238E27FC236}">
                    <a16:creationId xmlns:a16="http://schemas.microsoft.com/office/drawing/2014/main" id="{B4749003-4736-4832-AE6B-221EAB4D42A8}"/>
                  </a:ext>
                </a:extLst>
              </p:cNvPr>
              <p:cNvSpPr/>
              <p:nvPr/>
            </p:nvSpPr>
            <p:spPr>
              <a:xfrm>
                <a:off x="5034834" y="3569670"/>
                <a:ext cx="5163012" cy="1981715"/>
              </a:xfrm>
              <a:custGeom>
                <a:avLst/>
                <a:gdLst>
                  <a:gd name="connsiteX0" fmla="*/ 8028213 w 8020050"/>
                  <a:gd name="connsiteY0" fmla="*/ 3069774 h 3067050"/>
                  <a:gd name="connsiteX1" fmla="*/ 6210300 w 8020050"/>
                  <a:gd name="connsiteY1" fmla="*/ 3069774 h 3067050"/>
                  <a:gd name="connsiteX2" fmla="*/ 6210300 w 8020050"/>
                  <a:gd name="connsiteY2" fmla="*/ 3009900 h 3067050"/>
                  <a:gd name="connsiteX3" fmla="*/ 6030687 w 8020050"/>
                  <a:gd name="connsiteY3" fmla="*/ 3009900 h 3067050"/>
                  <a:gd name="connsiteX4" fmla="*/ 6030687 w 8020050"/>
                  <a:gd name="connsiteY4" fmla="*/ 2846613 h 3067050"/>
                  <a:gd name="connsiteX5" fmla="*/ 5268687 w 8020050"/>
                  <a:gd name="connsiteY5" fmla="*/ 2846613 h 3067050"/>
                  <a:gd name="connsiteX6" fmla="*/ 5268687 w 8020050"/>
                  <a:gd name="connsiteY6" fmla="*/ 2683326 h 3067050"/>
                  <a:gd name="connsiteX7" fmla="*/ 5121726 w 8020050"/>
                  <a:gd name="connsiteY7" fmla="*/ 2683326 h 3067050"/>
                  <a:gd name="connsiteX8" fmla="*/ 5121726 w 8020050"/>
                  <a:gd name="connsiteY8" fmla="*/ 2563587 h 3067050"/>
                  <a:gd name="connsiteX9" fmla="*/ 4762500 w 8020050"/>
                  <a:gd name="connsiteY9" fmla="*/ 2563587 h 3067050"/>
                  <a:gd name="connsiteX10" fmla="*/ 4762500 w 8020050"/>
                  <a:gd name="connsiteY10" fmla="*/ 2460174 h 3067050"/>
                  <a:gd name="connsiteX11" fmla="*/ 4669975 w 8020050"/>
                  <a:gd name="connsiteY11" fmla="*/ 2460174 h 3067050"/>
                  <a:gd name="connsiteX12" fmla="*/ 4669975 w 8020050"/>
                  <a:gd name="connsiteY12" fmla="*/ 2351313 h 3067050"/>
                  <a:gd name="connsiteX13" fmla="*/ 4506687 w 8020050"/>
                  <a:gd name="connsiteY13" fmla="*/ 2351313 h 3067050"/>
                  <a:gd name="connsiteX14" fmla="*/ 4506687 w 8020050"/>
                  <a:gd name="connsiteY14" fmla="*/ 2247900 h 3067050"/>
                  <a:gd name="connsiteX15" fmla="*/ 3956961 w 8020050"/>
                  <a:gd name="connsiteY15" fmla="*/ 2247900 h 3067050"/>
                  <a:gd name="connsiteX16" fmla="*/ 3956961 w 8020050"/>
                  <a:gd name="connsiteY16" fmla="*/ 2128161 h 3067050"/>
                  <a:gd name="connsiteX17" fmla="*/ 3886200 w 8020050"/>
                  <a:gd name="connsiteY17" fmla="*/ 2128161 h 3067050"/>
                  <a:gd name="connsiteX18" fmla="*/ 3886200 w 8020050"/>
                  <a:gd name="connsiteY18" fmla="*/ 2051961 h 3067050"/>
                  <a:gd name="connsiteX19" fmla="*/ 3679374 w 8020050"/>
                  <a:gd name="connsiteY19" fmla="*/ 2051961 h 3067050"/>
                  <a:gd name="connsiteX20" fmla="*/ 3679374 w 8020050"/>
                  <a:gd name="connsiteY20" fmla="*/ 1910439 h 3067050"/>
                  <a:gd name="connsiteX21" fmla="*/ 3526974 w 8020050"/>
                  <a:gd name="connsiteY21" fmla="*/ 1910439 h 3067050"/>
                  <a:gd name="connsiteX22" fmla="*/ 3526974 w 8020050"/>
                  <a:gd name="connsiteY22" fmla="*/ 1823361 h 3067050"/>
                  <a:gd name="connsiteX23" fmla="*/ 3488874 w 8020050"/>
                  <a:gd name="connsiteY23" fmla="*/ 1823361 h 3067050"/>
                  <a:gd name="connsiteX24" fmla="*/ 3488874 w 8020050"/>
                  <a:gd name="connsiteY24" fmla="*/ 1725387 h 3067050"/>
                  <a:gd name="connsiteX25" fmla="*/ 3456213 w 8020050"/>
                  <a:gd name="connsiteY25" fmla="*/ 1725387 h 3067050"/>
                  <a:gd name="connsiteX26" fmla="*/ 3456213 w 8020050"/>
                  <a:gd name="connsiteY26" fmla="*/ 1589313 h 3067050"/>
                  <a:gd name="connsiteX27" fmla="*/ 3380013 w 8020050"/>
                  <a:gd name="connsiteY27" fmla="*/ 1589313 h 3067050"/>
                  <a:gd name="connsiteX28" fmla="*/ 3380013 w 8020050"/>
                  <a:gd name="connsiteY28" fmla="*/ 1513113 h 3067050"/>
                  <a:gd name="connsiteX29" fmla="*/ 3064326 w 8020050"/>
                  <a:gd name="connsiteY29" fmla="*/ 1513113 h 3067050"/>
                  <a:gd name="connsiteX30" fmla="*/ 3064326 w 8020050"/>
                  <a:gd name="connsiteY30" fmla="*/ 1409700 h 3067050"/>
                  <a:gd name="connsiteX31" fmla="*/ 2846613 w 8020050"/>
                  <a:gd name="connsiteY31" fmla="*/ 1409700 h 3067050"/>
                  <a:gd name="connsiteX32" fmla="*/ 2846613 w 8020050"/>
                  <a:gd name="connsiteY32" fmla="*/ 1295400 h 3067050"/>
                  <a:gd name="connsiteX33" fmla="*/ 1926774 w 8020050"/>
                  <a:gd name="connsiteY33" fmla="*/ 1295400 h 3067050"/>
                  <a:gd name="connsiteX34" fmla="*/ 1926774 w 8020050"/>
                  <a:gd name="connsiteY34" fmla="*/ 1148439 h 3067050"/>
                  <a:gd name="connsiteX35" fmla="*/ 1872339 w 8020050"/>
                  <a:gd name="connsiteY35" fmla="*/ 1148439 h 3067050"/>
                  <a:gd name="connsiteX36" fmla="*/ 1872339 w 8020050"/>
                  <a:gd name="connsiteY36" fmla="*/ 990600 h 3067050"/>
                  <a:gd name="connsiteX37" fmla="*/ 1709061 w 8020050"/>
                  <a:gd name="connsiteY37" fmla="*/ 990600 h 3067050"/>
                  <a:gd name="connsiteX38" fmla="*/ 1709061 w 8020050"/>
                  <a:gd name="connsiteY38" fmla="*/ 805543 h 3067050"/>
                  <a:gd name="connsiteX39" fmla="*/ 1578426 w 8020050"/>
                  <a:gd name="connsiteY39" fmla="*/ 805543 h 3067050"/>
                  <a:gd name="connsiteX40" fmla="*/ 1578426 w 8020050"/>
                  <a:gd name="connsiteY40" fmla="*/ 718457 h 3067050"/>
                  <a:gd name="connsiteX41" fmla="*/ 1453239 w 8020050"/>
                  <a:gd name="connsiteY41" fmla="*/ 718457 h 3067050"/>
                  <a:gd name="connsiteX42" fmla="*/ 1453239 w 8020050"/>
                  <a:gd name="connsiteY42" fmla="*/ 587829 h 3067050"/>
                  <a:gd name="connsiteX43" fmla="*/ 1224639 w 8020050"/>
                  <a:gd name="connsiteY43" fmla="*/ 587829 h 3067050"/>
                  <a:gd name="connsiteX44" fmla="*/ 1224639 w 8020050"/>
                  <a:gd name="connsiteY44" fmla="*/ 473529 h 3067050"/>
                  <a:gd name="connsiteX45" fmla="*/ 1164774 w 8020050"/>
                  <a:gd name="connsiteY45" fmla="*/ 473529 h 3067050"/>
                  <a:gd name="connsiteX46" fmla="*/ 1164774 w 8020050"/>
                  <a:gd name="connsiteY46" fmla="*/ 391886 h 3067050"/>
                  <a:gd name="connsiteX47" fmla="*/ 1115787 w 8020050"/>
                  <a:gd name="connsiteY47" fmla="*/ 391886 h 3067050"/>
                  <a:gd name="connsiteX48" fmla="*/ 1115787 w 8020050"/>
                  <a:gd name="connsiteY48" fmla="*/ 293915 h 3067050"/>
                  <a:gd name="connsiteX49" fmla="*/ 1072239 w 8020050"/>
                  <a:gd name="connsiteY49" fmla="*/ 293915 h 3067050"/>
                  <a:gd name="connsiteX50" fmla="*/ 1072239 w 8020050"/>
                  <a:gd name="connsiteY50" fmla="*/ 179615 h 3067050"/>
                  <a:gd name="connsiteX51" fmla="*/ 1050474 w 8020050"/>
                  <a:gd name="connsiteY51" fmla="*/ 179615 h 3067050"/>
                  <a:gd name="connsiteX52" fmla="*/ 1050474 w 8020050"/>
                  <a:gd name="connsiteY52" fmla="*/ 97971 h 3067050"/>
                  <a:gd name="connsiteX53" fmla="*/ 996039 w 8020050"/>
                  <a:gd name="connsiteY53" fmla="*/ 97971 h 3067050"/>
                  <a:gd name="connsiteX54" fmla="*/ 996039 w 8020050"/>
                  <a:gd name="connsiteY54" fmla="*/ 0 h 3067050"/>
                  <a:gd name="connsiteX55" fmla="*/ 0 w 8020050"/>
                  <a:gd name="connsiteY55" fmla="*/ 0 h 30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020050" h="3067050">
                    <a:moveTo>
                      <a:pt x="8028213" y="3069774"/>
                    </a:moveTo>
                    <a:lnTo>
                      <a:pt x="6210300" y="3069774"/>
                    </a:lnTo>
                    <a:lnTo>
                      <a:pt x="6210300" y="3009900"/>
                    </a:lnTo>
                    <a:lnTo>
                      <a:pt x="6030687" y="3009900"/>
                    </a:lnTo>
                    <a:lnTo>
                      <a:pt x="6030687" y="2846613"/>
                    </a:lnTo>
                    <a:lnTo>
                      <a:pt x="5268687" y="2846613"/>
                    </a:lnTo>
                    <a:lnTo>
                      <a:pt x="5268687" y="2683326"/>
                    </a:lnTo>
                    <a:lnTo>
                      <a:pt x="5121726" y="2683326"/>
                    </a:lnTo>
                    <a:lnTo>
                      <a:pt x="5121726" y="2563587"/>
                    </a:lnTo>
                    <a:lnTo>
                      <a:pt x="4762500" y="2563587"/>
                    </a:lnTo>
                    <a:lnTo>
                      <a:pt x="4762500" y="2460174"/>
                    </a:lnTo>
                    <a:lnTo>
                      <a:pt x="4669975" y="2460174"/>
                    </a:lnTo>
                    <a:lnTo>
                      <a:pt x="4669975" y="2351313"/>
                    </a:lnTo>
                    <a:lnTo>
                      <a:pt x="4506687" y="2351313"/>
                    </a:lnTo>
                    <a:lnTo>
                      <a:pt x="4506687" y="2247900"/>
                    </a:lnTo>
                    <a:lnTo>
                      <a:pt x="3956961" y="2247900"/>
                    </a:lnTo>
                    <a:lnTo>
                      <a:pt x="3956961" y="2128161"/>
                    </a:lnTo>
                    <a:lnTo>
                      <a:pt x="3886200" y="2128161"/>
                    </a:lnTo>
                    <a:lnTo>
                      <a:pt x="3886200" y="2051961"/>
                    </a:lnTo>
                    <a:lnTo>
                      <a:pt x="3679374" y="2051961"/>
                    </a:lnTo>
                    <a:lnTo>
                      <a:pt x="3679374" y="1910439"/>
                    </a:lnTo>
                    <a:lnTo>
                      <a:pt x="3526974" y="1910439"/>
                    </a:lnTo>
                    <a:lnTo>
                      <a:pt x="3526974" y="1823361"/>
                    </a:lnTo>
                    <a:lnTo>
                      <a:pt x="3488874" y="1823361"/>
                    </a:lnTo>
                    <a:lnTo>
                      <a:pt x="3488874" y="1725387"/>
                    </a:lnTo>
                    <a:lnTo>
                      <a:pt x="3456213" y="1725387"/>
                    </a:lnTo>
                    <a:lnTo>
                      <a:pt x="3456213" y="1589313"/>
                    </a:lnTo>
                    <a:lnTo>
                      <a:pt x="3380013" y="1589313"/>
                    </a:lnTo>
                    <a:lnTo>
                      <a:pt x="3380013" y="1513113"/>
                    </a:lnTo>
                    <a:lnTo>
                      <a:pt x="3064326" y="1513113"/>
                    </a:lnTo>
                    <a:lnTo>
                      <a:pt x="3064326" y="1409700"/>
                    </a:lnTo>
                    <a:lnTo>
                      <a:pt x="2846613" y="1409700"/>
                    </a:lnTo>
                    <a:lnTo>
                      <a:pt x="2846613" y="1295400"/>
                    </a:lnTo>
                    <a:lnTo>
                      <a:pt x="1926774" y="1295400"/>
                    </a:lnTo>
                    <a:lnTo>
                      <a:pt x="1926774" y="1148439"/>
                    </a:lnTo>
                    <a:lnTo>
                      <a:pt x="1872339" y="1148439"/>
                    </a:lnTo>
                    <a:lnTo>
                      <a:pt x="1872339" y="990600"/>
                    </a:lnTo>
                    <a:lnTo>
                      <a:pt x="1709061" y="990600"/>
                    </a:lnTo>
                    <a:lnTo>
                      <a:pt x="1709061" y="805543"/>
                    </a:lnTo>
                    <a:lnTo>
                      <a:pt x="1578426" y="805543"/>
                    </a:lnTo>
                    <a:lnTo>
                      <a:pt x="1578426" y="718457"/>
                    </a:lnTo>
                    <a:lnTo>
                      <a:pt x="1453239" y="718457"/>
                    </a:lnTo>
                    <a:lnTo>
                      <a:pt x="1453239" y="587829"/>
                    </a:lnTo>
                    <a:lnTo>
                      <a:pt x="1224639" y="587829"/>
                    </a:lnTo>
                    <a:lnTo>
                      <a:pt x="1224639" y="473529"/>
                    </a:lnTo>
                    <a:lnTo>
                      <a:pt x="1164774" y="473529"/>
                    </a:lnTo>
                    <a:lnTo>
                      <a:pt x="1164774" y="391886"/>
                    </a:lnTo>
                    <a:lnTo>
                      <a:pt x="1115787" y="391886"/>
                    </a:lnTo>
                    <a:lnTo>
                      <a:pt x="1115787" y="293915"/>
                    </a:lnTo>
                    <a:lnTo>
                      <a:pt x="1072239" y="293915"/>
                    </a:lnTo>
                    <a:lnTo>
                      <a:pt x="1072239" y="179615"/>
                    </a:lnTo>
                    <a:lnTo>
                      <a:pt x="1050474" y="179615"/>
                    </a:lnTo>
                    <a:lnTo>
                      <a:pt x="1050474" y="97971"/>
                    </a:lnTo>
                    <a:lnTo>
                      <a:pt x="996039" y="97971"/>
                    </a:lnTo>
                    <a:lnTo>
                      <a:pt x="9960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47" name="Freeform: Shape 46">
                <a:extLst>
                  <a:ext uri="{FF2B5EF4-FFF2-40B4-BE49-F238E27FC236}">
                    <a16:creationId xmlns:a16="http://schemas.microsoft.com/office/drawing/2014/main" id="{3CE0EB5D-457A-4CE5-8DD2-88F042A232EC}"/>
                  </a:ext>
                </a:extLst>
              </p:cNvPr>
              <p:cNvSpPr/>
              <p:nvPr/>
            </p:nvSpPr>
            <p:spPr>
              <a:xfrm>
                <a:off x="5038338" y="3576703"/>
                <a:ext cx="5163012" cy="2098649"/>
              </a:xfrm>
              <a:custGeom>
                <a:avLst/>
                <a:gdLst>
                  <a:gd name="connsiteX0" fmla="*/ 8022770 w 8020050"/>
                  <a:gd name="connsiteY0" fmla="*/ 3254827 h 3248025"/>
                  <a:gd name="connsiteX1" fmla="*/ 7870370 w 8020050"/>
                  <a:gd name="connsiteY1" fmla="*/ 3254827 h 3248025"/>
                  <a:gd name="connsiteX2" fmla="*/ 7870370 w 8020050"/>
                  <a:gd name="connsiteY2" fmla="*/ 2906489 h 3248025"/>
                  <a:gd name="connsiteX3" fmla="*/ 6776357 w 8020050"/>
                  <a:gd name="connsiteY3" fmla="*/ 2906489 h 3248025"/>
                  <a:gd name="connsiteX4" fmla="*/ 6776357 w 8020050"/>
                  <a:gd name="connsiteY4" fmla="*/ 2715989 h 3248025"/>
                  <a:gd name="connsiteX5" fmla="*/ 5306783 w 8020050"/>
                  <a:gd name="connsiteY5" fmla="*/ 2715989 h 3248025"/>
                  <a:gd name="connsiteX6" fmla="*/ 5306783 w 8020050"/>
                  <a:gd name="connsiteY6" fmla="*/ 2558140 h 3248025"/>
                  <a:gd name="connsiteX7" fmla="*/ 4550232 w 8020050"/>
                  <a:gd name="connsiteY7" fmla="*/ 2558140 h 3248025"/>
                  <a:gd name="connsiteX8" fmla="*/ 4550232 w 8020050"/>
                  <a:gd name="connsiteY8" fmla="*/ 2454727 h 3248025"/>
                  <a:gd name="connsiteX9" fmla="*/ 4435932 w 8020050"/>
                  <a:gd name="connsiteY9" fmla="*/ 2454727 h 3248025"/>
                  <a:gd name="connsiteX10" fmla="*/ 4435932 w 8020050"/>
                  <a:gd name="connsiteY10" fmla="*/ 2340427 h 3248025"/>
                  <a:gd name="connsiteX11" fmla="*/ 4267196 w 8020050"/>
                  <a:gd name="connsiteY11" fmla="*/ 2340427 h 3248025"/>
                  <a:gd name="connsiteX12" fmla="*/ 4267196 w 8020050"/>
                  <a:gd name="connsiteY12" fmla="*/ 2231576 h 3248025"/>
                  <a:gd name="connsiteX13" fmla="*/ 4223657 w 8020050"/>
                  <a:gd name="connsiteY13" fmla="*/ 2231576 h 3248025"/>
                  <a:gd name="connsiteX14" fmla="*/ 4223657 w 8020050"/>
                  <a:gd name="connsiteY14" fmla="*/ 2111827 h 3248025"/>
                  <a:gd name="connsiteX15" fmla="*/ 3973283 w 8020050"/>
                  <a:gd name="connsiteY15" fmla="*/ 2111827 h 3248025"/>
                  <a:gd name="connsiteX16" fmla="*/ 3973283 w 8020050"/>
                  <a:gd name="connsiteY16" fmla="*/ 2030189 h 3248025"/>
                  <a:gd name="connsiteX17" fmla="*/ 3913418 w 8020050"/>
                  <a:gd name="connsiteY17" fmla="*/ 2030189 h 3248025"/>
                  <a:gd name="connsiteX18" fmla="*/ 3913418 w 8020050"/>
                  <a:gd name="connsiteY18" fmla="*/ 1910440 h 3248025"/>
                  <a:gd name="connsiteX19" fmla="*/ 3761018 w 8020050"/>
                  <a:gd name="connsiteY19" fmla="*/ 1910440 h 3248025"/>
                  <a:gd name="connsiteX20" fmla="*/ 3761018 w 8020050"/>
                  <a:gd name="connsiteY20" fmla="*/ 1801589 h 3248025"/>
                  <a:gd name="connsiteX21" fmla="*/ 3652157 w 8020050"/>
                  <a:gd name="connsiteY21" fmla="*/ 1801589 h 3248025"/>
                  <a:gd name="connsiteX22" fmla="*/ 3652157 w 8020050"/>
                  <a:gd name="connsiteY22" fmla="*/ 1725389 h 3248025"/>
                  <a:gd name="connsiteX23" fmla="*/ 3554183 w 8020050"/>
                  <a:gd name="connsiteY23" fmla="*/ 1725389 h 3248025"/>
                  <a:gd name="connsiteX24" fmla="*/ 3554183 w 8020050"/>
                  <a:gd name="connsiteY24" fmla="*/ 1649189 h 3248025"/>
                  <a:gd name="connsiteX25" fmla="*/ 3320144 w 8020050"/>
                  <a:gd name="connsiteY25" fmla="*/ 1649189 h 3248025"/>
                  <a:gd name="connsiteX26" fmla="*/ 3320144 w 8020050"/>
                  <a:gd name="connsiteY26" fmla="*/ 1572989 h 3248025"/>
                  <a:gd name="connsiteX27" fmla="*/ 3276596 w 8020050"/>
                  <a:gd name="connsiteY27" fmla="*/ 1572989 h 3248025"/>
                  <a:gd name="connsiteX28" fmla="*/ 3276596 w 8020050"/>
                  <a:gd name="connsiteY28" fmla="*/ 1458689 h 3248025"/>
                  <a:gd name="connsiteX29" fmla="*/ 2873832 w 8020050"/>
                  <a:gd name="connsiteY29" fmla="*/ 1458689 h 3248025"/>
                  <a:gd name="connsiteX30" fmla="*/ 2873832 w 8020050"/>
                  <a:gd name="connsiteY30" fmla="*/ 1387927 h 3248025"/>
                  <a:gd name="connsiteX31" fmla="*/ 2835732 w 8020050"/>
                  <a:gd name="connsiteY31" fmla="*/ 1387927 h 3248025"/>
                  <a:gd name="connsiteX32" fmla="*/ 2835732 w 8020050"/>
                  <a:gd name="connsiteY32" fmla="*/ 1295402 h 3248025"/>
                  <a:gd name="connsiteX33" fmla="*/ 2797632 w 8020050"/>
                  <a:gd name="connsiteY33" fmla="*/ 1295402 h 3248025"/>
                  <a:gd name="connsiteX34" fmla="*/ 2797632 w 8020050"/>
                  <a:gd name="connsiteY34" fmla="*/ 1219202 h 3248025"/>
                  <a:gd name="connsiteX35" fmla="*/ 2454732 w 8020050"/>
                  <a:gd name="connsiteY35" fmla="*/ 1219202 h 3248025"/>
                  <a:gd name="connsiteX36" fmla="*/ 2454732 w 8020050"/>
                  <a:gd name="connsiteY36" fmla="*/ 1099453 h 3248025"/>
                  <a:gd name="connsiteX37" fmla="*/ 2242457 w 8020050"/>
                  <a:gd name="connsiteY37" fmla="*/ 1099453 h 3248025"/>
                  <a:gd name="connsiteX38" fmla="*/ 2242457 w 8020050"/>
                  <a:gd name="connsiteY38" fmla="*/ 1023253 h 3248025"/>
                  <a:gd name="connsiteX39" fmla="*/ 2182583 w 8020050"/>
                  <a:gd name="connsiteY39" fmla="*/ 1023253 h 3248025"/>
                  <a:gd name="connsiteX40" fmla="*/ 2182583 w 8020050"/>
                  <a:gd name="connsiteY40" fmla="*/ 947053 h 3248025"/>
                  <a:gd name="connsiteX41" fmla="*/ 2111831 w 8020050"/>
                  <a:gd name="connsiteY41" fmla="*/ 947053 h 3248025"/>
                  <a:gd name="connsiteX42" fmla="*/ 2111831 w 8020050"/>
                  <a:gd name="connsiteY42" fmla="*/ 865414 h 3248025"/>
                  <a:gd name="connsiteX43" fmla="*/ 1834244 w 8020050"/>
                  <a:gd name="connsiteY43" fmla="*/ 865414 h 3248025"/>
                  <a:gd name="connsiteX44" fmla="*/ 1834244 w 8020050"/>
                  <a:gd name="connsiteY44" fmla="*/ 767443 h 3248025"/>
                  <a:gd name="connsiteX45" fmla="*/ 1790696 w 8020050"/>
                  <a:gd name="connsiteY45" fmla="*/ 767443 h 3248025"/>
                  <a:gd name="connsiteX46" fmla="*/ 1790696 w 8020050"/>
                  <a:gd name="connsiteY46" fmla="*/ 647700 h 3248025"/>
                  <a:gd name="connsiteX47" fmla="*/ 1752596 w 8020050"/>
                  <a:gd name="connsiteY47" fmla="*/ 647700 h 3248025"/>
                  <a:gd name="connsiteX48" fmla="*/ 1752596 w 8020050"/>
                  <a:gd name="connsiteY48" fmla="*/ 560614 h 3248025"/>
                  <a:gd name="connsiteX49" fmla="*/ 1714496 w 8020050"/>
                  <a:gd name="connsiteY49" fmla="*/ 560614 h 3248025"/>
                  <a:gd name="connsiteX50" fmla="*/ 1714496 w 8020050"/>
                  <a:gd name="connsiteY50" fmla="*/ 495300 h 3248025"/>
                  <a:gd name="connsiteX51" fmla="*/ 1627418 w 8020050"/>
                  <a:gd name="connsiteY51" fmla="*/ 495300 h 3248025"/>
                  <a:gd name="connsiteX52" fmla="*/ 1627418 w 8020050"/>
                  <a:gd name="connsiteY52" fmla="*/ 429986 h 3248025"/>
                  <a:gd name="connsiteX53" fmla="*/ 1562096 w 8020050"/>
                  <a:gd name="connsiteY53" fmla="*/ 429986 h 3248025"/>
                  <a:gd name="connsiteX54" fmla="*/ 1562096 w 8020050"/>
                  <a:gd name="connsiteY54" fmla="*/ 342900 h 3248025"/>
                  <a:gd name="connsiteX55" fmla="*/ 1485896 w 8020050"/>
                  <a:gd name="connsiteY55" fmla="*/ 342900 h 3248025"/>
                  <a:gd name="connsiteX56" fmla="*/ 1485896 w 8020050"/>
                  <a:gd name="connsiteY56" fmla="*/ 244929 h 3248025"/>
                  <a:gd name="connsiteX57" fmla="*/ 1295396 w 8020050"/>
                  <a:gd name="connsiteY57" fmla="*/ 244929 h 3248025"/>
                  <a:gd name="connsiteX58" fmla="*/ 1295396 w 8020050"/>
                  <a:gd name="connsiteY58" fmla="*/ 168729 h 3248025"/>
                  <a:gd name="connsiteX59" fmla="*/ 1061357 w 8020050"/>
                  <a:gd name="connsiteY59" fmla="*/ 168729 h 3248025"/>
                  <a:gd name="connsiteX60" fmla="*/ 1061357 w 8020050"/>
                  <a:gd name="connsiteY60" fmla="*/ 65314 h 3248025"/>
                  <a:gd name="connsiteX61" fmla="*/ 402772 w 8020050"/>
                  <a:gd name="connsiteY61" fmla="*/ 65314 h 3248025"/>
                  <a:gd name="connsiteX62" fmla="*/ 402772 w 8020050"/>
                  <a:gd name="connsiteY62" fmla="*/ 0 h 3248025"/>
                  <a:gd name="connsiteX63" fmla="*/ 0 w 8020050"/>
                  <a:gd name="connsiteY63" fmla="*/ 0 h 32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20050" h="3248025">
                    <a:moveTo>
                      <a:pt x="8022770" y="3254827"/>
                    </a:moveTo>
                    <a:lnTo>
                      <a:pt x="7870370" y="3254827"/>
                    </a:lnTo>
                    <a:lnTo>
                      <a:pt x="7870370" y="2906489"/>
                    </a:lnTo>
                    <a:lnTo>
                      <a:pt x="6776357" y="2906489"/>
                    </a:lnTo>
                    <a:lnTo>
                      <a:pt x="6776357" y="2715989"/>
                    </a:lnTo>
                    <a:lnTo>
                      <a:pt x="5306783" y="2715989"/>
                    </a:lnTo>
                    <a:lnTo>
                      <a:pt x="5306783" y="2558140"/>
                    </a:lnTo>
                    <a:lnTo>
                      <a:pt x="4550232" y="2558140"/>
                    </a:lnTo>
                    <a:lnTo>
                      <a:pt x="4550232" y="2454727"/>
                    </a:lnTo>
                    <a:lnTo>
                      <a:pt x="4435932" y="2454727"/>
                    </a:lnTo>
                    <a:lnTo>
                      <a:pt x="4435932" y="2340427"/>
                    </a:lnTo>
                    <a:lnTo>
                      <a:pt x="4267196" y="2340427"/>
                    </a:lnTo>
                    <a:lnTo>
                      <a:pt x="4267196" y="2231576"/>
                    </a:lnTo>
                    <a:lnTo>
                      <a:pt x="4223657" y="2231576"/>
                    </a:lnTo>
                    <a:lnTo>
                      <a:pt x="4223657" y="2111827"/>
                    </a:lnTo>
                    <a:lnTo>
                      <a:pt x="3973283" y="2111827"/>
                    </a:lnTo>
                    <a:lnTo>
                      <a:pt x="3973283" y="2030189"/>
                    </a:lnTo>
                    <a:lnTo>
                      <a:pt x="3913418" y="2030189"/>
                    </a:lnTo>
                    <a:lnTo>
                      <a:pt x="3913418" y="1910440"/>
                    </a:lnTo>
                    <a:lnTo>
                      <a:pt x="3761018" y="1910440"/>
                    </a:lnTo>
                    <a:lnTo>
                      <a:pt x="3761018" y="1801589"/>
                    </a:lnTo>
                    <a:lnTo>
                      <a:pt x="3652157" y="1801589"/>
                    </a:lnTo>
                    <a:lnTo>
                      <a:pt x="3652157" y="1725389"/>
                    </a:lnTo>
                    <a:lnTo>
                      <a:pt x="3554183" y="1725389"/>
                    </a:lnTo>
                    <a:lnTo>
                      <a:pt x="3554183" y="1649189"/>
                    </a:lnTo>
                    <a:lnTo>
                      <a:pt x="3320144" y="1649189"/>
                    </a:lnTo>
                    <a:lnTo>
                      <a:pt x="3320144" y="1572989"/>
                    </a:lnTo>
                    <a:lnTo>
                      <a:pt x="3276596" y="1572989"/>
                    </a:lnTo>
                    <a:lnTo>
                      <a:pt x="3276596" y="1458689"/>
                    </a:lnTo>
                    <a:lnTo>
                      <a:pt x="2873832" y="1458689"/>
                    </a:lnTo>
                    <a:lnTo>
                      <a:pt x="2873832" y="1387927"/>
                    </a:lnTo>
                    <a:lnTo>
                      <a:pt x="2835732" y="1387927"/>
                    </a:lnTo>
                    <a:lnTo>
                      <a:pt x="2835732" y="1295402"/>
                    </a:lnTo>
                    <a:lnTo>
                      <a:pt x="2797632" y="1295402"/>
                    </a:lnTo>
                    <a:lnTo>
                      <a:pt x="2797632" y="1219202"/>
                    </a:lnTo>
                    <a:lnTo>
                      <a:pt x="2454732" y="1219202"/>
                    </a:lnTo>
                    <a:lnTo>
                      <a:pt x="2454732" y="1099453"/>
                    </a:lnTo>
                    <a:lnTo>
                      <a:pt x="2242457" y="1099453"/>
                    </a:lnTo>
                    <a:lnTo>
                      <a:pt x="2242457" y="1023253"/>
                    </a:lnTo>
                    <a:lnTo>
                      <a:pt x="2182583" y="1023253"/>
                    </a:lnTo>
                    <a:lnTo>
                      <a:pt x="2182583" y="947053"/>
                    </a:lnTo>
                    <a:lnTo>
                      <a:pt x="2111831" y="947053"/>
                    </a:lnTo>
                    <a:lnTo>
                      <a:pt x="2111831" y="865414"/>
                    </a:lnTo>
                    <a:lnTo>
                      <a:pt x="1834244" y="865414"/>
                    </a:lnTo>
                    <a:lnTo>
                      <a:pt x="1834244" y="767443"/>
                    </a:lnTo>
                    <a:lnTo>
                      <a:pt x="1790696" y="767443"/>
                    </a:lnTo>
                    <a:lnTo>
                      <a:pt x="1790696" y="647700"/>
                    </a:lnTo>
                    <a:lnTo>
                      <a:pt x="1752596" y="647700"/>
                    </a:lnTo>
                    <a:lnTo>
                      <a:pt x="1752596" y="560614"/>
                    </a:lnTo>
                    <a:lnTo>
                      <a:pt x="1714496" y="560614"/>
                    </a:lnTo>
                    <a:lnTo>
                      <a:pt x="1714496" y="495300"/>
                    </a:lnTo>
                    <a:lnTo>
                      <a:pt x="1627418" y="495300"/>
                    </a:lnTo>
                    <a:lnTo>
                      <a:pt x="1627418" y="429986"/>
                    </a:lnTo>
                    <a:lnTo>
                      <a:pt x="1562096" y="429986"/>
                    </a:lnTo>
                    <a:lnTo>
                      <a:pt x="1562096" y="342900"/>
                    </a:lnTo>
                    <a:lnTo>
                      <a:pt x="1485896" y="342900"/>
                    </a:lnTo>
                    <a:lnTo>
                      <a:pt x="1485896" y="244929"/>
                    </a:lnTo>
                    <a:lnTo>
                      <a:pt x="1295396" y="244929"/>
                    </a:lnTo>
                    <a:lnTo>
                      <a:pt x="1295396" y="168729"/>
                    </a:lnTo>
                    <a:lnTo>
                      <a:pt x="1061357" y="168729"/>
                    </a:lnTo>
                    <a:lnTo>
                      <a:pt x="1061357" y="65314"/>
                    </a:lnTo>
                    <a:lnTo>
                      <a:pt x="402772" y="65314"/>
                    </a:lnTo>
                    <a:lnTo>
                      <a:pt x="402772"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cxnSp>
          <p:nvCxnSpPr>
            <p:cNvPr id="51" name="Straight Connector 50">
              <a:extLst>
                <a:ext uri="{FF2B5EF4-FFF2-40B4-BE49-F238E27FC236}">
                  <a16:creationId xmlns:a16="http://schemas.microsoft.com/office/drawing/2014/main" id="{4799D143-17FB-4192-A63E-88749AD185B0}"/>
                </a:ext>
              </a:extLst>
            </p:cNvPr>
            <p:cNvCxnSpPr/>
            <p:nvPr/>
          </p:nvCxnSpPr>
          <p:spPr>
            <a:xfrm flipH="1" flipV="1">
              <a:off x="4455493" y="3519225"/>
              <a:ext cx="2" cy="1633853"/>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344DF79-6AF5-4E5E-89C3-EC64BD649B9C}"/>
                </a:ext>
              </a:extLst>
            </p:cNvPr>
            <p:cNvCxnSpPr/>
            <p:nvPr/>
          </p:nvCxnSpPr>
          <p:spPr>
            <a:xfrm>
              <a:off x="1521968" y="3519225"/>
              <a:ext cx="2916961" cy="0"/>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64947E58-6923-4AD8-97AA-F7A388464A9D}"/>
                </a:ext>
              </a:extLst>
            </p:cNvPr>
            <p:cNvSpPr txBox="1"/>
            <p:nvPr/>
          </p:nvSpPr>
          <p:spPr>
            <a:xfrm>
              <a:off x="4946402" y="3068481"/>
              <a:ext cx="20442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800" b="0" i="0" u="none" strike="noStrike" cap="none" normalizeH="0" baseline="0">
                  <a:ln>
                    <a:noFill/>
                  </a:ln>
                  <a:solidFill>
                    <a:srgbClr val="4D4D4D"/>
                  </a:solidFill>
                  <a:uLnTx/>
                  <a:uFillTx/>
                  <a:latin typeface="Arial"/>
                  <a:ea typeface="SimSun"/>
                  <a:cs typeface="Arial"/>
                </a:rPr>
                <a:t>目标: 2 年时为 58%</a:t>
              </a:r>
            </a:p>
          </p:txBody>
        </p:sp>
        <p:cxnSp>
          <p:nvCxnSpPr>
            <p:cNvPr id="56" name="Straight Arrow Connector 55">
              <a:extLst>
                <a:ext uri="{FF2B5EF4-FFF2-40B4-BE49-F238E27FC236}">
                  <a16:creationId xmlns:a16="http://schemas.microsoft.com/office/drawing/2014/main" id="{511F14F8-CCEE-48E3-8EE9-306BCF2B6B92}"/>
                </a:ext>
              </a:extLst>
            </p:cNvPr>
            <p:cNvCxnSpPr>
              <a:stCxn id="54" idx="1"/>
            </p:cNvCxnSpPr>
            <p:nvPr/>
          </p:nvCxnSpPr>
          <p:spPr>
            <a:xfrm flipH="1">
              <a:off x="4455494" y="3253147"/>
              <a:ext cx="490908" cy="266078"/>
            </a:xfrm>
            <a:prstGeom prst="straightConnector1">
              <a:avLst/>
            </a:prstGeom>
            <a:ln w="22225">
              <a:solidFill>
                <a:srgbClr val="4D4D4D"/>
              </a:solidFill>
              <a:tailEnd type="triangl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00295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ESDO 2020 年内科肿瘤学幻灯集 </a:t>
            </a:r>
            <a:br>
              <a:rPr lang="zh-CN" dirty="0"/>
            </a:br>
            <a:r>
              <a:rPr lang="zh-CN" b="0" dirty="0"/>
              <a:t>编辑</a:t>
            </a:r>
            <a:r>
              <a:rPr lang="zh-CN" dirty="0"/>
              <a:t> </a:t>
            </a:r>
          </a:p>
        </p:txBody>
      </p:sp>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98844" y="5955817"/>
            <a:ext cx="495089" cy="740082"/>
          </a:xfrm>
          <a:prstGeom prst="rect">
            <a:avLst/>
          </a:prstGeom>
        </p:spPr>
      </p:pic>
      <p:grpSp>
        <p:nvGrpSpPr>
          <p:cNvPr id="29" name="Group 28"/>
          <p:cNvGrpSpPr/>
          <p:nvPr/>
        </p:nvGrpSpPr>
        <p:grpSpPr>
          <a:xfrm>
            <a:off x="365124" y="5031295"/>
            <a:ext cx="8441919" cy="822917"/>
            <a:chOff x="365124" y="4904298"/>
            <a:chExt cx="8441919" cy="822917"/>
          </a:xfrm>
        </p:grpSpPr>
        <p:sp>
          <p:nvSpPr>
            <p:cNvPr id="30" name="Content Placeholder 9"/>
            <p:cNvSpPr txBox="1">
              <a:spLocks/>
            </p:cNvSpPr>
            <p:nvPr/>
          </p:nvSpPr>
          <p:spPr bwMode="auto">
            <a:xfrm>
              <a:off x="365124" y="4904299"/>
              <a:ext cx="8441919" cy="822916"/>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zh-CN" sz="1400" b="1">
                  <a:solidFill>
                    <a:srgbClr val="043882"/>
                  </a:solidFill>
                </a:rPr>
                <a:t>生物标志物</a:t>
              </a:r>
            </a:p>
            <a:p>
              <a:pPr>
                <a:lnSpc>
                  <a:spcPct val="150000"/>
                </a:lnSpc>
                <a:spcAft>
                  <a:spcPts val="0"/>
                </a:spcAft>
                <a:tabLst>
                  <a:tab pos="1973263" algn="l"/>
                </a:tabLst>
              </a:pPr>
              <a:r>
                <a:rPr lang="zh-CN" sz="1100" b="1">
                  <a:solidFill>
                    <a:srgbClr val="4D4D4D"/>
                  </a:solidFill>
                </a:rPr>
                <a:t>Eric Van Cutsem 教授	</a:t>
              </a:r>
              <a:r>
                <a:rPr lang="zh-CN" sz="1100">
                  <a:solidFill>
                    <a:srgbClr val="4D4D4D"/>
                  </a:solidFill>
                </a:rPr>
                <a:t>比利时鲁汶大学医院消化肿瘤科</a:t>
              </a:r>
            </a:p>
            <a:p>
              <a:pPr>
                <a:lnSpc>
                  <a:spcPct val="150000"/>
                </a:lnSpc>
                <a:spcAft>
                  <a:spcPts val="0"/>
                </a:spcAft>
                <a:tabLst>
                  <a:tab pos="1973263" algn="l"/>
                </a:tabLst>
              </a:pPr>
              <a:r>
                <a:rPr lang="zh-CN" sz="1100" b="1">
                  <a:solidFill>
                    <a:srgbClr val="4D4D4D"/>
                  </a:solidFill>
                </a:rPr>
                <a:t>Thomas Seufferlein 教授	</a:t>
              </a:r>
              <a:r>
                <a:rPr lang="zh-CN" sz="1100">
                  <a:solidFill>
                    <a:srgbClr val="4D4D4D"/>
                  </a:solidFill>
                </a:rPr>
                <a:t>德国乌尔姆市乌尔姆大学内科门诊部 I</a:t>
              </a:r>
            </a:p>
          </p:txBody>
        </p:sp>
        <p:pic>
          <p:nvPicPr>
            <p:cNvPr id="31" name="Picture 30"/>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1878" y="4904298"/>
              <a:ext cx="603109"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2" name="Group 31"/>
          <p:cNvGrpSpPr/>
          <p:nvPr/>
        </p:nvGrpSpPr>
        <p:grpSpPr>
          <a:xfrm>
            <a:off x="365125" y="1307744"/>
            <a:ext cx="8439810" cy="1377072"/>
            <a:chOff x="365125" y="1307744"/>
            <a:chExt cx="8439810" cy="1377072"/>
          </a:xfrm>
        </p:grpSpPr>
        <p:grpSp>
          <p:nvGrpSpPr>
            <p:cNvPr id="33" name="Group 32"/>
            <p:cNvGrpSpPr/>
            <p:nvPr/>
          </p:nvGrpSpPr>
          <p:grpSpPr>
            <a:xfrm>
              <a:off x="365125" y="1307744"/>
              <a:ext cx="8428808" cy="1377072"/>
              <a:chOff x="365125" y="1307744"/>
              <a:chExt cx="8428808" cy="1377072"/>
            </a:xfrm>
          </p:grpSpPr>
          <p:sp>
            <p:nvSpPr>
              <p:cNvPr id="35" name="Content Placeholder 9"/>
              <p:cNvSpPr txBox="1">
                <a:spLocks/>
              </p:cNvSpPr>
              <p:nvPr/>
            </p:nvSpPr>
            <p:spPr bwMode="auto">
              <a:xfrm>
                <a:off x="365125" y="1307745"/>
                <a:ext cx="8428808" cy="1377071"/>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anchor="ctr"/>
              <a:lstStyle>
                <a:defPPr>
                  <a:defRPr lang="en-GB"/>
                </a:defPPr>
                <a:lvl1pPr marL="0" marR="0" lvl="0" indent="0" defTabSz="914400" eaLnBrk="1" fontAlgn="auto" latinLnBrk="0" hangingPunct="1">
                  <a:lnSpc>
                    <a:spcPct val="100000"/>
                  </a:lnSpc>
                  <a:spcBef>
                    <a:spcPts val="0"/>
                  </a:spcBef>
                  <a:spcAft>
                    <a:spcPct val="20000"/>
                  </a:spcAft>
                  <a:buClrTx/>
                  <a:buSzTx/>
                  <a:buFontTx/>
                  <a:buNone/>
                  <a:tabLst/>
                  <a:defRPr kumimoji="0" sz="2000" b="0" i="0" u="none" strike="noStrike" kern="0" cap="none" spc="0" normalizeH="0" baseline="0">
                    <a:ln>
                      <a:noFill/>
                    </a:ln>
                    <a:solidFill>
                      <a:schemeClr val="tx2"/>
                    </a:solidFill>
                    <a:effectLst/>
                    <a:uLnTx/>
                    <a:uFillTx/>
                  </a:defRPr>
                </a:lvl1pPr>
              </a:lstStyle>
              <a:p>
                <a:pPr>
                  <a:spcAft>
                    <a:spcPts val="600"/>
                  </a:spcAft>
                </a:pPr>
                <a:r>
                  <a:rPr lang="zh-CN" sz="1400" b="1">
                    <a:solidFill>
                      <a:srgbClr val="043882"/>
                    </a:solidFill>
                  </a:rPr>
                  <a:t>结直肠癌</a:t>
                </a:r>
              </a:p>
              <a:p>
                <a:pPr>
                  <a:lnSpc>
                    <a:spcPct val="150000"/>
                  </a:lnSpc>
                  <a:spcAft>
                    <a:spcPts val="0"/>
                  </a:spcAft>
                  <a:tabLst>
                    <a:tab pos="1973263" algn="l"/>
                  </a:tabLst>
                </a:pPr>
                <a:r>
                  <a:rPr lang="zh-CN" sz="1100" b="1">
                    <a:solidFill>
                      <a:srgbClr val="4D4D4D"/>
                    </a:solidFill>
                  </a:rPr>
                  <a:t>Eric Van Cutsem 教授	</a:t>
                </a:r>
                <a:r>
                  <a:rPr lang="zh-CN" sz="1100">
                    <a:solidFill>
                      <a:srgbClr val="4D4D4D"/>
                    </a:solidFill>
                  </a:rPr>
                  <a:t>比利时鲁汶大学医院消化肿瘤科</a:t>
                </a:r>
              </a:p>
              <a:p>
                <a:pPr>
                  <a:lnSpc>
                    <a:spcPct val="150000"/>
                  </a:lnSpc>
                  <a:spcAft>
                    <a:spcPts val="0"/>
                  </a:spcAft>
                  <a:tabLst>
                    <a:tab pos="1973263" algn="l"/>
                  </a:tabLst>
                </a:pPr>
                <a:r>
                  <a:rPr lang="zh-CN" sz="1100" b="1">
                    <a:solidFill>
                      <a:srgbClr val="4D4D4D"/>
                    </a:solidFill>
                  </a:rPr>
                  <a:t>Thomas Gruenberger 教授	</a:t>
                </a:r>
                <a:r>
                  <a:rPr lang="zh-CN" sz="1100">
                    <a:solidFill>
                      <a:srgbClr val="4D4D4D"/>
                    </a:solidFill>
                  </a:rPr>
                  <a:t>奥地利维也纳 Kaiser-Franz-Josef 医院外科</a:t>
                </a:r>
              </a:p>
              <a:p>
                <a:pPr>
                  <a:lnSpc>
                    <a:spcPct val="150000"/>
                  </a:lnSpc>
                  <a:spcAft>
                    <a:spcPts val="0"/>
                  </a:spcAft>
                  <a:tabLst>
                    <a:tab pos="1973263" algn="l"/>
                  </a:tabLst>
                </a:pPr>
                <a:r>
                  <a:rPr lang="zh-CN" sz="1100" b="1">
                    <a:solidFill>
                      <a:schemeClr val="tx1"/>
                    </a:solidFill>
                  </a:rPr>
                  <a:t>Jaroslaw Regula 教授	</a:t>
                </a:r>
                <a:r>
                  <a:rPr lang="zh-CN" sz="1100">
                    <a:solidFill>
                      <a:schemeClr val="tx1"/>
                    </a:solidFill>
                  </a:rPr>
                  <a:t>波兰华沙肿瘤学研究所胃肠病学和肝病学部</a:t>
                </a:r>
              </a:p>
            </p:txBody>
          </p:sp>
          <p:pic>
            <p:nvPicPr>
              <p:cNvPr id="38" name="Picture 37"/>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3423" y="1307744"/>
                <a:ext cx="603112" cy="723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34" name="Picture 33"/>
            <p:cNvPicPr>
              <a:picLocks noChangeAspect="1"/>
            </p:cNvPicPr>
            <p:nvPr/>
          </p:nvPicPr>
          <p:blipFill rotWithShape="1">
            <a:blip r:embed="rId5" cstate="print">
              <a:extLst>
                <a:ext uri="{28A0092B-C50C-407E-A947-70E740481C1C}">
                  <a14:useLocalDpi xmlns:a14="http://schemas.microsoft.com/office/drawing/2010/main" val="0"/>
                </a:ext>
              </a:extLst>
            </a:blip>
            <a:srcRect t="5212" b="14357"/>
            <a:stretch/>
          </p:blipFill>
          <p:spPr>
            <a:xfrm>
              <a:off x="8201825" y="1307745"/>
              <a:ext cx="603110" cy="724256"/>
            </a:xfrm>
            <a:prstGeom prst="rect">
              <a:avLst/>
            </a:prstGeom>
          </p:spPr>
        </p:pic>
      </p:grpSp>
      <p:sp>
        <p:nvSpPr>
          <p:cNvPr id="42" name="Content Placeholder 9"/>
          <p:cNvSpPr txBox="1">
            <a:spLocks/>
          </p:cNvSpPr>
          <p:nvPr/>
        </p:nvSpPr>
        <p:spPr>
          <a:xfrm>
            <a:off x="365124" y="2748652"/>
            <a:ext cx="8439811" cy="1109293"/>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rIns="45720" anchor="ct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fontAlgn="auto">
              <a:spcBef>
                <a:spcPts val="0"/>
              </a:spcBef>
              <a:spcAft>
                <a:spcPts val="600"/>
              </a:spcAft>
              <a:buClrTx/>
              <a:buSzTx/>
              <a:buFontTx/>
              <a:buNone/>
            </a:pPr>
            <a:r>
              <a:rPr lang="zh-CN" sz="1400" b="1">
                <a:solidFill>
                  <a:srgbClr val="043882"/>
                </a:solidFill>
              </a:rPr>
              <a:t>胰腺癌和肝胆肿瘤</a:t>
            </a:r>
          </a:p>
          <a:p>
            <a:pPr marL="0" indent="0" fontAlgn="auto">
              <a:lnSpc>
                <a:spcPct val="150000"/>
              </a:lnSpc>
              <a:spcBef>
                <a:spcPts val="0"/>
              </a:spcBef>
              <a:spcAft>
                <a:spcPts val="0"/>
              </a:spcAft>
              <a:buClrTx/>
              <a:buSzTx/>
              <a:buFontTx/>
              <a:buNone/>
              <a:tabLst>
                <a:tab pos="1973263" algn="l"/>
              </a:tabLst>
            </a:pPr>
            <a:r>
              <a:rPr lang="zh-CN" sz="1100" b="1">
                <a:solidFill>
                  <a:srgbClr val="4D4D4D"/>
                </a:solidFill>
              </a:rPr>
              <a:t>Jean-Luc Van Laethem 教授	</a:t>
            </a:r>
            <a:r>
              <a:rPr lang="zh-CN" sz="1100">
                <a:solidFill>
                  <a:srgbClr val="4D4D4D"/>
                </a:solidFill>
              </a:rPr>
              <a:t>比利时布鲁塞尔 Erasme 大学医院消化肿瘤科</a:t>
            </a:r>
          </a:p>
          <a:p>
            <a:pPr marL="0" indent="0" fontAlgn="auto">
              <a:lnSpc>
                <a:spcPct val="150000"/>
              </a:lnSpc>
              <a:spcBef>
                <a:spcPts val="0"/>
              </a:spcBef>
              <a:spcAft>
                <a:spcPts val="0"/>
              </a:spcAft>
              <a:buClrTx/>
              <a:buSzTx/>
              <a:buFontTx/>
              <a:buNone/>
              <a:tabLst>
                <a:tab pos="1973263" algn="l"/>
              </a:tabLst>
            </a:pPr>
            <a:r>
              <a:rPr lang="zh-CN" sz="1100" b="1">
                <a:solidFill>
                  <a:srgbClr val="4D4D4D"/>
                </a:solidFill>
              </a:rPr>
              <a:t>Thomas Seufferlein 教授	</a:t>
            </a:r>
            <a:r>
              <a:rPr lang="zh-CN" sz="1100">
                <a:solidFill>
                  <a:srgbClr val="4D4D4D"/>
                </a:solidFill>
              </a:rPr>
              <a:t>德国乌尔姆市乌尔姆大学内科门诊部 I</a:t>
            </a:r>
          </a:p>
        </p:txBody>
      </p:sp>
      <p:grpSp>
        <p:nvGrpSpPr>
          <p:cNvPr id="46" name="Group 45"/>
          <p:cNvGrpSpPr/>
          <p:nvPr/>
        </p:nvGrpSpPr>
        <p:grpSpPr>
          <a:xfrm>
            <a:off x="365125" y="3921781"/>
            <a:ext cx="8428808" cy="1045676"/>
            <a:chOff x="365125" y="4016876"/>
            <a:chExt cx="8428808" cy="1045676"/>
          </a:xfrm>
        </p:grpSpPr>
        <p:grpSp>
          <p:nvGrpSpPr>
            <p:cNvPr id="47" name="Group 46"/>
            <p:cNvGrpSpPr/>
            <p:nvPr/>
          </p:nvGrpSpPr>
          <p:grpSpPr>
            <a:xfrm>
              <a:off x="365125" y="4016876"/>
              <a:ext cx="8428808" cy="1045676"/>
              <a:chOff x="365125" y="3819832"/>
              <a:chExt cx="8428808" cy="1045676"/>
            </a:xfrm>
          </p:grpSpPr>
          <p:sp>
            <p:nvSpPr>
              <p:cNvPr id="49" name="Content Placeholder 9"/>
              <p:cNvSpPr txBox="1">
                <a:spLocks/>
              </p:cNvSpPr>
              <p:nvPr/>
            </p:nvSpPr>
            <p:spPr bwMode="auto">
              <a:xfrm>
                <a:off x="365125" y="3819833"/>
                <a:ext cx="8428808" cy="1045675"/>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endParaRPr lang="en-US" altLang="zh-CN" sz="1400" b="1" dirty="0" smtClean="0">
                  <a:solidFill>
                    <a:srgbClr val="043882"/>
                  </a:solidFill>
                </a:endParaRPr>
              </a:p>
              <a:p>
                <a:pPr>
                  <a:spcAft>
                    <a:spcPts val="600"/>
                  </a:spcAft>
                </a:pPr>
                <a:r>
                  <a:rPr lang="zh-CN" sz="1400" b="1" dirty="0" smtClean="0">
                    <a:solidFill>
                      <a:srgbClr val="043882"/>
                    </a:solidFill>
                  </a:rPr>
                  <a:t>胃</a:t>
                </a:r>
                <a:r>
                  <a:rPr lang="zh-CN" sz="1400" b="1" dirty="0">
                    <a:solidFill>
                      <a:srgbClr val="043882"/>
                    </a:solidFill>
                  </a:rPr>
                  <a:t>-食管和神经内分泌肿瘤 </a:t>
                </a:r>
              </a:p>
              <a:p>
                <a:pPr>
                  <a:lnSpc>
                    <a:spcPct val="150000"/>
                  </a:lnSpc>
                  <a:spcAft>
                    <a:spcPts val="0"/>
                  </a:spcAft>
                  <a:tabLst>
                    <a:tab pos="1973263" algn="l"/>
                  </a:tabLst>
                </a:pPr>
                <a:r>
                  <a:rPr lang="zh-CN" sz="1100" b="1" dirty="0">
                    <a:solidFill>
                      <a:srgbClr val="4D4D4D"/>
                    </a:solidFill>
                  </a:rPr>
                  <a:t>Côme Lepage 教授	</a:t>
                </a:r>
                <a:r>
                  <a:rPr lang="zh-CN" sz="1100" dirty="0">
                    <a:solidFill>
                      <a:srgbClr val="4D4D4D"/>
                    </a:solidFill>
                  </a:rPr>
                  <a:t>法国第戎市大学医院与国家健康与医学研究院</a:t>
                </a:r>
              </a:p>
              <a:p>
                <a:pPr>
                  <a:spcBef>
                    <a:spcPts val="600"/>
                  </a:spcBef>
                  <a:spcAft>
                    <a:spcPts val="0"/>
                  </a:spcAft>
                  <a:tabLst>
                    <a:tab pos="1973263" algn="l"/>
                  </a:tabLst>
                </a:pPr>
                <a:r>
                  <a:rPr lang="zh-CN" sz="1100" b="1" dirty="0">
                    <a:solidFill>
                      <a:srgbClr val="4D4D4D"/>
                    </a:solidFill>
                  </a:rPr>
                  <a:t>Tamara Matysiak 教授</a:t>
                </a:r>
                <a:r>
                  <a:rPr lang="zh-CN" sz="1100" dirty="0">
                    <a:solidFill>
                      <a:srgbClr val="4D4D4D"/>
                    </a:solidFill>
                  </a:rPr>
                  <a:t>	法国南特市消化系统疾病研究所肝-胃肠病学与消化肿瘤科
</a:t>
                </a:r>
                <a:br>
                  <a:rPr lang="zh-CN" sz="1100" dirty="0">
                    <a:solidFill>
                      <a:srgbClr val="4D4D4D"/>
                    </a:solidFill>
                  </a:rPr>
                </a:br>
                <a:endParaRPr lang="zh-CN" sz="1100" dirty="0">
                  <a:solidFill>
                    <a:srgbClr val="4D4D4D"/>
                  </a:solidFill>
                </a:endParaRPr>
              </a:p>
            </p:txBody>
          </p:sp>
          <p:pic>
            <p:nvPicPr>
              <p:cNvPr id="50" name="Picture 49"/>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46458" y="3819832"/>
                <a:ext cx="603110"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48" name="Picture 47"/>
            <p:cNvPicPr>
              <a:picLocks noChangeAspect="1"/>
            </p:cNvPicPr>
            <p:nvPr/>
          </p:nvPicPr>
          <p:blipFill rotWithShape="1">
            <a:blip r:embed="rId7" cstate="print">
              <a:extLst>
                <a:ext uri="{28A0092B-C50C-407E-A947-70E740481C1C}">
                  <a14:useLocalDpi xmlns:a14="http://schemas.microsoft.com/office/drawing/2010/main" val="0"/>
                </a:ext>
              </a:extLst>
            </a:blip>
            <a:srcRect l="19305" t="10567" r="8517" b="24084"/>
            <a:stretch/>
          </p:blipFill>
          <p:spPr>
            <a:xfrm>
              <a:off x="8207839" y="4016876"/>
              <a:ext cx="586094" cy="707524"/>
            </a:xfrm>
            <a:prstGeom prst="rect">
              <a:avLst/>
            </a:prstGeom>
          </p:spPr>
        </p:pic>
      </p:grpSp>
      <p:pic>
        <p:nvPicPr>
          <p:cNvPr id="51" name="Picture 50"/>
          <p:cNvPicPr>
            <a:picLocks noChangeAspect="1"/>
          </p:cNvPicPr>
          <p:nvPr/>
        </p:nvPicPr>
        <p:blipFill rotWithShape="1">
          <a:blip r:embed="rId8" cstate="print">
            <a:extLst>
              <a:ext uri="{28A0092B-C50C-407E-A947-70E740481C1C}">
                <a14:useLocalDpi xmlns:a14="http://schemas.microsoft.com/office/drawing/2010/main" val="0"/>
              </a:ext>
            </a:extLst>
          </a:blip>
          <a:srcRect l="19785" r="29888" b="49999"/>
          <a:stretch/>
        </p:blipFill>
        <p:spPr>
          <a:xfrm>
            <a:off x="7554321" y="5031295"/>
            <a:ext cx="587384" cy="727360"/>
          </a:xfrm>
          <a:prstGeom prst="rect">
            <a:avLst/>
          </a:prstGeom>
        </p:spPr>
      </p:pic>
      <p:pic>
        <p:nvPicPr>
          <p:cNvPr id="52" name="Picture 51"/>
          <p:cNvPicPr>
            <a:picLocks noChangeAspect="1"/>
          </p:cNvPicPr>
          <p:nvPr/>
        </p:nvPicPr>
        <p:blipFill rotWithShape="1">
          <a:blip r:embed="rId8" cstate="print">
            <a:extLst>
              <a:ext uri="{28A0092B-C50C-407E-A947-70E740481C1C}">
                <a14:useLocalDpi xmlns:a14="http://schemas.microsoft.com/office/drawing/2010/main" val="0"/>
              </a:ext>
            </a:extLst>
          </a:blip>
          <a:srcRect l="19785" r="29888" b="49999"/>
          <a:stretch/>
        </p:blipFill>
        <p:spPr>
          <a:xfrm>
            <a:off x="6934170" y="1316221"/>
            <a:ext cx="587384" cy="727360"/>
          </a:xfrm>
          <a:prstGeom prst="rect">
            <a:avLst/>
          </a:prstGeom>
        </p:spPr>
      </p:pic>
      <p:pic>
        <p:nvPicPr>
          <p:cNvPr id="24" name="Picture 23"/>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46456" y="2748654"/>
            <a:ext cx="603109" cy="728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1817" y="2748652"/>
            <a:ext cx="603109" cy="728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055584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4504：SWOG S1505：mFOLFIRINOX 对比吉西他滨/纳米白蛋白结合型紫杉醇 (Gem/nabP) 用于可切除性胰腺导管腺癌 (PDA) 的围手术期化疗 (peri-op Ctx) 结</a:t>
            </a:r>
            <a:r>
              <a:rPr lang="zh-CN" dirty="0" smtClean="0"/>
              <a:t>果</a:t>
            </a:r>
            <a:r>
              <a:rPr lang="en-GB" altLang="zh-CN" dirty="0" smtClean="0"/>
              <a:t> </a:t>
            </a:r>
            <a:r>
              <a:rPr lang="zh-CN" dirty="0" smtClean="0"/>
              <a:t>–</a:t>
            </a:r>
            <a:r>
              <a:rPr lang="en-GB" altLang="zh-CN" dirty="0" smtClean="0"/>
              <a:t> </a:t>
            </a:r>
            <a:r>
              <a:rPr lang="zh-CN" dirty="0" smtClean="0"/>
              <a:t>S</a:t>
            </a:r>
            <a:r>
              <a:rPr lang="zh-CN" dirty="0"/>
              <a:t>ohal D 等人</a:t>
            </a:r>
          </a:p>
        </p:txBody>
      </p:sp>
      <p:sp>
        <p:nvSpPr>
          <p:cNvPr id="3" name="Content Placeholder 2"/>
          <p:cNvSpPr>
            <a:spLocks noGrp="1"/>
          </p:cNvSpPr>
          <p:nvPr>
            <p:ph idx="1"/>
          </p:nvPr>
        </p:nvSpPr>
        <p:spPr/>
        <p:txBody>
          <a:bodyPr/>
          <a:lstStyle/>
          <a:p>
            <a:pPr marL="0" indent="0">
              <a:buNone/>
            </a:pPr>
            <a:r>
              <a:rPr lang="zh-CN" b="1"/>
              <a:t>关键结果（续）</a:t>
            </a:r>
          </a:p>
          <a:p>
            <a:pPr marL="0" indent="0">
              <a:buNone/>
            </a:pPr>
            <a:endParaRPr lang="en-US" dirty="0"/>
          </a:p>
        </p:txBody>
      </p:sp>
      <p:sp>
        <p:nvSpPr>
          <p:cNvPr id="5" name="Text Placeholder 4"/>
          <p:cNvSpPr>
            <a:spLocks noGrp="1"/>
          </p:cNvSpPr>
          <p:nvPr>
            <p:ph type="body" sz="quarter" idx="11"/>
          </p:nvPr>
        </p:nvSpPr>
        <p:spPr/>
        <p:txBody>
          <a:bodyPr/>
          <a:lstStyle/>
          <a:p>
            <a:r>
              <a:rPr lang="zh-CN"/>
              <a:t>Sohal D, et al.J Clin Oncol 2020;38(suppl);abstr 4504</a:t>
            </a:r>
          </a:p>
        </p:txBody>
      </p:sp>
      <p:graphicFrame>
        <p:nvGraphicFramePr>
          <p:cNvPr id="6" name="Group 88"/>
          <p:cNvGraphicFramePr>
            <a:graphicFrameLocks noGrp="1"/>
          </p:cNvGraphicFramePr>
          <p:nvPr>
            <p:extLst>
              <p:ext uri="{D42A27DB-BD31-4B8C-83A1-F6EECF244321}">
                <p14:modId xmlns:p14="http://schemas.microsoft.com/office/powerpoint/2010/main" val="1840923934"/>
              </p:ext>
            </p:extLst>
          </p:nvPr>
        </p:nvGraphicFramePr>
        <p:xfrm>
          <a:off x="431644" y="1686806"/>
          <a:ext cx="8564574" cy="1935426"/>
        </p:xfrm>
        <a:graphic>
          <a:graphicData uri="http://schemas.openxmlformats.org/drawingml/2006/table">
            <a:tbl>
              <a:tblPr firstRow="1" bandRow="1">
                <a:tableStyleId>{69012ECD-51FC-41F1-AA8D-1B2483CD663E}</a:tableStyleId>
              </a:tblPr>
              <a:tblGrid>
                <a:gridCol w="3226167">
                  <a:extLst>
                    <a:ext uri="{9D8B030D-6E8A-4147-A177-3AD203B41FA5}">
                      <a16:colId xmlns:a16="http://schemas.microsoft.com/office/drawing/2014/main" val="20000"/>
                    </a:ext>
                  </a:extLst>
                </a:gridCol>
                <a:gridCol w="2318116">
                  <a:extLst>
                    <a:ext uri="{9D8B030D-6E8A-4147-A177-3AD203B41FA5}">
                      <a16:colId xmlns:a16="http://schemas.microsoft.com/office/drawing/2014/main" val="3397994981"/>
                    </a:ext>
                  </a:extLst>
                </a:gridCol>
                <a:gridCol w="3020291">
                  <a:extLst>
                    <a:ext uri="{9D8B030D-6E8A-4147-A177-3AD203B41FA5}">
                      <a16:colId xmlns:a16="http://schemas.microsoft.com/office/drawing/2014/main" val="2460137384"/>
                    </a:ext>
                  </a:extLst>
                </a:gridCol>
              </a:tblGrid>
              <a:tr h="5012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手术结果</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mFOLFIRINOX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吉西他滨/纳米白蛋白结合型紫杉</a:t>
                      </a:r>
                      <a:r>
                        <a:rPr kumimoji="0" lang="zh-CN" sz="1400" b="1" i="0" u="none" strike="noStrike" cap="none" normalizeH="0" baseline="0" noProof="0" dirty="0" smtClean="0">
                          <a:ln>
                            <a:noFill/>
                          </a:ln>
                          <a:solidFill>
                            <a:schemeClr val="tx2"/>
                          </a:solidFill>
                          <a:latin typeface="+mn-lt"/>
                          <a:ea typeface="SimSun"/>
                          <a:cs typeface="Arial" charset="0"/>
                        </a:rPr>
                        <a:t>醇</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R0 切除，</a:t>
                      </a:r>
                      <a:r>
                        <a:rPr kumimoji="0" lang="zh-CN" sz="1400" b="0" i="0" u="none" strike="noStrike" cap="none" normalizeH="0" baseline="0" noProof="0" dirty="0" smtClean="0">
                          <a:ln>
                            <a:noFill/>
                          </a:ln>
                          <a:solidFill>
                            <a:srgbClr val="4D4D4D"/>
                          </a:solidFill>
                          <a:latin typeface="+mn-lt"/>
                          <a:ea typeface="SimSun"/>
                          <a:cs typeface="Arial" charset="0"/>
                        </a:rPr>
                        <a:t>n</a:t>
                      </a:r>
                      <a:r>
                        <a:rPr kumimoji="0" lang="en-GB" altLang="zh-CN" sz="1400" b="0" i="0" u="none" strike="noStrike" cap="none" normalizeH="0" baseline="0" noProof="0" dirty="0" smtClean="0">
                          <a:ln>
                            <a:noFill/>
                          </a:ln>
                          <a:solidFill>
                            <a:srgbClr val="4D4D4D"/>
                          </a:solidFill>
                          <a:latin typeface="+mn-lt"/>
                          <a:ea typeface="SimSun"/>
                          <a:cs typeface="Arial" charset="0"/>
                        </a:rPr>
                        <a:t>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34 (85)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28 (85)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完全或主要的病理缓解，</a:t>
                      </a:r>
                      <a:r>
                        <a:rPr kumimoji="0" lang="zh-CN" sz="1400" b="0" i="0" u="none" strike="noStrike" cap="none" normalizeH="0" baseline="0" noProof="0" dirty="0" smtClean="0">
                          <a:ln>
                            <a:noFill/>
                          </a:ln>
                          <a:solidFill>
                            <a:srgbClr val="4D4D4D"/>
                          </a:solidFill>
                          <a:latin typeface="+mn-lt"/>
                          <a:ea typeface="SimSun"/>
                          <a:cs typeface="Arial" charset="0"/>
                        </a:rPr>
                        <a:t>n</a:t>
                      </a:r>
                      <a:r>
                        <a:rPr kumimoji="0" lang="en-GB" altLang="zh-CN" sz="1400" b="0" i="0" u="none" strike="noStrike" cap="none" normalizeH="0" baseline="0" noProof="0" dirty="0" smtClean="0">
                          <a:ln>
                            <a:noFill/>
                          </a:ln>
                          <a:solidFill>
                            <a:srgbClr val="4D4D4D"/>
                          </a:solidFill>
                          <a:latin typeface="+mn-lt"/>
                          <a:ea typeface="SimSun"/>
                          <a:cs typeface="Arial" charset="0"/>
                        </a:rPr>
                        <a:t>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14 (42)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86828">
                <a:tc>
                  <a:txBody>
                    <a:bodyPr/>
                    <a:lstStyle/>
                    <a:p>
                      <a:r>
                        <a:rPr lang="zh-CN" sz="1400"/>
                        <a:t>切除的</a:t>
                      </a:r>
                      <a:r>
                        <a:rPr lang="zh-CN" sz="1400" baseline="0"/>
                        <a:t>结节总数，中位数（范围）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t>19 (1-56)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18 (3-45)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86828">
                <a:tc>
                  <a:txBody>
                    <a:bodyPr/>
                    <a:lstStyle/>
                    <a:p>
                      <a:r>
                        <a:rPr lang="zh-CN" sz="1400">
                          <a:latin typeface="+mn-lt"/>
                          <a:ea typeface="SimSun"/>
                        </a:rPr>
                        <a:t>阴性</a:t>
                      </a:r>
                      <a:r>
                        <a:rPr lang="zh-CN" sz="1400" baseline="0">
                          <a:latin typeface="+mn-lt"/>
                          <a:ea typeface="SimSun"/>
                        </a:rPr>
                        <a:t>结节切除，n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16 (40)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15 (45)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切除术后的 mDFS（月）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3753256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4504：SWOG S1505：mFOLFIRINOX 对比吉西他滨/纳米白蛋白结合型紫杉醇 (Gem/nabP) 用于可切除性胰腺导管腺癌 (PDA) 的围手术期化疗 (peri-op Ctx) 结</a:t>
            </a:r>
            <a:r>
              <a:rPr lang="zh-CN" dirty="0" smtClean="0"/>
              <a:t>果</a:t>
            </a:r>
            <a:r>
              <a:rPr lang="en-GB" altLang="zh-CN" dirty="0" smtClean="0"/>
              <a:t> </a:t>
            </a:r>
            <a:r>
              <a:rPr lang="zh-CN" dirty="0" smtClean="0"/>
              <a:t>–</a:t>
            </a:r>
            <a:r>
              <a:rPr lang="en-GB" altLang="zh-CN" dirty="0" smtClean="0"/>
              <a:t> </a:t>
            </a:r>
            <a:r>
              <a:rPr lang="zh-CN" dirty="0" smtClean="0"/>
              <a:t>S</a:t>
            </a:r>
            <a:r>
              <a:rPr lang="zh-CN" dirty="0"/>
              <a:t>ohal D 等人</a:t>
            </a:r>
          </a:p>
        </p:txBody>
      </p:sp>
      <p:sp>
        <p:nvSpPr>
          <p:cNvPr id="3" name="Content Placeholder 2"/>
          <p:cNvSpPr>
            <a:spLocks noGrp="1"/>
          </p:cNvSpPr>
          <p:nvPr>
            <p:ph idx="1"/>
          </p:nvPr>
        </p:nvSpPr>
        <p:spPr>
          <a:xfrm>
            <a:off x="365125" y="1254035"/>
            <a:ext cx="8325276" cy="4746172"/>
          </a:xfrm>
        </p:spPr>
        <p:txBody>
          <a:bodyPr/>
          <a:lstStyle/>
          <a:p>
            <a:pPr marL="0" indent="0">
              <a:buNone/>
            </a:pPr>
            <a:r>
              <a:rPr lang="zh-CN" b="1" dirty="0"/>
              <a:t>关键结果（续</a:t>
            </a:r>
            <a:r>
              <a:rPr lang="zh-CN" b="1" dirty="0" smtClean="0"/>
              <a:t>）</a:t>
            </a:r>
            <a:endParaRPr lang="fr-FR" altLang="zh-CN" b="1" dirty="0" smtClean="0"/>
          </a:p>
          <a:p>
            <a:pPr marL="0" indent="0">
              <a:buNone/>
            </a:pPr>
            <a:endParaRPr lang="zh-CN" b="1" dirty="0"/>
          </a:p>
          <a:p>
            <a:pPr marL="0" indent="0">
              <a:spcBef>
                <a:spcPts val="21600"/>
              </a:spcBef>
              <a:buNone/>
            </a:pPr>
            <a:r>
              <a:rPr lang="zh-CN" b="1" dirty="0"/>
              <a:t>结论</a:t>
            </a:r>
          </a:p>
          <a:p>
            <a:r>
              <a:rPr lang="zh-CN" b="1" dirty="0"/>
              <a:t>在可切除性胰腺导管腺癌患者中，围手术期 mFOLFIRINOX 和吉西他滨 + 纳米白蛋白结合型紫杉醇治疗似乎具有类似的活性；但是，在两个治疗组中都没有达到主要终点（2 年时 OS 率</a:t>
            </a:r>
            <a:r>
              <a:rPr lang="zh-CN" b="1" dirty="0">
                <a:latin typeface="Arial" panose="020B0604020202020204" pitchFamily="34" charset="0"/>
                <a:ea typeface="SimSun"/>
                <a:cs typeface="Arial" panose="020B0604020202020204" pitchFamily="34" charset="0"/>
              </a:rPr>
              <a:t>≥</a:t>
            </a:r>
            <a:r>
              <a:rPr lang="zh-CN" b="1" dirty="0"/>
              <a:t>58%）。</a:t>
            </a:r>
          </a:p>
        </p:txBody>
      </p:sp>
      <p:sp>
        <p:nvSpPr>
          <p:cNvPr id="5" name="Text Placeholder 4"/>
          <p:cNvSpPr>
            <a:spLocks noGrp="1"/>
          </p:cNvSpPr>
          <p:nvPr>
            <p:ph type="body" sz="quarter" idx="11"/>
          </p:nvPr>
        </p:nvSpPr>
        <p:spPr/>
        <p:txBody>
          <a:bodyPr/>
          <a:lstStyle/>
          <a:p>
            <a:r>
              <a:rPr lang="zh-CN"/>
              <a:t>Sohal D, et al.J Clin Oncol 2020;38(suppl);abstr 4504</a:t>
            </a:r>
          </a:p>
        </p:txBody>
      </p:sp>
      <p:graphicFrame>
        <p:nvGraphicFramePr>
          <p:cNvPr id="6" name="Group 88"/>
          <p:cNvGraphicFramePr>
            <a:graphicFrameLocks noGrp="1"/>
          </p:cNvGraphicFramePr>
          <p:nvPr>
            <p:extLst>
              <p:ext uri="{D42A27DB-BD31-4B8C-83A1-F6EECF244321}">
                <p14:modId xmlns:p14="http://schemas.microsoft.com/office/powerpoint/2010/main" val="984512269"/>
              </p:ext>
            </p:extLst>
          </p:nvPr>
        </p:nvGraphicFramePr>
        <p:xfrm>
          <a:off x="383453" y="1601189"/>
          <a:ext cx="8377095" cy="2781600"/>
        </p:xfrm>
        <a:graphic>
          <a:graphicData uri="http://schemas.openxmlformats.org/drawingml/2006/table">
            <a:tbl>
              <a:tblPr firstRow="1" bandRow="1">
                <a:tableStyleId>{69012ECD-51FC-41F1-AA8D-1B2483CD663E}</a:tableStyleId>
              </a:tblPr>
              <a:tblGrid>
                <a:gridCol w="2280547">
                  <a:extLst>
                    <a:ext uri="{9D8B030D-6E8A-4147-A177-3AD203B41FA5}">
                      <a16:colId xmlns:a16="http://schemas.microsoft.com/office/drawing/2014/main" val="20000"/>
                    </a:ext>
                  </a:extLst>
                </a:gridCol>
                <a:gridCol w="1524137">
                  <a:extLst>
                    <a:ext uri="{9D8B030D-6E8A-4147-A177-3AD203B41FA5}">
                      <a16:colId xmlns:a16="http://schemas.microsoft.com/office/drawing/2014/main" val="3397994981"/>
                    </a:ext>
                  </a:extLst>
                </a:gridCol>
                <a:gridCol w="1524137">
                  <a:extLst>
                    <a:ext uri="{9D8B030D-6E8A-4147-A177-3AD203B41FA5}">
                      <a16:colId xmlns:a16="http://schemas.microsoft.com/office/drawing/2014/main" val="2460137384"/>
                    </a:ext>
                  </a:extLst>
                </a:gridCol>
                <a:gridCol w="1524137">
                  <a:extLst>
                    <a:ext uri="{9D8B030D-6E8A-4147-A177-3AD203B41FA5}">
                      <a16:colId xmlns:a16="http://schemas.microsoft.com/office/drawing/2014/main" val="926671133"/>
                    </a:ext>
                  </a:extLst>
                </a:gridCol>
                <a:gridCol w="1524137">
                  <a:extLst>
                    <a:ext uri="{9D8B030D-6E8A-4147-A177-3AD203B41FA5}">
                      <a16:colId xmlns:a16="http://schemas.microsoft.com/office/drawing/2014/main" val="20004"/>
                    </a:ext>
                  </a:extLst>
                </a:gridCol>
              </a:tblGrid>
              <a:tr h="173999">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3/4 级 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术前</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术后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17399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mFOLFIRINOX (n=53)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Gem/nab-P (n=45)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mFOLFIRINOX (n=31)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Gem/nab-P (n=26)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中性粒细胞减少症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17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 (27)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发热性中性粒细胞减少症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r>
                        <a:rPr lang="zh-CN" sz="1400" noProof="0" dirty="0"/>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noProof="0"/>
                        <a:t>9 (17)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r>
                        <a:rPr lang="zh-CN" sz="1400" noProof="0">
                          <a:latin typeface="+mn-lt"/>
                          <a:ea typeface="SimSun"/>
                        </a:rPr>
                        <a:t>贫血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noProof="0">
                          <a:latin typeface="+mn-lt"/>
                          <a:ea typeface="SimSun"/>
                        </a:rPr>
                        <a:t>7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noProof="0">
                          <a:latin typeface="+mn-lt"/>
                          <a:ea typeface="SimSun"/>
                        </a:rPr>
                        <a:t>5 (11)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noProof="0">
                          <a:latin typeface="+mn-lt"/>
                          <a:ea typeface="SimSun"/>
                        </a:rPr>
                        <a:t>4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noProof="0">
                          <a:latin typeface="+mn-lt"/>
                          <a:ea typeface="SimSun"/>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神经病变</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疲乏</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恶心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568500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zh-CN" sz="1700" dirty="0"/>
              <a:t>4505：ESPAC-5F：四组、前瞻性、多中心、国际、随机 II 期试验 - 即时手术相比吉西他滨加卡培他滨 (GEMCAP) 新辅助疗法或 FOLFIRINOX 或放化疗 (CRT) 用于治疗边缘可切除性胰腺癌患</a:t>
            </a:r>
            <a:r>
              <a:rPr lang="zh-CN" sz="1700" dirty="0" smtClean="0"/>
              <a:t>者</a:t>
            </a:r>
            <a:r>
              <a:rPr lang="en-GB" altLang="zh-CN" sz="1700" dirty="0" smtClean="0"/>
              <a:t> </a:t>
            </a:r>
            <a:r>
              <a:rPr lang="zh-CN" sz="1700" dirty="0" smtClean="0"/>
              <a:t>–</a:t>
            </a:r>
            <a:r>
              <a:rPr lang="en-GB" altLang="zh-CN" sz="1700" dirty="0" smtClean="0"/>
              <a:t> </a:t>
            </a:r>
            <a:r>
              <a:rPr lang="zh-CN" sz="1700" dirty="0" smtClean="0"/>
              <a:t>G</a:t>
            </a:r>
            <a:r>
              <a:rPr lang="zh-CN" sz="1700" dirty="0"/>
              <a:t>haneh P 等人</a:t>
            </a:r>
          </a:p>
        </p:txBody>
      </p:sp>
      <p:sp>
        <p:nvSpPr>
          <p:cNvPr id="3" name="Content Placeholder 2"/>
          <p:cNvSpPr>
            <a:spLocks noGrp="1"/>
          </p:cNvSpPr>
          <p:nvPr>
            <p:ph idx="1"/>
          </p:nvPr>
        </p:nvSpPr>
        <p:spPr/>
        <p:txBody>
          <a:bodyPr/>
          <a:lstStyle/>
          <a:p>
            <a:pPr marL="0" indent="0">
              <a:buNone/>
            </a:pPr>
            <a:r>
              <a:rPr lang="zh-CN" b="1"/>
              <a:t>研究目的</a:t>
            </a:r>
          </a:p>
          <a:p>
            <a:r>
              <a:rPr lang="zh-CN"/>
              <a:t>评价即时手术相比吉西他滨 + 卡培他滨 (GEMCAP) 新辅助疗法、FOLFIRINOX 或放化疗的疗效和安全性</a:t>
            </a:r>
          </a:p>
        </p:txBody>
      </p:sp>
      <p:sp>
        <p:nvSpPr>
          <p:cNvPr id="4" name="Text Placeholder 3"/>
          <p:cNvSpPr>
            <a:spLocks noGrp="1"/>
          </p:cNvSpPr>
          <p:nvPr>
            <p:ph type="body" sz="quarter" idx="10"/>
          </p:nvPr>
        </p:nvSpPr>
        <p:spPr>
          <a:xfrm>
            <a:off x="365125" y="6096000"/>
            <a:ext cx="4130675" cy="487363"/>
          </a:xfrm>
        </p:spPr>
        <p:txBody>
          <a:bodyPr/>
          <a:lstStyle/>
          <a:p>
            <a:r>
              <a:rPr lang="zh-CN" dirty="0"/>
              <a:t>*吉西他滨 1000 mg/m</a:t>
            </a:r>
            <a:r>
              <a:rPr lang="zh-CN" baseline="30000" dirty="0"/>
              <a:t>2</a:t>
            </a:r>
            <a:r>
              <a:rPr lang="zh-CN" dirty="0"/>
              <a:t>，3/4 周；卡培他滨 830 mg/m</a:t>
            </a:r>
            <a:r>
              <a:rPr lang="zh-CN" baseline="30000" dirty="0"/>
              <a:t>2</a:t>
            </a:r>
            <a:r>
              <a:rPr lang="zh-CN" dirty="0"/>
              <a:t>，21/28 天，q4w；</a:t>
            </a:r>
            <a:r>
              <a:rPr lang="zh-CN" baseline="30000" dirty="0"/>
              <a:t>†</a:t>
            </a:r>
            <a:r>
              <a:rPr lang="zh-CN" dirty="0"/>
              <a:t>奥沙利铂 85 mg/m</a:t>
            </a:r>
            <a:r>
              <a:rPr lang="zh-CN" baseline="30000" dirty="0"/>
              <a:t>2</a:t>
            </a:r>
            <a:r>
              <a:rPr lang="zh-CN" dirty="0"/>
              <a:t>、伊立替康 180 mg/m</a:t>
            </a:r>
            <a:r>
              <a:rPr lang="zh-CN" baseline="30000" dirty="0"/>
              <a:t>2</a:t>
            </a:r>
            <a:r>
              <a:rPr lang="zh-CN" dirty="0"/>
              <a:t>、亚叶酸 400 mg/m</a:t>
            </a:r>
            <a:r>
              <a:rPr lang="zh-CN" baseline="30000" dirty="0"/>
              <a:t>2</a:t>
            </a:r>
            <a:r>
              <a:rPr lang="zh-CN" dirty="0"/>
              <a:t>、5FU 2400 mg/m</a:t>
            </a:r>
            <a:r>
              <a:rPr lang="zh-CN" baseline="30000" dirty="0"/>
              <a:t>2</a:t>
            </a:r>
            <a:r>
              <a:rPr lang="zh-CN" dirty="0"/>
              <a:t>，q2w；</a:t>
            </a:r>
            <a:r>
              <a:rPr lang="zh-CN" baseline="30000" dirty="0"/>
              <a:t>‡</a:t>
            </a:r>
            <a:r>
              <a:rPr lang="zh-CN" dirty="0"/>
              <a:t>50.4 Gy 的卡培他滨放疗，在 5.5 内分 28 次进行</a:t>
            </a:r>
          </a:p>
        </p:txBody>
      </p:sp>
      <p:sp>
        <p:nvSpPr>
          <p:cNvPr id="5" name="Text Placeholder 4"/>
          <p:cNvSpPr>
            <a:spLocks noGrp="1"/>
          </p:cNvSpPr>
          <p:nvPr>
            <p:ph type="body" sz="quarter" idx="11"/>
          </p:nvPr>
        </p:nvSpPr>
        <p:spPr>
          <a:xfrm>
            <a:off x="4648200" y="6096000"/>
            <a:ext cx="4130675" cy="487363"/>
          </a:xfrm>
        </p:spPr>
        <p:txBody>
          <a:bodyPr/>
          <a:lstStyle/>
          <a:p>
            <a:r>
              <a:rPr lang="zh-CN"/>
              <a:t>Ghaneh P, et al.J Clin Oncol 2020;38(suppl);abstr 4505</a:t>
            </a:r>
          </a:p>
        </p:txBody>
      </p:sp>
      <p:sp>
        <p:nvSpPr>
          <p:cNvPr id="7" name="Rectangle 9"/>
          <p:cNvSpPr txBox="1">
            <a:spLocks noChangeArrowheads="1"/>
          </p:cNvSpPr>
          <p:nvPr/>
        </p:nvSpPr>
        <p:spPr bwMode="auto">
          <a:xfrm>
            <a:off x="166820" y="5058616"/>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切除率 (R1/R0)；招募率</a:t>
            </a:r>
          </a:p>
        </p:txBody>
      </p:sp>
      <p:sp>
        <p:nvSpPr>
          <p:cNvPr id="8" name="Content Placeholder 26"/>
          <p:cNvSpPr txBox="1">
            <a:spLocks/>
          </p:cNvSpPr>
          <p:nvPr/>
        </p:nvSpPr>
        <p:spPr>
          <a:xfrm>
            <a:off x="4648200" y="5058616"/>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R0 边缘切除率、OS、安全性</a:t>
            </a:r>
          </a:p>
        </p:txBody>
      </p:sp>
      <p:sp>
        <p:nvSpPr>
          <p:cNvPr id="9" name="AutoShape 9"/>
          <p:cNvSpPr>
            <a:spLocks noChangeArrowheads="1"/>
          </p:cNvSpPr>
          <p:nvPr/>
        </p:nvSpPr>
        <p:spPr bwMode="auto">
          <a:xfrm>
            <a:off x="129558" y="2771953"/>
            <a:ext cx="3124578"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NCCN 定义的边缘可切除性胰腺癌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WHO PS</a:t>
            </a:r>
            <a:r>
              <a:rPr kumimoji="0" lang="zh-CN" sz="1600" b="0" i="0" u="none" strike="noStrike" cap="none" normalizeH="0">
                <a:ln>
                  <a:noFill/>
                </a:ln>
                <a:solidFill>
                  <a:srgbClr val="FFFFFF"/>
                </a:solidFill>
                <a:uLnTx/>
                <a:uFillTx/>
                <a:latin typeface="Arial" charset="0"/>
                <a:ea typeface="SimSun" pitchFamily="2" charset="-122"/>
                <a:cs typeface="Arial" charset="0"/>
              </a:rPr>
              <a:t> </a:t>
            </a:r>
            <a:r>
              <a:rPr kumimoji="0" lang="zh-CN" sz="1600" b="0" i="0" u="none" strike="noStrike" cap="none" normalizeH="0" baseline="0">
                <a:ln>
                  <a:noFill/>
                </a:ln>
                <a:solidFill>
                  <a:srgbClr val="FFFFFF"/>
                </a:solidFill>
                <a:uLnTx/>
                <a:uFillTx/>
                <a:latin typeface="Arial" charset="0"/>
                <a:ea typeface="SimSun" pitchFamily="2" charset="-122"/>
                <a:cs typeface="Arial" charset="0"/>
              </a:rPr>
              <a:t>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(n=90)</a:t>
            </a:r>
          </a:p>
        </p:txBody>
      </p:sp>
      <p:sp>
        <p:nvSpPr>
          <p:cNvPr id="10" name="Oval 14"/>
          <p:cNvSpPr>
            <a:spLocks noChangeArrowheads="1"/>
          </p:cNvSpPr>
          <p:nvPr/>
        </p:nvSpPr>
        <p:spPr bwMode="auto">
          <a:xfrm>
            <a:off x="3365003" y="325109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1" i="0" u="none" strike="noStrike" cap="none" normalizeH="0" baseline="0">
                <a:ln>
                  <a:noFill/>
                </a:ln>
                <a:solidFill>
                  <a:srgbClr val="043882"/>
                </a:solidFill>
                <a:uLnTx/>
                <a:uFillTx/>
                <a:latin typeface="Arial" charset="0"/>
                <a:ea typeface="SimSun" pitchFamily="2" charset="-122"/>
                <a:cs typeface="Arial" charset="0"/>
              </a:rPr>
              <a:t>R</a:t>
            </a:r>
          </a:p>
        </p:txBody>
      </p:sp>
      <p:cxnSp>
        <p:nvCxnSpPr>
          <p:cNvPr id="11" name="AutoShape 15"/>
          <p:cNvCxnSpPr>
            <a:cxnSpLocks noChangeShapeType="1"/>
            <a:stCxn id="10" idx="0"/>
            <a:endCxn id="17" idx="1"/>
          </p:cNvCxnSpPr>
          <p:nvPr/>
        </p:nvCxnSpPr>
        <p:spPr bwMode="auto">
          <a:xfrm rot="5400000" flipH="1" flipV="1">
            <a:off x="3464568" y="2583419"/>
            <a:ext cx="859904"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831675" y="3660416"/>
            <a:ext cx="125691" cy="475438"/>
          </a:xfrm>
          <a:prstGeom prst="bentConnector2">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158387" y="2731513"/>
            <a:ext cx="1804129" cy="2374985"/>
          </a:xfrm>
          <a:prstGeom prst="rect">
            <a:avLst/>
          </a:prstGeom>
          <a:solidFill>
            <a:schemeClr val="tx1"/>
          </a:solidFill>
          <a:ln w="9525" algn="ctr">
            <a:noFill/>
            <a:round/>
            <a:headEnd/>
            <a:tailEnd/>
          </a:ln>
        </p:spPr>
        <p:txBody>
          <a:bodyPr vert="horz"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在 4-6 周重新分期，如果仍然处于边缘可切除状态，则进行手术探查。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如果切除，则接受辅助治疗</a:t>
            </a:r>
          </a:p>
        </p:txBody>
      </p:sp>
      <p:sp>
        <p:nvSpPr>
          <p:cNvPr id="16" name="AutoShape 12"/>
          <p:cNvSpPr>
            <a:spLocks noChangeArrowheads="1"/>
          </p:cNvSpPr>
          <p:nvPr/>
        </p:nvSpPr>
        <p:spPr bwMode="auto">
          <a:xfrm>
            <a:off x="4132239" y="3624411"/>
            <a:ext cx="2786030" cy="673140"/>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FOLFIRINOX</a:t>
            </a:r>
            <a:r>
              <a:rPr kumimoji="0" lang="zh-CN" sz="1800" b="0" i="0" u="none" strike="noStrike" cap="none" normalizeH="0" baseline="30000">
                <a:ln>
                  <a:noFill/>
                </a:ln>
                <a:solidFill>
                  <a:srgbClr val="4D4D4D"/>
                </a:solidFill>
                <a:uLnTx/>
                <a:uFillTx/>
                <a:latin typeface="Arial" charset="0"/>
                <a:ea typeface="SimSun" pitchFamily="2" charset="-122"/>
                <a:cs typeface="Arial" charset="0"/>
              </a:rPr>
              <a:t>†</a:t>
            </a:r>
            <a:r>
              <a:rPr kumimoji="0" lang="zh-CN" sz="1800" b="0" i="0" u="none" strike="noStrike" cap="none" normalizeH="0" baseline="0">
                <a:ln>
                  <a:noFill/>
                </a:ln>
                <a:solidFill>
                  <a:srgbClr val="4D4D4D"/>
                </a:solidFill>
                <a:uLnTx/>
                <a:uFillTx/>
                <a:latin typeface="Arial" charset="0"/>
                <a:ea typeface="SimSun" pitchFamily="2" charset="-122"/>
                <a:cs typeface="Arial" charset="0"/>
              </a:rPr>
              <a:t>（4 周期）(n=20)</a:t>
            </a:r>
          </a:p>
        </p:txBody>
      </p:sp>
      <p:sp>
        <p:nvSpPr>
          <p:cNvPr id="17" name="AutoShape 8"/>
          <p:cNvSpPr>
            <a:spLocks noChangeArrowheads="1"/>
          </p:cNvSpPr>
          <p:nvPr/>
        </p:nvSpPr>
        <p:spPr bwMode="auto">
          <a:xfrm>
            <a:off x="4132239" y="2054615"/>
            <a:ext cx="2787675" cy="673141"/>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即时手术</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(n=32)</a:t>
            </a:r>
          </a:p>
        </p:txBody>
      </p:sp>
      <p:sp>
        <p:nvSpPr>
          <p:cNvPr id="18" name="AutoShape 8"/>
          <p:cNvSpPr>
            <a:spLocks noChangeArrowheads="1"/>
          </p:cNvSpPr>
          <p:nvPr/>
        </p:nvSpPr>
        <p:spPr bwMode="auto">
          <a:xfrm>
            <a:off x="4132239" y="2803513"/>
            <a:ext cx="2787675" cy="673141"/>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GEMCAP*（2 个周期）</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(n=20)</a:t>
            </a:r>
          </a:p>
        </p:txBody>
      </p:sp>
      <p:cxnSp>
        <p:nvCxnSpPr>
          <p:cNvPr id="22" name="AutoShape 19"/>
          <p:cNvCxnSpPr>
            <a:cxnSpLocks noChangeShapeType="1"/>
            <a:stCxn id="9" idx="3"/>
            <a:endCxn id="10" idx="2"/>
          </p:cNvCxnSpPr>
          <p:nvPr/>
        </p:nvCxnSpPr>
        <p:spPr bwMode="auto">
          <a:xfrm>
            <a:off x="3254136" y="3543190"/>
            <a:ext cx="110867" cy="0"/>
          </a:xfrm>
          <a:prstGeom prst="straightConnector1">
            <a:avLst/>
          </a:prstGeom>
          <a:noFill/>
          <a:ln w="57150">
            <a:solidFill>
              <a:schemeClr val="bg2">
                <a:lumMod val="60000"/>
                <a:lumOff val="40000"/>
              </a:schemeClr>
            </a:solidFill>
            <a:round/>
            <a:headEnd type="none" w="med" len="med"/>
            <a:tailEnd type="none" w="med" len="med"/>
          </a:ln>
        </p:spPr>
      </p:cxnSp>
      <p:sp>
        <p:nvSpPr>
          <p:cNvPr id="40" name="AutoShape 12"/>
          <p:cNvSpPr>
            <a:spLocks noChangeArrowheads="1"/>
          </p:cNvSpPr>
          <p:nvPr/>
        </p:nvSpPr>
        <p:spPr bwMode="auto">
          <a:xfrm>
            <a:off x="4132239" y="4380509"/>
            <a:ext cx="2786030" cy="6731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放化疗</a:t>
            </a:r>
            <a:r>
              <a:rPr kumimoji="0" lang="zh-CN" sz="1800" b="0" i="0" u="none" strike="noStrike" cap="none" normalizeH="0" baseline="30000" dirty="0" smtClean="0">
                <a:ln>
                  <a:noFill/>
                </a:ln>
                <a:solidFill>
                  <a:srgbClr val="FFFFFF"/>
                </a:solidFill>
                <a:uLnTx/>
                <a:uFillTx/>
                <a:latin typeface="Arial" charset="0"/>
                <a:ea typeface="SimSun" pitchFamily="2" charset="-122"/>
                <a:cs typeface="Arial" charset="0"/>
              </a:rPr>
              <a:t>‡</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(n=16)</a:t>
            </a:r>
          </a:p>
        </p:txBody>
      </p:sp>
      <p:cxnSp>
        <p:nvCxnSpPr>
          <p:cNvPr id="50" name="AutoShape 16"/>
          <p:cNvCxnSpPr>
            <a:cxnSpLocks noChangeShapeType="1"/>
            <a:stCxn id="10" idx="4"/>
            <a:endCxn id="40" idx="1"/>
          </p:cNvCxnSpPr>
          <p:nvPr/>
        </p:nvCxnSpPr>
        <p:spPr bwMode="auto">
          <a:xfrm rot="16200000" flipH="1">
            <a:off x="3453626" y="4038465"/>
            <a:ext cx="881789" cy="475438"/>
          </a:xfrm>
          <a:prstGeom prst="bentConnector2">
            <a:avLst/>
          </a:prstGeom>
          <a:noFill/>
          <a:ln w="57150">
            <a:solidFill>
              <a:schemeClr val="bg2">
                <a:lumMod val="60000"/>
                <a:lumOff val="40000"/>
              </a:schemeClr>
            </a:solidFill>
            <a:round/>
            <a:headEnd/>
            <a:tailEnd type="triangle" w="med" len="med"/>
          </a:ln>
        </p:spPr>
      </p:cxnSp>
      <p:cxnSp>
        <p:nvCxnSpPr>
          <p:cNvPr id="53" name="AutoShape 16"/>
          <p:cNvCxnSpPr>
            <a:cxnSpLocks noChangeShapeType="1"/>
            <a:stCxn id="10" idx="0"/>
            <a:endCxn id="18" idx="1"/>
          </p:cNvCxnSpPr>
          <p:nvPr/>
        </p:nvCxnSpPr>
        <p:spPr bwMode="auto">
          <a:xfrm rot="5400000" flipH="1" flipV="1">
            <a:off x="3839017" y="2957868"/>
            <a:ext cx="111006" cy="475438"/>
          </a:xfrm>
          <a:prstGeom prst="bentConnector2">
            <a:avLst/>
          </a:prstGeom>
          <a:noFill/>
          <a:ln w="57150">
            <a:solidFill>
              <a:schemeClr val="bg2">
                <a:lumMod val="60000"/>
                <a:lumOff val="40000"/>
              </a:schemeClr>
            </a:solidFill>
            <a:round/>
            <a:headEnd/>
            <a:tailEnd type="triangle" w="med" len="med"/>
          </a:ln>
        </p:spPr>
      </p:cxnSp>
      <p:cxnSp>
        <p:nvCxnSpPr>
          <p:cNvPr id="64" name="Straight Arrow Connector 63"/>
          <p:cNvCxnSpPr>
            <a:stCxn id="18" idx="3"/>
          </p:cNvCxnSpPr>
          <p:nvPr/>
        </p:nvCxnSpPr>
        <p:spPr>
          <a:xfrm>
            <a:off x="6919914" y="3140084"/>
            <a:ext cx="238473"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a:stCxn id="16" idx="3"/>
          </p:cNvCxnSpPr>
          <p:nvPr/>
        </p:nvCxnSpPr>
        <p:spPr>
          <a:xfrm>
            <a:off x="6918269" y="3960981"/>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a:stCxn id="40" idx="3"/>
          </p:cNvCxnSpPr>
          <p:nvPr/>
        </p:nvCxnSpPr>
        <p:spPr>
          <a:xfrm>
            <a:off x="6918269" y="4717079"/>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 name="Content Placeholder 26"/>
          <p:cNvSpPr txBox="1">
            <a:spLocks/>
          </p:cNvSpPr>
          <p:nvPr/>
        </p:nvSpPr>
        <p:spPr bwMode="auto">
          <a:xfrm>
            <a:off x="2912200" y="4380509"/>
            <a:ext cx="2770592"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zh-CN" sz="1200" b="1" i="0" u="none" strike="noStrike" cap="none" normalizeH="0" baseline="0" dirty="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dirty="0">
                <a:ln>
                  <a:noFill/>
                </a:ln>
                <a:solidFill>
                  <a:srgbClr val="4D4D4D"/>
                </a:solidFill>
                <a:uLnTx/>
                <a:uFillTx/>
                <a:latin typeface="Arial"/>
                <a:ea typeface="SimSun"/>
                <a:cs typeface="Arial"/>
              </a:rPr>
              <a:t>中心</a:t>
            </a:r>
          </a:p>
        </p:txBody>
      </p:sp>
    </p:spTree>
    <p:extLst>
      <p:ext uri="{BB962C8B-B14F-4D97-AF65-F5344CB8AC3E}">
        <p14:creationId xmlns:p14="http://schemas.microsoft.com/office/powerpoint/2010/main" val="17383228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zh-CN" sz="1700" dirty="0"/>
              <a:t>4505：ESPAC-5F：四组、前瞻性、多中心、国际、随机 II 期试验 - 即时手术相比吉西他滨加卡培他滨 (GEMCAP) 新辅助疗法或 FOLFIRINOX 或放化疗 (CRT) 用于治疗边缘可切除性胰腺癌患</a:t>
            </a:r>
            <a:r>
              <a:rPr lang="zh-CN" sz="1700" dirty="0" smtClean="0"/>
              <a:t>者</a:t>
            </a:r>
            <a:r>
              <a:rPr lang="en-GB" altLang="zh-CN" sz="1700" dirty="0" smtClean="0"/>
              <a:t> </a:t>
            </a:r>
            <a:r>
              <a:rPr lang="zh-CN" sz="1700" dirty="0" smtClean="0"/>
              <a:t>–</a:t>
            </a:r>
            <a:r>
              <a:rPr lang="en-GB" altLang="zh-CN" sz="1700" dirty="0" smtClean="0"/>
              <a:t> </a:t>
            </a:r>
            <a:r>
              <a:rPr lang="zh-CN" sz="1700" dirty="0" smtClean="0"/>
              <a:t>G</a:t>
            </a:r>
            <a:r>
              <a:rPr lang="zh-CN" sz="1700" dirty="0"/>
              <a:t>haneh P 等人</a:t>
            </a:r>
          </a:p>
        </p:txBody>
      </p:sp>
      <p:sp>
        <p:nvSpPr>
          <p:cNvPr id="3" name="Content Placeholder 2"/>
          <p:cNvSpPr>
            <a:spLocks noGrp="1"/>
          </p:cNvSpPr>
          <p:nvPr>
            <p:ph idx="1"/>
          </p:nvPr>
        </p:nvSpPr>
        <p:spPr/>
        <p:txBody>
          <a:bodyPr/>
          <a:lstStyle/>
          <a:p>
            <a:pPr marL="0" indent="0">
              <a:buNone/>
            </a:pPr>
            <a:r>
              <a:rPr lang="zh-CN" b="1"/>
              <a:t>关键结果</a:t>
            </a:r>
          </a:p>
          <a:p>
            <a:r>
              <a:rPr lang="zh-CN"/>
              <a:t>招募率*为 20.74（95% CI 为 16.68，25.49）</a:t>
            </a:r>
          </a:p>
        </p:txBody>
      </p:sp>
      <p:sp>
        <p:nvSpPr>
          <p:cNvPr id="4" name="Text Placeholder 3"/>
          <p:cNvSpPr>
            <a:spLocks noGrp="1"/>
          </p:cNvSpPr>
          <p:nvPr>
            <p:ph type="body" sz="quarter" idx="10"/>
          </p:nvPr>
        </p:nvSpPr>
        <p:spPr>
          <a:xfrm>
            <a:off x="365125" y="6096000"/>
            <a:ext cx="4283075" cy="487363"/>
          </a:xfrm>
        </p:spPr>
        <p:txBody>
          <a:bodyPr/>
          <a:lstStyle/>
          <a:p>
            <a:r>
              <a:rPr lang="zh-CN" dirty="0"/>
              <a:t>*定义为已招募的患者数除以招募开放时间（年）</a:t>
            </a:r>
            <a:r>
              <a:rPr lang="zh-CN" dirty="0" smtClean="0"/>
              <a:t>；</a:t>
            </a:r>
            <a:r>
              <a:rPr lang="en-GB" altLang="zh-CN" dirty="0" smtClean="0"/>
              <a:t/>
            </a:r>
            <a:br>
              <a:rPr lang="en-GB" altLang="zh-CN" dirty="0" smtClean="0"/>
            </a:br>
            <a:r>
              <a:rPr lang="zh-CN" baseline="30000" dirty="0" smtClean="0">
                <a:latin typeface="Arial" panose="020B0604020202020204" pitchFamily="34" charset="0"/>
                <a:ea typeface="SimSun"/>
                <a:cs typeface="Arial" panose="020B0604020202020204" pitchFamily="34" charset="0"/>
              </a:rPr>
              <a:t>†</a:t>
            </a:r>
            <a:r>
              <a:rPr lang="zh-CN" dirty="0"/>
              <a:t>n 表示切除次数/N 表示患者人数</a:t>
            </a:r>
          </a:p>
        </p:txBody>
      </p:sp>
      <p:sp>
        <p:nvSpPr>
          <p:cNvPr id="5" name="Text Placeholder 4"/>
          <p:cNvSpPr>
            <a:spLocks noGrp="1"/>
          </p:cNvSpPr>
          <p:nvPr>
            <p:ph type="body" sz="quarter" idx="11"/>
          </p:nvPr>
        </p:nvSpPr>
        <p:spPr/>
        <p:txBody>
          <a:bodyPr/>
          <a:lstStyle/>
          <a:p>
            <a:r>
              <a:rPr lang="zh-CN"/>
              <a:t>Ghaneh P, et al.J Clin Oncol 2020;38(suppl);abstr 4505</a:t>
            </a:r>
          </a:p>
        </p:txBody>
      </p:sp>
      <p:graphicFrame>
        <p:nvGraphicFramePr>
          <p:cNvPr id="6" name="Group 88"/>
          <p:cNvGraphicFramePr>
            <a:graphicFrameLocks noGrp="1"/>
          </p:cNvGraphicFramePr>
          <p:nvPr>
            <p:extLst>
              <p:ext uri="{D42A27DB-BD31-4B8C-83A1-F6EECF244321}">
                <p14:modId xmlns:p14="http://schemas.microsoft.com/office/powerpoint/2010/main" val="1027654876"/>
              </p:ext>
            </p:extLst>
          </p:nvPr>
        </p:nvGraphicFramePr>
        <p:xfrm>
          <a:off x="380052" y="2029004"/>
          <a:ext cx="8383896" cy="3116880"/>
        </p:xfrm>
        <a:graphic>
          <a:graphicData uri="http://schemas.openxmlformats.org/drawingml/2006/table">
            <a:tbl>
              <a:tblPr firstRow="1" bandRow="1">
                <a:tableStyleId>{69012ECD-51FC-41F1-AA8D-1B2483CD663E}</a:tableStyleId>
              </a:tblPr>
              <a:tblGrid>
                <a:gridCol w="2095974">
                  <a:extLst>
                    <a:ext uri="{9D8B030D-6E8A-4147-A177-3AD203B41FA5}">
                      <a16:colId xmlns:a16="http://schemas.microsoft.com/office/drawing/2014/main" val="20000"/>
                    </a:ext>
                  </a:extLst>
                </a:gridCol>
                <a:gridCol w="2095974">
                  <a:extLst>
                    <a:ext uri="{9D8B030D-6E8A-4147-A177-3AD203B41FA5}">
                      <a16:colId xmlns:a16="http://schemas.microsoft.com/office/drawing/2014/main" val="20001"/>
                    </a:ext>
                  </a:extLst>
                </a:gridCol>
                <a:gridCol w="2217599">
                  <a:extLst>
                    <a:ext uri="{9D8B030D-6E8A-4147-A177-3AD203B41FA5}">
                      <a16:colId xmlns:a16="http://schemas.microsoft.com/office/drawing/2014/main" val="1064626700"/>
                    </a:ext>
                  </a:extLst>
                </a:gridCol>
                <a:gridCol w="1974349">
                  <a:extLst>
                    <a:ext uri="{9D8B030D-6E8A-4147-A177-3AD203B41FA5}">
                      <a16:colId xmlns:a16="http://schemas.microsoft.com/office/drawing/2014/main" val="4151170389"/>
                    </a:ext>
                  </a:extLst>
                </a:gridCol>
              </a:tblGrid>
              <a:tr h="34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切除率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即时手术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新辅助疗法</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总体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6320">
                <a:tc gridSpan="4">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R0+R1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0001"/>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n/N</a:t>
                      </a:r>
                      <a:r>
                        <a:rPr lang="zh-CN" sz="1400" baseline="30000">
                          <a:latin typeface="+mn-lt"/>
                          <a:ea typeface="SimSun"/>
                          <a:cs typeface="Arial" panose="020B0604020202020204" pitchFamily="34"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31/56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51/88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比率，%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62 (44,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55 (41,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58 (47, 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6320">
                <a:tc>
                  <a:txBody>
                    <a:bodyPr/>
                    <a:lstStyle/>
                    <a:p>
                      <a:pPr marL="90488" indent="0"/>
                      <a:r>
                        <a:rPr lang="zh-CN" sz="1400" baseline="0">
                          <a:latin typeface="+mn-lt"/>
                          <a:ea typeface="SimSun"/>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zh-CN" sz="1400">
                          <a:latin typeface="+mn-lt"/>
                          <a:ea typeface="SimSun"/>
                        </a:rPr>
                        <a:t>0.668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algn="l" rtl="0"/>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endParaRPr lang="en-GB"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46320">
                <a:tc gridSpan="4">
                  <a:txBody>
                    <a:bodyPr/>
                    <a:lstStyle/>
                    <a:p>
                      <a:pPr marL="0" indent="0" algn="l"/>
                      <a:r>
                        <a:rPr lang="zh-CN" sz="1400">
                          <a:latin typeface="+mn-lt"/>
                          <a:ea typeface="SimSun"/>
                        </a:rPr>
                        <a:t>R0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algn="l" rtl="0"/>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514043010"/>
                  </a:ext>
                </a:extLst>
              </a:tr>
              <a:tr h="346320">
                <a:tc>
                  <a:txBody>
                    <a:bodyPr/>
                    <a:lstStyle/>
                    <a:p>
                      <a:pPr marL="90488" indent="0"/>
                      <a:r>
                        <a:rPr lang="zh-CN" sz="1400">
                          <a:latin typeface="+mn-lt"/>
                          <a:ea typeface="SimSun"/>
                          <a:cs typeface="Arial" panose="020B0604020202020204" pitchFamily="34" charset="0"/>
                        </a:rPr>
                        <a:t>n/N</a:t>
                      </a:r>
                      <a:r>
                        <a:rPr lang="zh-CN" sz="1400" baseline="30000">
                          <a:latin typeface="+mn-lt"/>
                          <a:ea typeface="SimSun"/>
                          <a:cs typeface="Arial" panose="020B0604020202020204" pitchFamily="34"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zh-CN" sz="1400">
                          <a:latin typeface="+mn-lt"/>
                          <a:ea typeface="SimSun"/>
                        </a:rPr>
                        <a:t>3/20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zh-CN" sz="1400">
                          <a:latin typeface="+mn-lt"/>
                          <a:ea typeface="SimSun"/>
                        </a:rPr>
                        <a:t>7/31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zh-CN" sz="1400">
                          <a:latin typeface="+mn-lt"/>
                          <a:ea typeface="SimSun"/>
                        </a:rPr>
                        <a:t>10/51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6"/>
                  </a:ext>
                </a:extLst>
              </a:tr>
              <a:tr h="346320">
                <a:tc>
                  <a:txBody>
                    <a:bodyPr/>
                    <a:lstStyle/>
                    <a:p>
                      <a:pPr marL="90488" indent="0"/>
                      <a:r>
                        <a:rPr lang="zh-CN" sz="1400">
                          <a:latin typeface="+mn-lt"/>
                          <a:ea typeface="SimSun"/>
                        </a:rPr>
                        <a:t>比率，%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latin typeface="+mn-lt"/>
                          <a:ea typeface="SimSun"/>
                        </a:rPr>
                        <a:t>15 (3,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latin typeface="+mn-lt"/>
                          <a:ea typeface="SimSun"/>
                        </a:rPr>
                        <a:t>23 (10, 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zh-CN" sz="1400">
                          <a:latin typeface="+mn-lt"/>
                          <a:ea typeface="SimSun"/>
                        </a:rPr>
                        <a:t>20 (10, 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7"/>
                  </a:ext>
                </a:extLst>
              </a:tr>
              <a:tr h="346320">
                <a:tc>
                  <a:txBody>
                    <a:bodyPr/>
                    <a:lstStyle/>
                    <a:p>
                      <a:pPr marL="90488" indent="0"/>
                      <a:r>
                        <a:rPr lang="zh-CN" sz="1400" baseline="0">
                          <a:latin typeface="+mn-lt"/>
                          <a:ea typeface="SimSun"/>
                        </a:rPr>
                        <a:t>p</a:t>
                      </a:r>
                      <a:r>
                        <a:rPr lang="zh-CN" sz="1400">
                          <a:latin typeface="+mn-lt"/>
                          <a:ea typeface="SimSun"/>
                        </a:rPr>
                        <a:t>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zh-CN" sz="1400">
                          <a:latin typeface="+mn-lt"/>
                          <a:ea typeface="SimSun"/>
                        </a:rPr>
                        <a:t>0.721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l" rtl="0"/>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endParaRPr lang="en-GB"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3364402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zh-CN" sz="1700" dirty="0"/>
              <a:t>4505：ESPAC-5F：四组、前瞻性、多中心、国际、随机 II 期试验 - 即时手术相比吉西他滨加卡培他滨 (GEMCAP) 新辅助疗法或 FOLFIRINOX 或放化疗 (CRT) 用于治疗边缘可切除性胰腺癌患</a:t>
            </a:r>
            <a:r>
              <a:rPr lang="zh-CN" sz="1700" dirty="0" smtClean="0"/>
              <a:t>者</a:t>
            </a:r>
            <a:r>
              <a:rPr lang="en-GB" altLang="zh-CN" sz="1700" dirty="0" smtClean="0"/>
              <a:t> </a:t>
            </a:r>
            <a:r>
              <a:rPr lang="zh-CN" sz="1700" dirty="0" smtClean="0"/>
              <a:t>–</a:t>
            </a:r>
            <a:r>
              <a:rPr lang="en-GB" altLang="zh-CN" sz="1700" dirty="0" smtClean="0"/>
              <a:t> </a:t>
            </a:r>
            <a:r>
              <a:rPr lang="zh-CN" sz="1700" dirty="0" smtClean="0"/>
              <a:t>G</a:t>
            </a:r>
            <a:r>
              <a:rPr lang="zh-CN" sz="1700" dirty="0"/>
              <a:t>haneh P 等人</a:t>
            </a:r>
          </a:p>
        </p:txBody>
      </p:sp>
      <p:sp>
        <p:nvSpPr>
          <p:cNvPr id="3" name="Content Placeholder 2"/>
          <p:cNvSpPr>
            <a:spLocks noGrp="1"/>
          </p:cNvSpPr>
          <p:nvPr>
            <p:ph idx="1"/>
          </p:nvPr>
        </p:nvSpPr>
        <p:spPr>
          <a:xfrm>
            <a:off x="365124" y="1254035"/>
            <a:ext cx="8413751" cy="312560"/>
          </a:xfrm>
        </p:spPr>
        <p:txBody>
          <a:bodyPr/>
          <a:lstStyle/>
          <a:p>
            <a:pPr marL="0" indent="0">
              <a:buNone/>
            </a:pPr>
            <a:r>
              <a:rPr lang="zh-CN" b="1"/>
              <a:t>关键结果（续）</a:t>
            </a:r>
          </a:p>
          <a:p>
            <a:pPr marL="0" indent="0">
              <a:buNone/>
            </a:pPr>
            <a:endParaRPr lang="en-US" dirty="0"/>
          </a:p>
        </p:txBody>
      </p:sp>
      <p:sp>
        <p:nvSpPr>
          <p:cNvPr id="4" name="Text Placeholder 3"/>
          <p:cNvSpPr>
            <a:spLocks noGrp="1"/>
          </p:cNvSpPr>
          <p:nvPr>
            <p:ph type="body" sz="quarter" idx="10"/>
          </p:nvPr>
        </p:nvSpPr>
        <p:spPr/>
        <p:txBody>
          <a:bodyPr/>
          <a:lstStyle/>
          <a:p>
            <a:r>
              <a:rPr lang="zh-CN"/>
              <a:t>*GEMCAP 或 FOLIRINOX 或 CRT</a:t>
            </a:r>
          </a:p>
        </p:txBody>
      </p:sp>
      <p:sp>
        <p:nvSpPr>
          <p:cNvPr id="5" name="Text Placeholder 4"/>
          <p:cNvSpPr>
            <a:spLocks noGrp="1"/>
          </p:cNvSpPr>
          <p:nvPr>
            <p:ph type="body" sz="quarter" idx="11"/>
          </p:nvPr>
        </p:nvSpPr>
        <p:spPr/>
        <p:txBody>
          <a:bodyPr/>
          <a:lstStyle/>
          <a:p>
            <a:r>
              <a:rPr lang="zh-CN"/>
              <a:t>Ghaneh P, et al.J Clin Oncol 2020;38(suppl);abstr 4505</a:t>
            </a:r>
          </a:p>
        </p:txBody>
      </p:sp>
      <p:grpSp>
        <p:nvGrpSpPr>
          <p:cNvPr id="49" name="Group 48">
            <a:extLst>
              <a:ext uri="{FF2B5EF4-FFF2-40B4-BE49-F238E27FC236}">
                <a16:creationId xmlns:a16="http://schemas.microsoft.com/office/drawing/2014/main" id="{84C6A639-3D42-4ABE-9472-AAEF3FFEDDDC}"/>
              </a:ext>
            </a:extLst>
          </p:cNvPr>
          <p:cNvGrpSpPr/>
          <p:nvPr/>
        </p:nvGrpSpPr>
        <p:grpSpPr>
          <a:xfrm>
            <a:off x="109575" y="1847135"/>
            <a:ext cx="5778963" cy="3048892"/>
            <a:chOff x="909520" y="1629775"/>
            <a:chExt cx="5778963" cy="2879013"/>
          </a:xfrm>
        </p:grpSpPr>
        <p:sp>
          <p:nvSpPr>
            <p:cNvPr id="11" name="Freeform 21">
              <a:extLst>
                <a:ext uri="{FF2B5EF4-FFF2-40B4-BE49-F238E27FC236}">
                  <a16:creationId xmlns:a16="http://schemas.microsoft.com/office/drawing/2014/main" id="{6AFB7688-6E90-496B-BF97-46B15023E0EB}"/>
                </a:ext>
              </a:extLst>
            </p:cNvPr>
            <p:cNvSpPr>
              <a:spLocks/>
            </p:cNvSpPr>
            <p:nvPr/>
          </p:nvSpPr>
          <p:spPr bwMode="auto">
            <a:xfrm>
              <a:off x="1710615" y="1768203"/>
              <a:ext cx="4835658" cy="222546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EC07442A-402E-49D4-83C6-FDF5497AD4BD}"/>
                </a:ext>
              </a:extLst>
            </p:cNvPr>
            <p:cNvSpPr>
              <a:spLocks noChangeShapeType="1"/>
            </p:cNvSpPr>
            <p:nvPr/>
          </p:nvSpPr>
          <p:spPr bwMode="auto">
            <a:xfrm>
              <a:off x="1591579" y="1768203"/>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0FA531D0-BF7A-4295-9179-E8FD6363C08F}"/>
                </a:ext>
              </a:extLst>
            </p:cNvPr>
            <p:cNvSpPr>
              <a:spLocks noChangeShapeType="1"/>
            </p:cNvSpPr>
            <p:nvPr/>
          </p:nvSpPr>
          <p:spPr bwMode="auto">
            <a:xfrm>
              <a:off x="1591579" y="221756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0B3E9444-D1B7-435E-9496-8FD3F22B95C0}"/>
                </a:ext>
              </a:extLst>
            </p:cNvPr>
            <p:cNvSpPr>
              <a:spLocks noChangeShapeType="1"/>
            </p:cNvSpPr>
            <p:nvPr/>
          </p:nvSpPr>
          <p:spPr bwMode="auto">
            <a:xfrm>
              <a:off x="1591579" y="2646760"/>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216BABCB-3E1C-4B49-905C-472346060A13}"/>
                </a:ext>
              </a:extLst>
            </p:cNvPr>
            <p:cNvSpPr>
              <a:spLocks noChangeShapeType="1"/>
            </p:cNvSpPr>
            <p:nvPr/>
          </p:nvSpPr>
          <p:spPr bwMode="auto">
            <a:xfrm>
              <a:off x="1591579" y="3089821"/>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8B8D096F-8470-4D31-95EF-C200EEB12F43}"/>
                </a:ext>
              </a:extLst>
            </p:cNvPr>
            <p:cNvSpPr>
              <a:spLocks noChangeShapeType="1"/>
            </p:cNvSpPr>
            <p:nvPr/>
          </p:nvSpPr>
          <p:spPr bwMode="auto">
            <a:xfrm>
              <a:off x="1591579" y="352363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4774043E-D419-430F-AF05-5194165CD548}"/>
                </a:ext>
              </a:extLst>
            </p:cNvPr>
            <p:cNvSpPr>
              <a:spLocks noChangeShapeType="1"/>
            </p:cNvSpPr>
            <p:nvPr/>
          </p:nvSpPr>
          <p:spPr bwMode="auto">
            <a:xfrm>
              <a:off x="1591579" y="397836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17">
              <a:extLst>
                <a:ext uri="{FF2B5EF4-FFF2-40B4-BE49-F238E27FC236}">
                  <a16:creationId xmlns:a16="http://schemas.microsoft.com/office/drawing/2014/main" id="{AD7715B9-B0D7-4833-A98A-5C679B2C8821}"/>
                </a:ext>
              </a:extLst>
            </p:cNvPr>
            <p:cNvSpPr txBox="1"/>
            <p:nvPr/>
          </p:nvSpPr>
          <p:spPr>
            <a:xfrm>
              <a:off x="1175751" y="1629775"/>
              <a:ext cx="370862"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100</a:t>
              </a:r>
            </a:p>
          </p:txBody>
        </p:sp>
        <p:sp>
          <p:nvSpPr>
            <p:cNvPr id="19" name="TextBox 18">
              <a:extLst>
                <a:ext uri="{FF2B5EF4-FFF2-40B4-BE49-F238E27FC236}">
                  <a16:creationId xmlns:a16="http://schemas.microsoft.com/office/drawing/2014/main" id="{13F5E486-6D24-4814-B60C-D2FCAC30D5D1}"/>
                </a:ext>
              </a:extLst>
            </p:cNvPr>
            <p:cNvSpPr txBox="1"/>
            <p:nvPr/>
          </p:nvSpPr>
          <p:spPr>
            <a:xfrm>
              <a:off x="1275138" y="2080803"/>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80</a:t>
              </a:r>
            </a:p>
          </p:txBody>
        </p:sp>
        <p:sp>
          <p:nvSpPr>
            <p:cNvPr id="20" name="TextBox 19">
              <a:extLst>
                <a:ext uri="{FF2B5EF4-FFF2-40B4-BE49-F238E27FC236}">
                  <a16:creationId xmlns:a16="http://schemas.microsoft.com/office/drawing/2014/main" id="{68E95C9B-8D8E-49EB-B5A6-C9E0E0279FDA}"/>
                </a:ext>
              </a:extLst>
            </p:cNvPr>
            <p:cNvSpPr txBox="1"/>
            <p:nvPr/>
          </p:nvSpPr>
          <p:spPr>
            <a:xfrm>
              <a:off x="1269243" y="2509797"/>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60</a:t>
              </a:r>
            </a:p>
          </p:txBody>
        </p:sp>
        <p:sp>
          <p:nvSpPr>
            <p:cNvPr id="21" name="TextBox 20">
              <a:extLst>
                <a:ext uri="{FF2B5EF4-FFF2-40B4-BE49-F238E27FC236}">
                  <a16:creationId xmlns:a16="http://schemas.microsoft.com/office/drawing/2014/main" id="{6D758A1C-9778-4D55-816F-29046920B9E9}"/>
                </a:ext>
              </a:extLst>
            </p:cNvPr>
            <p:cNvSpPr txBox="1"/>
            <p:nvPr/>
          </p:nvSpPr>
          <p:spPr>
            <a:xfrm>
              <a:off x="1275138" y="2952664"/>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40</a:t>
              </a:r>
            </a:p>
          </p:txBody>
        </p:sp>
        <p:sp>
          <p:nvSpPr>
            <p:cNvPr id="22" name="TextBox 21">
              <a:extLst>
                <a:ext uri="{FF2B5EF4-FFF2-40B4-BE49-F238E27FC236}">
                  <a16:creationId xmlns:a16="http://schemas.microsoft.com/office/drawing/2014/main" id="{35C5F256-4167-4D35-A7AE-1174E2932640}"/>
                </a:ext>
              </a:extLst>
            </p:cNvPr>
            <p:cNvSpPr txBox="1"/>
            <p:nvPr/>
          </p:nvSpPr>
          <p:spPr>
            <a:xfrm>
              <a:off x="1275138" y="3386280"/>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20</a:t>
              </a:r>
            </a:p>
          </p:txBody>
        </p:sp>
        <p:sp>
          <p:nvSpPr>
            <p:cNvPr id="23" name="TextBox 22">
              <a:extLst>
                <a:ext uri="{FF2B5EF4-FFF2-40B4-BE49-F238E27FC236}">
                  <a16:creationId xmlns:a16="http://schemas.microsoft.com/office/drawing/2014/main" id="{EFC8FD69-27F4-49C6-9DC1-F517C3F5C53B}"/>
                </a:ext>
              </a:extLst>
            </p:cNvPr>
            <p:cNvSpPr txBox="1"/>
            <p:nvPr/>
          </p:nvSpPr>
          <p:spPr>
            <a:xfrm>
              <a:off x="1374524" y="3832666"/>
              <a:ext cx="172089"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4" name="Line 21">
              <a:extLst>
                <a:ext uri="{FF2B5EF4-FFF2-40B4-BE49-F238E27FC236}">
                  <a16:creationId xmlns:a16="http://schemas.microsoft.com/office/drawing/2014/main" id="{7E648148-79FD-41AB-A7DC-5A17C4733076}"/>
                </a:ext>
              </a:extLst>
            </p:cNvPr>
            <p:cNvSpPr>
              <a:spLocks noChangeShapeType="1"/>
            </p:cNvSpPr>
            <p:nvPr/>
          </p:nvSpPr>
          <p:spPr bwMode="auto">
            <a:xfrm>
              <a:off x="1702759" y="3983745"/>
              <a:ext cx="0" cy="9233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AB8A1777-3B0B-495C-B653-688B911E0325}"/>
                </a:ext>
              </a:extLst>
            </p:cNvPr>
            <p:cNvSpPr>
              <a:spLocks noChangeShapeType="1"/>
            </p:cNvSpPr>
            <p:nvPr/>
          </p:nvSpPr>
          <p:spPr bwMode="auto">
            <a:xfrm>
              <a:off x="254101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FABB9A01-177A-47BF-ADC6-D66DDD3FA1D4}"/>
                </a:ext>
              </a:extLst>
            </p:cNvPr>
            <p:cNvSpPr>
              <a:spLocks noChangeShapeType="1"/>
            </p:cNvSpPr>
            <p:nvPr/>
          </p:nvSpPr>
          <p:spPr bwMode="auto">
            <a:xfrm>
              <a:off x="334567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0" name="Line 21">
              <a:extLst>
                <a:ext uri="{FF2B5EF4-FFF2-40B4-BE49-F238E27FC236}">
                  <a16:creationId xmlns:a16="http://schemas.microsoft.com/office/drawing/2014/main" id="{ED25FC3E-CA81-4E1A-A576-4564E87BCEA0}"/>
                </a:ext>
              </a:extLst>
            </p:cNvPr>
            <p:cNvSpPr>
              <a:spLocks noChangeShapeType="1"/>
            </p:cNvSpPr>
            <p:nvPr/>
          </p:nvSpPr>
          <p:spPr bwMode="auto">
            <a:xfrm>
              <a:off x="4168181"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2" name="Line 19">
              <a:extLst>
                <a:ext uri="{FF2B5EF4-FFF2-40B4-BE49-F238E27FC236}">
                  <a16:creationId xmlns:a16="http://schemas.microsoft.com/office/drawing/2014/main" id="{15B6971C-095C-4622-875B-7C3A48F3AB33}"/>
                </a:ext>
              </a:extLst>
            </p:cNvPr>
            <p:cNvSpPr>
              <a:spLocks noChangeShapeType="1"/>
            </p:cNvSpPr>
            <p:nvPr/>
          </p:nvSpPr>
          <p:spPr bwMode="auto">
            <a:xfrm>
              <a:off x="4950639"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CAF1BC1E-BB3C-4089-A705-7AE460EA1404}"/>
                </a:ext>
              </a:extLst>
            </p:cNvPr>
            <p:cNvSpPr>
              <a:spLocks noChangeShapeType="1"/>
            </p:cNvSpPr>
            <p:nvPr/>
          </p:nvSpPr>
          <p:spPr bwMode="auto">
            <a:xfrm>
              <a:off x="573829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6" name="Line 19">
              <a:extLst>
                <a:ext uri="{FF2B5EF4-FFF2-40B4-BE49-F238E27FC236}">
                  <a16:creationId xmlns:a16="http://schemas.microsoft.com/office/drawing/2014/main" id="{FACD7BF8-88EE-4EED-86AF-0EDE2C9399E1}"/>
                </a:ext>
              </a:extLst>
            </p:cNvPr>
            <p:cNvSpPr>
              <a:spLocks noChangeShapeType="1"/>
            </p:cNvSpPr>
            <p:nvPr/>
          </p:nvSpPr>
          <p:spPr bwMode="auto">
            <a:xfrm>
              <a:off x="654388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7" name="Group 6">
              <a:extLst>
                <a:ext uri="{FF2B5EF4-FFF2-40B4-BE49-F238E27FC236}">
                  <a16:creationId xmlns:a16="http://schemas.microsoft.com/office/drawing/2014/main" id="{E313193C-DBCD-44FE-8A30-DAAD211F7523}"/>
                </a:ext>
              </a:extLst>
            </p:cNvPr>
            <p:cNvGrpSpPr/>
            <p:nvPr/>
          </p:nvGrpSpPr>
          <p:grpSpPr>
            <a:xfrm>
              <a:off x="1631467" y="4037107"/>
              <a:ext cx="5057016" cy="272092"/>
              <a:chOff x="1636237" y="4617365"/>
              <a:chExt cx="5057016" cy="338145"/>
            </a:xfrm>
          </p:grpSpPr>
          <p:sp>
            <p:nvSpPr>
              <p:cNvPr id="25" name="TextBox 24">
                <a:extLst>
                  <a:ext uri="{FF2B5EF4-FFF2-40B4-BE49-F238E27FC236}">
                    <a16:creationId xmlns:a16="http://schemas.microsoft.com/office/drawing/2014/main" id="{E75194EA-BC57-4A9C-9D3D-D565FBC45478}"/>
                  </a:ext>
                </a:extLst>
              </p:cNvPr>
              <p:cNvSpPr txBox="1"/>
              <p:nvPr/>
            </p:nvSpPr>
            <p:spPr>
              <a:xfrm>
                <a:off x="1636237"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0</a:t>
                </a:r>
              </a:p>
            </p:txBody>
          </p:sp>
          <p:sp>
            <p:nvSpPr>
              <p:cNvPr id="27" name="TextBox 26">
                <a:extLst>
                  <a:ext uri="{FF2B5EF4-FFF2-40B4-BE49-F238E27FC236}">
                    <a16:creationId xmlns:a16="http://schemas.microsoft.com/office/drawing/2014/main" id="{D7BB63C3-6125-42CF-964F-F0B44EFB2D86}"/>
                  </a:ext>
                </a:extLst>
              </p:cNvPr>
              <p:cNvSpPr txBox="1"/>
              <p:nvPr/>
            </p:nvSpPr>
            <p:spPr>
              <a:xfrm>
                <a:off x="2460353"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2</a:t>
                </a:r>
              </a:p>
            </p:txBody>
          </p:sp>
          <p:sp>
            <p:nvSpPr>
              <p:cNvPr id="29" name="TextBox 28">
                <a:extLst>
                  <a:ext uri="{FF2B5EF4-FFF2-40B4-BE49-F238E27FC236}">
                    <a16:creationId xmlns:a16="http://schemas.microsoft.com/office/drawing/2014/main" id="{CD613644-6DBE-4C74-AB9F-73E8882CFB54}"/>
                  </a:ext>
                </a:extLst>
              </p:cNvPr>
              <p:cNvSpPr txBox="1"/>
              <p:nvPr/>
            </p:nvSpPr>
            <p:spPr>
              <a:xfrm>
                <a:off x="329100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4</a:t>
                </a:r>
              </a:p>
            </p:txBody>
          </p:sp>
          <p:sp>
            <p:nvSpPr>
              <p:cNvPr id="31" name="TextBox 30">
                <a:extLst>
                  <a:ext uri="{FF2B5EF4-FFF2-40B4-BE49-F238E27FC236}">
                    <a16:creationId xmlns:a16="http://schemas.microsoft.com/office/drawing/2014/main" id="{E786A7CA-669A-4251-B51B-242FCB4CBE98}"/>
                  </a:ext>
                </a:extLst>
              </p:cNvPr>
              <p:cNvSpPr txBox="1"/>
              <p:nvPr/>
            </p:nvSpPr>
            <p:spPr>
              <a:xfrm>
                <a:off x="4089162"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6</a:t>
                </a:r>
              </a:p>
            </p:txBody>
          </p:sp>
          <p:sp>
            <p:nvSpPr>
              <p:cNvPr id="33" name="TextBox 32">
                <a:extLst>
                  <a:ext uri="{FF2B5EF4-FFF2-40B4-BE49-F238E27FC236}">
                    <a16:creationId xmlns:a16="http://schemas.microsoft.com/office/drawing/2014/main" id="{63A2202C-4238-437B-BD16-637F242A2AE5}"/>
                  </a:ext>
                </a:extLst>
              </p:cNvPr>
              <p:cNvSpPr txBox="1"/>
              <p:nvPr/>
            </p:nvSpPr>
            <p:spPr>
              <a:xfrm>
                <a:off x="487479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8</a:t>
                </a:r>
              </a:p>
            </p:txBody>
          </p:sp>
          <p:sp>
            <p:nvSpPr>
              <p:cNvPr id="35" name="TextBox 34">
                <a:extLst>
                  <a:ext uri="{FF2B5EF4-FFF2-40B4-BE49-F238E27FC236}">
                    <a16:creationId xmlns:a16="http://schemas.microsoft.com/office/drawing/2014/main" id="{052C0F86-6248-4B53-B37D-59BF726B155F}"/>
                  </a:ext>
                </a:extLst>
              </p:cNvPr>
              <p:cNvSpPr txBox="1"/>
              <p:nvPr/>
            </p:nvSpPr>
            <p:spPr>
              <a:xfrm>
                <a:off x="5645947"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10</a:t>
                </a:r>
              </a:p>
            </p:txBody>
          </p:sp>
          <p:sp>
            <p:nvSpPr>
              <p:cNvPr id="37" name="TextBox 36">
                <a:extLst>
                  <a:ext uri="{FF2B5EF4-FFF2-40B4-BE49-F238E27FC236}">
                    <a16:creationId xmlns:a16="http://schemas.microsoft.com/office/drawing/2014/main" id="{DF86C736-4EB6-4566-8FE6-57CD25720C09}"/>
                  </a:ext>
                </a:extLst>
              </p:cNvPr>
              <p:cNvSpPr txBox="1"/>
              <p:nvPr/>
            </p:nvSpPr>
            <p:spPr>
              <a:xfrm>
                <a:off x="6421778"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12</a:t>
                </a:r>
              </a:p>
            </p:txBody>
          </p:sp>
        </p:grpSp>
        <p:sp>
          <p:nvSpPr>
            <p:cNvPr id="39" name="TextBox 38">
              <a:extLst>
                <a:ext uri="{FF2B5EF4-FFF2-40B4-BE49-F238E27FC236}">
                  <a16:creationId xmlns:a16="http://schemas.microsoft.com/office/drawing/2014/main" id="{6617F392-9A0F-495D-B25D-D70C263B8A42}"/>
                </a:ext>
              </a:extLst>
            </p:cNvPr>
            <p:cNvSpPr txBox="1"/>
            <p:nvPr/>
          </p:nvSpPr>
          <p:spPr>
            <a:xfrm rot="16200000">
              <a:off x="731003" y="2769799"/>
              <a:ext cx="664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OS，%</a:t>
              </a:r>
            </a:p>
          </p:txBody>
        </p:sp>
        <p:sp>
          <p:nvSpPr>
            <p:cNvPr id="40" name="TextBox 39">
              <a:extLst>
                <a:ext uri="{FF2B5EF4-FFF2-40B4-BE49-F238E27FC236}">
                  <a16:creationId xmlns:a16="http://schemas.microsoft.com/office/drawing/2014/main" id="{35CA40EA-8FC3-484A-B121-0E3DA85CC473}"/>
                </a:ext>
              </a:extLst>
            </p:cNvPr>
            <p:cNvSpPr txBox="1"/>
            <p:nvPr/>
          </p:nvSpPr>
          <p:spPr>
            <a:xfrm>
              <a:off x="3724079" y="4236696"/>
              <a:ext cx="1149665" cy="27209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panose="020B0604020202020204" pitchFamily="34" charset="0"/>
                </a:rPr>
                <a:t>时间（月）</a:t>
              </a:r>
            </a:p>
          </p:txBody>
        </p:sp>
      </p:grpSp>
      <p:grpSp>
        <p:nvGrpSpPr>
          <p:cNvPr id="50" name="Group 49">
            <a:extLst>
              <a:ext uri="{FF2B5EF4-FFF2-40B4-BE49-F238E27FC236}">
                <a16:creationId xmlns:a16="http://schemas.microsoft.com/office/drawing/2014/main" id="{FCF59A87-6C2F-4724-B293-BE4606BF13F5}"/>
              </a:ext>
            </a:extLst>
          </p:cNvPr>
          <p:cNvGrpSpPr/>
          <p:nvPr/>
        </p:nvGrpSpPr>
        <p:grpSpPr>
          <a:xfrm>
            <a:off x="804882" y="4989196"/>
            <a:ext cx="5026749" cy="257369"/>
            <a:chOff x="1609597" y="4617365"/>
            <a:chExt cx="5026749" cy="319847"/>
          </a:xfrm>
        </p:grpSpPr>
        <p:sp>
          <p:nvSpPr>
            <p:cNvPr id="51" name="TextBox 50">
              <a:extLst>
                <a:ext uri="{FF2B5EF4-FFF2-40B4-BE49-F238E27FC236}">
                  <a16:creationId xmlns:a16="http://schemas.microsoft.com/office/drawing/2014/main" id="{24D0580F-9D23-4F8B-8CC0-94ED99667648}"/>
                </a:ext>
              </a:extLst>
            </p:cNvPr>
            <p:cNvSpPr txBox="1"/>
            <p:nvPr/>
          </p:nvSpPr>
          <p:spPr>
            <a:xfrm>
              <a:off x="16095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32</a:t>
              </a:r>
            </a:p>
          </p:txBody>
        </p:sp>
        <p:sp>
          <p:nvSpPr>
            <p:cNvPr id="52" name="TextBox 51">
              <a:extLst>
                <a:ext uri="{FF2B5EF4-FFF2-40B4-BE49-F238E27FC236}">
                  <a16:creationId xmlns:a16="http://schemas.microsoft.com/office/drawing/2014/main" id="{BDB906D5-CE10-4847-B772-6AB2F0DCEEAD}"/>
                </a:ext>
              </a:extLst>
            </p:cNvPr>
            <p:cNvSpPr txBox="1"/>
            <p:nvPr/>
          </p:nvSpPr>
          <p:spPr>
            <a:xfrm>
              <a:off x="242508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31</a:t>
              </a:r>
            </a:p>
          </p:txBody>
        </p:sp>
        <p:sp>
          <p:nvSpPr>
            <p:cNvPr id="53" name="TextBox 52">
              <a:extLst>
                <a:ext uri="{FF2B5EF4-FFF2-40B4-BE49-F238E27FC236}">
                  <a16:creationId xmlns:a16="http://schemas.microsoft.com/office/drawing/2014/main" id="{E8D18C65-9BF3-44A7-B696-AEB2B786B07A}"/>
                </a:ext>
              </a:extLst>
            </p:cNvPr>
            <p:cNvSpPr txBox="1"/>
            <p:nvPr/>
          </p:nvSpPr>
          <p:spPr>
            <a:xfrm>
              <a:off x="325573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25</a:t>
              </a:r>
            </a:p>
          </p:txBody>
        </p:sp>
        <p:sp>
          <p:nvSpPr>
            <p:cNvPr id="54" name="TextBox 53">
              <a:extLst>
                <a:ext uri="{FF2B5EF4-FFF2-40B4-BE49-F238E27FC236}">
                  <a16:creationId xmlns:a16="http://schemas.microsoft.com/office/drawing/2014/main" id="{27A9207C-7000-43C1-B967-07221BAFEADF}"/>
                </a:ext>
              </a:extLst>
            </p:cNvPr>
            <p:cNvSpPr txBox="1"/>
            <p:nvPr/>
          </p:nvSpPr>
          <p:spPr>
            <a:xfrm>
              <a:off x="40538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21</a:t>
              </a:r>
            </a:p>
          </p:txBody>
        </p:sp>
        <p:sp>
          <p:nvSpPr>
            <p:cNvPr id="55" name="TextBox 54">
              <a:extLst>
                <a:ext uri="{FF2B5EF4-FFF2-40B4-BE49-F238E27FC236}">
                  <a16:creationId xmlns:a16="http://schemas.microsoft.com/office/drawing/2014/main" id="{0FF02E28-0070-409E-833D-848F4642AF36}"/>
                </a:ext>
              </a:extLst>
            </p:cNvPr>
            <p:cNvSpPr txBox="1"/>
            <p:nvPr/>
          </p:nvSpPr>
          <p:spPr>
            <a:xfrm>
              <a:off x="483952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18</a:t>
              </a:r>
            </a:p>
          </p:txBody>
        </p:sp>
        <p:sp>
          <p:nvSpPr>
            <p:cNvPr id="56" name="TextBox 55">
              <a:extLst>
                <a:ext uri="{FF2B5EF4-FFF2-40B4-BE49-F238E27FC236}">
                  <a16:creationId xmlns:a16="http://schemas.microsoft.com/office/drawing/2014/main" id="{E8EBE481-6F75-45F6-B1D7-BD7AB42FD683}"/>
                </a:ext>
              </a:extLst>
            </p:cNvPr>
            <p:cNvSpPr txBox="1"/>
            <p:nvPr/>
          </p:nvSpPr>
          <p:spPr>
            <a:xfrm>
              <a:off x="5660374"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16</a:t>
              </a:r>
            </a:p>
          </p:txBody>
        </p:sp>
        <p:sp>
          <p:nvSpPr>
            <p:cNvPr id="57" name="TextBox 56">
              <a:extLst>
                <a:ext uri="{FF2B5EF4-FFF2-40B4-BE49-F238E27FC236}">
                  <a16:creationId xmlns:a16="http://schemas.microsoft.com/office/drawing/2014/main" id="{03780848-84E2-4233-8B0F-43954C4AFD12}"/>
                </a:ext>
              </a:extLst>
            </p:cNvPr>
            <p:cNvSpPr txBox="1"/>
            <p:nvPr/>
          </p:nvSpPr>
          <p:spPr>
            <a:xfrm>
              <a:off x="6478684" y="4617365"/>
              <a:ext cx="157662"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panose="020B0604020202020204" pitchFamily="34" charset="0"/>
                </a:rPr>
                <a:t>7</a:t>
              </a:r>
            </a:p>
          </p:txBody>
        </p:sp>
      </p:grpSp>
      <p:grpSp>
        <p:nvGrpSpPr>
          <p:cNvPr id="58" name="Group 57">
            <a:extLst>
              <a:ext uri="{FF2B5EF4-FFF2-40B4-BE49-F238E27FC236}">
                <a16:creationId xmlns:a16="http://schemas.microsoft.com/office/drawing/2014/main" id="{8B51B9A8-DF46-4012-BF62-8A2D4E929F2F}"/>
              </a:ext>
            </a:extLst>
          </p:cNvPr>
          <p:cNvGrpSpPr/>
          <p:nvPr/>
        </p:nvGrpSpPr>
        <p:grpSpPr>
          <a:xfrm>
            <a:off x="804882" y="5162506"/>
            <a:ext cx="5026749" cy="257369"/>
            <a:chOff x="1609597" y="4617365"/>
            <a:chExt cx="5026749" cy="257369"/>
          </a:xfrm>
        </p:grpSpPr>
        <p:sp>
          <p:nvSpPr>
            <p:cNvPr id="59" name="TextBox 58">
              <a:extLst>
                <a:ext uri="{FF2B5EF4-FFF2-40B4-BE49-F238E27FC236}">
                  <a16:creationId xmlns:a16="http://schemas.microsoft.com/office/drawing/2014/main" id="{56361258-30A4-4FE5-A5E2-E7F2E1BD405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20</a:t>
              </a:r>
            </a:p>
          </p:txBody>
        </p:sp>
        <p:sp>
          <p:nvSpPr>
            <p:cNvPr id="60" name="TextBox 59">
              <a:extLst>
                <a:ext uri="{FF2B5EF4-FFF2-40B4-BE49-F238E27FC236}">
                  <a16:creationId xmlns:a16="http://schemas.microsoft.com/office/drawing/2014/main" id="{73035739-E69E-4C71-94A8-3C9D57098D30}"/>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20</a:t>
              </a:r>
            </a:p>
          </p:txBody>
        </p:sp>
        <p:sp>
          <p:nvSpPr>
            <p:cNvPr id="61" name="TextBox 60">
              <a:extLst>
                <a:ext uri="{FF2B5EF4-FFF2-40B4-BE49-F238E27FC236}">
                  <a16:creationId xmlns:a16="http://schemas.microsoft.com/office/drawing/2014/main" id="{3C1B8167-E557-4257-8090-AFA47444B394}"/>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19</a:t>
              </a:r>
            </a:p>
          </p:txBody>
        </p:sp>
        <p:sp>
          <p:nvSpPr>
            <p:cNvPr id="62" name="TextBox 61">
              <a:extLst>
                <a:ext uri="{FF2B5EF4-FFF2-40B4-BE49-F238E27FC236}">
                  <a16:creationId xmlns:a16="http://schemas.microsoft.com/office/drawing/2014/main" id="{3CF601D4-C9FF-44A9-806D-18F7E4687C91}"/>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18</a:t>
              </a:r>
            </a:p>
          </p:txBody>
        </p:sp>
        <p:sp>
          <p:nvSpPr>
            <p:cNvPr id="63" name="TextBox 62">
              <a:extLst>
                <a:ext uri="{FF2B5EF4-FFF2-40B4-BE49-F238E27FC236}">
                  <a16:creationId xmlns:a16="http://schemas.microsoft.com/office/drawing/2014/main" id="{8C259FE4-F624-4226-9EE3-35FB7729E293}"/>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17</a:t>
              </a:r>
            </a:p>
          </p:txBody>
        </p:sp>
        <p:sp>
          <p:nvSpPr>
            <p:cNvPr id="64" name="TextBox 63">
              <a:extLst>
                <a:ext uri="{FF2B5EF4-FFF2-40B4-BE49-F238E27FC236}">
                  <a16:creationId xmlns:a16="http://schemas.microsoft.com/office/drawing/2014/main" id="{75776AEF-4848-4B6F-A4D8-CA77D8082721}"/>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16</a:t>
              </a:r>
            </a:p>
          </p:txBody>
        </p:sp>
        <p:sp>
          <p:nvSpPr>
            <p:cNvPr id="65" name="TextBox 64">
              <a:extLst>
                <a:ext uri="{FF2B5EF4-FFF2-40B4-BE49-F238E27FC236}">
                  <a16:creationId xmlns:a16="http://schemas.microsoft.com/office/drawing/2014/main" id="{6ECFB11F-0CB7-44F2-945A-CBC449224C86}"/>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panose="020B0604020202020204" pitchFamily="34" charset="0"/>
                </a:rPr>
                <a:t>7</a:t>
              </a:r>
            </a:p>
          </p:txBody>
        </p:sp>
      </p:grpSp>
      <p:grpSp>
        <p:nvGrpSpPr>
          <p:cNvPr id="66" name="Group 65">
            <a:extLst>
              <a:ext uri="{FF2B5EF4-FFF2-40B4-BE49-F238E27FC236}">
                <a16:creationId xmlns:a16="http://schemas.microsoft.com/office/drawing/2014/main" id="{99983256-E38C-4EE3-A697-27D271EC8BAA}"/>
              </a:ext>
            </a:extLst>
          </p:cNvPr>
          <p:cNvGrpSpPr/>
          <p:nvPr/>
        </p:nvGrpSpPr>
        <p:grpSpPr>
          <a:xfrm>
            <a:off x="804882" y="5335816"/>
            <a:ext cx="5069229" cy="257369"/>
            <a:chOff x="1609597" y="4617365"/>
            <a:chExt cx="5069229" cy="257369"/>
          </a:xfrm>
        </p:grpSpPr>
        <p:sp>
          <p:nvSpPr>
            <p:cNvPr id="67" name="TextBox 66">
              <a:extLst>
                <a:ext uri="{FF2B5EF4-FFF2-40B4-BE49-F238E27FC236}">
                  <a16:creationId xmlns:a16="http://schemas.microsoft.com/office/drawing/2014/main" id="{0B8FD527-FD27-4A9D-957D-169ADB972540}"/>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20</a:t>
              </a:r>
            </a:p>
          </p:txBody>
        </p:sp>
        <p:sp>
          <p:nvSpPr>
            <p:cNvPr id="68" name="TextBox 67">
              <a:extLst>
                <a:ext uri="{FF2B5EF4-FFF2-40B4-BE49-F238E27FC236}">
                  <a16:creationId xmlns:a16="http://schemas.microsoft.com/office/drawing/2014/main" id="{FCE478F5-A54B-457C-85BE-25059D8DF2D4}"/>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19</a:t>
              </a:r>
            </a:p>
          </p:txBody>
        </p:sp>
        <p:sp>
          <p:nvSpPr>
            <p:cNvPr id="69" name="TextBox 68">
              <a:extLst>
                <a:ext uri="{FF2B5EF4-FFF2-40B4-BE49-F238E27FC236}">
                  <a16:creationId xmlns:a16="http://schemas.microsoft.com/office/drawing/2014/main" id="{B2B45DCE-1317-4E73-B1F1-ABAE7948989F}"/>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19</a:t>
              </a:r>
            </a:p>
          </p:txBody>
        </p:sp>
        <p:sp>
          <p:nvSpPr>
            <p:cNvPr id="70" name="TextBox 69">
              <a:extLst>
                <a:ext uri="{FF2B5EF4-FFF2-40B4-BE49-F238E27FC236}">
                  <a16:creationId xmlns:a16="http://schemas.microsoft.com/office/drawing/2014/main" id="{C24457BD-3B23-4B24-AE1F-2453C706C8FC}"/>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17</a:t>
              </a:r>
            </a:p>
          </p:txBody>
        </p:sp>
        <p:sp>
          <p:nvSpPr>
            <p:cNvPr id="71" name="TextBox 70">
              <a:extLst>
                <a:ext uri="{FF2B5EF4-FFF2-40B4-BE49-F238E27FC236}">
                  <a16:creationId xmlns:a16="http://schemas.microsoft.com/office/drawing/2014/main" id="{7F43BE77-25E9-4412-9DCD-6E37B5F991D0}"/>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16</a:t>
              </a:r>
            </a:p>
          </p:txBody>
        </p:sp>
        <p:sp>
          <p:nvSpPr>
            <p:cNvPr id="72" name="TextBox 71">
              <a:extLst>
                <a:ext uri="{FF2B5EF4-FFF2-40B4-BE49-F238E27FC236}">
                  <a16:creationId xmlns:a16="http://schemas.microsoft.com/office/drawing/2014/main" id="{EABD8910-BD90-4E48-9FFF-76B5869A8C17}"/>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16</a:t>
              </a:r>
            </a:p>
          </p:txBody>
        </p:sp>
        <p:sp>
          <p:nvSpPr>
            <p:cNvPr id="73" name="TextBox 72">
              <a:extLst>
                <a:ext uri="{FF2B5EF4-FFF2-40B4-BE49-F238E27FC236}">
                  <a16:creationId xmlns:a16="http://schemas.microsoft.com/office/drawing/2014/main" id="{5C6A2A06-8EEB-4FDE-BC3C-A30C7E748BCD}"/>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panose="020B0604020202020204" pitchFamily="34" charset="0"/>
                </a:rPr>
                <a:t>14</a:t>
              </a:r>
            </a:p>
          </p:txBody>
        </p:sp>
      </p:grpSp>
      <p:grpSp>
        <p:nvGrpSpPr>
          <p:cNvPr id="74" name="Group 73">
            <a:extLst>
              <a:ext uri="{FF2B5EF4-FFF2-40B4-BE49-F238E27FC236}">
                <a16:creationId xmlns:a16="http://schemas.microsoft.com/office/drawing/2014/main" id="{401A548A-E56E-459F-86D7-5238AD70FB70}"/>
              </a:ext>
            </a:extLst>
          </p:cNvPr>
          <p:cNvGrpSpPr/>
          <p:nvPr/>
        </p:nvGrpSpPr>
        <p:grpSpPr>
          <a:xfrm>
            <a:off x="804882" y="5509126"/>
            <a:ext cx="5026749" cy="257369"/>
            <a:chOff x="1609597" y="4617365"/>
            <a:chExt cx="5026749" cy="257369"/>
          </a:xfrm>
        </p:grpSpPr>
        <p:sp>
          <p:nvSpPr>
            <p:cNvPr id="75" name="TextBox 74">
              <a:extLst>
                <a:ext uri="{FF2B5EF4-FFF2-40B4-BE49-F238E27FC236}">
                  <a16:creationId xmlns:a16="http://schemas.microsoft.com/office/drawing/2014/main" id="{FF45AE58-5872-4AF2-9A03-B2B897F87BC2}"/>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16</a:t>
              </a:r>
            </a:p>
          </p:txBody>
        </p:sp>
        <p:sp>
          <p:nvSpPr>
            <p:cNvPr id="76" name="TextBox 75">
              <a:extLst>
                <a:ext uri="{FF2B5EF4-FFF2-40B4-BE49-F238E27FC236}">
                  <a16:creationId xmlns:a16="http://schemas.microsoft.com/office/drawing/2014/main" id="{E74D3100-966D-43A5-8585-82B01F2FD61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14</a:t>
              </a:r>
            </a:p>
          </p:txBody>
        </p:sp>
        <p:sp>
          <p:nvSpPr>
            <p:cNvPr id="77" name="TextBox 76">
              <a:extLst>
                <a:ext uri="{FF2B5EF4-FFF2-40B4-BE49-F238E27FC236}">
                  <a16:creationId xmlns:a16="http://schemas.microsoft.com/office/drawing/2014/main" id="{B1ACB537-23A2-4363-B3FE-39C9E213BA1A}"/>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14</a:t>
              </a:r>
            </a:p>
          </p:txBody>
        </p:sp>
        <p:sp>
          <p:nvSpPr>
            <p:cNvPr id="78" name="TextBox 77">
              <a:extLst>
                <a:ext uri="{FF2B5EF4-FFF2-40B4-BE49-F238E27FC236}">
                  <a16:creationId xmlns:a16="http://schemas.microsoft.com/office/drawing/2014/main" id="{AE65F357-C587-4A20-A7CB-0F290CCC51B4}"/>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13</a:t>
              </a:r>
            </a:p>
          </p:txBody>
        </p:sp>
        <p:sp>
          <p:nvSpPr>
            <p:cNvPr id="79" name="TextBox 78">
              <a:extLst>
                <a:ext uri="{FF2B5EF4-FFF2-40B4-BE49-F238E27FC236}">
                  <a16:creationId xmlns:a16="http://schemas.microsoft.com/office/drawing/2014/main" id="{F6EA91C2-08A3-4A15-9B88-DE1FE100A19F}"/>
                </a:ext>
              </a:extLst>
            </p:cNvPr>
            <p:cNvSpPr txBox="1"/>
            <p:nvPr/>
          </p:nvSpPr>
          <p:spPr>
            <a:xfrm>
              <a:off x="4845235" y="4617365"/>
              <a:ext cx="23120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11</a:t>
              </a:r>
            </a:p>
          </p:txBody>
        </p:sp>
        <p:sp>
          <p:nvSpPr>
            <p:cNvPr id="80" name="TextBox 79">
              <a:extLst>
                <a:ext uri="{FF2B5EF4-FFF2-40B4-BE49-F238E27FC236}">
                  <a16:creationId xmlns:a16="http://schemas.microsoft.com/office/drawing/2014/main" id="{159DD8EB-B721-4726-8D2B-7B4BF0CB4A3D}"/>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10</a:t>
              </a:r>
            </a:p>
          </p:txBody>
        </p:sp>
        <p:sp>
          <p:nvSpPr>
            <p:cNvPr id="81" name="TextBox 80">
              <a:extLst>
                <a:ext uri="{FF2B5EF4-FFF2-40B4-BE49-F238E27FC236}">
                  <a16:creationId xmlns:a16="http://schemas.microsoft.com/office/drawing/2014/main" id="{226A96B1-4EE4-4225-9F0D-617084B72647}"/>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panose="020B0604020202020204" pitchFamily="34" charset="0"/>
                </a:rPr>
                <a:t>8</a:t>
              </a:r>
            </a:p>
          </p:txBody>
        </p:sp>
      </p:grpSp>
      <p:grpSp>
        <p:nvGrpSpPr>
          <p:cNvPr id="82" name="Group 81">
            <a:extLst>
              <a:ext uri="{FF2B5EF4-FFF2-40B4-BE49-F238E27FC236}">
                <a16:creationId xmlns:a16="http://schemas.microsoft.com/office/drawing/2014/main" id="{A5843E4F-5889-4F8B-843F-6ACAE27E290C}"/>
              </a:ext>
            </a:extLst>
          </p:cNvPr>
          <p:cNvGrpSpPr/>
          <p:nvPr/>
        </p:nvGrpSpPr>
        <p:grpSpPr>
          <a:xfrm>
            <a:off x="804882" y="5682436"/>
            <a:ext cx="5069229" cy="257369"/>
            <a:chOff x="1609597" y="4617365"/>
            <a:chExt cx="5069229" cy="257369"/>
          </a:xfrm>
        </p:grpSpPr>
        <p:sp>
          <p:nvSpPr>
            <p:cNvPr id="83" name="TextBox 82">
              <a:extLst>
                <a:ext uri="{FF2B5EF4-FFF2-40B4-BE49-F238E27FC236}">
                  <a16:creationId xmlns:a16="http://schemas.microsoft.com/office/drawing/2014/main" id="{26D38C42-A198-4C74-B38A-3C51E6B9A8C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56</a:t>
              </a:r>
            </a:p>
          </p:txBody>
        </p:sp>
        <p:sp>
          <p:nvSpPr>
            <p:cNvPr id="84" name="TextBox 83">
              <a:extLst>
                <a:ext uri="{FF2B5EF4-FFF2-40B4-BE49-F238E27FC236}">
                  <a16:creationId xmlns:a16="http://schemas.microsoft.com/office/drawing/2014/main" id="{5CC47517-2A54-48B9-B87D-598DBAFAD4B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53</a:t>
              </a:r>
            </a:p>
          </p:txBody>
        </p:sp>
        <p:sp>
          <p:nvSpPr>
            <p:cNvPr id="85" name="TextBox 84">
              <a:extLst>
                <a:ext uri="{FF2B5EF4-FFF2-40B4-BE49-F238E27FC236}">
                  <a16:creationId xmlns:a16="http://schemas.microsoft.com/office/drawing/2014/main" id="{EC0A34E7-B906-49BB-AE08-A75C54697B79}"/>
                </a:ext>
              </a:extLst>
            </p:cNvPr>
            <p:cNvSpPr txBox="1"/>
            <p:nvPr/>
          </p:nvSpPr>
          <p:spPr>
            <a:xfrm>
              <a:off x="325573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52</a:t>
              </a:r>
            </a:p>
          </p:txBody>
        </p:sp>
        <p:sp>
          <p:nvSpPr>
            <p:cNvPr id="86" name="TextBox 85">
              <a:extLst>
                <a:ext uri="{FF2B5EF4-FFF2-40B4-BE49-F238E27FC236}">
                  <a16:creationId xmlns:a16="http://schemas.microsoft.com/office/drawing/2014/main" id="{B4BD1CC7-8442-4955-92B5-03657E9E63C0}"/>
                </a:ext>
              </a:extLst>
            </p:cNvPr>
            <p:cNvSpPr txBox="1"/>
            <p:nvPr/>
          </p:nvSpPr>
          <p:spPr>
            <a:xfrm>
              <a:off x="4053896"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48</a:t>
              </a:r>
            </a:p>
          </p:txBody>
        </p:sp>
        <p:sp>
          <p:nvSpPr>
            <p:cNvPr id="87" name="TextBox 86">
              <a:extLst>
                <a:ext uri="{FF2B5EF4-FFF2-40B4-BE49-F238E27FC236}">
                  <a16:creationId xmlns:a16="http://schemas.microsoft.com/office/drawing/2014/main" id="{30710474-41FA-462F-8884-43952ED77CB5}"/>
                </a:ext>
              </a:extLst>
            </p:cNvPr>
            <p:cNvSpPr txBox="1"/>
            <p:nvPr/>
          </p:nvSpPr>
          <p:spPr>
            <a:xfrm>
              <a:off x="483952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44</a:t>
              </a:r>
            </a:p>
          </p:txBody>
        </p:sp>
        <p:sp>
          <p:nvSpPr>
            <p:cNvPr id="88" name="TextBox 87">
              <a:extLst>
                <a:ext uri="{FF2B5EF4-FFF2-40B4-BE49-F238E27FC236}">
                  <a16:creationId xmlns:a16="http://schemas.microsoft.com/office/drawing/2014/main" id="{68252FB8-EEE2-4CBF-A183-6244C8420813}"/>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42</a:t>
              </a:r>
            </a:p>
          </p:txBody>
        </p:sp>
        <p:sp>
          <p:nvSpPr>
            <p:cNvPr id="89" name="TextBox 88">
              <a:extLst>
                <a:ext uri="{FF2B5EF4-FFF2-40B4-BE49-F238E27FC236}">
                  <a16:creationId xmlns:a16="http://schemas.microsoft.com/office/drawing/2014/main" id="{3985ED2A-D6A9-4FDF-A506-76E89C1969CE}"/>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panose="020B0604020202020204" pitchFamily="34" charset="0"/>
                </a:rPr>
                <a:t>29</a:t>
              </a:r>
            </a:p>
          </p:txBody>
        </p:sp>
      </p:grpSp>
      <p:sp>
        <p:nvSpPr>
          <p:cNvPr id="101" name="TextBox 100">
            <a:extLst>
              <a:ext uri="{FF2B5EF4-FFF2-40B4-BE49-F238E27FC236}">
                <a16:creationId xmlns:a16="http://schemas.microsoft.com/office/drawing/2014/main" id="{09CCB54F-3EBF-485A-B81B-12F1C07D934E}"/>
              </a:ext>
            </a:extLst>
          </p:cNvPr>
          <p:cNvSpPr txBox="1"/>
          <p:nvPr/>
        </p:nvSpPr>
        <p:spPr>
          <a:xfrm>
            <a:off x="1340493" y="3455230"/>
            <a:ext cx="952505"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60D27"/>
                </a:solidFill>
                <a:uLnTx/>
                <a:uFillTx/>
                <a:latin typeface="Arial"/>
                <a:ea typeface="SimSun"/>
                <a:cs typeface="Arial"/>
              </a:rPr>
              <a:t>即时手术</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FFC000"/>
                </a:solidFill>
                <a:uLnTx/>
                <a:uFillTx/>
                <a:latin typeface="Arial"/>
                <a:ea typeface="SimSun"/>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B2C0D8"/>
                </a:solidFill>
                <a:uLnTx/>
                <a:uFillTx/>
                <a:latin typeface="Arial"/>
                <a:ea typeface="SimSun"/>
                <a:cs typeface="Arial"/>
              </a:rPr>
              <a:t>FOLFIRINOX</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zh-CN" sz="1000" b="0" i="0" u="none" strike="noStrike" cap="none" normalizeH="0" baseline="0" dirty="0">
                <a:ln>
                  <a:noFill/>
                </a:ln>
                <a:solidFill>
                  <a:srgbClr val="E75C00"/>
                </a:solidFill>
                <a:uLnTx/>
                <a:uFillTx/>
                <a:latin typeface="Arial"/>
                <a:ea typeface="SimSun"/>
                <a:cs typeface="Arial"/>
              </a:rPr>
              <a:t>CR</a:t>
            </a:r>
            <a:r>
              <a:rPr kumimoji="0" lang="zh-CN" sz="1000" b="0" i="0" u="none" strike="noStrike" cap="none" normalizeH="0" baseline="0" dirty="0" smtClean="0">
                <a:ln>
                  <a:noFill/>
                </a:ln>
                <a:solidFill>
                  <a:srgbClr val="E75C00"/>
                </a:solidFill>
                <a:uLnTx/>
                <a:uFillTx/>
                <a:latin typeface="Arial"/>
                <a:ea typeface="SimSun"/>
                <a:cs typeface="Arial"/>
              </a:rPr>
              <a:t>T</a:t>
            </a:r>
            <a:r>
              <a:rPr kumimoji="0" lang="zh-CN" sz="1000" b="0" i="0" u="none" strike="noStrike" cap="none" normalizeH="0" baseline="0" dirty="0">
                <a:ln>
                  <a:noFill/>
                </a:ln>
                <a:solidFill>
                  <a:srgbClr val="E75C00"/>
                </a:solidFill>
                <a:uLnTx/>
                <a:uFillTx/>
                <a:latin typeface="Arial"/>
                <a:ea typeface="SimSun"/>
                <a:cs typeface="Arial"/>
              </a:rPr>
              <a:t/>
            </a:r>
            <a:br>
              <a:rPr kumimoji="0" lang="zh-CN" sz="1000" b="0" i="0" u="none" strike="noStrike" cap="none" normalizeH="0" baseline="0" dirty="0">
                <a:ln>
                  <a:noFill/>
                </a:ln>
                <a:solidFill>
                  <a:srgbClr val="E75C00"/>
                </a:solidFill>
                <a:uLnTx/>
                <a:uFillTx/>
                <a:latin typeface="Arial"/>
                <a:ea typeface="SimSun"/>
                <a:cs typeface="Arial"/>
              </a:rPr>
            </a:br>
            <a:r>
              <a:rPr kumimoji="0" lang="zh-CN" sz="1000" b="0" i="0" u="none" strike="noStrike" cap="none" normalizeH="0" baseline="0" dirty="0">
                <a:ln>
                  <a:noFill/>
                </a:ln>
                <a:solidFill>
                  <a:srgbClr val="043882"/>
                </a:solidFill>
                <a:uLnTx/>
                <a:uFillTx/>
                <a:latin typeface="Arial"/>
                <a:ea typeface="SimSun"/>
                <a:cs typeface="Arial"/>
              </a:rPr>
              <a:t>新辅助疗法</a:t>
            </a:r>
          </a:p>
        </p:txBody>
      </p:sp>
      <p:sp>
        <p:nvSpPr>
          <p:cNvPr id="104" name="TextBox 103">
            <a:extLst>
              <a:ext uri="{FF2B5EF4-FFF2-40B4-BE49-F238E27FC236}">
                <a16:creationId xmlns:a16="http://schemas.microsoft.com/office/drawing/2014/main" id="{B1D460D0-86BB-4AF1-959E-A7193EF9D94A}"/>
              </a:ext>
            </a:extLst>
          </p:cNvPr>
          <p:cNvSpPr txBox="1"/>
          <p:nvPr/>
        </p:nvSpPr>
        <p:spPr>
          <a:xfrm>
            <a:off x="6158424" y="3495767"/>
            <a:ext cx="2273379"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HR</a:t>
            </a:r>
            <a:r>
              <a:rPr kumimoji="0" lang="zh-CN" sz="1000" b="0" i="0" u="none" strike="noStrike" cap="none" normalizeH="0" baseline="-25000" dirty="0">
                <a:ln>
                  <a:noFill/>
                </a:ln>
                <a:solidFill>
                  <a:srgbClr val="4D4D4D"/>
                </a:solidFill>
                <a:uLnTx/>
                <a:uFillTx/>
                <a:latin typeface="Arial"/>
                <a:ea typeface="SimSun"/>
                <a:cs typeface="Arial"/>
              </a:rPr>
              <a:t>GEMCAP</a:t>
            </a:r>
            <a:r>
              <a:rPr kumimoji="0" lang="zh-CN" sz="1000" b="0" i="0" u="none" strike="noStrike" cap="none" normalizeH="0" baseline="0" dirty="0">
                <a:ln>
                  <a:noFill/>
                </a:ln>
                <a:solidFill>
                  <a:srgbClr val="4D4D4D"/>
                </a:solidFill>
                <a:uLnTx/>
                <a:uFillTx/>
                <a:latin typeface="Arial"/>
                <a:ea typeface="SimSun"/>
                <a:cs typeface="Arial"/>
              </a:rPr>
              <a:t> 0.32（95% CI 为 0.12, 0.85）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HR</a:t>
            </a:r>
            <a:r>
              <a:rPr kumimoji="0" lang="zh-CN" sz="1000" b="0" i="0" u="none" strike="noStrike" cap="none" normalizeH="0" baseline="-25000" dirty="0">
                <a:ln>
                  <a:noFill/>
                </a:ln>
                <a:solidFill>
                  <a:srgbClr val="4D4D4D"/>
                </a:solidFill>
                <a:uLnTx/>
                <a:uFillTx/>
                <a:latin typeface="Arial"/>
                <a:ea typeface="SimSun"/>
                <a:cs typeface="Arial"/>
              </a:rPr>
              <a:t>FOLFIRINOX</a:t>
            </a:r>
            <a:r>
              <a:rPr kumimoji="0" lang="zh-CN" sz="1000" b="0" i="0" u="none" strike="noStrike" cap="none" normalizeH="0" baseline="0" dirty="0">
                <a:ln>
                  <a:noFill/>
                </a:ln>
                <a:solidFill>
                  <a:srgbClr val="4D4D4D"/>
                </a:solidFill>
                <a:uLnTx/>
                <a:uFillTx/>
                <a:latin typeface="Arial"/>
                <a:ea typeface="SimSun"/>
                <a:cs typeface="Arial"/>
              </a:rPr>
              <a:t> 0.16（95% CI 为 0.05, 0.56）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HR</a:t>
            </a:r>
            <a:r>
              <a:rPr kumimoji="0" lang="zh-CN" sz="1000" b="0" i="0" u="none" strike="noStrike" cap="none" normalizeH="0" baseline="-25000" dirty="0">
                <a:ln>
                  <a:noFill/>
                </a:ln>
                <a:solidFill>
                  <a:srgbClr val="4D4D4D"/>
                </a:solidFill>
                <a:uLnTx/>
                <a:uFillTx/>
                <a:latin typeface="Arial"/>
                <a:ea typeface="SimSun"/>
                <a:cs typeface="Arial"/>
              </a:rPr>
              <a:t>CRT</a:t>
            </a:r>
            <a:r>
              <a:rPr kumimoji="0" lang="zh-CN" sz="1000" b="0" i="0" u="none" strike="noStrike" cap="none" normalizeH="0" baseline="0" dirty="0">
                <a:ln>
                  <a:noFill/>
                </a:ln>
                <a:solidFill>
                  <a:srgbClr val="4D4D4D"/>
                </a:solidFill>
                <a:uLnTx/>
                <a:uFillTx/>
                <a:latin typeface="Arial"/>
                <a:ea typeface="SimSun"/>
                <a:cs typeface="Arial"/>
              </a:rPr>
              <a:t> 0.41（95% CI 为 0.15, 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1" u="none" strike="noStrike" cap="none" normalizeH="0" baseline="0" dirty="0">
                <a:ln>
                  <a:noFill/>
                </a:ln>
                <a:solidFill>
                  <a:srgbClr val="4D4D4D"/>
                </a:solidFill>
                <a:uLnTx/>
                <a:uFillTx/>
                <a:latin typeface="Arial"/>
                <a:ea typeface="SimSun"/>
                <a:cs typeface="Arial"/>
              </a:rPr>
              <a:t>X</a:t>
            </a:r>
            <a:r>
              <a:rPr kumimoji="0" lang="zh-CN" sz="1000" b="0" i="0" u="none" strike="noStrike" cap="none" normalizeH="0" baseline="30000" dirty="0">
                <a:ln>
                  <a:noFill/>
                </a:ln>
                <a:solidFill>
                  <a:srgbClr val="4D4D4D"/>
                </a:solidFill>
                <a:uLnTx/>
                <a:uFillTx/>
                <a:latin typeface="Arial"/>
                <a:ea typeface="SimSun"/>
                <a:cs typeface="Arial"/>
              </a:rPr>
              <a:t>2</a:t>
            </a:r>
            <a:r>
              <a:rPr kumimoji="0" lang="zh-CN" sz="1000" b="0" i="0" u="none" strike="noStrike" cap="none" normalizeH="0" baseline="0" dirty="0">
                <a:ln>
                  <a:noFill/>
                </a:ln>
                <a:solidFill>
                  <a:srgbClr val="4D4D4D"/>
                </a:solidFill>
                <a:uLnTx/>
                <a:uFillTx/>
                <a:latin typeface="Arial"/>
                <a:ea typeface="SimSun"/>
                <a:cs typeface="Arial"/>
              </a:rPr>
              <a:t> (3) = 14.76, p=0.002</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HR</a:t>
            </a:r>
            <a:r>
              <a:rPr kumimoji="0" lang="zh-CN" sz="1000" b="0" i="0" u="none" strike="noStrike" cap="none" normalizeH="0" baseline="-25000" dirty="0">
                <a:ln>
                  <a:noFill/>
                </a:ln>
                <a:solidFill>
                  <a:srgbClr val="4D4D4D"/>
                </a:solidFill>
                <a:uLnTx/>
                <a:uFillTx/>
                <a:latin typeface="Arial"/>
                <a:ea typeface="SimSun"/>
                <a:cs typeface="Arial"/>
              </a:rPr>
              <a:t>新辅助</a:t>
            </a:r>
            <a:r>
              <a:rPr kumimoji="0" lang="zh-CN" sz="1000" b="0" i="0" u="none" strike="noStrike" cap="none" normalizeH="0" baseline="0" dirty="0">
                <a:ln>
                  <a:noFill/>
                </a:ln>
                <a:solidFill>
                  <a:srgbClr val="4D4D4D"/>
                </a:solidFill>
                <a:uLnTx/>
                <a:uFillTx/>
                <a:latin typeface="Arial"/>
                <a:ea typeface="SimSun"/>
                <a:cs typeface="Arial"/>
              </a:rPr>
              <a:t> 0.28 </a:t>
            </a:r>
            <a:r>
              <a:rPr lang="zh-CN" sz="1000" dirty="0">
                <a:solidFill>
                  <a:srgbClr val="4D4D4D"/>
                </a:solidFill>
                <a:latin typeface="Arial"/>
                <a:ea typeface="SimSun"/>
                <a:cs typeface="Arial"/>
              </a:rPr>
              <a:t>（</a:t>
            </a:r>
            <a:r>
              <a:rPr kumimoji="0" lang="zh-CN" sz="1000" b="0" i="0" u="none" strike="noStrike" cap="none" normalizeH="0" baseline="0" dirty="0">
                <a:ln>
                  <a:noFill/>
                </a:ln>
                <a:solidFill>
                  <a:srgbClr val="4D4D4D"/>
                </a:solidFill>
                <a:uLnTx/>
                <a:uFillTx/>
                <a:latin typeface="Arial"/>
                <a:ea typeface="SimSun"/>
                <a:cs typeface="Arial"/>
              </a:rPr>
              <a:t>95% CI 为 0.14, 0.57）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000" b="0" i="1" u="none" strike="noStrike" cap="none" normalizeH="0" baseline="0" dirty="0">
                <a:ln>
                  <a:noFill/>
                </a:ln>
                <a:solidFill>
                  <a:srgbClr val="4D4D4D"/>
                </a:solidFill>
                <a:uLnTx/>
                <a:uFillTx/>
                <a:latin typeface="Arial"/>
                <a:ea typeface="SimSun"/>
                <a:cs typeface="Arial"/>
              </a:rPr>
              <a:t>X</a:t>
            </a:r>
            <a:r>
              <a:rPr kumimoji="0" lang="zh-CN" sz="1000" b="0" i="0" u="none" strike="noStrike" cap="none" normalizeH="0" baseline="30000" dirty="0">
                <a:ln>
                  <a:noFill/>
                </a:ln>
                <a:solidFill>
                  <a:srgbClr val="4D4D4D"/>
                </a:solidFill>
                <a:uLnTx/>
                <a:uFillTx/>
                <a:latin typeface="Arial"/>
                <a:ea typeface="SimSun"/>
                <a:cs typeface="Arial"/>
              </a:rPr>
              <a:t>2</a:t>
            </a:r>
            <a:r>
              <a:rPr kumimoji="0" lang="zh-CN" sz="1000" b="0" i="0" u="none" strike="noStrike" cap="none" normalizeH="0" baseline="0" dirty="0">
                <a:ln>
                  <a:noFill/>
                </a:ln>
                <a:solidFill>
                  <a:srgbClr val="4D4D4D"/>
                </a:solidFill>
                <a:uLnTx/>
                <a:uFillTx/>
                <a:latin typeface="Arial"/>
                <a:ea typeface="SimSun"/>
                <a:cs typeface="Arial"/>
              </a:rPr>
              <a:t> (1) = 13.77, p&lt;0.001</a:t>
            </a:r>
          </a:p>
        </p:txBody>
      </p:sp>
      <p:cxnSp>
        <p:nvCxnSpPr>
          <p:cNvPr id="103" name="Straight Connector 102">
            <a:extLst>
              <a:ext uri="{FF2B5EF4-FFF2-40B4-BE49-F238E27FC236}">
                <a16:creationId xmlns:a16="http://schemas.microsoft.com/office/drawing/2014/main" id="{E962FA7A-3A04-4C39-8135-1F8339569772}"/>
              </a:ext>
            </a:extLst>
          </p:cNvPr>
          <p:cNvCxnSpPr/>
          <p:nvPr/>
        </p:nvCxnSpPr>
        <p:spPr>
          <a:xfrm>
            <a:off x="1047182" y="3552068"/>
            <a:ext cx="293464"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9A323E9-16EE-4258-A252-95D38AECB3A7}"/>
              </a:ext>
            </a:extLst>
          </p:cNvPr>
          <p:cNvCxnSpPr/>
          <p:nvPr/>
        </p:nvCxnSpPr>
        <p:spPr>
          <a:xfrm>
            <a:off x="1047182" y="3711314"/>
            <a:ext cx="293464"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66E241-1B36-4BDE-8C75-A0250A69160F}"/>
              </a:ext>
            </a:extLst>
          </p:cNvPr>
          <p:cNvCxnSpPr/>
          <p:nvPr/>
        </p:nvCxnSpPr>
        <p:spPr>
          <a:xfrm>
            <a:off x="1047182" y="3892098"/>
            <a:ext cx="29346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22C7BD5-B820-4EFF-9BDA-47390583E18A}"/>
              </a:ext>
            </a:extLst>
          </p:cNvPr>
          <p:cNvCxnSpPr/>
          <p:nvPr/>
        </p:nvCxnSpPr>
        <p:spPr>
          <a:xfrm>
            <a:off x="1047182" y="4039831"/>
            <a:ext cx="29346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740E405-C4B1-4FBE-8E95-E822C067400E}"/>
              </a:ext>
            </a:extLst>
          </p:cNvPr>
          <p:cNvCxnSpPr/>
          <p:nvPr/>
        </p:nvCxnSpPr>
        <p:spPr>
          <a:xfrm>
            <a:off x="1047182" y="4197738"/>
            <a:ext cx="293464"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1" name="Freeform: Shape 110">
            <a:extLst>
              <a:ext uri="{FF2B5EF4-FFF2-40B4-BE49-F238E27FC236}">
                <a16:creationId xmlns:a16="http://schemas.microsoft.com/office/drawing/2014/main" id="{BE3536D5-4168-4AC4-BEE2-88EEA025E5BA}"/>
              </a:ext>
            </a:extLst>
          </p:cNvPr>
          <p:cNvSpPr/>
          <p:nvPr/>
        </p:nvSpPr>
        <p:spPr>
          <a:xfrm>
            <a:off x="901255" y="1996963"/>
            <a:ext cx="4921366" cy="1336715"/>
          </a:xfrm>
          <a:custGeom>
            <a:avLst/>
            <a:gdLst>
              <a:gd name="connsiteX0" fmla="*/ 7609113 w 7600950"/>
              <a:gd name="connsiteY0" fmla="*/ 2095497 h 2085975"/>
              <a:gd name="connsiteX1" fmla="*/ 7211787 w 7600950"/>
              <a:gd name="connsiteY1" fmla="*/ 2095497 h 2085975"/>
              <a:gd name="connsiteX2" fmla="*/ 7211787 w 7600950"/>
              <a:gd name="connsiteY2" fmla="*/ 1959433 h 2085975"/>
              <a:gd name="connsiteX3" fmla="*/ 7070275 w 7600950"/>
              <a:gd name="connsiteY3" fmla="*/ 1959433 h 2085975"/>
              <a:gd name="connsiteX4" fmla="*/ 7070275 w 7600950"/>
              <a:gd name="connsiteY4" fmla="*/ 1828797 h 2085975"/>
              <a:gd name="connsiteX5" fmla="*/ 6738262 w 7600950"/>
              <a:gd name="connsiteY5" fmla="*/ 1828797 h 2085975"/>
              <a:gd name="connsiteX6" fmla="*/ 6738262 w 7600950"/>
              <a:gd name="connsiteY6" fmla="*/ 1709059 h 2085975"/>
              <a:gd name="connsiteX7" fmla="*/ 6651175 w 7600950"/>
              <a:gd name="connsiteY7" fmla="*/ 1709059 h 2085975"/>
              <a:gd name="connsiteX8" fmla="*/ 6651175 w 7600950"/>
              <a:gd name="connsiteY8" fmla="*/ 1594759 h 2085975"/>
              <a:gd name="connsiteX9" fmla="*/ 6172200 w 7600950"/>
              <a:gd name="connsiteY9" fmla="*/ 1594759 h 2085975"/>
              <a:gd name="connsiteX10" fmla="*/ 6172200 w 7600950"/>
              <a:gd name="connsiteY10" fmla="*/ 1469572 h 2085975"/>
              <a:gd name="connsiteX11" fmla="*/ 5110839 w 7600950"/>
              <a:gd name="connsiteY11" fmla="*/ 1469572 h 2085975"/>
              <a:gd name="connsiteX12" fmla="*/ 5110839 w 7600950"/>
              <a:gd name="connsiteY12" fmla="*/ 1349833 h 2085975"/>
              <a:gd name="connsiteX13" fmla="*/ 4757061 w 7600950"/>
              <a:gd name="connsiteY13" fmla="*/ 1349833 h 2085975"/>
              <a:gd name="connsiteX14" fmla="*/ 4757061 w 7600950"/>
              <a:gd name="connsiteY14" fmla="*/ 1208310 h 2085975"/>
              <a:gd name="connsiteX15" fmla="*/ 4239987 w 7600950"/>
              <a:gd name="connsiteY15" fmla="*/ 1208310 h 2085975"/>
              <a:gd name="connsiteX16" fmla="*/ 4239987 w 7600950"/>
              <a:gd name="connsiteY16" fmla="*/ 1099459 h 2085975"/>
              <a:gd name="connsiteX17" fmla="*/ 4158339 w 7600950"/>
              <a:gd name="connsiteY17" fmla="*/ 1099459 h 2085975"/>
              <a:gd name="connsiteX18" fmla="*/ 4158339 w 7600950"/>
              <a:gd name="connsiteY18" fmla="*/ 963384 h 2085975"/>
              <a:gd name="connsiteX19" fmla="*/ 3537861 w 7600950"/>
              <a:gd name="connsiteY19" fmla="*/ 963384 h 2085975"/>
              <a:gd name="connsiteX20" fmla="*/ 3537861 w 7600950"/>
              <a:gd name="connsiteY20" fmla="*/ 832757 h 2085975"/>
              <a:gd name="connsiteX21" fmla="*/ 3276600 w 7600950"/>
              <a:gd name="connsiteY21" fmla="*/ 832757 h 2085975"/>
              <a:gd name="connsiteX22" fmla="*/ 3276600 w 7600950"/>
              <a:gd name="connsiteY22" fmla="*/ 707572 h 2085975"/>
              <a:gd name="connsiteX23" fmla="*/ 2726874 w 7600950"/>
              <a:gd name="connsiteY23" fmla="*/ 707572 h 2085975"/>
              <a:gd name="connsiteX24" fmla="*/ 2726874 w 7600950"/>
              <a:gd name="connsiteY24" fmla="*/ 582385 h 2085975"/>
              <a:gd name="connsiteX25" fmla="*/ 2471061 w 7600950"/>
              <a:gd name="connsiteY25" fmla="*/ 582385 h 2085975"/>
              <a:gd name="connsiteX26" fmla="*/ 2471061 w 7600950"/>
              <a:gd name="connsiteY26" fmla="*/ 370114 h 2085975"/>
              <a:gd name="connsiteX27" fmla="*/ 2264226 w 7600950"/>
              <a:gd name="connsiteY27" fmla="*/ 370114 h 2085975"/>
              <a:gd name="connsiteX28" fmla="*/ 2264226 w 7600950"/>
              <a:gd name="connsiteY28" fmla="*/ 244929 h 2085975"/>
              <a:gd name="connsiteX29" fmla="*/ 1959426 w 7600950"/>
              <a:gd name="connsiteY29" fmla="*/ 244929 h 2085975"/>
              <a:gd name="connsiteX30" fmla="*/ 1959426 w 7600950"/>
              <a:gd name="connsiteY30" fmla="*/ 103414 h 2085975"/>
              <a:gd name="connsiteX31" fmla="*/ 1861461 w 7600950"/>
              <a:gd name="connsiteY31" fmla="*/ 103414 h 2085975"/>
              <a:gd name="connsiteX32" fmla="*/ 1861461 w 7600950"/>
              <a:gd name="connsiteY32" fmla="*/ 0 h 2085975"/>
              <a:gd name="connsiteX33" fmla="*/ 0 w 7600950"/>
              <a:gd name="connsiteY33" fmla="*/ 0 h 208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00950" h="2085975">
                <a:moveTo>
                  <a:pt x="7609113" y="2095497"/>
                </a:moveTo>
                <a:lnTo>
                  <a:pt x="7211787" y="2095497"/>
                </a:lnTo>
                <a:lnTo>
                  <a:pt x="7211787" y="1959433"/>
                </a:lnTo>
                <a:lnTo>
                  <a:pt x="7070275" y="1959433"/>
                </a:lnTo>
                <a:lnTo>
                  <a:pt x="7070275" y="1828797"/>
                </a:lnTo>
                <a:lnTo>
                  <a:pt x="6738262" y="1828797"/>
                </a:lnTo>
                <a:lnTo>
                  <a:pt x="6738262" y="1709059"/>
                </a:lnTo>
                <a:lnTo>
                  <a:pt x="6651175" y="1709059"/>
                </a:lnTo>
                <a:lnTo>
                  <a:pt x="6651175" y="1594759"/>
                </a:lnTo>
                <a:lnTo>
                  <a:pt x="6172200" y="1594759"/>
                </a:lnTo>
                <a:lnTo>
                  <a:pt x="6172200" y="1469572"/>
                </a:lnTo>
                <a:lnTo>
                  <a:pt x="5110839" y="1469572"/>
                </a:lnTo>
                <a:lnTo>
                  <a:pt x="5110839" y="1349833"/>
                </a:lnTo>
                <a:lnTo>
                  <a:pt x="4757061" y="1349833"/>
                </a:lnTo>
                <a:lnTo>
                  <a:pt x="4757061" y="1208310"/>
                </a:lnTo>
                <a:lnTo>
                  <a:pt x="4239987" y="1208310"/>
                </a:lnTo>
                <a:lnTo>
                  <a:pt x="4239987" y="1099459"/>
                </a:lnTo>
                <a:lnTo>
                  <a:pt x="4158339" y="1099459"/>
                </a:lnTo>
                <a:lnTo>
                  <a:pt x="4158339" y="963384"/>
                </a:lnTo>
                <a:lnTo>
                  <a:pt x="3537861" y="963384"/>
                </a:lnTo>
                <a:lnTo>
                  <a:pt x="3537861" y="832757"/>
                </a:lnTo>
                <a:lnTo>
                  <a:pt x="3276600" y="832757"/>
                </a:lnTo>
                <a:lnTo>
                  <a:pt x="3276600" y="707572"/>
                </a:lnTo>
                <a:lnTo>
                  <a:pt x="2726874" y="707572"/>
                </a:lnTo>
                <a:lnTo>
                  <a:pt x="2726874" y="582385"/>
                </a:lnTo>
                <a:lnTo>
                  <a:pt x="2471061" y="582385"/>
                </a:lnTo>
                <a:lnTo>
                  <a:pt x="2471061" y="370114"/>
                </a:lnTo>
                <a:lnTo>
                  <a:pt x="2264226" y="370114"/>
                </a:lnTo>
                <a:lnTo>
                  <a:pt x="2264226" y="244929"/>
                </a:lnTo>
                <a:lnTo>
                  <a:pt x="1959426" y="244929"/>
                </a:lnTo>
                <a:lnTo>
                  <a:pt x="1959426" y="103414"/>
                </a:lnTo>
                <a:lnTo>
                  <a:pt x="1861461" y="103414"/>
                </a:lnTo>
                <a:lnTo>
                  <a:pt x="1861461"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2" name="Freeform: Shape 111">
            <a:extLst>
              <a:ext uri="{FF2B5EF4-FFF2-40B4-BE49-F238E27FC236}">
                <a16:creationId xmlns:a16="http://schemas.microsoft.com/office/drawing/2014/main" id="{05288B51-59D8-43F5-A9F1-1908BD0E310A}"/>
              </a:ext>
            </a:extLst>
          </p:cNvPr>
          <p:cNvSpPr/>
          <p:nvPr/>
        </p:nvSpPr>
        <p:spPr>
          <a:xfrm>
            <a:off x="901255" y="2000451"/>
            <a:ext cx="4921366" cy="817899"/>
          </a:xfrm>
          <a:custGeom>
            <a:avLst/>
            <a:gdLst>
              <a:gd name="connsiteX0" fmla="*/ 7603670 w 7600950"/>
              <a:gd name="connsiteY0" fmla="*/ 1284516 h 1276350"/>
              <a:gd name="connsiteX1" fmla="*/ 7462157 w 7600950"/>
              <a:gd name="connsiteY1" fmla="*/ 1284516 h 1276350"/>
              <a:gd name="connsiteX2" fmla="*/ 7462157 w 7600950"/>
              <a:gd name="connsiteY2" fmla="*/ 1006929 h 1276350"/>
              <a:gd name="connsiteX3" fmla="*/ 5970819 w 7600950"/>
              <a:gd name="connsiteY3" fmla="*/ 1006929 h 1276350"/>
              <a:gd name="connsiteX4" fmla="*/ 5970819 w 7600950"/>
              <a:gd name="connsiteY4" fmla="*/ 756557 h 1276350"/>
              <a:gd name="connsiteX5" fmla="*/ 4718957 w 7600950"/>
              <a:gd name="connsiteY5" fmla="*/ 756557 h 1276350"/>
              <a:gd name="connsiteX6" fmla="*/ 4718957 w 7600950"/>
              <a:gd name="connsiteY6" fmla="*/ 495300 h 1276350"/>
              <a:gd name="connsiteX7" fmla="*/ 3886196 w 7600950"/>
              <a:gd name="connsiteY7" fmla="*/ 495300 h 1276350"/>
              <a:gd name="connsiteX8" fmla="*/ 3886196 w 7600950"/>
              <a:gd name="connsiteY8" fmla="*/ 234042 h 1276350"/>
              <a:gd name="connsiteX9" fmla="*/ 1159331 w 7600950"/>
              <a:gd name="connsiteY9" fmla="*/ 234042 h 1276350"/>
              <a:gd name="connsiteX10" fmla="*/ 1159331 w 7600950"/>
              <a:gd name="connsiteY10" fmla="*/ 0 h 1276350"/>
              <a:gd name="connsiteX11" fmla="*/ 0 w 7600950"/>
              <a:gd name="connsiteY11" fmla="*/ 0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00950" h="1276350">
                <a:moveTo>
                  <a:pt x="7603670" y="1284516"/>
                </a:moveTo>
                <a:lnTo>
                  <a:pt x="7462157" y="1284516"/>
                </a:lnTo>
                <a:lnTo>
                  <a:pt x="7462157" y="1006929"/>
                </a:lnTo>
                <a:lnTo>
                  <a:pt x="5970819" y="1006929"/>
                </a:lnTo>
                <a:lnTo>
                  <a:pt x="5970819" y="756557"/>
                </a:lnTo>
                <a:lnTo>
                  <a:pt x="4718957" y="756557"/>
                </a:lnTo>
                <a:lnTo>
                  <a:pt x="4718957" y="495300"/>
                </a:lnTo>
                <a:lnTo>
                  <a:pt x="3886196" y="495300"/>
                </a:lnTo>
                <a:lnTo>
                  <a:pt x="3886196" y="234042"/>
                </a:lnTo>
                <a:lnTo>
                  <a:pt x="1159331" y="234042"/>
                </a:lnTo>
                <a:lnTo>
                  <a:pt x="1159331" y="0"/>
                </a:lnTo>
                <a:lnTo>
                  <a:pt x="0" y="0"/>
                </a:lnTo>
              </a:path>
            </a:pathLst>
          </a:cu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3" name="Freeform: Shape 112">
            <a:extLst>
              <a:ext uri="{FF2B5EF4-FFF2-40B4-BE49-F238E27FC236}">
                <a16:creationId xmlns:a16="http://schemas.microsoft.com/office/drawing/2014/main" id="{1E5F78A5-EB4B-4FA4-A5DB-505C6BBBDBEE}"/>
              </a:ext>
            </a:extLst>
          </p:cNvPr>
          <p:cNvSpPr/>
          <p:nvPr/>
        </p:nvSpPr>
        <p:spPr>
          <a:xfrm>
            <a:off x="901255" y="1986500"/>
            <a:ext cx="4915199" cy="538415"/>
          </a:xfrm>
          <a:custGeom>
            <a:avLst/>
            <a:gdLst>
              <a:gd name="connsiteX0" fmla="*/ 7592789 w 7591425"/>
              <a:gd name="connsiteY0" fmla="*/ 783771 h 781050"/>
              <a:gd name="connsiteX1" fmla="*/ 6716489 w 7591425"/>
              <a:gd name="connsiteY1" fmla="*/ 783771 h 781050"/>
              <a:gd name="connsiteX2" fmla="*/ 6716489 w 7591425"/>
              <a:gd name="connsiteY2" fmla="*/ 582386 h 781050"/>
              <a:gd name="connsiteX3" fmla="*/ 5050976 w 7591425"/>
              <a:gd name="connsiteY3" fmla="*/ 582386 h 781050"/>
              <a:gd name="connsiteX4" fmla="*/ 5050976 w 7591425"/>
              <a:gd name="connsiteY4" fmla="*/ 381000 h 781050"/>
              <a:gd name="connsiteX5" fmla="*/ 3771902 w 7591425"/>
              <a:gd name="connsiteY5" fmla="*/ 381000 h 781050"/>
              <a:gd name="connsiteX6" fmla="*/ 3771902 w 7591425"/>
              <a:gd name="connsiteY6" fmla="*/ 217714 h 781050"/>
              <a:gd name="connsiteX7" fmla="*/ 876300 w 7591425"/>
              <a:gd name="connsiteY7" fmla="*/ 217714 h 781050"/>
              <a:gd name="connsiteX8" fmla="*/ 876300 w 7591425"/>
              <a:gd name="connsiteY8" fmla="*/ 0 h 781050"/>
              <a:gd name="connsiteX9" fmla="*/ 0 w 7591425"/>
              <a:gd name="connsiteY9" fmla="*/ 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91425" h="781050">
                <a:moveTo>
                  <a:pt x="7592789" y="783771"/>
                </a:moveTo>
                <a:lnTo>
                  <a:pt x="6716489" y="783771"/>
                </a:lnTo>
                <a:lnTo>
                  <a:pt x="6716489" y="582386"/>
                </a:lnTo>
                <a:lnTo>
                  <a:pt x="5050976" y="582386"/>
                </a:lnTo>
                <a:lnTo>
                  <a:pt x="5050976" y="381000"/>
                </a:lnTo>
                <a:lnTo>
                  <a:pt x="3771902" y="381000"/>
                </a:lnTo>
                <a:lnTo>
                  <a:pt x="3771902" y="217714"/>
                </a:lnTo>
                <a:lnTo>
                  <a:pt x="876300" y="217714"/>
                </a:lnTo>
                <a:lnTo>
                  <a:pt x="876300" y="0"/>
                </a:lnTo>
                <a:lnTo>
                  <a:pt x="0" y="0"/>
                </a:lnTo>
              </a:path>
            </a:pathLst>
          </a:cu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4" name="Freeform: Shape 113">
            <a:extLst>
              <a:ext uri="{FF2B5EF4-FFF2-40B4-BE49-F238E27FC236}">
                <a16:creationId xmlns:a16="http://schemas.microsoft.com/office/drawing/2014/main" id="{C5E3C6B7-D8EE-463B-8F9A-ACDE941C3885}"/>
              </a:ext>
            </a:extLst>
          </p:cNvPr>
          <p:cNvSpPr/>
          <p:nvPr/>
        </p:nvSpPr>
        <p:spPr>
          <a:xfrm>
            <a:off x="901255" y="1993475"/>
            <a:ext cx="4890530" cy="366223"/>
          </a:xfrm>
          <a:custGeom>
            <a:avLst/>
            <a:gdLst>
              <a:gd name="connsiteX0" fmla="*/ 7560129 w 7553325"/>
              <a:gd name="connsiteY0" fmla="*/ 576943 h 571500"/>
              <a:gd name="connsiteX1" fmla="*/ 6814455 w 7553325"/>
              <a:gd name="connsiteY1" fmla="*/ 576943 h 571500"/>
              <a:gd name="connsiteX2" fmla="*/ 6814455 w 7553325"/>
              <a:gd name="connsiteY2" fmla="*/ 364672 h 571500"/>
              <a:gd name="connsiteX3" fmla="*/ 3167742 w 7553325"/>
              <a:gd name="connsiteY3" fmla="*/ 364672 h 571500"/>
              <a:gd name="connsiteX4" fmla="*/ 3167742 w 7553325"/>
              <a:gd name="connsiteY4" fmla="*/ 190500 h 571500"/>
              <a:gd name="connsiteX5" fmla="*/ 865415 w 7553325"/>
              <a:gd name="connsiteY5" fmla="*/ 190500 h 571500"/>
              <a:gd name="connsiteX6" fmla="*/ 865415 w 7553325"/>
              <a:gd name="connsiteY6" fmla="*/ 0 h 571500"/>
              <a:gd name="connsiteX7" fmla="*/ 0 w 7553325"/>
              <a:gd name="connsiteY7"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3325" h="571500">
                <a:moveTo>
                  <a:pt x="7560129" y="576943"/>
                </a:moveTo>
                <a:lnTo>
                  <a:pt x="6814455" y="576943"/>
                </a:lnTo>
                <a:lnTo>
                  <a:pt x="6814455" y="364672"/>
                </a:lnTo>
                <a:lnTo>
                  <a:pt x="3167742" y="364672"/>
                </a:lnTo>
                <a:lnTo>
                  <a:pt x="3167742" y="190500"/>
                </a:lnTo>
                <a:lnTo>
                  <a:pt x="865415" y="190500"/>
                </a:lnTo>
                <a:lnTo>
                  <a:pt x="86541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8" name="Graphic 116">
            <a:extLst>
              <a:ext uri="{FF2B5EF4-FFF2-40B4-BE49-F238E27FC236}">
                <a16:creationId xmlns:a16="http://schemas.microsoft.com/office/drawing/2014/main" id="{8D866EC9-3BC3-4BB8-99C1-7C16D6FA26E3}"/>
              </a:ext>
            </a:extLst>
          </p:cNvPr>
          <p:cNvSpPr/>
          <p:nvPr/>
        </p:nvSpPr>
        <p:spPr>
          <a:xfrm>
            <a:off x="901255" y="2013795"/>
            <a:ext cx="4915199" cy="556652"/>
          </a:xfrm>
          <a:custGeom>
            <a:avLst/>
            <a:gdLst>
              <a:gd name="connsiteX0" fmla="*/ 8191500 w 8191500"/>
              <a:gd name="connsiteY0" fmla="*/ 923925 h 923925"/>
              <a:gd name="connsiteX1" fmla="*/ 8048625 w 8191500"/>
              <a:gd name="connsiteY1" fmla="*/ 923925 h 923925"/>
              <a:gd name="connsiteX2" fmla="*/ 8048625 w 8191500"/>
              <a:gd name="connsiteY2" fmla="*/ 847725 h 923925"/>
              <a:gd name="connsiteX3" fmla="*/ 7391400 w 8191500"/>
              <a:gd name="connsiteY3" fmla="*/ 847725 h 923925"/>
              <a:gd name="connsiteX4" fmla="*/ 7391400 w 8191500"/>
              <a:gd name="connsiteY4" fmla="*/ 771525 h 923925"/>
              <a:gd name="connsiteX5" fmla="*/ 7239000 w 8191500"/>
              <a:gd name="connsiteY5" fmla="*/ 771525 h 923925"/>
              <a:gd name="connsiteX6" fmla="*/ 7239000 w 8191500"/>
              <a:gd name="connsiteY6" fmla="*/ 657225 h 923925"/>
              <a:gd name="connsiteX7" fmla="*/ 6477000 w 8191500"/>
              <a:gd name="connsiteY7" fmla="*/ 657225 h 923925"/>
              <a:gd name="connsiteX8" fmla="*/ 6477000 w 8191500"/>
              <a:gd name="connsiteY8" fmla="*/ 600075 h 923925"/>
              <a:gd name="connsiteX9" fmla="*/ 5467350 w 8191500"/>
              <a:gd name="connsiteY9" fmla="*/ 600075 h 923925"/>
              <a:gd name="connsiteX10" fmla="*/ 5467350 w 8191500"/>
              <a:gd name="connsiteY10" fmla="*/ 504825 h 923925"/>
              <a:gd name="connsiteX11" fmla="*/ 5105400 w 8191500"/>
              <a:gd name="connsiteY11" fmla="*/ 504825 h 923925"/>
              <a:gd name="connsiteX12" fmla="*/ 5105400 w 8191500"/>
              <a:gd name="connsiteY12" fmla="*/ 447675 h 923925"/>
              <a:gd name="connsiteX13" fmla="*/ 4181475 w 8191500"/>
              <a:gd name="connsiteY13" fmla="*/ 447675 h 923925"/>
              <a:gd name="connsiteX14" fmla="*/ 4181475 w 8191500"/>
              <a:gd name="connsiteY14" fmla="*/ 361950 h 923925"/>
              <a:gd name="connsiteX15" fmla="*/ 4019550 w 8191500"/>
              <a:gd name="connsiteY15" fmla="*/ 361950 h 923925"/>
              <a:gd name="connsiteX16" fmla="*/ 4019550 w 8191500"/>
              <a:gd name="connsiteY16" fmla="*/ 295275 h 923925"/>
              <a:gd name="connsiteX17" fmla="*/ 3476625 w 8191500"/>
              <a:gd name="connsiteY17" fmla="*/ 295275 h 923925"/>
              <a:gd name="connsiteX18" fmla="*/ 3476625 w 8191500"/>
              <a:gd name="connsiteY18" fmla="*/ 228600 h 923925"/>
              <a:gd name="connsiteX19" fmla="*/ 1438275 w 8191500"/>
              <a:gd name="connsiteY19" fmla="*/ 228600 h 923925"/>
              <a:gd name="connsiteX20" fmla="*/ 1438275 w 8191500"/>
              <a:gd name="connsiteY20" fmla="*/ 161925 h 923925"/>
              <a:gd name="connsiteX21" fmla="*/ 1257300 w 8191500"/>
              <a:gd name="connsiteY21" fmla="*/ 161925 h 923925"/>
              <a:gd name="connsiteX22" fmla="*/ 1257300 w 8191500"/>
              <a:gd name="connsiteY22" fmla="*/ 76200 h 923925"/>
              <a:gd name="connsiteX23" fmla="*/ 952500 w 8191500"/>
              <a:gd name="connsiteY23" fmla="*/ 76200 h 923925"/>
              <a:gd name="connsiteX24" fmla="*/ 952500 w 8191500"/>
              <a:gd name="connsiteY24" fmla="*/ 0 h 923925"/>
              <a:gd name="connsiteX25" fmla="*/ 0 w 8191500"/>
              <a:gd name="connsiteY25" fmla="*/ 0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91500" h="923925">
                <a:moveTo>
                  <a:pt x="8191500" y="923925"/>
                </a:moveTo>
                <a:lnTo>
                  <a:pt x="8048625" y="923925"/>
                </a:lnTo>
                <a:lnTo>
                  <a:pt x="8048625" y="847725"/>
                </a:lnTo>
                <a:lnTo>
                  <a:pt x="7391400" y="847725"/>
                </a:lnTo>
                <a:lnTo>
                  <a:pt x="7391400" y="771525"/>
                </a:lnTo>
                <a:lnTo>
                  <a:pt x="7239000" y="771525"/>
                </a:lnTo>
                <a:lnTo>
                  <a:pt x="7239000" y="657225"/>
                </a:lnTo>
                <a:lnTo>
                  <a:pt x="6477000" y="657225"/>
                </a:lnTo>
                <a:lnTo>
                  <a:pt x="6477000" y="600075"/>
                </a:lnTo>
                <a:lnTo>
                  <a:pt x="5467350" y="600075"/>
                </a:lnTo>
                <a:lnTo>
                  <a:pt x="5467350" y="504825"/>
                </a:lnTo>
                <a:lnTo>
                  <a:pt x="5105400" y="504825"/>
                </a:lnTo>
                <a:lnTo>
                  <a:pt x="5105400" y="447675"/>
                </a:lnTo>
                <a:lnTo>
                  <a:pt x="4181475" y="447675"/>
                </a:lnTo>
                <a:lnTo>
                  <a:pt x="4181475" y="361950"/>
                </a:lnTo>
                <a:lnTo>
                  <a:pt x="4019550" y="361950"/>
                </a:lnTo>
                <a:lnTo>
                  <a:pt x="4019550" y="295275"/>
                </a:lnTo>
                <a:lnTo>
                  <a:pt x="3476625" y="295275"/>
                </a:lnTo>
                <a:lnTo>
                  <a:pt x="3476625" y="228600"/>
                </a:lnTo>
                <a:lnTo>
                  <a:pt x="1438275" y="228600"/>
                </a:lnTo>
                <a:lnTo>
                  <a:pt x="1438275" y="161925"/>
                </a:lnTo>
                <a:lnTo>
                  <a:pt x="1257300" y="161925"/>
                </a:lnTo>
                <a:lnTo>
                  <a:pt x="1257300" y="76200"/>
                </a:lnTo>
                <a:lnTo>
                  <a:pt x="952500" y="76200"/>
                </a:lnTo>
                <a:lnTo>
                  <a:pt x="952500" y="0"/>
                </a:lnTo>
                <a:lnTo>
                  <a:pt x="0" y="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9" name="TextBox 118">
            <a:extLst>
              <a:ext uri="{FF2B5EF4-FFF2-40B4-BE49-F238E27FC236}">
                <a16:creationId xmlns:a16="http://schemas.microsoft.com/office/drawing/2014/main" id="{CBB01CD2-9847-4293-85C1-5A7C87572AAF}"/>
              </a:ext>
            </a:extLst>
          </p:cNvPr>
          <p:cNvSpPr txBox="1"/>
          <p:nvPr/>
        </p:nvSpPr>
        <p:spPr>
          <a:xfrm>
            <a:off x="7717270" y="1941278"/>
            <a:ext cx="116033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一年 OS，% (95% CI)</a:t>
            </a:r>
          </a:p>
        </p:txBody>
      </p:sp>
      <p:sp>
        <p:nvSpPr>
          <p:cNvPr id="120" name="TextBox 119">
            <a:extLst>
              <a:ext uri="{FF2B5EF4-FFF2-40B4-BE49-F238E27FC236}">
                <a16:creationId xmlns:a16="http://schemas.microsoft.com/office/drawing/2014/main" id="{38D94224-1958-40C8-BE24-0BE80F74ED1E}"/>
              </a:ext>
            </a:extLst>
          </p:cNvPr>
          <p:cNvSpPr txBox="1"/>
          <p:nvPr/>
        </p:nvSpPr>
        <p:spPr>
          <a:xfrm>
            <a:off x="6158424" y="2409179"/>
            <a:ext cx="183981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dirty="0">
                <a:ln>
                  <a:noFill/>
                </a:ln>
                <a:solidFill>
                  <a:srgbClr val="B60D27"/>
                </a:solidFill>
                <a:uLnTx/>
                <a:uFillTx/>
                <a:latin typeface="Arial"/>
                <a:ea typeface="SimSun"/>
                <a:cs typeface="Arial"/>
              </a:rPr>
              <a:t>即时手术</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dirty="0">
                <a:ln>
                  <a:noFill/>
                </a:ln>
                <a:solidFill>
                  <a:srgbClr val="FFC000"/>
                </a:solidFill>
                <a:uLnTx/>
                <a:uFillTx/>
                <a:latin typeface="Arial"/>
                <a:ea typeface="SimSun"/>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dirty="0">
                <a:ln>
                  <a:noFill/>
                </a:ln>
                <a:solidFill>
                  <a:srgbClr val="B2C0D8"/>
                </a:solidFill>
                <a:uLnTx/>
                <a:uFillTx/>
                <a:latin typeface="Arial"/>
                <a:ea typeface="SimSun"/>
                <a:cs typeface="Arial"/>
              </a:rPr>
              <a:t>FOLFIRINO</a:t>
            </a:r>
            <a:r>
              <a:rPr kumimoji="0" lang="zh-CN" sz="1200" b="0" i="0" u="none" strike="noStrike" cap="none" normalizeH="0" baseline="0" dirty="0" smtClean="0">
                <a:ln>
                  <a:noFill/>
                </a:ln>
                <a:solidFill>
                  <a:srgbClr val="B2C0D8"/>
                </a:solidFill>
                <a:uLnTx/>
                <a:uFillTx/>
                <a:latin typeface="Arial"/>
                <a:ea typeface="SimSun"/>
                <a:cs typeface="Arial"/>
              </a:rPr>
              <a:t>X</a:t>
            </a:r>
            <a:r>
              <a:rPr kumimoji="0" lang="zh-CN" sz="1200" b="0" i="0" u="none" strike="noStrike" cap="none" normalizeH="0" baseline="0" dirty="0">
                <a:ln>
                  <a:noFill/>
                </a:ln>
                <a:solidFill>
                  <a:srgbClr val="B2C0D8"/>
                </a:solidFill>
                <a:uLnTx/>
                <a:uFillTx/>
                <a:latin typeface="Arial"/>
                <a:ea typeface="SimSun"/>
                <a:cs typeface="Arial"/>
              </a:rPr>
              <a:t/>
            </a:r>
            <a:br>
              <a:rPr kumimoji="0" lang="zh-CN" sz="1200" b="0" i="0" u="none" strike="noStrike" cap="none" normalizeH="0" baseline="0" dirty="0">
                <a:ln>
                  <a:noFill/>
                </a:ln>
                <a:solidFill>
                  <a:srgbClr val="B2C0D8"/>
                </a:solidFill>
                <a:uLnTx/>
                <a:uFillTx/>
                <a:latin typeface="Arial"/>
                <a:ea typeface="SimSun"/>
                <a:cs typeface="Arial"/>
              </a:rPr>
            </a:br>
            <a:r>
              <a:rPr kumimoji="0" lang="zh-CN" sz="1200" b="0" i="0" u="none" strike="noStrike" cap="none" normalizeH="0" baseline="0" dirty="0">
                <a:ln>
                  <a:noFill/>
                </a:ln>
                <a:solidFill>
                  <a:srgbClr val="E75C00"/>
                </a:solidFill>
                <a:uLnTx/>
                <a:uFillTx/>
                <a:latin typeface="Arial"/>
                <a:ea typeface="SimSun"/>
                <a:cs typeface="Arial"/>
              </a:rPr>
              <a:t>CRT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dirty="0">
                <a:ln>
                  <a:noFill/>
                </a:ln>
                <a:solidFill>
                  <a:srgbClr val="043882"/>
                </a:solidFill>
                <a:uLnTx/>
                <a:uFillTx/>
                <a:latin typeface="Arial"/>
                <a:ea typeface="SimSun"/>
                <a:cs typeface="Arial"/>
              </a:rPr>
              <a:t>新辅助疗法*</a:t>
            </a:r>
          </a:p>
        </p:txBody>
      </p:sp>
      <p:sp>
        <p:nvSpPr>
          <p:cNvPr id="122" name="TextBox 121">
            <a:extLst>
              <a:ext uri="{FF2B5EF4-FFF2-40B4-BE49-F238E27FC236}">
                <a16:creationId xmlns:a16="http://schemas.microsoft.com/office/drawing/2014/main" id="{343F7708-669A-4524-BCAA-78FA4BD9D066}"/>
              </a:ext>
            </a:extLst>
          </p:cNvPr>
          <p:cNvSpPr txBox="1"/>
          <p:nvPr/>
        </p:nvSpPr>
        <p:spPr>
          <a:xfrm>
            <a:off x="7717270" y="2420195"/>
            <a:ext cx="1222873" cy="1200329"/>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42 (27, 64)</a:t>
            </a:r>
          </a:p>
          <a:p>
            <a:pPr marL="0" marR="0" lvl="0" indent="0"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FFC000"/>
                </a:solidFill>
                <a:uLnTx/>
                <a:uFillTx/>
                <a:latin typeface="Arial"/>
                <a:ea typeface="SimSun"/>
                <a:cs typeface="Arial"/>
              </a:rPr>
              <a:t>79 (62, 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84 (70, 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64 (43, 95)</a:t>
            </a:r>
          </a:p>
          <a:p>
            <a:pPr marL="0" marR="0" lvl="0" indent="0" defTabSz="914400" rtl="0" eaLnBrk="1" fontAlgn="auto" latinLnBrk="0" hangingPunct="1">
              <a:lnSpc>
                <a:spcPct val="100000"/>
              </a:lnSpc>
              <a:spcBef>
                <a:spcPts val="0"/>
              </a:spcBef>
              <a:spcAft>
                <a:spcPts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77 (66, 89)</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2" name="TextBox 101"/>
          <p:cNvSpPr txBox="1"/>
          <p:nvPr/>
        </p:nvSpPr>
        <p:spPr>
          <a:xfrm>
            <a:off x="3336871" y="1638892"/>
            <a:ext cx="48122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OS</a:t>
            </a:r>
          </a:p>
        </p:txBody>
      </p:sp>
      <p:sp>
        <p:nvSpPr>
          <p:cNvPr id="6" name="TextBox 5"/>
          <p:cNvSpPr txBox="1"/>
          <p:nvPr/>
        </p:nvSpPr>
        <p:spPr>
          <a:xfrm>
            <a:off x="122400" y="4748272"/>
            <a:ext cx="877163"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面临风险的人数</a:t>
            </a:r>
          </a:p>
        </p:txBody>
      </p:sp>
    </p:spTree>
    <p:extLst>
      <p:ext uri="{BB962C8B-B14F-4D97-AF65-F5344CB8AC3E}">
        <p14:creationId xmlns:p14="http://schemas.microsoft.com/office/powerpoint/2010/main" val="42030858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zh-CN" sz="1700" dirty="0"/>
              <a:t>4505：ESPAC-5F：四组、前瞻性、多中心、国际、随机 II 期试验 - 即时手术相比吉西他滨加卡培他滨 (GEMCAP) 新辅助疗法或 FOLFIRINOX 或放化疗 (CRT) 用于治疗边缘可切除性胰腺癌患</a:t>
            </a:r>
            <a:r>
              <a:rPr lang="zh-CN" sz="1700" dirty="0" smtClean="0"/>
              <a:t>者</a:t>
            </a:r>
            <a:r>
              <a:rPr lang="en-GB" altLang="zh-CN" sz="1700" dirty="0" smtClean="0"/>
              <a:t> </a:t>
            </a:r>
            <a:r>
              <a:rPr lang="zh-CN" sz="1700" dirty="0" smtClean="0"/>
              <a:t>–</a:t>
            </a:r>
            <a:r>
              <a:rPr lang="en-GB" altLang="zh-CN" sz="1700" dirty="0" smtClean="0"/>
              <a:t> </a:t>
            </a:r>
            <a:r>
              <a:rPr lang="zh-CN" sz="1700" dirty="0" smtClean="0"/>
              <a:t>G</a:t>
            </a:r>
            <a:r>
              <a:rPr lang="zh-CN" sz="1700" dirty="0"/>
              <a:t>haneh P 等人</a:t>
            </a:r>
          </a:p>
        </p:txBody>
      </p:sp>
      <p:sp>
        <p:nvSpPr>
          <p:cNvPr id="3" name="Content Placeholder 2"/>
          <p:cNvSpPr>
            <a:spLocks noGrp="1"/>
          </p:cNvSpPr>
          <p:nvPr>
            <p:ph idx="1"/>
          </p:nvPr>
        </p:nvSpPr>
        <p:spPr/>
        <p:txBody>
          <a:bodyPr/>
          <a:lstStyle/>
          <a:p>
            <a:pPr marL="0" indent="0">
              <a:buNone/>
            </a:pPr>
            <a:r>
              <a:rPr lang="zh-CN" b="1" dirty="0"/>
              <a:t>关键结果（续）</a:t>
            </a:r>
          </a:p>
          <a:p>
            <a:pPr marL="0" indent="0">
              <a:spcBef>
                <a:spcPts val="27000"/>
              </a:spcBef>
              <a:buNone/>
            </a:pPr>
            <a:r>
              <a:rPr lang="zh-CN" b="1" dirty="0"/>
              <a:t>结论</a:t>
            </a:r>
          </a:p>
          <a:p>
            <a:r>
              <a:rPr lang="zh-CN" b="1" dirty="0"/>
              <a:t>在边缘可切除性胰腺癌患者中，相比即时手术，新辅助疗法显示出 1 年生存率有所提高</a:t>
            </a:r>
          </a:p>
        </p:txBody>
      </p:sp>
      <p:sp>
        <p:nvSpPr>
          <p:cNvPr id="5" name="Text Placeholder 4"/>
          <p:cNvSpPr>
            <a:spLocks noGrp="1"/>
          </p:cNvSpPr>
          <p:nvPr>
            <p:ph type="body" sz="quarter" idx="11"/>
          </p:nvPr>
        </p:nvSpPr>
        <p:spPr/>
        <p:txBody>
          <a:bodyPr/>
          <a:lstStyle/>
          <a:p>
            <a:r>
              <a:rPr lang="zh-CN"/>
              <a:t>Ghaneh P, et al.J Clin Oncol 2020;38(suppl);abstr 4505</a:t>
            </a:r>
          </a:p>
        </p:txBody>
      </p:sp>
      <p:graphicFrame>
        <p:nvGraphicFramePr>
          <p:cNvPr id="6" name="Group 88"/>
          <p:cNvGraphicFramePr>
            <a:graphicFrameLocks noGrp="1"/>
          </p:cNvGraphicFramePr>
          <p:nvPr>
            <p:extLst>
              <p:ext uri="{D42A27DB-BD31-4B8C-83A1-F6EECF244321}">
                <p14:modId xmlns:p14="http://schemas.microsoft.com/office/powerpoint/2010/main" val="3641464383"/>
              </p:ext>
            </p:extLst>
          </p:nvPr>
        </p:nvGraphicFramePr>
        <p:xfrm>
          <a:off x="383454" y="1615043"/>
          <a:ext cx="8377093" cy="3138960"/>
        </p:xfrm>
        <a:graphic>
          <a:graphicData uri="http://schemas.openxmlformats.org/drawingml/2006/table">
            <a:tbl>
              <a:tblPr firstRow="1" bandRow="1">
                <a:tableStyleId>{69012ECD-51FC-41F1-AA8D-1B2483CD663E}</a:tableStyleId>
              </a:tblPr>
              <a:tblGrid>
                <a:gridCol w="2978946">
                  <a:extLst>
                    <a:ext uri="{9D8B030D-6E8A-4147-A177-3AD203B41FA5}">
                      <a16:colId xmlns:a16="http://schemas.microsoft.com/office/drawing/2014/main" val="20000"/>
                    </a:ext>
                  </a:extLst>
                </a:gridCol>
                <a:gridCol w="1802219">
                  <a:extLst>
                    <a:ext uri="{9D8B030D-6E8A-4147-A177-3AD203B41FA5}">
                      <a16:colId xmlns:a16="http://schemas.microsoft.com/office/drawing/2014/main" val="3397994981"/>
                    </a:ext>
                  </a:extLst>
                </a:gridCol>
                <a:gridCol w="1797964">
                  <a:extLst>
                    <a:ext uri="{9D8B030D-6E8A-4147-A177-3AD203B41FA5}">
                      <a16:colId xmlns:a16="http://schemas.microsoft.com/office/drawing/2014/main" val="1064626700"/>
                    </a:ext>
                  </a:extLst>
                </a:gridCol>
                <a:gridCol w="1797964">
                  <a:extLst>
                    <a:ext uri="{9D8B030D-6E8A-4147-A177-3AD203B41FA5}">
                      <a16:colId xmlns:a16="http://schemas.microsoft.com/office/drawing/2014/main" val="3848033379"/>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≥3 级 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GEMCAP (n=18)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FOLFIRNOX (n=19)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CRT (n=14)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SAE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败血症（5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发热性中性粒细胞减少症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胃炎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恶心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肝脏感染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感染 –其他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伤口裂开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9"/>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新陈代谢和营养失调–其他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6917566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4515：辅助型纳米白蛋白结合型紫杉醇 + 吉西他滨 (nab-P+Gem) 对比吉西他滨 (Gem) 单药用于胰腺癌 (PC) 切除患者的 III 期 APACT 试验：结局按地理区域的划</a:t>
            </a:r>
            <a:r>
              <a:rPr lang="zh-CN" dirty="0" smtClean="0"/>
              <a:t>分</a:t>
            </a:r>
            <a:r>
              <a:rPr lang="en-GB" altLang="zh-CN" dirty="0" smtClean="0"/>
              <a:t> </a:t>
            </a:r>
            <a:r>
              <a:rPr lang="zh-CN" dirty="0" smtClean="0"/>
              <a:t>–</a:t>
            </a:r>
            <a:r>
              <a:rPr lang="en-GB" altLang="zh-CN" dirty="0" smtClean="0"/>
              <a:t> </a:t>
            </a:r>
            <a:r>
              <a:rPr lang="zh-CN" dirty="0" smtClean="0"/>
              <a:t>R</a:t>
            </a:r>
            <a:r>
              <a:rPr lang="zh-CN" dirty="0"/>
              <a:t>eni M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根据地理区域介绍 APACT 研究（纳米白蛋白结合型紫杉醇 + 吉西他滨相比吉西他滨用于手术切除胰腺癌的患者）的最新长期 OS 和安全性数据</a:t>
            </a:r>
          </a:p>
        </p:txBody>
      </p:sp>
      <p:sp>
        <p:nvSpPr>
          <p:cNvPr id="10" name="Text Placeholder 9"/>
          <p:cNvSpPr>
            <a:spLocks noGrp="1"/>
          </p:cNvSpPr>
          <p:nvPr>
            <p:ph type="body" sz="quarter" idx="10"/>
          </p:nvPr>
        </p:nvSpPr>
        <p:spPr/>
        <p:txBody>
          <a:bodyPr/>
          <a:lstStyle/>
          <a:p>
            <a:r>
              <a:rPr lang="zh-CN"/>
              <a:t>*术后≤12 周开始治疗</a:t>
            </a:r>
          </a:p>
        </p:txBody>
      </p:sp>
      <p:sp>
        <p:nvSpPr>
          <p:cNvPr id="5" name="Text Placeholder 4"/>
          <p:cNvSpPr>
            <a:spLocks noGrp="1"/>
          </p:cNvSpPr>
          <p:nvPr>
            <p:ph type="body" sz="quarter" idx="11"/>
          </p:nvPr>
        </p:nvSpPr>
        <p:spPr/>
        <p:txBody>
          <a:bodyPr/>
          <a:lstStyle/>
          <a:p>
            <a:r>
              <a:rPr lang="zh-CN"/>
              <a:t>Reni M, et al.J Clin Oncol 2020;38(suppl);abstr 4515</a:t>
            </a:r>
          </a:p>
        </p:txBody>
      </p:sp>
      <p:sp>
        <p:nvSpPr>
          <p:cNvPr id="7" name="Rectangle 9"/>
          <p:cNvSpPr txBox="1">
            <a:spLocks noChangeArrowheads="1"/>
          </p:cNvSpPr>
          <p:nvPr/>
        </p:nvSpPr>
        <p:spPr bwMode="auto">
          <a:xfrm>
            <a:off x="365124" y="5588651"/>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zh-CN" b="1">
                <a:solidFill>
                  <a:srgbClr val="A0A0A0"/>
                </a:solidFill>
              </a:rPr>
              <a:t>主要终点</a:t>
            </a:r>
          </a:p>
          <a:p>
            <a:pPr>
              <a:buClr>
                <a:srgbClr val="043882"/>
              </a:buClr>
              <a:defRPr/>
            </a:pPr>
            <a:r>
              <a:rPr lang="zh-CN"/>
              <a:t>经 ICR 确认的 DFS</a:t>
            </a:r>
          </a:p>
          <a:p>
            <a:pPr marL="0" indent="0">
              <a:buClr>
                <a:srgbClr val="043882"/>
              </a:buClr>
              <a:buFontTx/>
              <a:buNone/>
              <a:defRPr/>
            </a:pPr>
            <a:endParaRPr lang="en-US" dirty="0"/>
          </a:p>
        </p:txBody>
      </p:sp>
      <p:sp>
        <p:nvSpPr>
          <p:cNvPr id="8" name="Oval 14"/>
          <p:cNvSpPr>
            <a:spLocks noChangeArrowheads="1"/>
          </p:cNvSpPr>
          <p:nvPr/>
        </p:nvSpPr>
        <p:spPr bwMode="auto">
          <a:xfrm>
            <a:off x="3267535" y="370311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zh-CN" sz="1600" b="1">
                <a:solidFill>
                  <a:srgbClr val="043882"/>
                </a:solidFill>
                <a:ea typeface="SimSun" pitchFamily="2" charset="-122"/>
              </a:rPr>
              <a:t>R</a:t>
            </a:r>
          </a:p>
          <a:p>
            <a:pPr algn="ctr">
              <a:defRPr/>
            </a:pPr>
            <a:r>
              <a:rPr lang="zh-CN" sz="1600" b="1">
                <a:solidFill>
                  <a:srgbClr val="043882"/>
                </a:solidFill>
                <a:ea typeface="SimSun" pitchFamily="2" charset="-122"/>
              </a:rPr>
              <a:t>1:1</a:t>
            </a:r>
          </a:p>
        </p:txBody>
      </p:sp>
      <p:cxnSp>
        <p:nvCxnSpPr>
          <p:cNvPr id="9" name="AutoShape 15"/>
          <p:cNvCxnSpPr>
            <a:cxnSpLocks noChangeShapeType="1"/>
            <a:stCxn id="8" idx="0"/>
            <a:endCxn id="15" idx="1"/>
          </p:cNvCxnSpPr>
          <p:nvPr/>
        </p:nvCxnSpPr>
        <p:spPr bwMode="auto">
          <a:xfrm rot="5400000" flipH="1" flipV="1">
            <a:off x="3320283" y="3118896"/>
            <a:ext cx="823266" cy="345167"/>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894940" y="2601319"/>
            <a:ext cx="1094447"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zh-CN" sz="1600" b="1" dirty="0">
                <a:solidFill>
                  <a:srgbClr val="FFFFFF"/>
                </a:solidFill>
                <a:ea typeface="SimSun" pitchFamily="2" charset="-122"/>
              </a:rPr>
              <a:t>PD</a:t>
            </a:r>
            <a:r>
              <a:rPr lang="zh-CN" sz="1600" b="1" dirty="0" smtClean="0">
                <a:solidFill>
                  <a:srgbClr val="FFFFFF"/>
                </a:solidFill>
                <a:ea typeface="SimSun" pitchFamily="2" charset="-122"/>
              </a:rPr>
              <a:t>/</a:t>
            </a:r>
            <a:r>
              <a:rPr lang="zh-CN" sz="1600" b="1" dirty="0">
                <a:solidFill>
                  <a:srgbClr val="FFFFFF"/>
                </a:solidFill>
                <a:ea typeface="SimSun" pitchFamily="2" charset="-122"/>
              </a:rPr>
              <a:t/>
            </a:r>
            <a:br>
              <a:rPr lang="zh-CN" sz="1600" b="1" dirty="0">
                <a:solidFill>
                  <a:srgbClr val="FFFFFF"/>
                </a:solidFill>
                <a:ea typeface="SimSun" pitchFamily="2" charset="-122"/>
              </a:rPr>
            </a:br>
            <a:r>
              <a:rPr lang="zh-CN" sz="1600" b="1" dirty="0">
                <a:solidFill>
                  <a:srgbClr val="FFFFFF"/>
                </a:solidFill>
                <a:ea typeface="SimSun" pitchFamily="2" charset="-122"/>
              </a:rPr>
              <a:t>毒性</a:t>
            </a:r>
          </a:p>
        </p:txBody>
      </p:sp>
      <p:sp>
        <p:nvSpPr>
          <p:cNvPr id="12" name="Content Placeholder 26"/>
          <p:cNvSpPr txBox="1">
            <a:spLocks/>
          </p:cNvSpPr>
          <p:nvPr/>
        </p:nvSpPr>
        <p:spPr bwMode="auto">
          <a:xfrm>
            <a:off x="4115014" y="3467128"/>
            <a:ext cx="3750461" cy="892175"/>
          </a:xfrm>
          <a:prstGeom prst="rect">
            <a:avLst/>
          </a:prstGeom>
          <a:noFill/>
          <a:ln w="9525">
            <a:noFill/>
            <a:miter lim="800000"/>
            <a:headEnd/>
            <a:tailEnd/>
          </a:ln>
        </p:spPr>
        <p:txBody>
          <a:bodyPr/>
          <a:lstStyle/>
          <a:p>
            <a:pPr marL="190500" indent="-190500">
              <a:spcAft>
                <a:spcPts val="400"/>
              </a:spcAft>
              <a:defRPr/>
            </a:pPr>
            <a:r>
              <a:rPr lang="zh-CN" sz="1400" b="1" dirty="0">
                <a:solidFill>
                  <a:srgbClr val="043882"/>
                </a:solidFill>
              </a:rPr>
              <a:t>分层</a:t>
            </a:r>
          </a:p>
          <a:p>
            <a:pPr marL="203200" indent="-203200">
              <a:spcAft>
                <a:spcPts val="400"/>
              </a:spcAft>
              <a:buFont typeface="Arial" pitchFamily="34" charset="0"/>
              <a:buChar char="•"/>
              <a:defRPr/>
            </a:pPr>
            <a:r>
              <a:rPr lang="zh-CN" sz="1400" dirty="0">
                <a:solidFill>
                  <a:srgbClr val="4D4D4D"/>
                </a:solidFill>
              </a:rPr>
              <a:t>切除状态（R0 vs. R1）</a:t>
            </a:r>
          </a:p>
          <a:p>
            <a:pPr marL="203200" indent="-203200">
              <a:spcAft>
                <a:spcPts val="400"/>
              </a:spcAft>
              <a:buFont typeface="Arial" pitchFamily="34" charset="0"/>
              <a:buChar char="•"/>
              <a:defRPr/>
            </a:pPr>
            <a:r>
              <a:rPr lang="zh-CN" sz="1400" dirty="0">
                <a:solidFill>
                  <a:srgbClr val="4D4D4D"/>
                </a:solidFill>
              </a:rPr>
              <a:t>淋巴结状态（阳性 vs. 阴性）</a:t>
            </a:r>
          </a:p>
          <a:p>
            <a:pPr marL="203200" indent="-203200">
              <a:spcAft>
                <a:spcPts val="400"/>
              </a:spcAft>
              <a:buFont typeface="Arial" pitchFamily="34" charset="0"/>
              <a:buChar char="•"/>
              <a:defRPr/>
            </a:pPr>
            <a:r>
              <a:rPr lang="zh-CN" sz="1400" dirty="0">
                <a:solidFill>
                  <a:srgbClr val="4D4D4D"/>
                </a:solidFill>
              </a:rPr>
              <a:t>地理区域（北美、欧洲和澳大利亚 vs. 亚太）</a:t>
            </a:r>
          </a:p>
        </p:txBody>
      </p:sp>
      <p:cxnSp>
        <p:nvCxnSpPr>
          <p:cNvPr id="13" name="AutoShape 19"/>
          <p:cNvCxnSpPr>
            <a:cxnSpLocks noChangeShapeType="1"/>
            <a:stCxn id="16" idx="3"/>
            <a:endCxn id="8" idx="2"/>
          </p:cNvCxnSpPr>
          <p:nvPr/>
        </p:nvCxnSpPr>
        <p:spPr bwMode="auto">
          <a:xfrm flipV="1">
            <a:off x="3150864" y="3995212"/>
            <a:ext cx="116671" cy="1"/>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1" idx="1"/>
          </p:cNvCxnSpPr>
          <p:nvPr/>
        </p:nvCxnSpPr>
        <p:spPr bwMode="auto">
          <a:xfrm flipV="1">
            <a:off x="7538846" y="2865638"/>
            <a:ext cx="356094" cy="14208"/>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3904500" y="2388357"/>
            <a:ext cx="3634346" cy="98297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zh-CN" sz="1600" dirty="0">
                <a:solidFill>
                  <a:srgbClr val="FFFFFF"/>
                </a:solidFill>
                <a:ea typeface="SimSun" pitchFamily="2" charset="-122"/>
              </a:rPr>
              <a:t>纳米白蛋白结合型紫杉醇 125 mg/m</a:t>
            </a:r>
            <a:r>
              <a:rPr lang="zh-CN" sz="1600" baseline="30000" dirty="0">
                <a:solidFill>
                  <a:srgbClr val="FFFFFF"/>
                </a:solidFill>
                <a:ea typeface="SimSun" pitchFamily="2" charset="-122"/>
              </a:rPr>
              <a:t>2</a:t>
            </a:r>
            <a:r>
              <a:rPr lang="zh-CN" sz="1600" dirty="0">
                <a:solidFill>
                  <a:srgbClr val="FFFFFF"/>
                </a:solidFill>
                <a:ea typeface="SimSun" pitchFamily="2" charset="-122"/>
              </a:rPr>
              <a:t> + 吉西他滨 1000 mg/m</a:t>
            </a:r>
            <a:r>
              <a:rPr lang="zh-CN" sz="1600" baseline="30000" dirty="0">
                <a:solidFill>
                  <a:srgbClr val="FFFFFF"/>
                </a:solidFill>
                <a:ea typeface="SimSun" pitchFamily="2" charset="-122"/>
              </a:rPr>
              <a:t>2</a:t>
            </a:r>
            <a:r>
              <a:rPr lang="zh-CN" sz="1600" dirty="0" smtClean="0">
                <a:solidFill>
                  <a:srgbClr val="FFFFFF"/>
                </a:solidFill>
                <a:ea typeface="SimSun" pitchFamily="2" charset="-122"/>
              </a:rPr>
              <a:t>，</a:t>
            </a:r>
            <a:r>
              <a:rPr lang="zh-CN" sz="1600" dirty="0">
                <a:solidFill>
                  <a:srgbClr val="FFFFFF"/>
                </a:solidFill>
                <a:ea typeface="SimSun" pitchFamily="2" charset="-122"/>
              </a:rPr>
              <a:t/>
            </a:r>
            <a:br>
              <a:rPr lang="zh-CN" sz="1600" dirty="0">
                <a:solidFill>
                  <a:srgbClr val="FFFFFF"/>
                </a:solidFill>
                <a:ea typeface="SimSun" pitchFamily="2" charset="-122"/>
              </a:rPr>
            </a:br>
            <a:r>
              <a:rPr lang="zh-CN" sz="1600" dirty="0">
                <a:solidFill>
                  <a:srgbClr val="FFFFFF"/>
                </a:solidFill>
                <a:ea typeface="SimSun" pitchFamily="2" charset="-122"/>
              </a:rPr>
              <a:t>4 周的前 3 周每周一次</a:t>
            </a:r>
            <a:r>
              <a:rPr lang="zh-CN" sz="1600" dirty="0" smtClean="0">
                <a:solidFill>
                  <a:srgbClr val="FFFFFF"/>
                </a:solidFill>
                <a:ea typeface="SimSun" pitchFamily="2" charset="-122"/>
              </a:rPr>
              <a:t>，</a:t>
            </a:r>
            <a:r>
              <a:rPr lang="zh-CN" sz="1600" dirty="0">
                <a:solidFill>
                  <a:srgbClr val="FFFFFF"/>
                </a:solidFill>
                <a:ea typeface="SimSun" pitchFamily="2" charset="-122"/>
              </a:rPr>
              <a:t/>
            </a:r>
            <a:br>
              <a:rPr lang="zh-CN" sz="1600" dirty="0">
                <a:solidFill>
                  <a:srgbClr val="FFFFFF"/>
                </a:solidFill>
                <a:ea typeface="SimSun" pitchFamily="2" charset="-122"/>
              </a:rPr>
            </a:br>
            <a:r>
              <a:rPr lang="zh-CN" sz="1600" dirty="0">
                <a:solidFill>
                  <a:srgbClr val="FFFFFF"/>
                </a:solidFill>
                <a:ea typeface="SimSun" pitchFamily="2" charset="-122"/>
              </a:rPr>
              <a:t>共 6 个周期* (n=432)</a:t>
            </a:r>
          </a:p>
        </p:txBody>
      </p:sp>
      <p:sp>
        <p:nvSpPr>
          <p:cNvPr id="16" name="AutoShape 9"/>
          <p:cNvSpPr>
            <a:spLocks noChangeArrowheads="1"/>
          </p:cNvSpPr>
          <p:nvPr/>
        </p:nvSpPr>
        <p:spPr bwMode="auto">
          <a:xfrm>
            <a:off x="154611" y="2745768"/>
            <a:ext cx="2996253" cy="249888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550" dirty="0">
                <a:solidFill>
                  <a:srgbClr val="FFFFFF"/>
                </a:solidFill>
                <a:ea typeface="SimSun" pitchFamily="2" charset="-122"/>
              </a:rPr>
              <a:t>患者关键纳入标准</a:t>
            </a:r>
          </a:p>
          <a:p>
            <a:pPr marL="228600" indent="-228600" defTabSz="892175" eaLnBrk="0" hangingPunct="0">
              <a:spcAft>
                <a:spcPct val="30000"/>
              </a:spcAft>
              <a:buFont typeface="Arial" pitchFamily="34" charset="0"/>
              <a:buChar char="•"/>
              <a:defRPr/>
            </a:pPr>
            <a:r>
              <a:rPr lang="zh-CN" sz="1550" dirty="0">
                <a:solidFill>
                  <a:srgbClr val="FFFFFF"/>
                </a:solidFill>
                <a:ea typeface="SimSun" pitchFamily="2" charset="-122"/>
              </a:rPr>
              <a:t>胰腺导管腺癌</a:t>
            </a:r>
            <a:r>
              <a:rPr lang="zh-CN" sz="1400" dirty="0">
                <a:solidFill>
                  <a:srgbClr val="FFFFFF"/>
                </a:solidFill>
                <a:ea typeface="SimSun" pitchFamily="2" charset="-122"/>
              </a:rPr>
              <a:t>(T1–3, N0–1, M0)</a:t>
            </a:r>
          </a:p>
          <a:p>
            <a:pPr marL="228600" indent="-228600" defTabSz="892175" eaLnBrk="0" hangingPunct="0">
              <a:spcAft>
                <a:spcPct val="30000"/>
              </a:spcAft>
              <a:buFont typeface="Arial" pitchFamily="34" charset="0"/>
              <a:buChar char="•"/>
              <a:defRPr/>
            </a:pPr>
            <a:r>
              <a:rPr lang="zh-CN" sz="1550" dirty="0">
                <a:solidFill>
                  <a:srgbClr val="FFFFFF"/>
                </a:solidFill>
                <a:ea typeface="SimSun" pitchFamily="2" charset="-122"/>
              </a:rPr>
              <a:t>宏观完全切除</a:t>
            </a:r>
          </a:p>
          <a:p>
            <a:pPr marL="228600" indent="-228600" defTabSz="892175" eaLnBrk="0" hangingPunct="0">
              <a:spcAft>
                <a:spcPct val="30000"/>
              </a:spcAft>
              <a:buFont typeface="Arial" pitchFamily="34" charset="0"/>
              <a:buChar char="•"/>
              <a:defRPr/>
            </a:pPr>
            <a:r>
              <a:rPr lang="zh-CN" sz="1550" dirty="0">
                <a:solidFill>
                  <a:srgbClr val="FFFFFF"/>
                </a:solidFill>
                <a:ea typeface="SimSun" pitchFamily="2" charset="-122"/>
              </a:rPr>
              <a:t>CT：无疾病迹象</a:t>
            </a:r>
          </a:p>
          <a:p>
            <a:pPr marL="228600" indent="-228600" defTabSz="892175" eaLnBrk="0" hangingPunct="0">
              <a:spcAft>
                <a:spcPct val="30000"/>
              </a:spcAft>
              <a:buFont typeface="Arial" pitchFamily="34" charset="0"/>
              <a:buChar char="•"/>
              <a:defRPr/>
            </a:pPr>
            <a:r>
              <a:rPr lang="zh-CN" sz="1550" dirty="0">
                <a:solidFill>
                  <a:srgbClr val="FFFFFF"/>
                </a:solidFill>
                <a:ea typeface="SimSun" pitchFamily="2" charset="-122"/>
              </a:rPr>
              <a:t>未经治疗</a:t>
            </a:r>
          </a:p>
          <a:p>
            <a:pPr marL="228600" indent="-228600" defTabSz="892175" eaLnBrk="0" hangingPunct="0">
              <a:spcAft>
                <a:spcPct val="30000"/>
              </a:spcAft>
              <a:buFont typeface="Arial" pitchFamily="34" charset="0"/>
              <a:buChar char="•"/>
              <a:defRPr/>
            </a:pPr>
            <a:r>
              <a:rPr lang="zh-CN" sz="1550" dirty="0">
                <a:solidFill>
                  <a:srgbClr val="FFFFFF"/>
                </a:solidFill>
                <a:ea typeface="SimSun" pitchFamily="2" charset="-122"/>
              </a:rPr>
              <a:t>CA19-9 &lt;100 U/mL</a:t>
            </a:r>
          </a:p>
          <a:p>
            <a:pPr marL="228600" indent="-228600" defTabSz="892175" eaLnBrk="0" hangingPunct="0">
              <a:spcAft>
                <a:spcPct val="30000"/>
              </a:spcAft>
              <a:buFont typeface="Arial" pitchFamily="34" charset="0"/>
              <a:buChar char="•"/>
              <a:defRPr/>
            </a:pPr>
            <a:r>
              <a:rPr lang="zh-CN" sz="1550" dirty="0">
                <a:solidFill>
                  <a:srgbClr val="FFFFFF"/>
                </a:solidFill>
                <a:ea typeface="SimSun" pitchFamily="2" charset="-122"/>
              </a:rPr>
              <a:t>ECOG PS 0–1</a:t>
            </a:r>
          </a:p>
          <a:p>
            <a:pPr defTabSz="892175" eaLnBrk="0" hangingPunct="0">
              <a:spcAft>
                <a:spcPct val="30000"/>
              </a:spcAft>
              <a:defRPr/>
            </a:pPr>
            <a:r>
              <a:rPr lang="zh-CN" sz="1550" dirty="0">
                <a:solidFill>
                  <a:srgbClr val="FFFFFF"/>
                </a:solidFill>
                <a:ea typeface="SimSun" pitchFamily="2" charset="-122"/>
              </a:rPr>
              <a:t>(n=86</a:t>
            </a:r>
            <a:r>
              <a:rPr lang="zh-CN" sz="1550" dirty="0" smtClean="0">
                <a:solidFill>
                  <a:srgbClr val="FFFFFF"/>
                </a:solidFill>
                <a:ea typeface="SimSun" pitchFamily="2" charset="-122"/>
              </a:rPr>
              <a:t>6</a:t>
            </a:r>
            <a:r>
              <a:rPr lang="en-GB" altLang="zh-CN" sz="1550" dirty="0" smtClean="0">
                <a:solidFill>
                  <a:srgbClr val="FFFFFF"/>
                </a:solidFill>
                <a:ea typeface="SimSun" pitchFamily="2" charset="-122"/>
              </a:rPr>
              <a:t>)</a:t>
            </a:r>
            <a:endParaRPr lang="zh-CN" sz="1550" dirty="0">
              <a:solidFill>
                <a:srgbClr val="FFFFFF"/>
              </a:solidFill>
              <a:ea typeface="SimSun" pitchFamily="2" charset="-122"/>
            </a:endParaRPr>
          </a:p>
        </p:txBody>
      </p:sp>
      <p:cxnSp>
        <p:nvCxnSpPr>
          <p:cNvPr id="17" name="AutoShape 16"/>
          <p:cNvCxnSpPr>
            <a:cxnSpLocks noChangeShapeType="1"/>
            <a:stCxn id="8" idx="4"/>
            <a:endCxn id="20" idx="1"/>
          </p:cNvCxnSpPr>
          <p:nvPr/>
        </p:nvCxnSpPr>
        <p:spPr bwMode="auto">
          <a:xfrm rot="16200000" flipH="1">
            <a:off x="3309661" y="4536984"/>
            <a:ext cx="844950" cy="345606"/>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894940" y="4857269"/>
            <a:ext cx="1094447" cy="52863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zh-CN" sz="1600" b="1">
                <a:solidFill>
                  <a:srgbClr val="FFFFFF"/>
                </a:solidFill>
                <a:ea typeface="SimSun" pitchFamily="2" charset="-122"/>
              </a:rPr>
              <a:t>PD/</a:t>
            </a:r>
          </a:p>
          <a:p>
            <a:pPr algn="ctr" defTabSz="892175" eaLnBrk="0" hangingPunct="0">
              <a:defRPr/>
            </a:pPr>
            <a:r>
              <a:rPr lang="zh-CN" sz="1600" b="1">
                <a:solidFill>
                  <a:srgbClr val="FFFFFF"/>
                </a:solidFill>
                <a:ea typeface="SimSun" pitchFamily="2" charset="-122"/>
              </a:rPr>
              <a:t>毒性</a:t>
            </a:r>
          </a:p>
        </p:txBody>
      </p:sp>
      <p:cxnSp>
        <p:nvCxnSpPr>
          <p:cNvPr id="19" name="AutoShape 20"/>
          <p:cNvCxnSpPr>
            <a:cxnSpLocks noChangeShapeType="1"/>
            <a:stCxn id="20" idx="3"/>
            <a:endCxn id="18" idx="1"/>
          </p:cNvCxnSpPr>
          <p:nvPr/>
        </p:nvCxnSpPr>
        <p:spPr bwMode="auto">
          <a:xfrm flipV="1">
            <a:off x="7537142" y="5121588"/>
            <a:ext cx="357798" cy="10674"/>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3904939" y="4763069"/>
            <a:ext cx="3632203" cy="73838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zh-CN" sz="1600" dirty="0">
                <a:solidFill>
                  <a:srgbClr val="4D4D4D"/>
                </a:solidFill>
                <a:ea typeface="SimSun" pitchFamily="2" charset="-122"/>
              </a:rPr>
              <a:t>吉西他滨 1000 mg/m</a:t>
            </a:r>
            <a:r>
              <a:rPr lang="zh-CN" sz="1600" baseline="30000" dirty="0" smtClean="0">
                <a:solidFill>
                  <a:srgbClr val="4D4D4D"/>
                </a:solidFill>
                <a:ea typeface="SimSun" pitchFamily="2" charset="-122"/>
              </a:rPr>
              <a:t>2</a:t>
            </a:r>
            <a:r>
              <a:rPr lang="zh-CN" sz="1600" dirty="0">
                <a:solidFill>
                  <a:srgbClr val="4D4D4D"/>
                </a:solidFill>
                <a:ea typeface="SimSun" pitchFamily="2" charset="-122"/>
              </a:rPr>
              <a:t/>
            </a:r>
            <a:br>
              <a:rPr lang="zh-CN" sz="1600" dirty="0">
                <a:solidFill>
                  <a:srgbClr val="4D4D4D"/>
                </a:solidFill>
                <a:ea typeface="SimSun" pitchFamily="2" charset="-122"/>
              </a:rPr>
            </a:br>
            <a:r>
              <a:rPr lang="zh-CN" sz="1600" dirty="0">
                <a:solidFill>
                  <a:srgbClr val="4D4D4D"/>
                </a:solidFill>
                <a:ea typeface="SimSun" pitchFamily="2" charset="-122"/>
              </a:rPr>
              <a:t>4 周的前 3 周每周一次</a:t>
            </a:r>
            <a:r>
              <a:rPr lang="zh-CN" sz="1600" dirty="0" smtClean="0">
                <a:solidFill>
                  <a:srgbClr val="4D4D4D"/>
                </a:solidFill>
                <a:ea typeface="SimSun" pitchFamily="2" charset="-122"/>
              </a:rPr>
              <a:t>，</a:t>
            </a:r>
            <a:r>
              <a:rPr lang="zh-CN" sz="1600" dirty="0">
                <a:solidFill>
                  <a:srgbClr val="4D4D4D"/>
                </a:solidFill>
                <a:ea typeface="SimSun" pitchFamily="2" charset="-122"/>
              </a:rPr>
              <a:t/>
            </a:r>
            <a:br>
              <a:rPr lang="zh-CN" sz="1600" dirty="0">
                <a:solidFill>
                  <a:srgbClr val="4D4D4D"/>
                </a:solidFill>
                <a:ea typeface="SimSun" pitchFamily="2" charset="-122"/>
              </a:rPr>
            </a:br>
            <a:r>
              <a:rPr lang="zh-CN" sz="1600" dirty="0">
                <a:solidFill>
                  <a:srgbClr val="4D4D4D"/>
                </a:solidFill>
                <a:ea typeface="SimSun" pitchFamily="2" charset="-122"/>
              </a:rPr>
              <a:t>共 6 个周期* (n=434)</a:t>
            </a:r>
          </a:p>
        </p:txBody>
      </p:sp>
      <p:sp>
        <p:nvSpPr>
          <p:cNvPr id="21" name="Content Placeholder 26"/>
          <p:cNvSpPr txBox="1">
            <a:spLocks/>
          </p:cNvSpPr>
          <p:nvPr/>
        </p:nvSpPr>
        <p:spPr>
          <a:xfrm>
            <a:off x="4648200" y="558865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zh-CN" b="1">
                <a:solidFill>
                  <a:srgbClr val="A0A0A0"/>
                </a:solidFill>
              </a:rPr>
              <a:t>次要终点</a:t>
            </a:r>
          </a:p>
          <a:p>
            <a:pPr>
              <a:buClr>
                <a:srgbClr val="043882"/>
              </a:buClr>
              <a:defRPr/>
            </a:pPr>
            <a:r>
              <a:rPr lang="zh-CN"/>
              <a:t>OS、安全性</a:t>
            </a:r>
          </a:p>
        </p:txBody>
      </p:sp>
    </p:spTree>
    <p:extLst>
      <p:ext uri="{BB962C8B-B14F-4D97-AF65-F5344CB8AC3E}">
        <p14:creationId xmlns:p14="http://schemas.microsoft.com/office/powerpoint/2010/main" val="26398864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4515：辅助型纳米白蛋白结合型紫杉醇 + 吉西他滨 (nab-P+Gem) 对比吉西他滨 (Gem) 单药用于胰腺癌 (PC) 切除患者的 III 期 APACT 试验：结局按地理区域的划</a:t>
            </a:r>
            <a:r>
              <a:rPr lang="zh-CN" dirty="0" smtClean="0"/>
              <a:t>分</a:t>
            </a:r>
            <a:r>
              <a:rPr lang="en-GB" altLang="zh-CN" dirty="0" smtClean="0"/>
              <a:t> </a:t>
            </a:r>
            <a:r>
              <a:rPr lang="zh-CN" dirty="0" smtClean="0"/>
              <a:t>–</a:t>
            </a:r>
            <a:r>
              <a:rPr lang="en-GB" altLang="zh-CN" dirty="0" smtClean="0"/>
              <a:t> </a:t>
            </a:r>
            <a:r>
              <a:rPr lang="zh-CN" dirty="0" smtClean="0"/>
              <a:t>R</a:t>
            </a:r>
            <a:r>
              <a:rPr lang="zh-CN" dirty="0"/>
              <a:t>eni M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Reni M, et al.J Clin Oncol 2020;38(suppl);abstr 4515</a:t>
            </a:r>
          </a:p>
        </p:txBody>
      </p:sp>
      <p:sp>
        <p:nvSpPr>
          <p:cNvPr id="6" name="TextBox 5"/>
          <p:cNvSpPr txBox="1"/>
          <p:nvPr/>
        </p:nvSpPr>
        <p:spPr>
          <a:xfrm>
            <a:off x="1825293" y="1856095"/>
            <a:ext cx="2090637" cy="338554"/>
          </a:xfrm>
          <a:prstGeom prst="rect">
            <a:avLst/>
          </a:prstGeom>
          <a:noFill/>
        </p:spPr>
        <p:txBody>
          <a:bodyPr wrap="none" rtlCol="0">
            <a:spAutoFit/>
          </a:bodyPr>
          <a:lstStyle/>
          <a:p>
            <a:r>
              <a:rPr lang="zh-CN" sz="1600" b="1">
                <a:solidFill>
                  <a:srgbClr val="4D4D4D"/>
                </a:solidFill>
                <a:latin typeface="Arial"/>
                <a:ea typeface="SimSun"/>
                <a:cs typeface="Arial"/>
              </a:rPr>
              <a:t>OS（ITT 人群）</a:t>
            </a:r>
          </a:p>
        </p:txBody>
      </p:sp>
      <p:graphicFrame>
        <p:nvGraphicFramePr>
          <p:cNvPr id="8" name="Table 7"/>
          <p:cNvGraphicFramePr>
            <a:graphicFrameLocks noGrp="1"/>
          </p:cNvGraphicFramePr>
          <p:nvPr>
            <p:extLst>
              <p:ext uri="{D42A27DB-BD31-4B8C-83A1-F6EECF244321}">
                <p14:modId xmlns:p14="http://schemas.microsoft.com/office/powerpoint/2010/main" val="4232809383"/>
              </p:ext>
            </p:extLst>
          </p:nvPr>
        </p:nvGraphicFramePr>
        <p:xfrm>
          <a:off x="5297665" y="2226465"/>
          <a:ext cx="3617735" cy="2871517"/>
        </p:xfrm>
        <a:graphic>
          <a:graphicData uri="http://schemas.openxmlformats.org/drawingml/2006/table">
            <a:tbl>
              <a:tblPr firstRow="1" bandRow="1">
                <a:tableStyleId>{5202B0CA-FC54-4496-8BCA-5EF66A818D29}</a:tableStyleId>
              </a:tblPr>
              <a:tblGrid>
                <a:gridCol w="796443">
                  <a:extLst>
                    <a:ext uri="{9D8B030D-6E8A-4147-A177-3AD203B41FA5}">
                      <a16:colId xmlns:a16="http://schemas.microsoft.com/office/drawing/2014/main" val="2347403291"/>
                    </a:ext>
                  </a:extLst>
                </a:gridCol>
                <a:gridCol w="800345">
                  <a:extLst>
                    <a:ext uri="{9D8B030D-6E8A-4147-A177-3AD203B41FA5}">
                      <a16:colId xmlns:a16="http://schemas.microsoft.com/office/drawing/2014/main" val="400641341"/>
                    </a:ext>
                  </a:extLst>
                </a:gridCol>
                <a:gridCol w="750627">
                  <a:extLst>
                    <a:ext uri="{9D8B030D-6E8A-4147-A177-3AD203B41FA5}">
                      <a16:colId xmlns:a16="http://schemas.microsoft.com/office/drawing/2014/main" val="4114900026"/>
                    </a:ext>
                  </a:extLst>
                </a:gridCol>
                <a:gridCol w="736979">
                  <a:extLst>
                    <a:ext uri="{9D8B030D-6E8A-4147-A177-3AD203B41FA5}">
                      <a16:colId xmlns:a16="http://schemas.microsoft.com/office/drawing/2014/main" val="3075156002"/>
                    </a:ext>
                  </a:extLst>
                </a:gridCol>
                <a:gridCol w="533341">
                  <a:extLst>
                    <a:ext uri="{9D8B030D-6E8A-4147-A177-3AD203B41FA5}">
                      <a16:colId xmlns:a16="http://schemas.microsoft.com/office/drawing/2014/main" val="2212904244"/>
                    </a:ext>
                  </a:extLst>
                </a:gridCol>
              </a:tblGrid>
              <a:tr h="494077">
                <a:tc>
                  <a:txBody>
                    <a:bodyPr/>
                    <a:lstStyle/>
                    <a:p>
                      <a:pPr algn="l" rtl="0">
                        <a:lnSpc>
                          <a:spcPts val="1200"/>
                        </a:lnSpc>
                      </a:pPr>
                      <a:endParaRPr lang="en-GB" sz="1200" dirty="0">
                        <a:solidFill>
                          <a:schemeClr val="tx2"/>
                        </a:solidFill>
                      </a:endParaRPr>
                    </a:p>
                  </a:txBody>
                  <a:tcPr/>
                </a:tc>
                <a:tc gridSpan="2">
                  <a:txBody>
                    <a:bodyPr/>
                    <a:lstStyle/>
                    <a:p>
                      <a:pPr algn="ctr">
                        <a:lnSpc>
                          <a:spcPts val="1200"/>
                        </a:lnSpc>
                      </a:pPr>
                      <a:r>
                        <a:rPr lang="zh-CN" sz="1200" dirty="0">
                          <a:solidFill>
                            <a:schemeClr val="tx2"/>
                          </a:solidFill>
                        </a:rPr>
                        <a:t>随访中位数（月</a:t>
                      </a:r>
                      <a:r>
                        <a:rPr lang="zh-CN" sz="1200" dirty="0" smtClean="0">
                          <a:solidFill>
                            <a:schemeClr val="tx2"/>
                          </a:solidFill>
                        </a:rPr>
                        <a:t>）</a:t>
                      </a:r>
                      <a:r>
                        <a:rPr lang="zh-CN" sz="1200" dirty="0">
                          <a:solidFill>
                            <a:schemeClr val="tx2"/>
                          </a:solidFill>
                        </a:rPr>
                        <a:t/>
                      </a:r>
                      <a:br>
                        <a:rPr lang="zh-CN" sz="1200" dirty="0">
                          <a:solidFill>
                            <a:schemeClr val="tx2"/>
                          </a:solidFill>
                        </a:rPr>
                      </a:br>
                      <a:r>
                        <a:rPr lang="zh-CN" sz="1200" dirty="0">
                          <a:solidFill>
                            <a:schemeClr val="tx2"/>
                          </a:solidFill>
                        </a:rPr>
                        <a:t>（基线时的 n）</a:t>
                      </a:r>
                    </a:p>
                  </a:txBody>
                  <a:tcPr anchor="ctr"/>
                </a:tc>
                <a:tc hMerge="1">
                  <a:txBody>
                    <a:bodyPr/>
                    <a:lstStyle/>
                    <a:p>
                      <a:endParaRPr lang="en-GB"/>
                    </a:p>
                  </a:txBody>
                  <a:tcPr/>
                </a:tc>
                <a:tc gridSpan="2">
                  <a:txBody>
                    <a:bodyPr/>
                    <a:lstStyle/>
                    <a:p>
                      <a:pPr algn="ctr">
                        <a:lnSpc>
                          <a:spcPts val="1200"/>
                        </a:lnSpc>
                      </a:pPr>
                      <a:r>
                        <a:rPr lang="zh-CN" sz="1200">
                          <a:solidFill>
                            <a:schemeClr val="tx2"/>
                          </a:solidFill>
                        </a:rPr>
                        <a:t>4 年 OS，%</a:t>
                      </a:r>
                    </a:p>
                  </a:txBody>
                  <a:tcPr anchor="ctr"/>
                </a:tc>
                <a:tc hMerge="1">
                  <a:txBody>
                    <a:bodyPr/>
                    <a:lstStyle/>
                    <a:p>
                      <a:endParaRPr lang="en-GB"/>
                    </a:p>
                  </a:txBody>
                  <a:tcPr/>
                </a:tc>
                <a:extLst>
                  <a:ext uri="{0D108BD9-81ED-4DB2-BD59-A6C34878D82A}">
                    <a16:rowId xmlns:a16="http://schemas.microsoft.com/office/drawing/2014/main" val="1739715533"/>
                  </a:ext>
                </a:extLst>
              </a:tr>
              <a:tr h="362094">
                <a:tc>
                  <a:txBody>
                    <a:bodyPr/>
                    <a:lstStyle/>
                    <a:p>
                      <a:pPr algn="l" rtl="0">
                        <a:lnSpc>
                          <a:spcPts val="1200"/>
                        </a:lnSpc>
                      </a:pPr>
                      <a:endParaRPr lang="en-GB" sz="1200" dirty="0">
                        <a:solidFill>
                          <a:schemeClr val="tx2"/>
                        </a:solidFill>
                      </a:endParaRPr>
                    </a:p>
                  </a:txBody>
                  <a:tcPr>
                    <a:solidFill>
                      <a:schemeClr val="bg2"/>
                    </a:solidFill>
                  </a:tcPr>
                </a:tc>
                <a:tc>
                  <a:txBody>
                    <a:bodyPr/>
                    <a:lstStyle/>
                    <a:p>
                      <a:pPr algn="ctr">
                        <a:lnSpc>
                          <a:spcPts val="1200"/>
                        </a:lnSpc>
                      </a:pPr>
                      <a:r>
                        <a:rPr lang="zh-CN" sz="1200" b="1" i="0">
                          <a:solidFill>
                            <a:schemeClr val="tx2"/>
                          </a:solidFill>
                        </a:rPr>
                        <a:t>nab-P + Gem</a:t>
                      </a: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zh-CN" sz="1200" b="1" i="0">
                          <a:solidFill>
                            <a:schemeClr val="tx2"/>
                          </a:solidFill>
                        </a:rPr>
                        <a:t>Gem</a:t>
                      </a:r>
                    </a:p>
                  </a:txBody>
                  <a:tcPr anchor="ctr">
                    <a:lnL w="12700" cap="flat" cmpd="sng" algn="ctr">
                      <a:noFill/>
                      <a:prstDash val="solid"/>
                      <a:round/>
                      <a:headEnd type="none" w="med" len="med"/>
                      <a:tailEnd type="none" w="med" len="med"/>
                    </a:lnL>
                    <a:solidFill>
                      <a:schemeClr val="bg2"/>
                    </a:solidFill>
                  </a:tcPr>
                </a:tc>
                <a:tc>
                  <a:txBody>
                    <a:bodyPr/>
                    <a:lstStyle/>
                    <a:p>
                      <a:pPr algn="ctr">
                        <a:lnSpc>
                          <a:spcPts val="1200"/>
                        </a:lnSpc>
                      </a:pPr>
                      <a:r>
                        <a:rPr lang="zh-CN" sz="1200" b="1" i="0">
                          <a:solidFill>
                            <a:schemeClr val="tx2"/>
                          </a:solidFill>
                        </a:rPr>
                        <a:t>nab-P + Gem</a:t>
                      </a: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zh-CN" sz="1200" b="1" i="0">
                          <a:solidFill>
                            <a:schemeClr val="tx2"/>
                          </a:solidFill>
                        </a:rPr>
                        <a:t>Gem</a:t>
                      </a:r>
                    </a:p>
                  </a:txBody>
                  <a:tcPr anchor="ctr">
                    <a:lnL w="12700" cap="flat" cmpd="sng" algn="ctr">
                      <a:noFill/>
                      <a:prstDash val="solid"/>
                      <a:round/>
                      <a:headEnd type="none" w="med" len="med"/>
                      <a:tailEnd type="none" w="med" len="med"/>
                    </a:lnL>
                    <a:solidFill>
                      <a:schemeClr val="bg2"/>
                    </a:solidFill>
                  </a:tcPr>
                </a:tc>
                <a:extLst>
                  <a:ext uri="{0D108BD9-81ED-4DB2-BD59-A6C34878D82A}">
                    <a16:rowId xmlns:a16="http://schemas.microsoft.com/office/drawing/2014/main" val="3213896884"/>
                  </a:ext>
                </a:extLst>
              </a:tr>
              <a:tr h="362094">
                <a:tc>
                  <a:txBody>
                    <a:bodyPr/>
                    <a:lstStyle/>
                    <a:p>
                      <a:pPr>
                        <a:lnSpc>
                          <a:spcPts val="1200"/>
                        </a:lnSpc>
                      </a:pPr>
                      <a:r>
                        <a:rPr lang="zh-CN" sz="1200">
                          <a:solidFill>
                            <a:schemeClr val="tx1"/>
                          </a:solidFill>
                        </a:rPr>
                        <a:t>欧洲</a:t>
                      </a:r>
                    </a:p>
                  </a:txBody>
                  <a:tcPr>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53.9 (203)</a:t>
                      </a: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53.2 (205)</a:t>
                      </a: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44</a:t>
                      </a: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41</a:t>
                      </a: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18441710"/>
                  </a:ext>
                </a:extLst>
              </a:tr>
              <a:tr h="362094">
                <a:tc>
                  <a:txBody>
                    <a:bodyPr/>
                    <a:lstStyle/>
                    <a:p>
                      <a:pPr>
                        <a:lnSpc>
                          <a:spcPts val="1200"/>
                        </a:lnSpc>
                      </a:pPr>
                      <a:r>
                        <a:rPr lang="zh-CN" sz="1200">
                          <a:solidFill>
                            <a:schemeClr val="tx1"/>
                          </a:solidFill>
                        </a:rPr>
                        <a:t>北美</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53.9 (144)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52.6 (156)</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37</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81942923"/>
                  </a:ext>
                </a:extLst>
              </a:tr>
              <a:tr h="365841">
                <a:tc>
                  <a:txBody>
                    <a:bodyPr/>
                    <a:lstStyle/>
                    <a:p>
                      <a:pPr>
                        <a:lnSpc>
                          <a:spcPts val="1200"/>
                        </a:lnSpc>
                      </a:pPr>
                      <a:r>
                        <a:rPr lang="zh-CN" sz="1200">
                          <a:solidFill>
                            <a:schemeClr val="tx1"/>
                          </a:solidFill>
                        </a:rPr>
                        <a:t>亚太</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51.1 </a:t>
                      </a:r>
                    </a:p>
                    <a:p>
                      <a:pPr algn="ctr">
                        <a:lnSpc>
                          <a:spcPts val="1200"/>
                        </a:lnSpc>
                      </a:pPr>
                      <a:r>
                        <a:rPr lang="zh-CN" sz="1200">
                          <a:solidFill>
                            <a:schemeClr val="tx1"/>
                          </a:solidFill>
                        </a:rPr>
                        <a:t>(55)</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dirty="0">
                          <a:solidFill>
                            <a:schemeClr val="tx1"/>
                          </a:solidFill>
                        </a:rPr>
                        <a:t>52.7 </a:t>
                      </a:r>
                      <a:r>
                        <a:rPr lang="en-GB" altLang="zh-CN" sz="1200" dirty="0" smtClean="0">
                          <a:solidFill>
                            <a:schemeClr val="tx1"/>
                          </a:solidFill>
                        </a:rPr>
                        <a:t/>
                      </a:r>
                      <a:br>
                        <a:rPr lang="en-GB" altLang="zh-CN" sz="1200" dirty="0" smtClean="0">
                          <a:solidFill>
                            <a:schemeClr val="tx1"/>
                          </a:solidFill>
                        </a:rPr>
                      </a:br>
                      <a:r>
                        <a:rPr lang="zh-CN" sz="1200" dirty="0" smtClean="0">
                          <a:solidFill>
                            <a:schemeClr val="tx1"/>
                          </a:solidFill>
                        </a:rPr>
                        <a:t>(</a:t>
                      </a:r>
                      <a:r>
                        <a:rPr lang="zh-CN" sz="1200" dirty="0">
                          <a:solidFill>
                            <a:schemeClr val="tx1"/>
                          </a:solidFill>
                        </a:rPr>
                        <a:t>53)</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46</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39</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7414912"/>
                  </a:ext>
                </a:extLst>
              </a:tr>
              <a:tr h="362094">
                <a:tc>
                  <a:txBody>
                    <a:bodyPr/>
                    <a:lstStyle/>
                    <a:p>
                      <a:pPr>
                        <a:lnSpc>
                          <a:spcPts val="1200"/>
                        </a:lnSpc>
                      </a:pPr>
                      <a:r>
                        <a:rPr lang="zh-CN" sz="1200">
                          <a:solidFill>
                            <a:schemeClr val="tx1"/>
                          </a:solidFill>
                        </a:rPr>
                        <a:t>澳大利亚</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50.6 </a:t>
                      </a:r>
                    </a:p>
                    <a:p>
                      <a:pPr algn="ctr">
                        <a:lnSpc>
                          <a:spcPts val="1200"/>
                        </a:lnSpc>
                      </a:pPr>
                      <a:r>
                        <a:rPr lang="zh-CN" sz="1200">
                          <a:solidFill>
                            <a:schemeClr val="tx1"/>
                          </a:solidFill>
                        </a:rPr>
                        <a:t>(30)</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dirty="0">
                          <a:solidFill>
                            <a:schemeClr val="tx1"/>
                          </a:solidFill>
                        </a:rPr>
                        <a:t>54.2</a:t>
                      </a:r>
                      <a:r>
                        <a:rPr lang="zh-CN" sz="1200" baseline="0" dirty="0">
                          <a:solidFill>
                            <a:schemeClr val="tx1"/>
                          </a:solidFill>
                        </a:rPr>
                        <a:t> </a:t>
                      </a:r>
                      <a:r>
                        <a:rPr lang="en-GB" altLang="zh-CN" sz="1200" baseline="0" dirty="0" smtClean="0">
                          <a:solidFill>
                            <a:schemeClr val="tx1"/>
                          </a:solidFill>
                        </a:rPr>
                        <a:t/>
                      </a:r>
                      <a:br>
                        <a:rPr lang="en-GB" altLang="zh-CN" sz="1200" baseline="0" dirty="0" smtClean="0">
                          <a:solidFill>
                            <a:schemeClr val="tx1"/>
                          </a:solidFill>
                        </a:rPr>
                      </a:br>
                      <a:r>
                        <a:rPr lang="zh-CN" sz="1200" baseline="0" dirty="0" smtClean="0">
                          <a:solidFill>
                            <a:schemeClr val="tx1"/>
                          </a:solidFill>
                        </a:rPr>
                        <a:t>(</a:t>
                      </a:r>
                      <a:r>
                        <a:rPr lang="zh-CN" sz="1200" baseline="0" dirty="0">
                          <a:solidFill>
                            <a:schemeClr val="tx1"/>
                          </a:solidFill>
                        </a:rPr>
                        <a:t>20)</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42</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zh-CN" sz="1200">
                          <a:solidFill>
                            <a:schemeClr val="tx1"/>
                          </a:solidFill>
                        </a:rPr>
                        <a:t>26</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890359206"/>
                  </a:ext>
                </a:extLst>
              </a:tr>
              <a:tr h="362094">
                <a:tc>
                  <a:txBody>
                    <a:bodyPr/>
                    <a:lstStyle/>
                    <a:p>
                      <a:pPr>
                        <a:lnSpc>
                          <a:spcPts val="1200"/>
                        </a:lnSpc>
                      </a:pPr>
                      <a:r>
                        <a:rPr lang="zh-CN" sz="1200">
                          <a:solidFill>
                            <a:schemeClr val="tx1"/>
                          </a:solidFill>
                        </a:rPr>
                        <a:t>ITT 共计</a:t>
                      </a:r>
                    </a:p>
                  </a:txBody>
                  <a:tcPr>
                    <a:lnT w="12700" cap="flat" cmpd="sng" algn="ctr">
                      <a:solidFill>
                        <a:schemeClr val="tx2"/>
                      </a:solidFill>
                      <a:prstDash val="solid"/>
                      <a:round/>
                      <a:headEnd type="none" w="med" len="med"/>
                      <a:tailEnd type="none" w="med" len="med"/>
                    </a:lnT>
                  </a:tcPr>
                </a:tc>
                <a:tc>
                  <a:txBody>
                    <a:bodyPr/>
                    <a:lstStyle/>
                    <a:p>
                      <a:pPr algn="ctr">
                        <a:lnSpc>
                          <a:spcPts val="1200"/>
                        </a:lnSpc>
                      </a:pPr>
                      <a:r>
                        <a:rPr lang="zh-CN" sz="1200">
                          <a:solidFill>
                            <a:schemeClr val="tx1"/>
                          </a:solidFill>
                        </a:rPr>
                        <a:t>53.3 (432)</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zh-CN" sz="1200">
                          <a:solidFill>
                            <a:schemeClr val="tx1"/>
                          </a:solidFill>
                        </a:rPr>
                        <a:t>53.0 (434)</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200"/>
                        </a:lnSpc>
                      </a:pPr>
                      <a:r>
                        <a:rPr lang="zh-CN" sz="1200">
                          <a:solidFill>
                            <a:schemeClr val="tx1"/>
                          </a:solidFill>
                        </a:rPr>
                        <a:t>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zh-CN" sz="1200" dirty="0">
                          <a:solidFill>
                            <a:schemeClr val="tx1"/>
                          </a:solidFill>
                        </a:rPr>
                        <a:t>38</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260333156"/>
                  </a:ext>
                </a:extLst>
              </a:tr>
            </a:tbl>
          </a:graphicData>
        </a:graphic>
      </p:graphicFrame>
      <p:grpSp>
        <p:nvGrpSpPr>
          <p:cNvPr id="9" name="Group 8">
            <a:extLst>
              <a:ext uri="{FF2B5EF4-FFF2-40B4-BE49-F238E27FC236}">
                <a16:creationId xmlns:a16="http://schemas.microsoft.com/office/drawing/2014/main" id="{CEDFA3CC-25A8-4C5A-8CDC-61B3C677B79A}"/>
              </a:ext>
            </a:extLst>
          </p:cNvPr>
          <p:cNvGrpSpPr/>
          <p:nvPr/>
        </p:nvGrpSpPr>
        <p:grpSpPr>
          <a:xfrm>
            <a:off x="171036" y="2558915"/>
            <a:ext cx="4896703" cy="2954623"/>
            <a:chOff x="171036" y="2558915"/>
            <a:chExt cx="4896703" cy="2954623"/>
          </a:xfrm>
        </p:grpSpPr>
        <p:sp>
          <p:nvSpPr>
            <p:cNvPr id="11" name="Freeform 21">
              <a:extLst>
                <a:ext uri="{FF2B5EF4-FFF2-40B4-BE49-F238E27FC236}">
                  <a16:creationId xmlns:a16="http://schemas.microsoft.com/office/drawing/2014/main" id="{5BD70305-0287-417F-9851-6B1C343EDF7F}"/>
                </a:ext>
              </a:extLst>
            </p:cNvPr>
            <p:cNvSpPr>
              <a:spLocks/>
            </p:cNvSpPr>
            <p:nvPr/>
          </p:nvSpPr>
          <p:spPr bwMode="auto">
            <a:xfrm>
              <a:off x="666491" y="2664878"/>
              <a:ext cx="4294143"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2" name="Line 6">
              <a:extLst>
                <a:ext uri="{FF2B5EF4-FFF2-40B4-BE49-F238E27FC236}">
                  <a16:creationId xmlns:a16="http://schemas.microsoft.com/office/drawing/2014/main" id="{491C070A-1627-46BE-AACD-2B0C5AF0908E}"/>
                </a:ext>
              </a:extLst>
            </p:cNvPr>
            <p:cNvSpPr>
              <a:spLocks noChangeShapeType="1"/>
            </p:cNvSpPr>
            <p:nvPr/>
          </p:nvSpPr>
          <p:spPr bwMode="auto">
            <a:xfrm>
              <a:off x="610044" y="266487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3" name="Line 7">
              <a:extLst>
                <a:ext uri="{FF2B5EF4-FFF2-40B4-BE49-F238E27FC236}">
                  <a16:creationId xmlns:a16="http://schemas.microsoft.com/office/drawing/2014/main" id="{20C555BC-198B-45CE-8ED1-794BDDFF652A}"/>
                </a:ext>
              </a:extLst>
            </p:cNvPr>
            <p:cNvSpPr>
              <a:spLocks noChangeShapeType="1"/>
            </p:cNvSpPr>
            <p:nvPr/>
          </p:nvSpPr>
          <p:spPr bwMode="auto">
            <a:xfrm>
              <a:off x="610044" y="3150522"/>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4" name="Line 8">
              <a:extLst>
                <a:ext uri="{FF2B5EF4-FFF2-40B4-BE49-F238E27FC236}">
                  <a16:creationId xmlns:a16="http://schemas.microsoft.com/office/drawing/2014/main" id="{31A6CDE0-EB1A-4BEA-BC3C-D99D7DF6A53F}"/>
                </a:ext>
              </a:extLst>
            </p:cNvPr>
            <p:cNvSpPr>
              <a:spLocks noChangeShapeType="1"/>
            </p:cNvSpPr>
            <p:nvPr/>
          </p:nvSpPr>
          <p:spPr bwMode="auto">
            <a:xfrm>
              <a:off x="610044" y="36143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5" name="Line 9">
              <a:extLst>
                <a:ext uri="{FF2B5EF4-FFF2-40B4-BE49-F238E27FC236}">
                  <a16:creationId xmlns:a16="http://schemas.microsoft.com/office/drawing/2014/main" id="{5E991217-8972-4A5A-BF16-CDA3489756F7}"/>
                </a:ext>
              </a:extLst>
            </p:cNvPr>
            <p:cNvSpPr>
              <a:spLocks noChangeShapeType="1"/>
            </p:cNvSpPr>
            <p:nvPr/>
          </p:nvSpPr>
          <p:spPr bwMode="auto">
            <a:xfrm>
              <a:off x="610044" y="4093189"/>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6" name="Line 10">
              <a:extLst>
                <a:ext uri="{FF2B5EF4-FFF2-40B4-BE49-F238E27FC236}">
                  <a16:creationId xmlns:a16="http://schemas.microsoft.com/office/drawing/2014/main" id="{45EE76A2-A4E1-4794-9560-C17FDCC45BDD}"/>
                </a:ext>
              </a:extLst>
            </p:cNvPr>
            <p:cNvSpPr>
              <a:spLocks noChangeShapeType="1"/>
            </p:cNvSpPr>
            <p:nvPr/>
          </p:nvSpPr>
          <p:spPr bwMode="auto">
            <a:xfrm>
              <a:off x="610044" y="456202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7" name="Line 11">
              <a:extLst>
                <a:ext uri="{FF2B5EF4-FFF2-40B4-BE49-F238E27FC236}">
                  <a16:creationId xmlns:a16="http://schemas.microsoft.com/office/drawing/2014/main" id="{C66755C3-306B-40FD-9D34-658A0176AA61}"/>
                </a:ext>
              </a:extLst>
            </p:cNvPr>
            <p:cNvSpPr>
              <a:spLocks noChangeShapeType="1"/>
            </p:cNvSpPr>
            <p:nvPr/>
          </p:nvSpPr>
          <p:spPr bwMode="auto">
            <a:xfrm>
              <a:off x="610044" y="50358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8" name="TextBox 17">
              <a:extLst>
                <a:ext uri="{FF2B5EF4-FFF2-40B4-BE49-F238E27FC236}">
                  <a16:creationId xmlns:a16="http://schemas.microsoft.com/office/drawing/2014/main" id="{E72B5C7D-E01E-4C72-83E5-4E3E456472B3}"/>
                </a:ext>
              </a:extLst>
            </p:cNvPr>
            <p:cNvSpPr txBox="1"/>
            <p:nvPr/>
          </p:nvSpPr>
          <p:spPr>
            <a:xfrm rot="16200000">
              <a:off x="27406" y="3759142"/>
              <a:ext cx="518092" cy="230832"/>
            </a:xfrm>
            <a:prstGeom prst="rect">
              <a:avLst/>
            </a:prstGeom>
            <a:noFill/>
          </p:spPr>
          <p:txBody>
            <a:bodyPr wrap="none" rtlCol="0">
              <a:spAutoFit/>
            </a:bodyPr>
            <a:lstStyle/>
            <a:p>
              <a:pPr algn="ctr"/>
              <a:r>
                <a:rPr lang="zh-CN" sz="900">
                  <a:solidFill>
                    <a:srgbClr val="000000"/>
                  </a:solidFill>
                  <a:latin typeface="Arial" panose="020B0604020202020204" pitchFamily="34" charset="0"/>
                  <a:ea typeface="SimSun"/>
                  <a:cs typeface="Arial" panose="020B0604020202020204" pitchFamily="34" charset="0"/>
                </a:rPr>
                <a:t>OS，%</a:t>
              </a:r>
            </a:p>
          </p:txBody>
        </p:sp>
        <p:sp>
          <p:nvSpPr>
            <p:cNvPr id="19" name="TextBox 18">
              <a:extLst>
                <a:ext uri="{FF2B5EF4-FFF2-40B4-BE49-F238E27FC236}">
                  <a16:creationId xmlns:a16="http://schemas.microsoft.com/office/drawing/2014/main" id="{D6439353-0AE0-4BDE-855A-DBCDB7E555F4}"/>
                </a:ext>
              </a:extLst>
            </p:cNvPr>
            <p:cNvSpPr txBox="1"/>
            <p:nvPr/>
          </p:nvSpPr>
          <p:spPr>
            <a:xfrm>
              <a:off x="2278940" y="5282706"/>
              <a:ext cx="883575" cy="230832"/>
            </a:xfrm>
            <a:prstGeom prst="rect">
              <a:avLst/>
            </a:prstGeom>
            <a:noFill/>
          </p:spPr>
          <p:txBody>
            <a:bodyPr wrap="none" rtlCol="0">
              <a:spAutoFit/>
            </a:bodyPr>
            <a:lstStyle/>
            <a:p>
              <a:pPr algn="ctr"/>
              <a:r>
                <a:rPr lang="zh-CN" sz="900">
                  <a:solidFill>
                    <a:srgbClr val="000000"/>
                  </a:solidFill>
                  <a:latin typeface="Arial" panose="020B0604020202020204" pitchFamily="34" charset="0"/>
                  <a:ea typeface="SimSun"/>
                  <a:cs typeface="Arial" panose="020B0604020202020204" pitchFamily="34" charset="0"/>
                </a:rPr>
                <a:t>时间（月）</a:t>
              </a:r>
            </a:p>
          </p:txBody>
        </p:sp>
        <p:sp>
          <p:nvSpPr>
            <p:cNvPr id="20" name="TextBox 19">
              <a:extLst>
                <a:ext uri="{FF2B5EF4-FFF2-40B4-BE49-F238E27FC236}">
                  <a16:creationId xmlns:a16="http://schemas.microsoft.com/office/drawing/2014/main" id="{F0121F5A-6378-4087-B349-25888CDC450F}"/>
                </a:ext>
              </a:extLst>
            </p:cNvPr>
            <p:cNvSpPr txBox="1"/>
            <p:nvPr/>
          </p:nvSpPr>
          <p:spPr>
            <a:xfrm>
              <a:off x="293113" y="2558915"/>
              <a:ext cx="377026" cy="230832"/>
            </a:xfrm>
            <a:prstGeom prst="rect">
              <a:avLst/>
            </a:prstGeom>
            <a:noFill/>
          </p:spPr>
          <p:txBody>
            <a:bodyPr wrap="none" rtlCol="0" anchor="ctr" anchorCtr="0">
              <a:spAutoFit/>
            </a:bodyPr>
            <a:lstStyle/>
            <a:p>
              <a:pPr algn="r"/>
              <a:r>
                <a:rPr lang="zh-CN" sz="900">
                  <a:solidFill>
                    <a:srgbClr val="000000"/>
                  </a:solidFill>
                  <a:latin typeface="Arial" panose="020B0604020202020204" pitchFamily="34" charset="0"/>
                  <a:ea typeface="SimSun"/>
                  <a:cs typeface="Arial" panose="020B0604020202020204" pitchFamily="34" charset="0"/>
                </a:rPr>
                <a:t>100</a:t>
              </a:r>
            </a:p>
          </p:txBody>
        </p:sp>
        <p:sp>
          <p:nvSpPr>
            <p:cNvPr id="21" name="TextBox 20">
              <a:extLst>
                <a:ext uri="{FF2B5EF4-FFF2-40B4-BE49-F238E27FC236}">
                  <a16:creationId xmlns:a16="http://schemas.microsoft.com/office/drawing/2014/main" id="{49420F89-D482-4AF7-8306-FE416D31D939}"/>
                </a:ext>
              </a:extLst>
            </p:cNvPr>
            <p:cNvSpPr txBox="1"/>
            <p:nvPr/>
          </p:nvSpPr>
          <p:spPr>
            <a:xfrm>
              <a:off x="357237" y="3046355"/>
              <a:ext cx="312906" cy="230832"/>
            </a:xfrm>
            <a:prstGeom prst="rect">
              <a:avLst/>
            </a:prstGeom>
            <a:noFill/>
          </p:spPr>
          <p:txBody>
            <a:bodyPr wrap="none" rtlCol="0" anchor="ctr" anchorCtr="0">
              <a:spAutoFit/>
            </a:bodyPr>
            <a:lstStyle/>
            <a:p>
              <a:pPr algn="r"/>
              <a:r>
                <a:rPr lang="zh-CN" sz="900">
                  <a:solidFill>
                    <a:srgbClr val="000000"/>
                  </a:solidFill>
                  <a:latin typeface="Arial" panose="020B0604020202020204" pitchFamily="34" charset="0"/>
                  <a:ea typeface="SimSun"/>
                  <a:cs typeface="Arial" panose="020B0604020202020204" pitchFamily="34" charset="0"/>
                </a:rPr>
                <a:t>80</a:t>
              </a:r>
            </a:p>
          </p:txBody>
        </p:sp>
        <p:sp>
          <p:nvSpPr>
            <p:cNvPr id="22" name="TextBox 21">
              <a:extLst>
                <a:ext uri="{FF2B5EF4-FFF2-40B4-BE49-F238E27FC236}">
                  <a16:creationId xmlns:a16="http://schemas.microsoft.com/office/drawing/2014/main" id="{295E86A5-3B4F-47F7-A20B-85DF4EE070A8}"/>
                </a:ext>
              </a:extLst>
            </p:cNvPr>
            <p:cNvSpPr txBox="1"/>
            <p:nvPr/>
          </p:nvSpPr>
          <p:spPr>
            <a:xfrm>
              <a:off x="357237" y="3509980"/>
              <a:ext cx="312906" cy="230832"/>
            </a:xfrm>
            <a:prstGeom prst="rect">
              <a:avLst/>
            </a:prstGeom>
            <a:noFill/>
          </p:spPr>
          <p:txBody>
            <a:bodyPr wrap="none" rtlCol="0" anchor="ctr" anchorCtr="0">
              <a:spAutoFit/>
            </a:bodyPr>
            <a:lstStyle/>
            <a:p>
              <a:pPr algn="r"/>
              <a:r>
                <a:rPr lang="zh-CN" sz="900">
                  <a:solidFill>
                    <a:srgbClr val="000000"/>
                  </a:solidFill>
                  <a:latin typeface="Arial" panose="020B0604020202020204" pitchFamily="34" charset="0"/>
                  <a:ea typeface="SimSun"/>
                  <a:cs typeface="Arial" panose="020B0604020202020204" pitchFamily="34" charset="0"/>
                </a:rPr>
                <a:t>60</a:t>
              </a:r>
            </a:p>
          </p:txBody>
        </p:sp>
        <p:sp>
          <p:nvSpPr>
            <p:cNvPr id="23" name="TextBox 22">
              <a:extLst>
                <a:ext uri="{FF2B5EF4-FFF2-40B4-BE49-F238E27FC236}">
                  <a16:creationId xmlns:a16="http://schemas.microsoft.com/office/drawing/2014/main" id="{AB299A03-0D7A-46C2-A7B3-7F29D62DA7B1}"/>
                </a:ext>
              </a:extLst>
            </p:cNvPr>
            <p:cNvSpPr txBox="1"/>
            <p:nvPr/>
          </p:nvSpPr>
          <p:spPr>
            <a:xfrm>
              <a:off x="357237" y="3988599"/>
              <a:ext cx="312906" cy="230832"/>
            </a:xfrm>
            <a:prstGeom prst="rect">
              <a:avLst/>
            </a:prstGeom>
            <a:noFill/>
          </p:spPr>
          <p:txBody>
            <a:bodyPr wrap="none" rtlCol="0" anchor="ctr" anchorCtr="0">
              <a:spAutoFit/>
            </a:bodyPr>
            <a:lstStyle/>
            <a:p>
              <a:pPr algn="r"/>
              <a:r>
                <a:rPr lang="zh-CN" sz="900">
                  <a:solidFill>
                    <a:srgbClr val="000000"/>
                  </a:solidFill>
                  <a:latin typeface="Arial" panose="020B0604020202020204" pitchFamily="34" charset="0"/>
                  <a:ea typeface="SimSun"/>
                  <a:cs typeface="Arial" panose="020B0604020202020204" pitchFamily="34" charset="0"/>
                </a:rPr>
                <a:t>40</a:t>
              </a:r>
            </a:p>
          </p:txBody>
        </p:sp>
        <p:sp>
          <p:nvSpPr>
            <p:cNvPr id="24" name="TextBox 23">
              <a:extLst>
                <a:ext uri="{FF2B5EF4-FFF2-40B4-BE49-F238E27FC236}">
                  <a16:creationId xmlns:a16="http://schemas.microsoft.com/office/drawing/2014/main" id="{1DF6B9C2-E19D-44B2-B74F-843569C9BBCF}"/>
                </a:ext>
              </a:extLst>
            </p:cNvPr>
            <p:cNvSpPr txBox="1"/>
            <p:nvPr/>
          </p:nvSpPr>
          <p:spPr>
            <a:xfrm>
              <a:off x="357237" y="4457220"/>
              <a:ext cx="312906" cy="230832"/>
            </a:xfrm>
            <a:prstGeom prst="rect">
              <a:avLst/>
            </a:prstGeom>
            <a:noFill/>
          </p:spPr>
          <p:txBody>
            <a:bodyPr wrap="none" rtlCol="0" anchor="ctr" anchorCtr="0">
              <a:spAutoFit/>
            </a:bodyPr>
            <a:lstStyle/>
            <a:p>
              <a:pPr algn="r"/>
              <a:r>
                <a:rPr lang="zh-CN" sz="900">
                  <a:solidFill>
                    <a:srgbClr val="000000"/>
                  </a:solidFill>
                  <a:latin typeface="Arial" panose="020B0604020202020204" pitchFamily="34" charset="0"/>
                  <a:ea typeface="SimSun"/>
                  <a:cs typeface="Arial" panose="020B0604020202020204" pitchFamily="34" charset="0"/>
                </a:rPr>
                <a:t>20</a:t>
              </a:r>
            </a:p>
          </p:txBody>
        </p:sp>
        <p:sp>
          <p:nvSpPr>
            <p:cNvPr id="25" name="TextBox 24">
              <a:extLst>
                <a:ext uri="{FF2B5EF4-FFF2-40B4-BE49-F238E27FC236}">
                  <a16:creationId xmlns:a16="http://schemas.microsoft.com/office/drawing/2014/main" id="{6305536B-3DD8-4374-BC73-C972385C0286}"/>
                </a:ext>
              </a:extLst>
            </p:cNvPr>
            <p:cNvSpPr txBox="1"/>
            <p:nvPr/>
          </p:nvSpPr>
          <p:spPr>
            <a:xfrm>
              <a:off x="421363" y="4918808"/>
              <a:ext cx="248786" cy="230832"/>
            </a:xfrm>
            <a:prstGeom prst="rect">
              <a:avLst/>
            </a:prstGeom>
            <a:noFill/>
          </p:spPr>
          <p:txBody>
            <a:bodyPr wrap="none" rtlCol="0" anchor="ctr" anchorCtr="0">
              <a:spAutoFit/>
            </a:bodyPr>
            <a:lstStyle/>
            <a:p>
              <a:pPr algn="r"/>
              <a:r>
                <a:rPr lang="zh-CN" sz="900">
                  <a:solidFill>
                    <a:srgbClr val="000000"/>
                  </a:solidFill>
                  <a:latin typeface="Arial" panose="020B0604020202020204" pitchFamily="34" charset="0"/>
                  <a:ea typeface="SimSun"/>
                  <a:cs typeface="Arial" panose="020B0604020202020204" pitchFamily="34" charset="0"/>
                </a:rPr>
                <a:t>0</a:t>
              </a:r>
            </a:p>
          </p:txBody>
        </p:sp>
        <p:sp>
          <p:nvSpPr>
            <p:cNvPr id="26" name="Line 19">
              <a:extLst>
                <a:ext uri="{FF2B5EF4-FFF2-40B4-BE49-F238E27FC236}">
                  <a16:creationId xmlns:a16="http://schemas.microsoft.com/office/drawing/2014/main" id="{AB3E6274-5B04-4974-9417-53BC0AB054D4}"/>
                </a:ext>
              </a:extLst>
            </p:cNvPr>
            <p:cNvSpPr>
              <a:spLocks noChangeShapeType="1"/>
            </p:cNvSpPr>
            <p:nvPr/>
          </p:nvSpPr>
          <p:spPr bwMode="auto">
            <a:xfrm>
              <a:off x="88704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27" name="Line 21">
              <a:extLst>
                <a:ext uri="{FF2B5EF4-FFF2-40B4-BE49-F238E27FC236}">
                  <a16:creationId xmlns:a16="http://schemas.microsoft.com/office/drawing/2014/main" id="{C2249A5C-7407-4E0F-B687-C13CD765EE43}"/>
                </a:ext>
              </a:extLst>
            </p:cNvPr>
            <p:cNvSpPr>
              <a:spLocks noChangeShapeType="1"/>
            </p:cNvSpPr>
            <p:nvPr/>
          </p:nvSpPr>
          <p:spPr bwMode="auto">
            <a:xfrm>
              <a:off x="679228"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14AB9F0A-1A55-40B2-8DDC-0E9D0D39760E}"/>
                </a:ext>
              </a:extLst>
            </p:cNvPr>
            <p:cNvSpPr txBox="1"/>
            <p:nvPr/>
          </p:nvSpPr>
          <p:spPr>
            <a:xfrm>
              <a:off x="616987" y="5116142"/>
              <a:ext cx="13682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0</a:t>
              </a:r>
            </a:p>
          </p:txBody>
        </p:sp>
        <p:sp>
          <p:nvSpPr>
            <p:cNvPr id="29" name="TextBox 28">
              <a:extLst>
                <a:ext uri="{FF2B5EF4-FFF2-40B4-BE49-F238E27FC236}">
                  <a16:creationId xmlns:a16="http://schemas.microsoft.com/office/drawing/2014/main" id="{70DFD0AF-576A-4ABA-BB06-248029CF709D}"/>
                </a:ext>
              </a:extLst>
            </p:cNvPr>
            <p:cNvSpPr txBox="1"/>
            <p:nvPr/>
          </p:nvSpPr>
          <p:spPr>
            <a:xfrm>
              <a:off x="818633" y="5116142"/>
              <a:ext cx="13682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3</a:t>
              </a:r>
            </a:p>
          </p:txBody>
        </p:sp>
        <p:sp>
          <p:nvSpPr>
            <p:cNvPr id="30" name="Line 19">
              <a:extLst>
                <a:ext uri="{FF2B5EF4-FFF2-40B4-BE49-F238E27FC236}">
                  <a16:creationId xmlns:a16="http://schemas.microsoft.com/office/drawing/2014/main" id="{C8346FFF-CAD2-4E6C-81DC-5356976A6730}"/>
                </a:ext>
              </a:extLst>
            </p:cNvPr>
            <p:cNvSpPr>
              <a:spLocks noChangeShapeType="1"/>
            </p:cNvSpPr>
            <p:nvPr/>
          </p:nvSpPr>
          <p:spPr bwMode="auto">
            <a:xfrm>
              <a:off x="129344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1" name="Line 21">
              <a:extLst>
                <a:ext uri="{FF2B5EF4-FFF2-40B4-BE49-F238E27FC236}">
                  <a16:creationId xmlns:a16="http://schemas.microsoft.com/office/drawing/2014/main" id="{4D0B97FA-2E74-4109-94F2-DA5F8D212E89}"/>
                </a:ext>
              </a:extLst>
            </p:cNvPr>
            <p:cNvSpPr>
              <a:spLocks noChangeShapeType="1"/>
            </p:cNvSpPr>
            <p:nvPr/>
          </p:nvSpPr>
          <p:spPr bwMode="auto">
            <a:xfrm>
              <a:off x="10856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32" name="TextBox 31">
              <a:extLst>
                <a:ext uri="{FF2B5EF4-FFF2-40B4-BE49-F238E27FC236}">
                  <a16:creationId xmlns:a16="http://schemas.microsoft.com/office/drawing/2014/main" id="{F6C16DDF-1393-45C6-9C42-EC77A9CEFC7A}"/>
                </a:ext>
              </a:extLst>
            </p:cNvPr>
            <p:cNvSpPr txBox="1"/>
            <p:nvPr/>
          </p:nvSpPr>
          <p:spPr>
            <a:xfrm>
              <a:off x="1023384" y="5116142"/>
              <a:ext cx="13682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6</a:t>
              </a:r>
            </a:p>
          </p:txBody>
        </p:sp>
        <p:sp>
          <p:nvSpPr>
            <p:cNvPr id="33" name="TextBox 32">
              <a:extLst>
                <a:ext uri="{FF2B5EF4-FFF2-40B4-BE49-F238E27FC236}">
                  <a16:creationId xmlns:a16="http://schemas.microsoft.com/office/drawing/2014/main" id="{B06F2396-78DD-436F-961A-E87183FC3E13}"/>
                </a:ext>
              </a:extLst>
            </p:cNvPr>
            <p:cNvSpPr txBox="1"/>
            <p:nvPr/>
          </p:nvSpPr>
          <p:spPr>
            <a:xfrm>
              <a:off x="1225031" y="5116142"/>
              <a:ext cx="13682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9</a:t>
              </a:r>
            </a:p>
          </p:txBody>
        </p:sp>
        <p:sp>
          <p:nvSpPr>
            <p:cNvPr id="34" name="Line 19">
              <a:extLst>
                <a:ext uri="{FF2B5EF4-FFF2-40B4-BE49-F238E27FC236}">
                  <a16:creationId xmlns:a16="http://schemas.microsoft.com/office/drawing/2014/main" id="{A62AB789-8BBE-4BEE-A6BC-F10EF8FF6F1F}"/>
                </a:ext>
              </a:extLst>
            </p:cNvPr>
            <p:cNvSpPr>
              <a:spLocks noChangeShapeType="1"/>
            </p:cNvSpPr>
            <p:nvPr/>
          </p:nvSpPr>
          <p:spPr bwMode="auto">
            <a:xfrm>
              <a:off x="169984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5" name="Line 21">
              <a:extLst>
                <a:ext uri="{FF2B5EF4-FFF2-40B4-BE49-F238E27FC236}">
                  <a16:creationId xmlns:a16="http://schemas.microsoft.com/office/drawing/2014/main" id="{F44F2600-1242-4A71-A90D-339022C18346}"/>
                </a:ext>
              </a:extLst>
            </p:cNvPr>
            <p:cNvSpPr>
              <a:spLocks noChangeShapeType="1"/>
            </p:cNvSpPr>
            <p:nvPr/>
          </p:nvSpPr>
          <p:spPr bwMode="auto">
            <a:xfrm>
              <a:off x="1492023"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CD235D76-8A12-42EC-88F6-650C24440AAA}"/>
                </a:ext>
              </a:extLst>
            </p:cNvPr>
            <p:cNvSpPr txBox="1"/>
            <p:nvPr/>
          </p:nvSpPr>
          <p:spPr>
            <a:xfrm>
              <a:off x="1397719"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12</a:t>
              </a:r>
            </a:p>
          </p:txBody>
        </p:sp>
        <p:sp>
          <p:nvSpPr>
            <p:cNvPr id="37" name="TextBox 36">
              <a:extLst>
                <a:ext uri="{FF2B5EF4-FFF2-40B4-BE49-F238E27FC236}">
                  <a16:creationId xmlns:a16="http://schemas.microsoft.com/office/drawing/2014/main" id="{4BF9CA6D-7CB7-4A50-B858-E291D935836F}"/>
                </a:ext>
              </a:extLst>
            </p:cNvPr>
            <p:cNvSpPr txBox="1"/>
            <p:nvPr/>
          </p:nvSpPr>
          <p:spPr>
            <a:xfrm>
              <a:off x="1599366"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15</a:t>
              </a:r>
            </a:p>
          </p:txBody>
        </p:sp>
        <p:sp>
          <p:nvSpPr>
            <p:cNvPr id="38" name="Line 19">
              <a:extLst>
                <a:ext uri="{FF2B5EF4-FFF2-40B4-BE49-F238E27FC236}">
                  <a16:creationId xmlns:a16="http://schemas.microsoft.com/office/drawing/2014/main" id="{CE85E096-2237-46C1-9D70-27D0BFC8AA90}"/>
                </a:ext>
              </a:extLst>
            </p:cNvPr>
            <p:cNvSpPr>
              <a:spLocks noChangeShapeType="1"/>
            </p:cNvSpPr>
            <p:nvPr/>
          </p:nvSpPr>
          <p:spPr bwMode="auto">
            <a:xfrm>
              <a:off x="210623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9" name="Line 21">
              <a:extLst>
                <a:ext uri="{FF2B5EF4-FFF2-40B4-BE49-F238E27FC236}">
                  <a16:creationId xmlns:a16="http://schemas.microsoft.com/office/drawing/2014/main" id="{690F26B0-C53F-4AED-88B6-38D1CA110E3D}"/>
                </a:ext>
              </a:extLst>
            </p:cNvPr>
            <p:cNvSpPr>
              <a:spLocks noChangeShapeType="1"/>
            </p:cNvSpPr>
            <p:nvPr/>
          </p:nvSpPr>
          <p:spPr bwMode="auto">
            <a:xfrm>
              <a:off x="1898417"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54DB7013-B0E1-4D19-BECE-06F79C94476E}"/>
                </a:ext>
              </a:extLst>
            </p:cNvPr>
            <p:cNvSpPr txBox="1"/>
            <p:nvPr/>
          </p:nvSpPr>
          <p:spPr>
            <a:xfrm>
              <a:off x="1804113"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18</a:t>
              </a:r>
            </a:p>
          </p:txBody>
        </p:sp>
        <p:sp>
          <p:nvSpPr>
            <p:cNvPr id="41" name="TextBox 40">
              <a:extLst>
                <a:ext uri="{FF2B5EF4-FFF2-40B4-BE49-F238E27FC236}">
                  <a16:creationId xmlns:a16="http://schemas.microsoft.com/office/drawing/2014/main" id="{FB959978-BE54-4103-8331-76F6213EC07A}"/>
                </a:ext>
              </a:extLst>
            </p:cNvPr>
            <p:cNvSpPr txBox="1"/>
            <p:nvPr/>
          </p:nvSpPr>
          <p:spPr>
            <a:xfrm>
              <a:off x="2005760"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21</a:t>
              </a:r>
            </a:p>
          </p:txBody>
        </p:sp>
        <p:sp>
          <p:nvSpPr>
            <p:cNvPr id="42" name="Line 19">
              <a:extLst>
                <a:ext uri="{FF2B5EF4-FFF2-40B4-BE49-F238E27FC236}">
                  <a16:creationId xmlns:a16="http://schemas.microsoft.com/office/drawing/2014/main" id="{B0707E0E-AF25-42D8-AE6E-38F1B8366FAF}"/>
                </a:ext>
              </a:extLst>
            </p:cNvPr>
            <p:cNvSpPr>
              <a:spLocks noChangeShapeType="1"/>
            </p:cNvSpPr>
            <p:nvPr/>
          </p:nvSpPr>
          <p:spPr bwMode="auto">
            <a:xfrm>
              <a:off x="251263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43" name="Line 21">
              <a:extLst>
                <a:ext uri="{FF2B5EF4-FFF2-40B4-BE49-F238E27FC236}">
                  <a16:creationId xmlns:a16="http://schemas.microsoft.com/office/drawing/2014/main" id="{E7F5E0D8-AC5D-40D6-8420-D371B4816B41}"/>
                </a:ext>
              </a:extLst>
            </p:cNvPr>
            <p:cNvSpPr>
              <a:spLocks noChangeShapeType="1"/>
            </p:cNvSpPr>
            <p:nvPr/>
          </p:nvSpPr>
          <p:spPr bwMode="auto">
            <a:xfrm>
              <a:off x="230481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9ECB944B-FE1B-4DB0-B2D1-43EEB848F370}"/>
                </a:ext>
              </a:extLst>
            </p:cNvPr>
            <p:cNvSpPr txBox="1"/>
            <p:nvPr/>
          </p:nvSpPr>
          <p:spPr>
            <a:xfrm>
              <a:off x="2210509"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24</a:t>
              </a:r>
            </a:p>
          </p:txBody>
        </p:sp>
        <p:sp>
          <p:nvSpPr>
            <p:cNvPr id="45" name="TextBox 44">
              <a:extLst>
                <a:ext uri="{FF2B5EF4-FFF2-40B4-BE49-F238E27FC236}">
                  <a16:creationId xmlns:a16="http://schemas.microsoft.com/office/drawing/2014/main" id="{6C0BCE9D-A9C3-42AF-9146-4EDEDDB964CF}"/>
                </a:ext>
              </a:extLst>
            </p:cNvPr>
            <p:cNvSpPr txBox="1"/>
            <p:nvPr/>
          </p:nvSpPr>
          <p:spPr>
            <a:xfrm>
              <a:off x="2412156"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27</a:t>
              </a:r>
            </a:p>
          </p:txBody>
        </p:sp>
        <p:sp>
          <p:nvSpPr>
            <p:cNvPr id="46" name="Line 19">
              <a:extLst>
                <a:ext uri="{FF2B5EF4-FFF2-40B4-BE49-F238E27FC236}">
                  <a16:creationId xmlns:a16="http://schemas.microsoft.com/office/drawing/2014/main" id="{7E1636F8-4C5C-4285-A532-1BC79F6618A1}"/>
                </a:ext>
              </a:extLst>
            </p:cNvPr>
            <p:cNvSpPr>
              <a:spLocks noChangeShapeType="1"/>
            </p:cNvSpPr>
            <p:nvPr/>
          </p:nvSpPr>
          <p:spPr bwMode="auto">
            <a:xfrm>
              <a:off x="29190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47" name="Line 21">
              <a:extLst>
                <a:ext uri="{FF2B5EF4-FFF2-40B4-BE49-F238E27FC236}">
                  <a16:creationId xmlns:a16="http://schemas.microsoft.com/office/drawing/2014/main" id="{F018889F-6348-4FC9-82FC-2C2426C8FBE7}"/>
                </a:ext>
              </a:extLst>
            </p:cNvPr>
            <p:cNvSpPr>
              <a:spLocks noChangeShapeType="1"/>
            </p:cNvSpPr>
            <p:nvPr/>
          </p:nvSpPr>
          <p:spPr bwMode="auto">
            <a:xfrm>
              <a:off x="271120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ACD434DD-D293-43D9-B85C-1A781040AD2D}"/>
                </a:ext>
              </a:extLst>
            </p:cNvPr>
            <p:cNvSpPr txBox="1"/>
            <p:nvPr/>
          </p:nvSpPr>
          <p:spPr>
            <a:xfrm>
              <a:off x="2616905"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30</a:t>
              </a:r>
            </a:p>
          </p:txBody>
        </p:sp>
        <p:sp>
          <p:nvSpPr>
            <p:cNvPr id="49" name="TextBox 48">
              <a:extLst>
                <a:ext uri="{FF2B5EF4-FFF2-40B4-BE49-F238E27FC236}">
                  <a16:creationId xmlns:a16="http://schemas.microsoft.com/office/drawing/2014/main" id="{AA5E9B3B-0679-4229-847E-1FB306225435}"/>
                </a:ext>
              </a:extLst>
            </p:cNvPr>
            <p:cNvSpPr txBox="1"/>
            <p:nvPr/>
          </p:nvSpPr>
          <p:spPr>
            <a:xfrm>
              <a:off x="2818553"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33</a:t>
              </a:r>
            </a:p>
          </p:txBody>
        </p:sp>
        <p:sp>
          <p:nvSpPr>
            <p:cNvPr id="50" name="Line 19">
              <a:extLst>
                <a:ext uri="{FF2B5EF4-FFF2-40B4-BE49-F238E27FC236}">
                  <a16:creationId xmlns:a16="http://schemas.microsoft.com/office/drawing/2014/main" id="{9B47B02B-1206-4B30-A9A9-951D515EE411}"/>
                </a:ext>
              </a:extLst>
            </p:cNvPr>
            <p:cNvSpPr>
              <a:spLocks noChangeShapeType="1"/>
            </p:cNvSpPr>
            <p:nvPr/>
          </p:nvSpPr>
          <p:spPr bwMode="auto">
            <a:xfrm>
              <a:off x="334168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1" name="Line 21">
              <a:extLst>
                <a:ext uri="{FF2B5EF4-FFF2-40B4-BE49-F238E27FC236}">
                  <a16:creationId xmlns:a16="http://schemas.microsoft.com/office/drawing/2014/main" id="{F2DC4BBC-7E91-4AE9-AEF8-7EC534435753}"/>
                </a:ext>
              </a:extLst>
            </p:cNvPr>
            <p:cNvSpPr>
              <a:spLocks noChangeShapeType="1"/>
            </p:cNvSpPr>
            <p:nvPr/>
          </p:nvSpPr>
          <p:spPr bwMode="auto">
            <a:xfrm>
              <a:off x="313386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CF2EAFF5-34D3-437B-A1C0-B273C38271F2}"/>
                </a:ext>
              </a:extLst>
            </p:cNvPr>
            <p:cNvSpPr txBox="1"/>
            <p:nvPr/>
          </p:nvSpPr>
          <p:spPr>
            <a:xfrm>
              <a:off x="3039560"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36</a:t>
              </a:r>
            </a:p>
          </p:txBody>
        </p:sp>
        <p:sp>
          <p:nvSpPr>
            <p:cNvPr id="53" name="TextBox 52">
              <a:extLst>
                <a:ext uri="{FF2B5EF4-FFF2-40B4-BE49-F238E27FC236}">
                  <a16:creationId xmlns:a16="http://schemas.microsoft.com/office/drawing/2014/main" id="{86A1D217-A976-4066-B805-D1692D7E2375}"/>
                </a:ext>
              </a:extLst>
            </p:cNvPr>
            <p:cNvSpPr txBox="1"/>
            <p:nvPr/>
          </p:nvSpPr>
          <p:spPr>
            <a:xfrm>
              <a:off x="3241208"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39</a:t>
              </a:r>
            </a:p>
          </p:txBody>
        </p:sp>
        <p:sp>
          <p:nvSpPr>
            <p:cNvPr id="54" name="Line 19">
              <a:extLst>
                <a:ext uri="{FF2B5EF4-FFF2-40B4-BE49-F238E27FC236}">
                  <a16:creationId xmlns:a16="http://schemas.microsoft.com/office/drawing/2014/main" id="{A19F7FC4-EDB3-4A9A-A02F-DF2F5733071D}"/>
                </a:ext>
              </a:extLst>
            </p:cNvPr>
            <p:cNvSpPr>
              <a:spLocks noChangeShapeType="1"/>
            </p:cNvSpPr>
            <p:nvPr/>
          </p:nvSpPr>
          <p:spPr bwMode="auto">
            <a:xfrm>
              <a:off x="376433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5" name="Line 21">
              <a:extLst>
                <a:ext uri="{FF2B5EF4-FFF2-40B4-BE49-F238E27FC236}">
                  <a16:creationId xmlns:a16="http://schemas.microsoft.com/office/drawing/2014/main" id="{47FF8931-75C1-4186-84F5-1C08B2DC7D69}"/>
                </a:ext>
              </a:extLst>
            </p:cNvPr>
            <p:cNvSpPr>
              <a:spLocks noChangeShapeType="1"/>
            </p:cNvSpPr>
            <p:nvPr/>
          </p:nvSpPr>
          <p:spPr bwMode="auto">
            <a:xfrm>
              <a:off x="355651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4ADFA392-59AF-4189-95E8-A87878905C8F}"/>
                </a:ext>
              </a:extLst>
            </p:cNvPr>
            <p:cNvSpPr txBox="1"/>
            <p:nvPr/>
          </p:nvSpPr>
          <p:spPr>
            <a:xfrm>
              <a:off x="3462215"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42</a:t>
              </a:r>
            </a:p>
          </p:txBody>
        </p:sp>
        <p:sp>
          <p:nvSpPr>
            <p:cNvPr id="57" name="TextBox 56">
              <a:extLst>
                <a:ext uri="{FF2B5EF4-FFF2-40B4-BE49-F238E27FC236}">
                  <a16:creationId xmlns:a16="http://schemas.microsoft.com/office/drawing/2014/main" id="{88983DD2-C44E-4822-8C1C-D7220564AC87}"/>
                </a:ext>
              </a:extLst>
            </p:cNvPr>
            <p:cNvSpPr txBox="1"/>
            <p:nvPr/>
          </p:nvSpPr>
          <p:spPr>
            <a:xfrm>
              <a:off x="3663865"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45</a:t>
              </a:r>
            </a:p>
          </p:txBody>
        </p:sp>
        <p:sp>
          <p:nvSpPr>
            <p:cNvPr id="58" name="Line 19">
              <a:extLst>
                <a:ext uri="{FF2B5EF4-FFF2-40B4-BE49-F238E27FC236}">
                  <a16:creationId xmlns:a16="http://schemas.microsoft.com/office/drawing/2014/main" id="{E15BED9D-9166-4B3E-B395-BAABB800F022}"/>
                </a:ext>
              </a:extLst>
            </p:cNvPr>
            <p:cNvSpPr>
              <a:spLocks noChangeShapeType="1"/>
            </p:cNvSpPr>
            <p:nvPr/>
          </p:nvSpPr>
          <p:spPr bwMode="auto">
            <a:xfrm>
              <a:off x="416531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9" name="Line 21">
              <a:extLst>
                <a:ext uri="{FF2B5EF4-FFF2-40B4-BE49-F238E27FC236}">
                  <a16:creationId xmlns:a16="http://schemas.microsoft.com/office/drawing/2014/main" id="{738B928C-2488-4341-BA7C-D3CAFC70A17B}"/>
                </a:ext>
              </a:extLst>
            </p:cNvPr>
            <p:cNvSpPr>
              <a:spLocks noChangeShapeType="1"/>
            </p:cNvSpPr>
            <p:nvPr/>
          </p:nvSpPr>
          <p:spPr bwMode="auto">
            <a:xfrm>
              <a:off x="39574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7799A3EC-B691-470E-B500-BB557CF0B2F7}"/>
                </a:ext>
              </a:extLst>
            </p:cNvPr>
            <p:cNvSpPr txBox="1"/>
            <p:nvPr/>
          </p:nvSpPr>
          <p:spPr>
            <a:xfrm>
              <a:off x="3863192"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48</a:t>
              </a:r>
            </a:p>
          </p:txBody>
        </p:sp>
        <p:sp>
          <p:nvSpPr>
            <p:cNvPr id="61" name="TextBox 60">
              <a:extLst>
                <a:ext uri="{FF2B5EF4-FFF2-40B4-BE49-F238E27FC236}">
                  <a16:creationId xmlns:a16="http://schemas.microsoft.com/office/drawing/2014/main" id="{7952A23A-7415-40BE-97FE-712F85140052}"/>
                </a:ext>
              </a:extLst>
            </p:cNvPr>
            <p:cNvSpPr txBox="1"/>
            <p:nvPr/>
          </p:nvSpPr>
          <p:spPr>
            <a:xfrm>
              <a:off x="4064840"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51</a:t>
              </a:r>
            </a:p>
          </p:txBody>
        </p:sp>
        <p:sp>
          <p:nvSpPr>
            <p:cNvPr id="62" name="Line 19">
              <a:extLst>
                <a:ext uri="{FF2B5EF4-FFF2-40B4-BE49-F238E27FC236}">
                  <a16:creationId xmlns:a16="http://schemas.microsoft.com/office/drawing/2014/main" id="{DBAC8D27-5D25-45DF-8797-5839ADEA32B1}"/>
                </a:ext>
              </a:extLst>
            </p:cNvPr>
            <p:cNvSpPr>
              <a:spLocks noChangeShapeType="1"/>
            </p:cNvSpPr>
            <p:nvPr/>
          </p:nvSpPr>
          <p:spPr bwMode="auto">
            <a:xfrm>
              <a:off x="45662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63" name="Line 21">
              <a:extLst>
                <a:ext uri="{FF2B5EF4-FFF2-40B4-BE49-F238E27FC236}">
                  <a16:creationId xmlns:a16="http://schemas.microsoft.com/office/drawing/2014/main" id="{6E65F79E-B850-4B00-B71B-2F05EEE21AA4}"/>
                </a:ext>
              </a:extLst>
            </p:cNvPr>
            <p:cNvSpPr>
              <a:spLocks noChangeShapeType="1"/>
            </p:cNvSpPr>
            <p:nvPr/>
          </p:nvSpPr>
          <p:spPr bwMode="auto">
            <a:xfrm>
              <a:off x="435847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4" name="TextBox 63">
              <a:extLst>
                <a:ext uri="{FF2B5EF4-FFF2-40B4-BE49-F238E27FC236}">
                  <a16:creationId xmlns:a16="http://schemas.microsoft.com/office/drawing/2014/main" id="{998E10F9-49B3-4B50-AA03-24B8E7722268}"/>
                </a:ext>
              </a:extLst>
            </p:cNvPr>
            <p:cNvSpPr txBox="1"/>
            <p:nvPr/>
          </p:nvSpPr>
          <p:spPr>
            <a:xfrm>
              <a:off x="4263219"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54</a:t>
              </a:r>
            </a:p>
          </p:txBody>
        </p:sp>
        <p:sp>
          <p:nvSpPr>
            <p:cNvPr id="65" name="TextBox 64">
              <a:extLst>
                <a:ext uri="{FF2B5EF4-FFF2-40B4-BE49-F238E27FC236}">
                  <a16:creationId xmlns:a16="http://schemas.microsoft.com/office/drawing/2014/main" id="{0FD60AF0-2798-4EF0-BB0C-E791CE771EFF}"/>
                </a:ext>
              </a:extLst>
            </p:cNvPr>
            <p:cNvSpPr txBox="1"/>
            <p:nvPr/>
          </p:nvSpPr>
          <p:spPr>
            <a:xfrm>
              <a:off x="4465822"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57</a:t>
              </a:r>
            </a:p>
          </p:txBody>
        </p:sp>
        <p:sp>
          <p:nvSpPr>
            <p:cNvPr id="66" name="Line 19">
              <a:extLst>
                <a:ext uri="{FF2B5EF4-FFF2-40B4-BE49-F238E27FC236}">
                  <a16:creationId xmlns:a16="http://schemas.microsoft.com/office/drawing/2014/main" id="{5AC6CDD8-FF4C-4458-9376-DA0566A0F3D9}"/>
                </a:ext>
              </a:extLst>
            </p:cNvPr>
            <p:cNvSpPr>
              <a:spLocks noChangeShapeType="1"/>
            </p:cNvSpPr>
            <p:nvPr/>
          </p:nvSpPr>
          <p:spPr bwMode="auto">
            <a:xfrm>
              <a:off x="496726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67" name="Line 21">
              <a:extLst>
                <a:ext uri="{FF2B5EF4-FFF2-40B4-BE49-F238E27FC236}">
                  <a16:creationId xmlns:a16="http://schemas.microsoft.com/office/drawing/2014/main" id="{730C16B4-2C75-4051-A1CF-974D4FDAF872}"/>
                </a:ext>
              </a:extLst>
            </p:cNvPr>
            <p:cNvSpPr>
              <a:spLocks noChangeShapeType="1"/>
            </p:cNvSpPr>
            <p:nvPr/>
          </p:nvSpPr>
          <p:spPr bwMode="auto">
            <a:xfrm>
              <a:off x="4759452"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D3BDBB54-2068-48DC-8182-7EAFA857E9D8}"/>
                </a:ext>
              </a:extLst>
            </p:cNvPr>
            <p:cNvSpPr txBox="1"/>
            <p:nvPr/>
          </p:nvSpPr>
          <p:spPr>
            <a:xfrm>
              <a:off x="4665149"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60</a:t>
              </a:r>
            </a:p>
          </p:txBody>
        </p:sp>
        <p:sp>
          <p:nvSpPr>
            <p:cNvPr id="69" name="TextBox 68">
              <a:extLst>
                <a:ext uri="{FF2B5EF4-FFF2-40B4-BE49-F238E27FC236}">
                  <a16:creationId xmlns:a16="http://schemas.microsoft.com/office/drawing/2014/main" id="{37F6CAFE-51E4-48D1-9332-8DC6767A32C7}"/>
                </a:ext>
              </a:extLst>
            </p:cNvPr>
            <p:cNvSpPr txBox="1"/>
            <p:nvPr/>
          </p:nvSpPr>
          <p:spPr>
            <a:xfrm>
              <a:off x="4866796" y="5116142"/>
              <a:ext cx="200943" cy="211203"/>
            </a:xfrm>
            <a:prstGeom prst="rect">
              <a:avLst/>
            </a:prstGeom>
            <a:noFill/>
          </p:spPr>
          <p:txBody>
            <a:bodyPr wrap="none" lIns="36000" tIns="36000" rIns="36000" bIns="36000" rtlCol="0" anchor="t" anchorCtr="0">
              <a:spAutoFit/>
            </a:bodyPr>
            <a:lstStyle/>
            <a:p>
              <a:pPr algn="ctr"/>
              <a:r>
                <a:rPr lang="zh-CN" sz="900">
                  <a:solidFill>
                    <a:srgbClr val="000000"/>
                  </a:solidFill>
                  <a:latin typeface="Arial" panose="020B0604020202020204" pitchFamily="34" charset="0"/>
                  <a:ea typeface="SimSun"/>
                  <a:cs typeface="Arial" panose="020B0604020202020204" pitchFamily="34" charset="0"/>
                </a:rPr>
                <a:t>63</a:t>
              </a:r>
            </a:p>
          </p:txBody>
        </p:sp>
      </p:grpSp>
      <p:grpSp>
        <p:nvGrpSpPr>
          <p:cNvPr id="70" name="Group 69">
            <a:extLst>
              <a:ext uri="{FF2B5EF4-FFF2-40B4-BE49-F238E27FC236}">
                <a16:creationId xmlns:a16="http://schemas.microsoft.com/office/drawing/2014/main" id="{690253FE-F665-4464-AF6B-86C3973023B7}"/>
              </a:ext>
            </a:extLst>
          </p:cNvPr>
          <p:cNvGrpSpPr/>
          <p:nvPr/>
        </p:nvGrpSpPr>
        <p:grpSpPr>
          <a:xfrm>
            <a:off x="553701" y="5507048"/>
            <a:ext cx="4514871" cy="452697"/>
            <a:chOff x="553701" y="5507048"/>
            <a:chExt cx="4514871" cy="452697"/>
          </a:xfrm>
        </p:grpSpPr>
        <p:sp>
          <p:nvSpPr>
            <p:cNvPr id="71" name="TextBox 70">
              <a:extLst>
                <a:ext uri="{FF2B5EF4-FFF2-40B4-BE49-F238E27FC236}">
                  <a16:creationId xmlns:a16="http://schemas.microsoft.com/office/drawing/2014/main" id="{C69B303A-4F1F-453C-8155-213F1515042A}"/>
                </a:ext>
              </a:extLst>
            </p:cNvPr>
            <p:cNvSpPr txBox="1"/>
            <p:nvPr/>
          </p:nvSpPr>
          <p:spPr>
            <a:xfrm>
              <a:off x="553701"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432</a:t>
              </a:r>
            </a:p>
          </p:txBody>
        </p:sp>
        <p:sp>
          <p:nvSpPr>
            <p:cNvPr id="72" name="TextBox 71">
              <a:extLst>
                <a:ext uri="{FF2B5EF4-FFF2-40B4-BE49-F238E27FC236}">
                  <a16:creationId xmlns:a16="http://schemas.microsoft.com/office/drawing/2014/main" id="{F350CDDE-CDB7-42DA-A6B1-A4985C79C3C7}"/>
                </a:ext>
              </a:extLst>
            </p:cNvPr>
            <p:cNvSpPr txBox="1"/>
            <p:nvPr/>
          </p:nvSpPr>
          <p:spPr>
            <a:xfrm>
              <a:off x="755347"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427</a:t>
              </a:r>
            </a:p>
          </p:txBody>
        </p:sp>
        <p:sp>
          <p:nvSpPr>
            <p:cNvPr id="73" name="TextBox 72">
              <a:extLst>
                <a:ext uri="{FF2B5EF4-FFF2-40B4-BE49-F238E27FC236}">
                  <a16:creationId xmlns:a16="http://schemas.microsoft.com/office/drawing/2014/main" id="{2AC77407-23F2-49AC-97F4-6A145F1B1A82}"/>
                </a:ext>
              </a:extLst>
            </p:cNvPr>
            <p:cNvSpPr txBox="1"/>
            <p:nvPr/>
          </p:nvSpPr>
          <p:spPr>
            <a:xfrm>
              <a:off x="960097"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420</a:t>
              </a:r>
            </a:p>
          </p:txBody>
        </p:sp>
        <p:sp>
          <p:nvSpPr>
            <p:cNvPr id="74" name="TextBox 73">
              <a:extLst>
                <a:ext uri="{FF2B5EF4-FFF2-40B4-BE49-F238E27FC236}">
                  <a16:creationId xmlns:a16="http://schemas.microsoft.com/office/drawing/2014/main" id="{F7E3AD7D-A85E-4BE2-9606-6747ABD4AE7D}"/>
                </a:ext>
              </a:extLst>
            </p:cNvPr>
            <p:cNvSpPr txBox="1"/>
            <p:nvPr/>
          </p:nvSpPr>
          <p:spPr>
            <a:xfrm>
              <a:off x="1161744"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406</a:t>
              </a:r>
            </a:p>
          </p:txBody>
        </p:sp>
        <p:sp>
          <p:nvSpPr>
            <p:cNvPr id="75" name="TextBox 74">
              <a:extLst>
                <a:ext uri="{FF2B5EF4-FFF2-40B4-BE49-F238E27FC236}">
                  <a16:creationId xmlns:a16="http://schemas.microsoft.com/office/drawing/2014/main" id="{493A2666-8A40-4ED6-B1A4-85FC4B511058}"/>
                </a:ext>
              </a:extLst>
            </p:cNvPr>
            <p:cNvSpPr txBox="1"/>
            <p:nvPr/>
          </p:nvSpPr>
          <p:spPr>
            <a:xfrm>
              <a:off x="1366493"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385</a:t>
              </a:r>
            </a:p>
          </p:txBody>
        </p:sp>
        <p:sp>
          <p:nvSpPr>
            <p:cNvPr id="76" name="TextBox 75">
              <a:extLst>
                <a:ext uri="{FF2B5EF4-FFF2-40B4-BE49-F238E27FC236}">
                  <a16:creationId xmlns:a16="http://schemas.microsoft.com/office/drawing/2014/main" id="{73E50503-D0CA-45FE-8D49-63CE526517E1}"/>
                </a:ext>
              </a:extLst>
            </p:cNvPr>
            <p:cNvSpPr txBox="1"/>
            <p:nvPr/>
          </p:nvSpPr>
          <p:spPr>
            <a:xfrm>
              <a:off x="1568140"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366</a:t>
              </a:r>
            </a:p>
          </p:txBody>
        </p:sp>
        <p:sp>
          <p:nvSpPr>
            <p:cNvPr id="77" name="TextBox 76">
              <a:extLst>
                <a:ext uri="{FF2B5EF4-FFF2-40B4-BE49-F238E27FC236}">
                  <a16:creationId xmlns:a16="http://schemas.microsoft.com/office/drawing/2014/main" id="{952A29B9-0BCF-4FB1-A423-75F00C835253}"/>
                </a:ext>
              </a:extLst>
            </p:cNvPr>
            <p:cNvSpPr txBox="1"/>
            <p:nvPr/>
          </p:nvSpPr>
          <p:spPr>
            <a:xfrm>
              <a:off x="1772887"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344</a:t>
              </a:r>
            </a:p>
          </p:txBody>
        </p:sp>
        <p:sp>
          <p:nvSpPr>
            <p:cNvPr id="78" name="TextBox 77">
              <a:extLst>
                <a:ext uri="{FF2B5EF4-FFF2-40B4-BE49-F238E27FC236}">
                  <a16:creationId xmlns:a16="http://schemas.microsoft.com/office/drawing/2014/main" id="{DAE6E1DF-6AB2-4202-95A3-2D5A6AD24518}"/>
                </a:ext>
              </a:extLst>
            </p:cNvPr>
            <p:cNvSpPr txBox="1"/>
            <p:nvPr/>
          </p:nvSpPr>
          <p:spPr>
            <a:xfrm>
              <a:off x="1974534"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307</a:t>
              </a:r>
            </a:p>
          </p:txBody>
        </p:sp>
        <p:sp>
          <p:nvSpPr>
            <p:cNvPr id="79" name="TextBox 78">
              <a:extLst>
                <a:ext uri="{FF2B5EF4-FFF2-40B4-BE49-F238E27FC236}">
                  <a16:creationId xmlns:a16="http://schemas.microsoft.com/office/drawing/2014/main" id="{827CB553-6054-4E92-9D8A-6C3B1B731527}"/>
                </a:ext>
              </a:extLst>
            </p:cNvPr>
            <p:cNvSpPr txBox="1"/>
            <p:nvPr/>
          </p:nvSpPr>
          <p:spPr>
            <a:xfrm>
              <a:off x="2179283"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284</a:t>
              </a:r>
            </a:p>
          </p:txBody>
        </p:sp>
        <p:sp>
          <p:nvSpPr>
            <p:cNvPr id="80" name="TextBox 79">
              <a:extLst>
                <a:ext uri="{FF2B5EF4-FFF2-40B4-BE49-F238E27FC236}">
                  <a16:creationId xmlns:a16="http://schemas.microsoft.com/office/drawing/2014/main" id="{1D34A6B0-9E1A-4710-BF96-A3D52CC81407}"/>
                </a:ext>
              </a:extLst>
            </p:cNvPr>
            <p:cNvSpPr txBox="1"/>
            <p:nvPr/>
          </p:nvSpPr>
          <p:spPr>
            <a:xfrm>
              <a:off x="2380930"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264</a:t>
              </a:r>
            </a:p>
          </p:txBody>
        </p:sp>
        <p:sp>
          <p:nvSpPr>
            <p:cNvPr id="81" name="TextBox 80">
              <a:extLst>
                <a:ext uri="{FF2B5EF4-FFF2-40B4-BE49-F238E27FC236}">
                  <a16:creationId xmlns:a16="http://schemas.microsoft.com/office/drawing/2014/main" id="{675CD83C-DFF0-440A-B6CA-5E8EE1E88447}"/>
                </a:ext>
              </a:extLst>
            </p:cNvPr>
            <p:cNvSpPr txBox="1"/>
            <p:nvPr/>
          </p:nvSpPr>
          <p:spPr>
            <a:xfrm>
              <a:off x="2585677"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252</a:t>
              </a:r>
            </a:p>
          </p:txBody>
        </p:sp>
        <p:sp>
          <p:nvSpPr>
            <p:cNvPr id="82" name="TextBox 81">
              <a:extLst>
                <a:ext uri="{FF2B5EF4-FFF2-40B4-BE49-F238E27FC236}">
                  <a16:creationId xmlns:a16="http://schemas.microsoft.com/office/drawing/2014/main" id="{56C1F10C-CED0-49C5-B302-6197FB6EF6DF}"/>
                </a:ext>
              </a:extLst>
            </p:cNvPr>
            <p:cNvSpPr txBox="1"/>
            <p:nvPr/>
          </p:nvSpPr>
          <p:spPr>
            <a:xfrm>
              <a:off x="2787325"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232</a:t>
              </a:r>
            </a:p>
          </p:txBody>
        </p:sp>
        <p:sp>
          <p:nvSpPr>
            <p:cNvPr id="83" name="TextBox 82">
              <a:extLst>
                <a:ext uri="{FF2B5EF4-FFF2-40B4-BE49-F238E27FC236}">
                  <a16:creationId xmlns:a16="http://schemas.microsoft.com/office/drawing/2014/main" id="{B48681BB-0395-4D2A-B60F-2B44E25003E4}"/>
                </a:ext>
              </a:extLst>
            </p:cNvPr>
            <p:cNvSpPr txBox="1"/>
            <p:nvPr/>
          </p:nvSpPr>
          <p:spPr>
            <a:xfrm>
              <a:off x="3008334"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220</a:t>
              </a:r>
            </a:p>
          </p:txBody>
        </p:sp>
        <p:sp>
          <p:nvSpPr>
            <p:cNvPr id="84" name="TextBox 83">
              <a:extLst>
                <a:ext uri="{FF2B5EF4-FFF2-40B4-BE49-F238E27FC236}">
                  <a16:creationId xmlns:a16="http://schemas.microsoft.com/office/drawing/2014/main" id="{F9BFD151-2D95-4ED2-A2A8-808EF0ABE7EC}"/>
                </a:ext>
              </a:extLst>
            </p:cNvPr>
            <p:cNvSpPr txBox="1"/>
            <p:nvPr/>
          </p:nvSpPr>
          <p:spPr>
            <a:xfrm>
              <a:off x="3209982"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207</a:t>
              </a:r>
            </a:p>
          </p:txBody>
        </p:sp>
        <p:sp>
          <p:nvSpPr>
            <p:cNvPr id="85" name="TextBox 84">
              <a:extLst>
                <a:ext uri="{FF2B5EF4-FFF2-40B4-BE49-F238E27FC236}">
                  <a16:creationId xmlns:a16="http://schemas.microsoft.com/office/drawing/2014/main" id="{EC8A078D-0EF6-483E-BD9B-AAB78A5D104D}"/>
                </a:ext>
              </a:extLst>
            </p:cNvPr>
            <p:cNvSpPr txBox="1"/>
            <p:nvPr/>
          </p:nvSpPr>
          <p:spPr>
            <a:xfrm>
              <a:off x="3430989"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198</a:t>
              </a:r>
            </a:p>
          </p:txBody>
        </p:sp>
        <p:sp>
          <p:nvSpPr>
            <p:cNvPr id="86" name="TextBox 85">
              <a:extLst>
                <a:ext uri="{FF2B5EF4-FFF2-40B4-BE49-F238E27FC236}">
                  <a16:creationId xmlns:a16="http://schemas.microsoft.com/office/drawing/2014/main" id="{32B16310-C363-4A03-BC95-18C6EAEEA53C}"/>
                </a:ext>
              </a:extLst>
            </p:cNvPr>
            <p:cNvSpPr txBox="1"/>
            <p:nvPr/>
          </p:nvSpPr>
          <p:spPr>
            <a:xfrm>
              <a:off x="3632639"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186</a:t>
              </a:r>
            </a:p>
          </p:txBody>
        </p:sp>
        <p:sp>
          <p:nvSpPr>
            <p:cNvPr id="87" name="TextBox 86">
              <a:extLst>
                <a:ext uri="{FF2B5EF4-FFF2-40B4-BE49-F238E27FC236}">
                  <a16:creationId xmlns:a16="http://schemas.microsoft.com/office/drawing/2014/main" id="{8768573E-667C-4CEC-9FDF-30977DEE03D7}"/>
                </a:ext>
              </a:extLst>
            </p:cNvPr>
            <p:cNvSpPr txBox="1"/>
            <p:nvPr/>
          </p:nvSpPr>
          <p:spPr>
            <a:xfrm>
              <a:off x="3831965"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144</a:t>
              </a:r>
            </a:p>
          </p:txBody>
        </p:sp>
        <p:sp>
          <p:nvSpPr>
            <p:cNvPr id="88" name="TextBox 87">
              <a:extLst>
                <a:ext uri="{FF2B5EF4-FFF2-40B4-BE49-F238E27FC236}">
                  <a16:creationId xmlns:a16="http://schemas.microsoft.com/office/drawing/2014/main" id="{6CAA3D42-8E73-475C-8975-5A39D1CFEBF5}"/>
                </a:ext>
              </a:extLst>
            </p:cNvPr>
            <p:cNvSpPr txBox="1"/>
            <p:nvPr/>
          </p:nvSpPr>
          <p:spPr>
            <a:xfrm>
              <a:off x="4033613" y="5507048"/>
              <a:ext cx="26506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110</a:t>
              </a:r>
            </a:p>
          </p:txBody>
        </p:sp>
        <p:sp>
          <p:nvSpPr>
            <p:cNvPr id="89" name="TextBox 88">
              <a:extLst>
                <a:ext uri="{FF2B5EF4-FFF2-40B4-BE49-F238E27FC236}">
                  <a16:creationId xmlns:a16="http://schemas.microsoft.com/office/drawing/2014/main" id="{1488F6C4-0688-4A78-BD3B-C74C6AE58998}"/>
                </a:ext>
              </a:extLst>
            </p:cNvPr>
            <p:cNvSpPr txBox="1"/>
            <p:nvPr/>
          </p:nvSpPr>
          <p:spPr>
            <a:xfrm>
              <a:off x="4264052" y="5507048"/>
              <a:ext cx="20094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75</a:t>
              </a:r>
            </a:p>
          </p:txBody>
        </p:sp>
        <p:sp>
          <p:nvSpPr>
            <p:cNvPr id="90" name="TextBox 89">
              <a:extLst>
                <a:ext uri="{FF2B5EF4-FFF2-40B4-BE49-F238E27FC236}">
                  <a16:creationId xmlns:a16="http://schemas.microsoft.com/office/drawing/2014/main" id="{27F94F77-8BD9-4C87-971C-03B27A76A35E}"/>
                </a:ext>
              </a:extLst>
            </p:cNvPr>
            <p:cNvSpPr txBox="1"/>
            <p:nvPr/>
          </p:nvSpPr>
          <p:spPr>
            <a:xfrm>
              <a:off x="4466656" y="5507048"/>
              <a:ext cx="20094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53</a:t>
              </a:r>
            </a:p>
          </p:txBody>
        </p:sp>
        <p:sp>
          <p:nvSpPr>
            <p:cNvPr id="91" name="TextBox 90">
              <a:extLst>
                <a:ext uri="{FF2B5EF4-FFF2-40B4-BE49-F238E27FC236}">
                  <a16:creationId xmlns:a16="http://schemas.microsoft.com/office/drawing/2014/main" id="{7895AF91-25B7-44AA-8A20-B4D1CBE7A7BF}"/>
                </a:ext>
              </a:extLst>
            </p:cNvPr>
            <p:cNvSpPr txBox="1"/>
            <p:nvPr/>
          </p:nvSpPr>
          <p:spPr>
            <a:xfrm>
              <a:off x="4665982" y="5507048"/>
              <a:ext cx="20094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26</a:t>
              </a:r>
            </a:p>
          </p:txBody>
        </p:sp>
        <p:sp>
          <p:nvSpPr>
            <p:cNvPr id="92" name="TextBox 91">
              <a:extLst>
                <a:ext uri="{FF2B5EF4-FFF2-40B4-BE49-F238E27FC236}">
                  <a16:creationId xmlns:a16="http://schemas.microsoft.com/office/drawing/2014/main" id="{0206BA84-7632-4AFC-9270-C8CF3788CB9C}"/>
                </a:ext>
              </a:extLst>
            </p:cNvPr>
            <p:cNvSpPr txBox="1"/>
            <p:nvPr/>
          </p:nvSpPr>
          <p:spPr>
            <a:xfrm>
              <a:off x="4867629" y="5507048"/>
              <a:ext cx="200943" cy="211203"/>
            </a:xfrm>
            <a:prstGeom prst="rect">
              <a:avLst/>
            </a:prstGeom>
            <a:noFill/>
          </p:spPr>
          <p:txBody>
            <a:bodyPr wrap="none" lIns="36000" tIns="36000" rIns="36000" bIns="36000" rtlCol="0" anchor="t" anchorCtr="0">
              <a:spAutoFit/>
            </a:bodyPr>
            <a:lstStyle/>
            <a:p>
              <a:pPr algn="ctr"/>
              <a:r>
                <a:rPr lang="zh-CN" sz="850">
                  <a:solidFill>
                    <a:srgbClr val="B60D27"/>
                  </a:solidFill>
                  <a:latin typeface="Arial" panose="020B0604020202020204" pitchFamily="34" charset="0"/>
                  <a:ea typeface="SimSun"/>
                  <a:cs typeface="Arial" panose="020B0604020202020204" pitchFamily="34" charset="0"/>
                </a:rPr>
                <a:t>14</a:t>
              </a:r>
            </a:p>
          </p:txBody>
        </p:sp>
        <p:grpSp>
          <p:nvGrpSpPr>
            <p:cNvPr id="93" name="Group 92">
              <a:extLst>
                <a:ext uri="{FF2B5EF4-FFF2-40B4-BE49-F238E27FC236}">
                  <a16:creationId xmlns:a16="http://schemas.microsoft.com/office/drawing/2014/main" id="{89D05652-0514-4667-877B-1BE3E57B83D9}"/>
                </a:ext>
              </a:extLst>
            </p:cNvPr>
            <p:cNvGrpSpPr/>
            <p:nvPr/>
          </p:nvGrpSpPr>
          <p:grpSpPr>
            <a:xfrm>
              <a:off x="553701" y="5748542"/>
              <a:ext cx="4482811" cy="211203"/>
              <a:chOff x="553701" y="5748542"/>
              <a:chExt cx="4482811" cy="211203"/>
            </a:xfrm>
          </p:grpSpPr>
          <p:sp>
            <p:nvSpPr>
              <p:cNvPr id="94" name="TextBox 93">
                <a:extLst>
                  <a:ext uri="{FF2B5EF4-FFF2-40B4-BE49-F238E27FC236}">
                    <a16:creationId xmlns:a16="http://schemas.microsoft.com/office/drawing/2014/main" id="{799EB4AC-9649-4B85-ABF2-104221E96ED8}"/>
                  </a:ext>
                </a:extLst>
              </p:cNvPr>
              <p:cNvSpPr txBox="1"/>
              <p:nvPr/>
            </p:nvSpPr>
            <p:spPr>
              <a:xfrm>
                <a:off x="553701"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434</a:t>
                </a:r>
              </a:p>
            </p:txBody>
          </p:sp>
          <p:sp>
            <p:nvSpPr>
              <p:cNvPr id="95" name="TextBox 94">
                <a:extLst>
                  <a:ext uri="{FF2B5EF4-FFF2-40B4-BE49-F238E27FC236}">
                    <a16:creationId xmlns:a16="http://schemas.microsoft.com/office/drawing/2014/main" id="{C35BB2E4-E986-4F8E-9088-DA07CD36D522}"/>
                  </a:ext>
                </a:extLst>
              </p:cNvPr>
              <p:cNvSpPr txBox="1"/>
              <p:nvPr/>
            </p:nvSpPr>
            <p:spPr>
              <a:xfrm>
                <a:off x="755347"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415</a:t>
                </a:r>
              </a:p>
            </p:txBody>
          </p:sp>
          <p:sp>
            <p:nvSpPr>
              <p:cNvPr id="96" name="TextBox 95">
                <a:extLst>
                  <a:ext uri="{FF2B5EF4-FFF2-40B4-BE49-F238E27FC236}">
                    <a16:creationId xmlns:a16="http://schemas.microsoft.com/office/drawing/2014/main" id="{41B59063-46DC-4A47-A01C-7401993FB5D5}"/>
                  </a:ext>
                </a:extLst>
              </p:cNvPr>
              <p:cNvSpPr txBox="1"/>
              <p:nvPr/>
            </p:nvSpPr>
            <p:spPr>
              <a:xfrm>
                <a:off x="960097"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404</a:t>
                </a:r>
              </a:p>
            </p:txBody>
          </p:sp>
          <p:sp>
            <p:nvSpPr>
              <p:cNvPr id="97" name="TextBox 96">
                <a:extLst>
                  <a:ext uri="{FF2B5EF4-FFF2-40B4-BE49-F238E27FC236}">
                    <a16:creationId xmlns:a16="http://schemas.microsoft.com/office/drawing/2014/main" id="{DEF4AC2B-6DEB-4B44-B623-D97E7FB422CF}"/>
                  </a:ext>
                </a:extLst>
              </p:cNvPr>
              <p:cNvSpPr txBox="1"/>
              <p:nvPr/>
            </p:nvSpPr>
            <p:spPr>
              <a:xfrm>
                <a:off x="1161744"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384</a:t>
                </a:r>
              </a:p>
            </p:txBody>
          </p:sp>
          <p:sp>
            <p:nvSpPr>
              <p:cNvPr id="98" name="TextBox 97">
                <a:extLst>
                  <a:ext uri="{FF2B5EF4-FFF2-40B4-BE49-F238E27FC236}">
                    <a16:creationId xmlns:a16="http://schemas.microsoft.com/office/drawing/2014/main" id="{E73DB8C6-AC2C-4A3A-89D7-C7137E2D0116}"/>
                  </a:ext>
                </a:extLst>
              </p:cNvPr>
              <p:cNvSpPr txBox="1"/>
              <p:nvPr/>
            </p:nvSpPr>
            <p:spPr>
              <a:xfrm>
                <a:off x="1366493"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354</a:t>
                </a:r>
              </a:p>
            </p:txBody>
          </p:sp>
          <p:sp>
            <p:nvSpPr>
              <p:cNvPr id="99" name="TextBox 98">
                <a:extLst>
                  <a:ext uri="{FF2B5EF4-FFF2-40B4-BE49-F238E27FC236}">
                    <a16:creationId xmlns:a16="http://schemas.microsoft.com/office/drawing/2014/main" id="{D0D57CDA-2162-48D9-A0E5-DF3231D494F0}"/>
                  </a:ext>
                </a:extLst>
              </p:cNvPr>
              <p:cNvSpPr txBox="1"/>
              <p:nvPr/>
            </p:nvSpPr>
            <p:spPr>
              <a:xfrm>
                <a:off x="1568140"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320</a:t>
                </a:r>
              </a:p>
            </p:txBody>
          </p:sp>
          <p:sp>
            <p:nvSpPr>
              <p:cNvPr id="100" name="TextBox 99">
                <a:extLst>
                  <a:ext uri="{FF2B5EF4-FFF2-40B4-BE49-F238E27FC236}">
                    <a16:creationId xmlns:a16="http://schemas.microsoft.com/office/drawing/2014/main" id="{67754090-89A9-4EC9-9F90-34FF40814601}"/>
                  </a:ext>
                </a:extLst>
              </p:cNvPr>
              <p:cNvSpPr txBox="1"/>
              <p:nvPr/>
            </p:nvSpPr>
            <p:spPr>
              <a:xfrm>
                <a:off x="1772887"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301</a:t>
                </a:r>
              </a:p>
            </p:txBody>
          </p:sp>
          <p:sp>
            <p:nvSpPr>
              <p:cNvPr id="101" name="TextBox 100">
                <a:extLst>
                  <a:ext uri="{FF2B5EF4-FFF2-40B4-BE49-F238E27FC236}">
                    <a16:creationId xmlns:a16="http://schemas.microsoft.com/office/drawing/2014/main" id="{EBB4D3B6-82C1-4BB2-B165-D71A79171F00}"/>
                  </a:ext>
                </a:extLst>
              </p:cNvPr>
              <p:cNvSpPr txBox="1"/>
              <p:nvPr/>
            </p:nvSpPr>
            <p:spPr>
              <a:xfrm>
                <a:off x="1974534"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275</a:t>
                </a:r>
              </a:p>
            </p:txBody>
          </p:sp>
          <p:sp>
            <p:nvSpPr>
              <p:cNvPr id="102" name="TextBox 101">
                <a:extLst>
                  <a:ext uri="{FF2B5EF4-FFF2-40B4-BE49-F238E27FC236}">
                    <a16:creationId xmlns:a16="http://schemas.microsoft.com/office/drawing/2014/main" id="{5AF42D8F-7747-4091-94B0-863EEFF9DD17}"/>
                  </a:ext>
                </a:extLst>
              </p:cNvPr>
              <p:cNvSpPr txBox="1"/>
              <p:nvPr/>
            </p:nvSpPr>
            <p:spPr>
              <a:xfrm>
                <a:off x="2179283"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262</a:t>
                </a:r>
              </a:p>
            </p:txBody>
          </p:sp>
          <p:sp>
            <p:nvSpPr>
              <p:cNvPr id="103" name="TextBox 102">
                <a:extLst>
                  <a:ext uri="{FF2B5EF4-FFF2-40B4-BE49-F238E27FC236}">
                    <a16:creationId xmlns:a16="http://schemas.microsoft.com/office/drawing/2014/main" id="{069CEBCF-BDCF-4F67-B1BD-8ABE7C141182}"/>
                  </a:ext>
                </a:extLst>
              </p:cNvPr>
              <p:cNvSpPr txBox="1"/>
              <p:nvPr/>
            </p:nvSpPr>
            <p:spPr>
              <a:xfrm>
                <a:off x="2380930"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249</a:t>
                </a:r>
              </a:p>
            </p:txBody>
          </p:sp>
          <p:sp>
            <p:nvSpPr>
              <p:cNvPr id="104" name="TextBox 103">
                <a:extLst>
                  <a:ext uri="{FF2B5EF4-FFF2-40B4-BE49-F238E27FC236}">
                    <a16:creationId xmlns:a16="http://schemas.microsoft.com/office/drawing/2014/main" id="{23C54A79-57EE-41A3-8DDF-6B21BC4D2A45}"/>
                  </a:ext>
                </a:extLst>
              </p:cNvPr>
              <p:cNvSpPr txBox="1"/>
              <p:nvPr/>
            </p:nvSpPr>
            <p:spPr>
              <a:xfrm>
                <a:off x="2585677"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228</a:t>
                </a:r>
              </a:p>
            </p:txBody>
          </p:sp>
          <p:sp>
            <p:nvSpPr>
              <p:cNvPr id="105" name="TextBox 104">
                <a:extLst>
                  <a:ext uri="{FF2B5EF4-FFF2-40B4-BE49-F238E27FC236}">
                    <a16:creationId xmlns:a16="http://schemas.microsoft.com/office/drawing/2014/main" id="{144A5332-A3DC-4AFD-9396-E9D6A2AEB40B}"/>
                  </a:ext>
                </a:extLst>
              </p:cNvPr>
              <p:cNvSpPr txBox="1"/>
              <p:nvPr/>
            </p:nvSpPr>
            <p:spPr>
              <a:xfrm>
                <a:off x="2787325"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212</a:t>
                </a:r>
              </a:p>
            </p:txBody>
          </p:sp>
          <p:sp>
            <p:nvSpPr>
              <p:cNvPr id="106" name="TextBox 105">
                <a:extLst>
                  <a:ext uri="{FF2B5EF4-FFF2-40B4-BE49-F238E27FC236}">
                    <a16:creationId xmlns:a16="http://schemas.microsoft.com/office/drawing/2014/main" id="{A77EEAFF-DAF0-4CE1-A567-0EF23876971F}"/>
                  </a:ext>
                </a:extLst>
              </p:cNvPr>
              <p:cNvSpPr txBox="1"/>
              <p:nvPr/>
            </p:nvSpPr>
            <p:spPr>
              <a:xfrm>
                <a:off x="3008334"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202</a:t>
                </a:r>
              </a:p>
            </p:txBody>
          </p:sp>
          <p:sp>
            <p:nvSpPr>
              <p:cNvPr id="107" name="TextBox 106">
                <a:extLst>
                  <a:ext uri="{FF2B5EF4-FFF2-40B4-BE49-F238E27FC236}">
                    <a16:creationId xmlns:a16="http://schemas.microsoft.com/office/drawing/2014/main" id="{7773E99C-65A5-4371-AA92-1FDD951944EC}"/>
                  </a:ext>
                </a:extLst>
              </p:cNvPr>
              <p:cNvSpPr txBox="1"/>
              <p:nvPr/>
            </p:nvSpPr>
            <p:spPr>
              <a:xfrm>
                <a:off x="3209982"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181</a:t>
                </a:r>
              </a:p>
            </p:txBody>
          </p:sp>
          <p:sp>
            <p:nvSpPr>
              <p:cNvPr id="108" name="TextBox 107">
                <a:extLst>
                  <a:ext uri="{FF2B5EF4-FFF2-40B4-BE49-F238E27FC236}">
                    <a16:creationId xmlns:a16="http://schemas.microsoft.com/office/drawing/2014/main" id="{06CCCB55-3B74-40F5-AF8D-1D8828DEF528}"/>
                  </a:ext>
                </a:extLst>
              </p:cNvPr>
              <p:cNvSpPr txBox="1"/>
              <p:nvPr/>
            </p:nvSpPr>
            <p:spPr>
              <a:xfrm>
                <a:off x="3430989"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165</a:t>
                </a:r>
              </a:p>
            </p:txBody>
          </p:sp>
          <p:sp>
            <p:nvSpPr>
              <p:cNvPr id="109" name="TextBox 108">
                <a:extLst>
                  <a:ext uri="{FF2B5EF4-FFF2-40B4-BE49-F238E27FC236}">
                    <a16:creationId xmlns:a16="http://schemas.microsoft.com/office/drawing/2014/main" id="{15D77A1B-C56E-43F7-88C2-F5E70F1C4BFF}"/>
                  </a:ext>
                </a:extLst>
              </p:cNvPr>
              <p:cNvSpPr txBox="1"/>
              <p:nvPr/>
            </p:nvSpPr>
            <p:spPr>
              <a:xfrm>
                <a:off x="3632639"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154</a:t>
                </a:r>
              </a:p>
            </p:txBody>
          </p:sp>
          <p:sp>
            <p:nvSpPr>
              <p:cNvPr id="110" name="TextBox 109">
                <a:extLst>
                  <a:ext uri="{FF2B5EF4-FFF2-40B4-BE49-F238E27FC236}">
                    <a16:creationId xmlns:a16="http://schemas.microsoft.com/office/drawing/2014/main" id="{6FA07033-EA51-4068-B06B-25CC95FE0AF8}"/>
                  </a:ext>
                </a:extLst>
              </p:cNvPr>
              <p:cNvSpPr txBox="1"/>
              <p:nvPr/>
            </p:nvSpPr>
            <p:spPr>
              <a:xfrm>
                <a:off x="3831965"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121</a:t>
                </a:r>
              </a:p>
            </p:txBody>
          </p:sp>
          <p:sp>
            <p:nvSpPr>
              <p:cNvPr id="111" name="TextBox 110">
                <a:extLst>
                  <a:ext uri="{FF2B5EF4-FFF2-40B4-BE49-F238E27FC236}">
                    <a16:creationId xmlns:a16="http://schemas.microsoft.com/office/drawing/2014/main" id="{4488DC97-80A6-483A-96D6-4828756A07C2}"/>
                  </a:ext>
                </a:extLst>
              </p:cNvPr>
              <p:cNvSpPr txBox="1"/>
              <p:nvPr/>
            </p:nvSpPr>
            <p:spPr>
              <a:xfrm>
                <a:off x="4033613" y="5748542"/>
                <a:ext cx="26506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100</a:t>
                </a:r>
              </a:p>
            </p:txBody>
          </p:sp>
          <p:sp>
            <p:nvSpPr>
              <p:cNvPr id="112" name="TextBox 111">
                <a:extLst>
                  <a:ext uri="{FF2B5EF4-FFF2-40B4-BE49-F238E27FC236}">
                    <a16:creationId xmlns:a16="http://schemas.microsoft.com/office/drawing/2014/main" id="{A7DE418C-FD80-4043-A5C3-D46B1C84F0A5}"/>
                  </a:ext>
                </a:extLst>
              </p:cNvPr>
              <p:cNvSpPr txBox="1"/>
              <p:nvPr/>
            </p:nvSpPr>
            <p:spPr>
              <a:xfrm>
                <a:off x="4264052" y="5748542"/>
                <a:ext cx="20094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64</a:t>
                </a:r>
              </a:p>
            </p:txBody>
          </p:sp>
          <p:sp>
            <p:nvSpPr>
              <p:cNvPr id="113" name="TextBox 112">
                <a:extLst>
                  <a:ext uri="{FF2B5EF4-FFF2-40B4-BE49-F238E27FC236}">
                    <a16:creationId xmlns:a16="http://schemas.microsoft.com/office/drawing/2014/main" id="{A54DF0E2-F0DF-4A03-8EA2-5868AC579CDC}"/>
                  </a:ext>
                </a:extLst>
              </p:cNvPr>
              <p:cNvSpPr txBox="1"/>
              <p:nvPr/>
            </p:nvSpPr>
            <p:spPr>
              <a:xfrm>
                <a:off x="4466656" y="5748542"/>
                <a:ext cx="20094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37</a:t>
                </a:r>
              </a:p>
            </p:txBody>
          </p:sp>
          <p:sp>
            <p:nvSpPr>
              <p:cNvPr id="114" name="TextBox 113">
                <a:extLst>
                  <a:ext uri="{FF2B5EF4-FFF2-40B4-BE49-F238E27FC236}">
                    <a16:creationId xmlns:a16="http://schemas.microsoft.com/office/drawing/2014/main" id="{42FBBE7C-23AD-493E-9C80-933F3082A462}"/>
                  </a:ext>
                </a:extLst>
              </p:cNvPr>
              <p:cNvSpPr txBox="1"/>
              <p:nvPr/>
            </p:nvSpPr>
            <p:spPr>
              <a:xfrm>
                <a:off x="4665982" y="5748542"/>
                <a:ext cx="20094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15</a:t>
                </a:r>
              </a:p>
            </p:txBody>
          </p:sp>
          <p:sp>
            <p:nvSpPr>
              <p:cNvPr id="115" name="TextBox 114">
                <a:extLst>
                  <a:ext uri="{FF2B5EF4-FFF2-40B4-BE49-F238E27FC236}">
                    <a16:creationId xmlns:a16="http://schemas.microsoft.com/office/drawing/2014/main" id="{735486F7-65C9-44FB-BE38-CDCA968BDA98}"/>
                  </a:ext>
                </a:extLst>
              </p:cNvPr>
              <p:cNvSpPr txBox="1"/>
              <p:nvPr/>
            </p:nvSpPr>
            <p:spPr>
              <a:xfrm>
                <a:off x="4899689" y="5748542"/>
                <a:ext cx="136823" cy="211203"/>
              </a:xfrm>
              <a:prstGeom prst="rect">
                <a:avLst/>
              </a:prstGeom>
              <a:noFill/>
            </p:spPr>
            <p:txBody>
              <a:bodyPr wrap="none" lIns="36000" tIns="36000" rIns="36000" bIns="36000" rtlCol="0" anchor="t" anchorCtr="0">
                <a:spAutoFit/>
              </a:bodyPr>
              <a:lstStyle/>
              <a:p>
                <a:pPr algn="ctr"/>
                <a:r>
                  <a:rPr lang="zh-CN" sz="850">
                    <a:solidFill>
                      <a:srgbClr val="B2C0D8"/>
                    </a:solidFill>
                    <a:latin typeface="Arial" panose="020B0604020202020204" pitchFamily="34" charset="0"/>
                    <a:ea typeface="SimSun"/>
                    <a:cs typeface="Arial" panose="020B0604020202020204" pitchFamily="34" charset="0"/>
                  </a:rPr>
                  <a:t>5</a:t>
                </a:r>
              </a:p>
            </p:txBody>
          </p:sp>
        </p:grpSp>
      </p:grpSp>
      <p:graphicFrame>
        <p:nvGraphicFramePr>
          <p:cNvPr id="116" name="Table 241">
            <a:extLst>
              <a:ext uri="{FF2B5EF4-FFF2-40B4-BE49-F238E27FC236}">
                <a16:creationId xmlns:a16="http://schemas.microsoft.com/office/drawing/2014/main" id="{86EF7F2B-16A6-4022-A39E-04074EFE37D8}"/>
              </a:ext>
            </a:extLst>
          </p:cNvPr>
          <p:cNvGraphicFramePr>
            <a:graphicFrameLocks noGrp="1"/>
          </p:cNvGraphicFramePr>
          <p:nvPr>
            <p:extLst>
              <p:ext uri="{D42A27DB-BD31-4B8C-83A1-F6EECF244321}">
                <p14:modId xmlns:p14="http://schemas.microsoft.com/office/powerpoint/2010/main" val="1093884381"/>
              </p:ext>
            </p:extLst>
          </p:nvPr>
        </p:nvGraphicFramePr>
        <p:xfrm>
          <a:off x="2610702" y="2296317"/>
          <a:ext cx="2456902" cy="673200"/>
        </p:xfrm>
        <a:graphic>
          <a:graphicData uri="http://schemas.openxmlformats.org/drawingml/2006/table">
            <a:tbl>
              <a:tblPr firstRow="1" bandRow="1">
                <a:tableStyleId>{69012ECD-51FC-41F1-AA8D-1B2483CD663E}</a:tableStyleId>
              </a:tblPr>
              <a:tblGrid>
                <a:gridCol w="870990">
                  <a:extLst>
                    <a:ext uri="{9D8B030D-6E8A-4147-A177-3AD203B41FA5}">
                      <a16:colId xmlns:a16="http://schemas.microsoft.com/office/drawing/2014/main" val="970246153"/>
                    </a:ext>
                  </a:extLst>
                </a:gridCol>
                <a:gridCol w="652462">
                  <a:extLst>
                    <a:ext uri="{9D8B030D-6E8A-4147-A177-3AD203B41FA5}">
                      <a16:colId xmlns:a16="http://schemas.microsoft.com/office/drawing/2014/main" val="2259707275"/>
                    </a:ext>
                  </a:extLst>
                </a:gridCol>
                <a:gridCol w="933450">
                  <a:extLst>
                    <a:ext uri="{9D8B030D-6E8A-4147-A177-3AD203B41FA5}">
                      <a16:colId xmlns:a16="http://schemas.microsoft.com/office/drawing/2014/main" val="1942151489"/>
                    </a:ext>
                  </a:extLst>
                </a:gridCol>
              </a:tblGrid>
              <a:tr h="198007">
                <a:tc>
                  <a:txBody>
                    <a:bodyPr/>
                    <a:lstStyle/>
                    <a:p>
                      <a:endParaRPr lang="en-GB" sz="1000" dirty="0">
                        <a:solidFill>
                          <a:srgbClr val="4D4D4D"/>
                        </a:solidFill>
                      </a:endParaRP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事件/n</a:t>
                      </a:r>
                    </a:p>
                  </a:txBody>
                  <a:tcPr marL="36000" marR="36000" marT="36000" marB="36000">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中位数（月）</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192060"/>
                  </a:ext>
                </a:extLst>
              </a:tr>
              <a:tr h="135532">
                <a:tc>
                  <a:txBody>
                    <a:bodyPr/>
                    <a:lstStyle/>
                    <a:p>
                      <a:r>
                        <a:rPr lang="zh-CN" sz="1000">
                          <a:solidFill>
                            <a:schemeClr val="accent3"/>
                          </a:solidFill>
                        </a:rPr>
                        <a:t>nab-P + Gem</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248/432</a:t>
                      </a:r>
                    </a:p>
                  </a:txBody>
                  <a:tcPr marL="36000" marR="36000" marT="36000" marB="36000">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41.8</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28067427"/>
                  </a:ext>
                </a:extLst>
              </a:tr>
              <a:tr h="0">
                <a:tc>
                  <a:txBody>
                    <a:bodyPr/>
                    <a:lstStyle/>
                    <a:p>
                      <a:r>
                        <a:rPr lang="zh-CN" sz="1000">
                          <a:solidFill>
                            <a:schemeClr val="accent2"/>
                          </a:solidFill>
                        </a:rPr>
                        <a:t>Gem</a:t>
                      </a:r>
                    </a:p>
                  </a:txBody>
                  <a:tcPr marL="36000" marR="36000" marT="36000" marB="36000">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263/434</a:t>
                      </a:r>
                    </a:p>
                  </a:txBody>
                  <a:tcPr marL="36000" marR="36000" marT="36000" marB="36000">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rgbClr val="4D4D4D"/>
                          </a:solidFill>
                        </a:rPr>
                        <a:t>37.7</a:t>
                      </a:r>
                    </a:p>
                  </a:txBody>
                  <a:tcPr marL="36000" marR="36000" marT="36000" marB="36000">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5958517"/>
                  </a:ext>
                </a:extLst>
              </a:tr>
            </a:tbl>
          </a:graphicData>
        </a:graphic>
      </p:graphicFrame>
      <p:grpSp>
        <p:nvGrpSpPr>
          <p:cNvPr id="117" name="Group 116">
            <a:extLst>
              <a:ext uri="{FF2B5EF4-FFF2-40B4-BE49-F238E27FC236}">
                <a16:creationId xmlns:a16="http://schemas.microsoft.com/office/drawing/2014/main" id="{FB2E6ADF-A8A5-4295-992F-A507EF163F5F}"/>
              </a:ext>
            </a:extLst>
          </p:cNvPr>
          <p:cNvGrpSpPr/>
          <p:nvPr/>
        </p:nvGrpSpPr>
        <p:grpSpPr>
          <a:xfrm>
            <a:off x="669982" y="2632338"/>
            <a:ext cx="4281126" cy="1764000"/>
            <a:chOff x="7870451" y="1558487"/>
            <a:chExt cx="6638925" cy="2752744"/>
          </a:xfrm>
        </p:grpSpPr>
        <p:sp>
          <p:nvSpPr>
            <p:cNvPr id="118" name="Freeform: Shape 251">
              <a:extLst>
                <a:ext uri="{FF2B5EF4-FFF2-40B4-BE49-F238E27FC236}">
                  <a16:creationId xmlns:a16="http://schemas.microsoft.com/office/drawing/2014/main" id="{2EB4FA46-B5B6-4906-BF2A-2B9392501B53}"/>
                </a:ext>
              </a:extLst>
            </p:cNvPr>
            <p:cNvSpPr/>
            <p:nvPr/>
          </p:nvSpPr>
          <p:spPr>
            <a:xfrm>
              <a:off x="7870451" y="1604232"/>
              <a:ext cx="6638925" cy="2647950"/>
            </a:xfrm>
            <a:custGeom>
              <a:avLst/>
              <a:gdLst>
                <a:gd name="connsiteX0" fmla="*/ 6645707 w 6638925"/>
                <a:gd name="connsiteY0" fmla="*/ 2648944 h 2647950"/>
                <a:gd name="connsiteX1" fmla="*/ 6007599 w 6638925"/>
                <a:gd name="connsiteY1" fmla="*/ 2648944 h 2647950"/>
                <a:gd name="connsiteX2" fmla="*/ 6007599 w 6638925"/>
                <a:gd name="connsiteY2" fmla="*/ 2574239 h 2647950"/>
                <a:gd name="connsiteX3" fmla="*/ 5528234 w 6638925"/>
                <a:gd name="connsiteY3" fmla="*/ 2574239 h 2647950"/>
                <a:gd name="connsiteX4" fmla="*/ 5528234 w 6638925"/>
                <a:gd name="connsiteY4" fmla="*/ 2521328 h 2647950"/>
                <a:gd name="connsiteX5" fmla="*/ 5403723 w 6638925"/>
                <a:gd name="connsiteY5" fmla="*/ 2521328 h 2647950"/>
                <a:gd name="connsiteX6" fmla="*/ 5403723 w 6638925"/>
                <a:gd name="connsiteY6" fmla="*/ 2462178 h 2647950"/>
                <a:gd name="connsiteX7" fmla="*/ 5276107 w 6638925"/>
                <a:gd name="connsiteY7" fmla="*/ 2462178 h 2647950"/>
                <a:gd name="connsiteX8" fmla="*/ 5276107 w 6638925"/>
                <a:gd name="connsiteY8" fmla="*/ 2434165 h 2647950"/>
                <a:gd name="connsiteX9" fmla="*/ 5154702 w 6638925"/>
                <a:gd name="connsiteY9" fmla="*/ 2434165 h 2647950"/>
                <a:gd name="connsiteX10" fmla="*/ 5154702 w 6638925"/>
                <a:gd name="connsiteY10" fmla="*/ 2396817 h 2647950"/>
                <a:gd name="connsiteX11" fmla="*/ 5055099 w 6638925"/>
                <a:gd name="connsiteY11" fmla="*/ 2396817 h 2647950"/>
                <a:gd name="connsiteX12" fmla="*/ 5055099 w 6638925"/>
                <a:gd name="connsiteY12" fmla="*/ 2365690 h 2647950"/>
                <a:gd name="connsiteX13" fmla="*/ 4874562 w 6638925"/>
                <a:gd name="connsiteY13" fmla="*/ 2365690 h 2647950"/>
                <a:gd name="connsiteX14" fmla="*/ 4874562 w 6638925"/>
                <a:gd name="connsiteY14" fmla="*/ 2334562 h 2647950"/>
                <a:gd name="connsiteX15" fmla="*/ 4799857 w 6638925"/>
                <a:gd name="connsiteY15" fmla="*/ 2334562 h 2647950"/>
                <a:gd name="connsiteX16" fmla="*/ 4799857 w 6638925"/>
                <a:gd name="connsiteY16" fmla="*/ 2303434 h 2647950"/>
                <a:gd name="connsiteX17" fmla="*/ 4712694 w 6638925"/>
                <a:gd name="connsiteY17" fmla="*/ 2303434 h 2647950"/>
                <a:gd name="connsiteX18" fmla="*/ 4712694 w 6638925"/>
                <a:gd name="connsiteY18" fmla="*/ 2269192 h 2647950"/>
                <a:gd name="connsiteX19" fmla="*/ 4566399 w 6638925"/>
                <a:gd name="connsiteY19" fmla="*/ 2269192 h 2647950"/>
                <a:gd name="connsiteX20" fmla="*/ 4566399 w 6638925"/>
                <a:gd name="connsiteY20" fmla="*/ 2241179 h 2647950"/>
                <a:gd name="connsiteX21" fmla="*/ 4382748 w 6638925"/>
                <a:gd name="connsiteY21" fmla="*/ 2241179 h 2647950"/>
                <a:gd name="connsiteX22" fmla="*/ 4382748 w 6638925"/>
                <a:gd name="connsiteY22" fmla="*/ 2206936 h 2647950"/>
                <a:gd name="connsiteX23" fmla="*/ 4314263 w 6638925"/>
                <a:gd name="connsiteY23" fmla="*/ 2206936 h 2647950"/>
                <a:gd name="connsiteX24" fmla="*/ 4314263 w 6638925"/>
                <a:gd name="connsiteY24" fmla="*/ 2160245 h 2647950"/>
                <a:gd name="connsiteX25" fmla="*/ 4155519 w 6638925"/>
                <a:gd name="connsiteY25" fmla="*/ 2160245 h 2647950"/>
                <a:gd name="connsiteX26" fmla="*/ 4155519 w 6638925"/>
                <a:gd name="connsiteY26" fmla="*/ 2116668 h 2647950"/>
                <a:gd name="connsiteX27" fmla="*/ 4071471 w 6638925"/>
                <a:gd name="connsiteY27" fmla="*/ 2116668 h 2647950"/>
                <a:gd name="connsiteX28" fmla="*/ 4071471 w 6638925"/>
                <a:gd name="connsiteY28" fmla="*/ 2069976 h 2647950"/>
                <a:gd name="connsiteX29" fmla="*/ 4002986 w 6638925"/>
                <a:gd name="connsiteY29" fmla="*/ 2069976 h 2647950"/>
                <a:gd name="connsiteX30" fmla="*/ 4002986 w 6638925"/>
                <a:gd name="connsiteY30" fmla="*/ 2035734 h 2647950"/>
                <a:gd name="connsiteX31" fmla="*/ 3925177 w 6638925"/>
                <a:gd name="connsiteY31" fmla="*/ 2035734 h 2647950"/>
                <a:gd name="connsiteX32" fmla="*/ 3925177 w 6638925"/>
                <a:gd name="connsiteY32" fmla="*/ 1992157 h 2647950"/>
                <a:gd name="connsiteX33" fmla="*/ 3828679 w 6638925"/>
                <a:gd name="connsiteY33" fmla="*/ 1992157 h 2647950"/>
                <a:gd name="connsiteX34" fmla="*/ 3828679 w 6638925"/>
                <a:gd name="connsiteY34" fmla="*/ 1948580 h 2647950"/>
                <a:gd name="connsiteX35" fmla="*/ 3797551 w 6638925"/>
                <a:gd name="connsiteY35" fmla="*/ 1948580 h 2647950"/>
                <a:gd name="connsiteX36" fmla="*/ 3797551 w 6638925"/>
                <a:gd name="connsiteY36" fmla="*/ 1886325 h 2647950"/>
                <a:gd name="connsiteX37" fmla="*/ 3635683 w 6638925"/>
                <a:gd name="connsiteY37" fmla="*/ 1886325 h 2647950"/>
                <a:gd name="connsiteX38" fmla="*/ 3635683 w 6638925"/>
                <a:gd name="connsiteY38" fmla="*/ 1864532 h 2647950"/>
                <a:gd name="connsiteX39" fmla="*/ 3511172 w 6638925"/>
                <a:gd name="connsiteY39" fmla="*/ 1864532 h 2647950"/>
                <a:gd name="connsiteX40" fmla="*/ 3511172 w 6638925"/>
                <a:gd name="connsiteY40" fmla="*/ 1817840 h 2647950"/>
                <a:gd name="connsiteX41" fmla="*/ 3405340 w 6638925"/>
                <a:gd name="connsiteY41" fmla="*/ 1817840 h 2647950"/>
                <a:gd name="connsiteX42" fmla="*/ 3405340 w 6638925"/>
                <a:gd name="connsiteY42" fmla="*/ 1783607 h 2647950"/>
                <a:gd name="connsiteX43" fmla="*/ 3315072 w 6638925"/>
                <a:gd name="connsiteY43" fmla="*/ 1783607 h 2647950"/>
                <a:gd name="connsiteX44" fmla="*/ 3315072 w 6638925"/>
                <a:gd name="connsiteY44" fmla="*/ 1743136 h 2647950"/>
                <a:gd name="connsiteX45" fmla="*/ 3268380 w 6638925"/>
                <a:gd name="connsiteY45" fmla="*/ 1743136 h 2647950"/>
                <a:gd name="connsiteX46" fmla="*/ 3268380 w 6638925"/>
                <a:gd name="connsiteY46" fmla="*/ 1718237 h 2647950"/>
                <a:gd name="connsiteX47" fmla="*/ 3122086 w 6638925"/>
                <a:gd name="connsiteY47" fmla="*/ 1718237 h 2647950"/>
                <a:gd name="connsiteX48" fmla="*/ 3122086 w 6638925"/>
                <a:gd name="connsiteY48" fmla="*/ 1683995 h 2647950"/>
                <a:gd name="connsiteX49" fmla="*/ 3081614 w 6638925"/>
                <a:gd name="connsiteY49" fmla="*/ 1683995 h 2647950"/>
                <a:gd name="connsiteX50" fmla="*/ 3081614 w 6638925"/>
                <a:gd name="connsiteY50" fmla="*/ 1640418 h 2647950"/>
                <a:gd name="connsiteX51" fmla="*/ 3025588 w 6638925"/>
                <a:gd name="connsiteY51" fmla="*/ 1640418 h 2647950"/>
                <a:gd name="connsiteX52" fmla="*/ 3025588 w 6638925"/>
                <a:gd name="connsiteY52" fmla="*/ 1603061 h 2647950"/>
                <a:gd name="connsiteX53" fmla="*/ 2953998 w 6638925"/>
                <a:gd name="connsiteY53" fmla="*/ 1603061 h 2647950"/>
                <a:gd name="connsiteX54" fmla="*/ 2953998 w 6638925"/>
                <a:gd name="connsiteY54" fmla="*/ 1571933 h 2647950"/>
                <a:gd name="connsiteX55" fmla="*/ 2885513 w 6638925"/>
                <a:gd name="connsiteY55" fmla="*/ 1571933 h 2647950"/>
                <a:gd name="connsiteX56" fmla="*/ 2885513 w 6638925"/>
                <a:gd name="connsiteY56" fmla="*/ 1522136 h 2647950"/>
                <a:gd name="connsiteX57" fmla="*/ 2813923 w 6638925"/>
                <a:gd name="connsiteY57" fmla="*/ 1522136 h 2647950"/>
                <a:gd name="connsiteX58" fmla="*/ 2813923 w 6638925"/>
                <a:gd name="connsiteY58" fmla="*/ 1478550 h 2647950"/>
                <a:gd name="connsiteX59" fmla="*/ 2773451 w 6638925"/>
                <a:gd name="connsiteY59" fmla="*/ 1478550 h 2647950"/>
                <a:gd name="connsiteX60" fmla="*/ 2773451 w 6638925"/>
                <a:gd name="connsiteY60" fmla="*/ 1428753 h 2647950"/>
                <a:gd name="connsiteX61" fmla="*/ 2692527 w 6638925"/>
                <a:gd name="connsiteY61" fmla="*/ 1428753 h 2647950"/>
                <a:gd name="connsiteX62" fmla="*/ 2692527 w 6638925"/>
                <a:gd name="connsiteY62" fmla="*/ 1388282 h 2647950"/>
                <a:gd name="connsiteX63" fmla="*/ 2630272 w 6638925"/>
                <a:gd name="connsiteY63" fmla="*/ 1388282 h 2647950"/>
                <a:gd name="connsiteX64" fmla="*/ 2630272 w 6638925"/>
                <a:gd name="connsiteY64" fmla="*/ 1347819 h 2647950"/>
                <a:gd name="connsiteX65" fmla="*/ 2518210 w 6638925"/>
                <a:gd name="connsiteY65" fmla="*/ 1347819 h 2647950"/>
                <a:gd name="connsiteX66" fmla="*/ 2518210 w 6638925"/>
                <a:gd name="connsiteY66" fmla="*/ 1326026 h 2647950"/>
                <a:gd name="connsiteX67" fmla="*/ 2431056 w 6638925"/>
                <a:gd name="connsiteY67" fmla="*/ 1326026 h 2647950"/>
                <a:gd name="connsiteX68" fmla="*/ 2431056 w 6638925"/>
                <a:gd name="connsiteY68" fmla="*/ 1304243 h 2647950"/>
                <a:gd name="connsiteX69" fmla="*/ 2287867 w 6638925"/>
                <a:gd name="connsiteY69" fmla="*/ 1304243 h 2647950"/>
                <a:gd name="connsiteX70" fmla="*/ 2287867 w 6638925"/>
                <a:gd name="connsiteY70" fmla="*/ 1279335 h 2647950"/>
                <a:gd name="connsiteX71" fmla="*/ 2272303 w 6638925"/>
                <a:gd name="connsiteY71" fmla="*/ 1279335 h 2647950"/>
                <a:gd name="connsiteX72" fmla="*/ 2272303 w 6638925"/>
                <a:gd name="connsiteY72" fmla="*/ 1238872 h 2647950"/>
                <a:gd name="connsiteX73" fmla="*/ 2185149 w 6638925"/>
                <a:gd name="connsiteY73" fmla="*/ 1238872 h 2647950"/>
                <a:gd name="connsiteX74" fmla="*/ 2185149 w 6638925"/>
                <a:gd name="connsiteY74" fmla="*/ 1198410 h 2647950"/>
                <a:gd name="connsiteX75" fmla="*/ 2126009 w 6638925"/>
                <a:gd name="connsiteY75" fmla="*/ 1198410 h 2647950"/>
                <a:gd name="connsiteX76" fmla="*/ 2126009 w 6638925"/>
                <a:gd name="connsiteY76" fmla="*/ 1167283 h 2647950"/>
                <a:gd name="connsiteX77" fmla="*/ 2069973 w 6638925"/>
                <a:gd name="connsiteY77" fmla="*/ 1167283 h 2647950"/>
                <a:gd name="connsiteX78" fmla="*/ 2069973 w 6638925"/>
                <a:gd name="connsiteY78" fmla="*/ 1129926 h 2647950"/>
                <a:gd name="connsiteX79" fmla="*/ 2017062 w 6638925"/>
                <a:gd name="connsiteY79" fmla="*/ 1129926 h 2647950"/>
                <a:gd name="connsiteX80" fmla="*/ 2017062 w 6638925"/>
                <a:gd name="connsiteY80" fmla="*/ 1089463 h 2647950"/>
                <a:gd name="connsiteX81" fmla="*/ 1957921 w 6638925"/>
                <a:gd name="connsiteY81" fmla="*/ 1089463 h 2647950"/>
                <a:gd name="connsiteX82" fmla="*/ 1957921 w 6638925"/>
                <a:gd name="connsiteY82" fmla="*/ 1042772 h 2647950"/>
                <a:gd name="connsiteX83" fmla="*/ 1901885 w 6638925"/>
                <a:gd name="connsiteY83" fmla="*/ 1042772 h 2647950"/>
                <a:gd name="connsiteX84" fmla="*/ 1901885 w 6638925"/>
                <a:gd name="connsiteY84" fmla="*/ 1008529 h 2647950"/>
                <a:gd name="connsiteX85" fmla="*/ 1861423 w 6638925"/>
                <a:gd name="connsiteY85" fmla="*/ 1008529 h 2647950"/>
                <a:gd name="connsiteX86" fmla="*/ 1861423 w 6638925"/>
                <a:gd name="connsiteY86" fmla="*/ 968067 h 2647950"/>
                <a:gd name="connsiteX87" fmla="*/ 1764925 w 6638925"/>
                <a:gd name="connsiteY87" fmla="*/ 968067 h 2647950"/>
                <a:gd name="connsiteX88" fmla="*/ 1764925 w 6638925"/>
                <a:gd name="connsiteY88" fmla="*/ 936940 h 2647950"/>
                <a:gd name="connsiteX89" fmla="*/ 1727578 w 6638925"/>
                <a:gd name="connsiteY89" fmla="*/ 936940 h 2647950"/>
                <a:gd name="connsiteX90" fmla="*/ 1727578 w 6638925"/>
                <a:gd name="connsiteY90" fmla="*/ 887132 h 2647950"/>
                <a:gd name="connsiteX91" fmla="*/ 1674657 w 6638925"/>
                <a:gd name="connsiteY91" fmla="*/ 887132 h 2647950"/>
                <a:gd name="connsiteX92" fmla="*/ 1674657 w 6638925"/>
                <a:gd name="connsiteY92" fmla="*/ 834216 h 2647950"/>
                <a:gd name="connsiteX93" fmla="*/ 1553261 w 6638925"/>
                <a:gd name="connsiteY93" fmla="*/ 834216 h 2647950"/>
                <a:gd name="connsiteX94" fmla="*/ 1553261 w 6638925"/>
                <a:gd name="connsiteY94" fmla="*/ 796863 h 2647950"/>
                <a:gd name="connsiteX95" fmla="*/ 1478556 w 6638925"/>
                <a:gd name="connsiteY95" fmla="*/ 796863 h 2647950"/>
                <a:gd name="connsiteX96" fmla="*/ 1478556 w 6638925"/>
                <a:gd name="connsiteY96" fmla="*/ 747059 h 2647950"/>
                <a:gd name="connsiteX97" fmla="*/ 1450543 w 6638925"/>
                <a:gd name="connsiteY97" fmla="*/ 747059 h 2647950"/>
                <a:gd name="connsiteX98" fmla="*/ 1450543 w 6638925"/>
                <a:gd name="connsiteY98" fmla="*/ 694142 h 2647950"/>
                <a:gd name="connsiteX99" fmla="*/ 1385173 w 6638925"/>
                <a:gd name="connsiteY99" fmla="*/ 694142 h 2647950"/>
                <a:gd name="connsiteX100" fmla="*/ 1385173 w 6638925"/>
                <a:gd name="connsiteY100" fmla="*/ 638113 h 2647950"/>
                <a:gd name="connsiteX101" fmla="*/ 1363380 w 6638925"/>
                <a:gd name="connsiteY101" fmla="*/ 638113 h 2647950"/>
                <a:gd name="connsiteX102" fmla="*/ 1363380 w 6638925"/>
                <a:gd name="connsiteY102" fmla="*/ 600759 h 2647950"/>
                <a:gd name="connsiteX103" fmla="*/ 1310469 w 6638925"/>
                <a:gd name="connsiteY103" fmla="*/ 600759 h 2647950"/>
                <a:gd name="connsiteX104" fmla="*/ 1310469 w 6638925"/>
                <a:gd name="connsiteY104" fmla="*/ 538505 h 2647950"/>
                <a:gd name="connsiteX105" fmla="*/ 1226420 w 6638925"/>
                <a:gd name="connsiteY105" fmla="*/ 538505 h 2647950"/>
                <a:gd name="connsiteX106" fmla="*/ 1226420 w 6638925"/>
                <a:gd name="connsiteY106" fmla="*/ 498039 h 2647950"/>
                <a:gd name="connsiteX107" fmla="*/ 1126817 w 6638925"/>
                <a:gd name="connsiteY107" fmla="*/ 498039 h 2647950"/>
                <a:gd name="connsiteX108" fmla="*/ 1126817 w 6638925"/>
                <a:gd name="connsiteY108" fmla="*/ 448236 h 2647950"/>
                <a:gd name="connsiteX109" fmla="*/ 1077011 w 6638925"/>
                <a:gd name="connsiteY109" fmla="*/ 448236 h 2647950"/>
                <a:gd name="connsiteX110" fmla="*/ 1077011 w 6638925"/>
                <a:gd name="connsiteY110" fmla="*/ 376642 h 2647950"/>
                <a:gd name="connsiteX111" fmla="*/ 1036549 w 6638925"/>
                <a:gd name="connsiteY111" fmla="*/ 376642 h 2647950"/>
                <a:gd name="connsiteX112" fmla="*/ 1036549 w 6638925"/>
                <a:gd name="connsiteY112" fmla="*/ 326839 h 2647950"/>
                <a:gd name="connsiteX113" fmla="*/ 952500 w 6638925"/>
                <a:gd name="connsiteY113" fmla="*/ 326839 h 2647950"/>
                <a:gd name="connsiteX114" fmla="*/ 952500 w 6638925"/>
                <a:gd name="connsiteY114" fmla="*/ 283260 h 2647950"/>
                <a:gd name="connsiteX115" fmla="*/ 887133 w 6638925"/>
                <a:gd name="connsiteY115" fmla="*/ 283260 h 2647950"/>
                <a:gd name="connsiteX116" fmla="*/ 887133 w 6638925"/>
                <a:gd name="connsiteY116" fmla="*/ 249019 h 2647950"/>
                <a:gd name="connsiteX117" fmla="*/ 846667 w 6638925"/>
                <a:gd name="connsiteY117" fmla="*/ 249019 h 2647950"/>
                <a:gd name="connsiteX118" fmla="*/ 846667 w 6638925"/>
                <a:gd name="connsiteY118" fmla="*/ 199216 h 2647950"/>
                <a:gd name="connsiteX119" fmla="*/ 765736 w 6638925"/>
                <a:gd name="connsiteY119" fmla="*/ 199216 h 2647950"/>
                <a:gd name="connsiteX120" fmla="*/ 765736 w 6638925"/>
                <a:gd name="connsiteY120" fmla="*/ 168088 h 2647950"/>
                <a:gd name="connsiteX121" fmla="*/ 681691 w 6638925"/>
                <a:gd name="connsiteY121" fmla="*/ 168088 h 2647950"/>
                <a:gd name="connsiteX122" fmla="*/ 681691 w 6638925"/>
                <a:gd name="connsiteY122" fmla="*/ 127622 h 2647950"/>
                <a:gd name="connsiteX123" fmla="*/ 619436 w 6638925"/>
                <a:gd name="connsiteY123" fmla="*/ 127622 h 2647950"/>
                <a:gd name="connsiteX124" fmla="*/ 619436 w 6638925"/>
                <a:gd name="connsiteY124" fmla="*/ 99607 h 2647950"/>
                <a:gd name="connsiteX125" fmla="*/ 550956 w 6638925"/>
                <a:gd name="connsiteY125" fmla="*/ 99607 h 2647950"/>
                <a:gd name="connsiteX126" fmla="*/ 550956 w 6638925"/>
                <a:gd name="connsiteY126" fmla="*/ 77819 h 2647950"/>
                <a:gd name="connsiteX127" fmla="*/ 357966 w 6638925"/>
                <a:gd name="connsiteY127" fmla="*/ 77819 h 2647950"/>
                <a:gd name="connsiteX128" fmla="*/ 357966 w 6638925"/>
                <a:gd name="connsiteY128" fmla="*/ 21789 h 2647950"/>
                <a:gd name="connsiteX129" fmla="*/ 252132 w 6638925"/>
                <a:gd name="connsiteY129" fmla="*/ 21789 h 2647950"/>
                <a:gd name="connsiteX130" fmla="*/ 252132 w 6638925"/>
                <a:gd name="connsiteY130" fmla="*/ 0 h 2647950"/>
                <a:gd name="connsiteX131" fmla="*/ 0 w 6638925"/>
                <a:gd name="connsiteY131" fmla="*/ 0 h 26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638925" h="2647950">
                  <a:moveTo>
                    <a:pt x="6645707" y="2648944"/>
                  </a:moveTo>
                  <a:lnTo>
                    <a:pt x="6007599" y="2648944"/>
                  </a:lnTo>
                  <a:lnTo>
                    <a:pt x="6007599" y="2574239"/>
                  </a:lnTo>
                  <a:lnTo>
                    <a:pt x="5528234" y="2574239"/>
                  </a:lnTo>
                  <a:lnTo>
                    <a:pt x="5528234" y="2521328"/>
                  </a:lnTo>
                  <a:lnTo>
                    <a:pt x="5403723" y="2521328"/>
                  </a:lnTo>
                  <a:lnTo>
                    <a:pt x="5403723" y="2462178"/>
                  </a:lnTo>
                  <a:lnTo>
                    <a:pt x="5276107" y="2462178"/>
                  </a:lnTo>
                  <a:lnTo>
                    <a:pt x="5276107" y="2434165"/>
                  </a:lnTo>
                  <a:lnTo>
                    <a:pt x="5154702" y="2434165"/>
                  </a:lnTo>
                  <a:lnTo>
                    <a:pt x="5154702" y="2396817"/>
                  </a:lnTo>
                  <a:lnTo>
                    <a:pt x="5055099" y="2396817"/>
                  </a:lnTo>
                  <a:lnTo>
                    <a:pt x="5055099" y="2365690"/>
                  </a:lnTo>
                  <a:lnTo>
                    <a:pt x="4874562" y="2365690"/>
                  </a:lnTo>
                  <a:lnTo>
                    <a:pt x="4874562" y="2334562"/>
                  </a:lnTo>
                  <a:lnTo>
                    <a:pt x="4799857" y="2334562"/>
                  </a:lnTo>
                  <a:lnTo>
                    <a:pt x="4799857" y="2303434"/>
                  </a:lnTo>
                  <a:lnTo>
                    <a:pt x="4712694" y="2303434"/>
                  </a:lnTo>
                  <a:lnTo>
                    <a:pt x="4712694" y="2269192"/>
                  </a:lnTo>
                  <a:lnTo>
                    <a:pt x="4566399" y="2269192"/>
                  </a:lnTo>
                  <a:lnTo>
                    <a:pt x="4566399" y="2241179"/>
                  </a:lnTo>
                  <a:lnTo>
                    <a:pt x="4382748" y="2241179"/>
                  </a:lnTo>
                  <a:lnTo>
                    <a:pt x="4382748" y="2206936"/>
                  </a:lnTo>
                  <a:lnTo>
                    <a:pt x="4314263" y="2206936"/>
                  </a:lnTo>
                  <a:lnTo>
                    <a:pt x="4314263" y="2160245"/>
                  </a:lnTo>
                  <a:lnTo>
                    <a:pt x="4155519" y="2160245"/>
                  </a:lnTo>
                  <a:lnTo>
                    <a:pt x="4155519" y="2116668"/>
                  </a:lnTo>
                  <a:lnTo>
                    <a:pt x="4071471" y="2116668"/>
                  </a:lnTo>
                  <a:lnTo>
                    <a:pt x="4071471" y="2069976"/>
                  </a:lnTo>
                  <a:lnTo>
                    <a:pt x="4002986" y="2069976"/>
                  </a:lnTo>
                  <a:lnTo>
                    <a:pt x="4002986" y="2035734"/>
                  </a:lnTo>
                  <a:lnTo>
                    <a:pt x="3925177" y="2035734"/>
                  </a:lnTo>
                  <a:lnTo>
                    <a:pt x="3925177" y="1992157"/>
                  </a:lnTo>
                  <a:lnTo>
                    <a:pt x="3828679" y="1992157"/>
                  </a:lnTo>
                  <a:lnTo>
                    <a:pt x="3828679" y="1948580"/>
                  </a:lnTo>
                  <a:lnTo>
                    <a:pt x="3797551" y="1948580"/>
                  </a:lnTo>
                  <a:lnTo>
                    <a:pt x="3797551" y="1886325"/>
                  </a:lnTo>
                  <a:lnTo>
                    <a:pt x="3635683" y="1886325"/>
                  </a:lnTo>
                  <a:lnTo>
                    <a:pt x="3635683" y="1864532"/>
                  </a:lnTo>
                  <a:lnTo>
                    <a:pt x="3511172" y="1864532"/>
                  </a:lnTo>
                  <a:lnTo>
                    <a:pt x="3511172" y="1817840"/>
                  </a:lnTo>
                  <a:lnTo>
                    <a:pt x="3405340" y="1817840"/>
                  </a:lnTo>
                  <a:lnTo>
                    <a:pt x="3405340" y="1783607"/>
                  </a:lnTo>
                  <a:lnTo>
                    <a:pt x="3315072" y="1783607"/>
                  </a:lnTo>
                  <a:lnTo>
                    <a:pt x="3315072" y="1743136"/>
                  </a:lnTo>
                  <a:lnTo>
                    <a:pt x="3268380" y="1743136"/>
                  </a:lnTo>
                  <a:lnTo>
                    <a:pt x="3268380" y="1718237"/>
                  </a:lnTo>
                  <a:lnTo>
                    <a:pt x="3122086" y="1718237"/>
                  </a:lnTo>
                  <a:lnTo>
                    <a:pt x="3122086" y="1683995"/>
                  </a:lnTo>
                  <a:lnTo>
                    <a:pt x="3081614" y="1683995"/>
                  </a:lnTo>
                  <a:lnTo>
                    <a:pt x="3081614" y="1640418"/>
                  </a:lnTo>
                  <a:lnTo>
                    <a:pt x="3025588" y="1640418"/>
                  </a:lnTo>
                  <a:lnTo>
                    <a:pt x="3025588" y="1603061"/>
                  </a:lnTo>
                  <a:lnTo>
                    <a:pt x="2953998" y="1603061"/>
                  </a:lnTo>
                  <a:lnTo>
                    <a:pt x="2953998" y="1571933"/>
                  </a:lnTo>
                  <a:lnTo>
                    <a:pt x="2885513" y="1571933"/>
                  </a:lnTo>
                  <a:lnTo>
                    <a:pt x="2885513" y="1522136"/>
                  </a:lnTo>
                  <a:lnTo>
                    <a:pt x="2813923" y="1522136"/>
                  </a:lnTo>
                  <a:lnTo>
                    <a:pt x="2813923" y="1478550"/>
                  </a:lnTo>
                  <a:lnTo>
                    <a:pt x="2773451" y="1478550"/>
                  </a:lnTo>
                  <a:lnTo>
                    <a:pt x="2773451" y="1428753"/>
                  </a:lnTo>
                  <a:lnTo>
                    <a:pt x="2692527" y="1428753"/>
                  </a:lnTo>
                  <a:lnTo>
                    <a:pt x="2692527" y="1388282"/>
                  </a:lnTo>
                  <a:lnTo>
                    <a:pt x="2630272" y="1388282"/>
                  </a:lnTo>
                  <a:lnTo>
                    <a:pt x="2630272" y="1347819"/>
                  </a:lnTo>
                  <a:lnTo>
                    <a:pt x="2518210" y="1347819"/>
                  </a:lnTo>
                  <a:lnTo>
                    <a:pt x="2518210" y="1326026"/>
                  </a:lnTo>
                  <a:lnTo>
                    <a:pt x="2431056" y="1326026"/>
                  </a:lnTo>
                  <a:lnTo>
                    <a:pt x="2431056" y="1304243"/>
                  </a:lnTo>
                  <a:lnTo>
                    <a:pt x="2287867" y="1304243"/>
                  </a:lnTo>
                  <a:lnTo>
                    <a:pt x="2287867" y="1279335"/>
                  </a:lnTo>
                  <a:lnTo>
                    <a:pt x="2272303" y="1279335"/>
                  </a:lnTo>
                  <a:lnTo>
                    <a:pt x="2272303" y="1238872"/>
                  </a:lnTo>
                  <a:lnTo>
                    <a:pt x="2185149" y="1238872"/>
                  </a:lnTo>
                  <a:lnTo>
                    <a:pt x="2185149" y="1198410"/>
                  </a:lnTo>
                  <a:lnTo>
                    <a:pt x="2126009" y="1198410"/>
                  </a:lnTo>
                  <a:lnTo>
                    <a:pt x="2126009" y="1167283"/>
                  </a:lnTo>
                  <a:lnTo>
                    <a:pt x="2069973" y="1167283"/>
                  </a:lnTo>
                  <a:lnTo>
                    <a:pt x="2069973" y="1129926"/>
                  </a:lnTo>
                  <a:lnTo>
                    <a:pt x="2017062" y="1129926"/>
                  </a:lnTo>
                  <a:lnTo>
                    <a:pt x="2017062" y="1089463"/>
                  </a:lnTo>
                  <a:lnTo>
                    <a:pt x="1957921" y="1089463"/>
                  </a:lnTo>
                  <a:lnTo>
                    <a:pt x="1957921" y="1042772"/>
                  </a:lnTo>
                  <a:lnTo>
                    <a:pt x="1901885" y="1042772"/>
                  </a:lnTo>
                  <a:lnTo>
                    <a:pt x="1901885" y="1008529"/>
                  </a:lnTo>
                  <a:lnTo>
                    <a:pt x="1861423" y="1008529"/>
                  </a:lnTo>
                  <a:lnTo>
                    <a:pt x="1861423" y="968067"/>
                  </a:lnTo>
                  <a:lnTo>
                    <a:pt x="1764925" y="968067"/>
                  </a:lnTo>
                  <a:lnTo>
                    <a:pt x="1764925" y="936940"/>
                  </a:lnTo>
                  <a:lnTo>
                    <a:pt x="1727578" y="936940"/>
                  </a:lnTo>
                  <a:lnTo>
                    <a:pt x="1727578" y="887132"/>
                  </a:lnTo>
                  <a:lnTo>
                    <a:pt x="1674657" y="887132"/>
                  </a:lnTo>
                  <a:lnTo>
                    <a:pt x="1674657" y="834216"/>
                  </a:lnTo>
                  <a:lnTo>
                    <a:pt x="1553261" y="834216"/>
                  </a:lnTo>
                  <a:lnTo>
                    <a:pt x="1553261" y="796863"/>
                  </a:lnTo>
                  <a:lnTo>
                    <a:pt x="1478556" y="796863"/>
                  </a:lnTo>
                  <a:lnTo>
                    <a:pt x="1478556" y="747059"/>
                  </a:lnTo>
                  <a:lnTo>
                    <a:pt x="1450543" y="747059"/>
                  </a:lnTo>
                  <a:lnTo>
                    <a:pt x="1450543" y="694142"/>
                  </a:lnTo>
                  <a:lnTo>
                    <a:pt x="1385173" y="694142"/>
                  </a:lnTo>
                  <a:lnTo>
                    <a:pt x="1385173" y="638113"/>
                  </a:lnTo>
                  <a:lnTo>
                    <a:pt x="1363380" y="638113"/>
                  </a:lnTo>
                  <a:lnTo>
                    <a:pt x="1363380" y="600759"/>
                  </a:lnTo>
                  <a:lnTo>
                    <a:pt x="1310469" y="600759"/>
                  </a:lnTo>
                  <a:lnTo>
                    <a:pt x="1310469" y="538505"/>
                  </a:lnTo>
                  <a:lnTo>
                    <a:pt x="1226420" y="538505"/>
                  </a:lnTo>
                  <a:lnTo>
                    <a:pt x="1226420" y="498039"/>
                  </a:lnTo>
                  <a:lnTo>
                    <a:pt x="1126817" y="498039"/>
                  </a:lnTo>
                  <a:lnTo>
                    <a:pt x="1126817" y="448236"/>
                  </a:lnTo>
                  <a:lnTo>
                    <a:pt x="1077011" y="448236"/>
                  </a:lnTo>
                  <a:lnTo>
                    <a:pt x="1077011" y="376642"/>
                  </a:lnTo>
                  <a:lnTo>
                    <a:pt x="1036549" y="376642"/>
                  </a:lnTo>
                  <a:lnTo>
                    <a:pt x="1036549" y="326839"/>
                  </a:lnTo>
                  <a:lnTo>
                    <a:pt x="952500" y="326839"/>
                  </a:lnTo>
                  <a:lnTo>
                    <a:pt x="952500" y="283260"/>
                  </a:lnTo>
                  <a:lnTo>
                    <a:pt x="887133" y="283260"/>
                  </a:lnTo>
                  <a:lnTo>
                    <a:pt x="887133" y="249019"/>
                  </a:lnTo>
                  <a:lnTo>
                    <a:pt x="846667" y="249019"/>
                  </a:lnTo>
                  <a:lnTo>
                    <a:pt x="846667" y="199216"/>
                  </a:lnTo>
                  <a:lnTo>
                    <a:pt x="765736" y="199216"/>
                  </a:lnTo>
                  <a:lnTo>
                    <a:pt x="765736" y="168088"/>
                  </a:lnTo>
                  <a:lnTo>
                    <a:pt x="681691" y="168088"/>
                  </a:lnTo>
                  <a:lnTo>
                    <a:pt x="681691" y="127622"/>
                  </a:lnTo>
                  <a:lnTo>
                    <a:pt x="619436" y="127622"/>
                  </a:lnTo>
                  <a:lnTo>
                    <a:pt x="619436" y="99607"/>
                  </a:lnTo>
                  <a:lnTo>
                    <a:pt x="550956" y="99607"/>
                  </a:lnTo>
                  <a:lnTo>
                    <a:pt x="550956" y="77819"/>
                  </a:lnTo>
                  <a:lnTo>
                    <a:pt x="357966" y="77819"/>
                  </a:lnTo>
                  <a:lnTo>
                    <a:pt x="357966" y="21789"/>
                  </a:lnTo>
                  <a:lnTo>
                    <a:pt x="252132" y="21789"/>
                  </a:lnTo>
                  <a:lnTo>
                    <a:pt x="252132" y="0"/>
                  </a:lnTo>
                  <a:lnTo>
                    <a:pt x="0" y="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19" name="Freeform: Shape 252">
              <a:extLst>
                <a:ext uri="{FF2B5EF4-FFF2-40B4-BE49-F238E27FC236}">
                  <a16:creationId xmlns:a16="http://schemas.microsoft.com/office/drawing/2014/main" id="{12BD3D6D-8506-412F-A32A-07D688BCC7E5}"/>
                </a:ext>
              </a:extLst>
            </p:cNvPr>
            <p:cNvSpPr/>
            <p:nvPr/>
          </p:nvSpPr>
          <p:spPr>
            <a:xfrm>
              <a:off x="79202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0" name="Freeform: Shape 253">
              <a:extLst>
                <a:ext uri="{FF2B5EF4-FFF2-40B4-BE49-F238E27FC236}">
                  <a16:creationId xmlns:a16="http://schemas.microsoft.com/office/drawing/2014/main" id="{8C61E941-5120-45B5-BF43-27C176413FD6}"/>
                </a:ext>
              </a:extLst>
            </p:cNvPr>
            <p:cNvSpPr/>
            <p:nvPr/>
          </p:nvSpPr>
          <p:spPr>
            <a:xfrm>
              <a:off x="79583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1" name="Freeform: Shape 254">
              <a:extLst>
                <a:ext uri="{FF2B5EF4-FFF2-40B4-BE49-F238E27FC236}">
                  <a16:creationId xmlns:a16="http://schemas.microsoft.com/office/drawing/2014/main" id="{B88E679D-FAEE-42F0-99AA-F97078AC6CE9}"/>
                </a:ext>
              </a:extLst>
            </p:cNvPr>
            <p:cNvSpPr/>
            <p:nvPr/>
          </p:nvSpPr>
          <p:spPr>
            <a:xfrm>
              <a:off x="805360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2" name="Freeform: Shape 255">
              <a:extLst>
                <a:ext uri="{FF2B5EF4-FFF2-40B4-BE49-F238E27FC236}">
                  <a16:creationId xmlns:a16="http://schemas.microsoft.com/office/drawing/2014/main" id="{5495E852-73C7-4B4D-95E7-1FA591D66674}"/>
                </a:ext>
              </a:extLst>
            </p:cNvPr>
            <p:cNvSpPr/>
            <p:nvPr/>
          </p:nvSpPr>
          <p:spPr>
            <a:xfrm>
              <a:off x="81107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3" name="Freeform: Shape 256">
              <a:extLst>
                <a:ext uri="{FF2B5EF4-FFF2-40B4-BE49-F238E27FC236}">
                  <a16:creationId xmlns:a16="http://schemas.microsoft.com/office/drawing/2014/main" id="{BA9FAF4D-A1A6-4230-B318-26CA3CACAF34}"/>
                </a:ext>
              </a:extLst>
            </p:cNvPr>
            <p:cNvSpPr/>
            <p:nvPr/>
          </p:nvSpPr>
          <p:spPr>
            <a:xfrm>
              <a:off x="81679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4" name="Freeform: Shape 257">
              <a:extLst>
                <a:ext uri="{FF2B5EF4-FFF2-40B4-BE49-F238E27FC236}">
                  <a16:creationId xmlns:a16="http://schemas.microsoft.com/office/drawing/2014/main" id="{F4E6A3BE-1DEC-42C9-982D-DE55DBE0BE7F}"/>
                </a:ext>
              </a:extLst>
            </p:cNvPr>
            <p:cNvSpPr/>
            <p:nvPr/>
          </p:nvSpPr>
          <p:spPr>
            <a:xfrm>
              <a:off x="82060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5" name="Freeform: Shape 258">
              <a:extLst>
                <a:ext uri="{FF2B5EF4-FFF2-40B4-BE49-F238E27FC236}">
                  <a16:creationId xmlns:a16="http://schemas.microsoft.com/office/drawing/2014/main" id="{11DE3A83-8156-4E5B-B548-6C970F145B31}"/>
                </a:ext>
              </a:extLst>
            </p:cNvPr>
            <p:cNvSpPr/>
            <p:nvPr/>
          </p:nvSpPr>
          <p:spPr>
            <a:xfrm>
              <a:off x="8263155" y="16156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6" name="Freeform: Shape 259">
              <a:extLst>
                <a:ext uri="{FF2B5EF4-FFF2-40B4-BE49-F238E27FC236}">
                  <a16:creationId xmlns:a16="http://schemas.microsoft.com/office/drawing/2014/main" id="{F5FA6B4D-5B8F-478D-8824-3ED3FD41B35D}"/>
                </a:ext>
              </a:extLst>
            </p:cNvPr>
            <p:cNvSpPr/>
            <p:nvPr/>
          </p:nvSpPr>
          <p:spPr>
            <a:xfrm>
              <a:off x="8453655" y="16537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7" name="Freeform: Shape 260">
              <a:extLst>
                <a:ext uri="{FF2B5EF4-FFF2-40B4-BE49-F238E27FC236}">
                  <a16:creationId xmlns:a16="http://schemas.microsoft.com/office/drawing/2014/main" id="{B025C0B5-E7E6-40FF-9A91-AC348D6465F0}"/>
                </a:ext>
              </a:extLst>
            </p:cNvPr>
            <p:cNvSpPr/>
            <p:nvPr/>
          </p:nvSpPr>
          <p:spPr>
            <a:xfrm>
              <a:off x="8510805" y="16727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8" name="Freeform: Shape 261">
              <a:extLst>
                <a:ext uri="{FF2B5EF4-FFF2-40B4-BE49-F238E27FC236}">
                  <a16:creationId xmlns:a16="http://schemas.microsoft.com/office/drawing/2014/main" id="{A11F76D0-EAC4-4370-AD3E-D5B8D271ED85}"/>
                </a:ext>
              </a:extLst>
            </p:cNvPr>
            <p:cNvSpPr/>
            <p:nvPr/>
          </p:nvSpPr>
          <p:spPr>
            <a:xfrm>
              <a:off x="8587005" y="17108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9" name="Freeform: Shape 262">
              <a:extLst>
                <a:ext uri="{FF2B5EF4-FFF2-40B4-BE49-F238E27FC236}">
                  <a16:creationId xmlns:a16="http://schemas.microsoft.com/office/drawing/2014/main" id="{75C91E59-3E47-4150-ADF5-3EE8F4D25CB1}"/>
                </a:ext>
              </a:extLst>
            </p:cNvPr>
            <p:cNvSpPr/>
            <p:nvPr/>
          </p:nvSpPr>
          <p:spPr>
            <a:xfrm>
              <a:off x="8682255" y="17489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0" name="Freeform: Shape 263">
              <a:extLst>
                <a:ext uri="{FF2B5EF4-FFF2-40B4-BE49-F238E27FC236}">
                  <a16:creationId xmlns:a16="http://schemas.microsoft.com/office/drawing/2014/main" id="{E21B6DFE-A67F-4F31-9229-0FA3EE15FFBE}"/>
                </a:ext>
              </a:extLst>
            </p:cNvPr>
            <p:cNvSpPr/>
            <p:nvPr/>
          </p:nvSpPr>
          <p:spPr>
            <a:xfrm>
              <a:off x="8739405" y="178708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1" name="Freeform: Shape 264">
              <a:extLst>
                <a:ext uri="{FF2B5EF4-FFF2-40B4-BE49-F238E27FC236}">
                  <a16:creationId xmlns:a16="http://schemas.microsoft.com/office/drawing/2014/main" id="{4B946FB3-73EC-4274-BFF1-A4BDA5FA14DF}"/>
                </a:ext>
              </a:extLst>
            </p:cNvPr>
            <p:cNvSpPr/>
            <p:nvPr/>
          </p:nvSpPr>
          <p:spPr>
            <a:xfrm>
              <a:off x="877750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2" name="Freeform: Shape 265">
              <a:extLst>
                <a:ext uri="{FF2B5EF4-FFF2-40B4-BE49-F238E27FC236}">
                  <a16:creationId xmlns:a16="http://schemas.microsoft.com/office/drawing/2014/main" id="{B5167EA8-FA85-4E56-B71C-592BB419BEA0}"/>
                </a:ext>
              </a:extLst>
            </p:cNvPr>
            <p:cNvSpPr/>
            <p:nvPr/>
          </p:nvSpPr>
          <p:spPr>
            <a:xfrm>
              <a:off x="879655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3" name="Freeform: Shape 266">
              <a:extLst>
                <a:ext uri="{FF2B5EF4-FFF2-40B4-BE49-F238E27FC236}">
                  <a16:creationId xmlns:a16="http://schemas.microsoft.com/office/drawing/2014/main" id="{6E736080-1D46-43FB-9365-3FB0C2FCFE56}"/>
                </a:ext>
              </a:extLst>
            </p:cNvPr>
            <p:cNvSpPr/>
            <p:nvPr/>
          </p:nvSpPr>
          <p:spPr>
            <a:xfrm>
              <a:off x="8853707" y="18823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4" name="Freeform: Shape 267">
              <a:extLst>
                <a:ext uri="{FF2B5EF4-FFF2-40B4-BE49-F238E27FC236}">
                  <a16:creationId xmlns:a16="http://schemas.microsoft.com/office/drawing/2014/main" id="{66991E68-53D3-4904-ACE1-E303CAA425C9}"/>
                </a:ext>
              </a:extLst>
            </p:cNvPr>
            <p:cNvSpPr/>
            <p:nvPr/>
          </p:nvSpPr>
          <p:spPr>
            <a:xfrm>
              <a:off x="8891807" y="19013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5" name="Freeform: Shape 268">
              <a:extLst>
                <a:ext uri="{FF2B5EF4-FFF2-40B4-BE49-F238E27FC236}">
                  <a16:creationId xmlns:a16="http://schemas.microsoft.com/office/drawing/2014/main" id="{20BE3626-B056-47C8-A87D-ACA5F2A5F3AA}"/>
                </a:ext>
              </a:extLst>
            </p:cNvPr>
            <p:cNvSpPr/>
            <p:nvPr/>
          </p:nvSpPr>
          <p:spPr>
            <a:xfrm>
              <a:off x="8929907" y="193949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6" name="Freeform: Shape 269">
              <a:extLst>
                <a:ext uri="{FF2B5EF4-FFF2-40B4-BE49-F238E27FC236}">
                  <a16:creationId xmlns:a16="http://schemas.microsoft.com/office/drawing/2014/main" id="{7BF0E52C-10A5-4A42-A73B-7EE3F89B0ACF}"/>
                </a:ext>
              </a:extLst>
            </p:cNvPr>
            <p:cNvSpPr/>
            <p:nvPr/>
          </p:nvSpPr>
          <p:spPr>
            <a:xfrm>
              <a:off x="8968007" y="20156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7" name="Freeform: Shape 270">
              <a:extLst>
                <a:ext uri="{FF2B5EF4-FFF2-40B4-BE49-F238E27FC236}">
                  <a16:creationId xmlns:a16="http://schemas.microsoft.com/office/drawing/2014/main" id="{6202CB8B-A897-494B-A65B-6D8CC00BABE9}"/>
                </a:ext>
              </a:extLst>
            </p:cNvPr>
            <p:cNvSpPr/>
            <p:nvPr/>
          </p:nvSpPr>
          <p:spPr>
            <a:xfrm>
              <a:off x="9044207" y="20537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8" name="Freeform: Shape 271">
              <a:extLst>
                <a:ext uri="{FF2B5EF4-FFF2-40B4-BE49-F238E27FC236}">
                  <a16:creationId xmlns:a16="http://schemas.microsoft.com/office/drawing/2014/main" id="{93B76B83-03E1-4466-9236-794529FDF29E}"/>
                </a:ext>
              </a:extLst>
            </p:cNvPr>
            <p:cNvSpPr/>
            <p:nvPr/>
          </p:nvSpPr>
          <p:spPr>
            <a:xfrm>
              <a:off x="9120407" y="20918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9" name="Freeform: Shape 272">
              <a:extLst>
                <a:ext uri="{FF2B5EF4-FFF2-40B4-BE49-F238E27FC236}">
                  <a16:creationId xmlns:a16="http://schemas.microsoft.com/office/drawing/2014/main" id="{34F784C9-A11F-4CB5-B669-9A1806EB62FE}"/>
                </a:ext>
              </a:extLst>
            </p:cNvPr>
            <p:cNvSpPr/>
            <p:nvPr/>
          </p:nvSpPr>
          <p:spPr>
            <a:xfrm>
              <a:off x="9196607" y="21490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0" name="Freeform: Shape 273">
              <a:extLst>
                <a:ext uri="{FF2B5EF4-FFF2-40B4-BE49-F238E27FC236}">
                  <a16:creationId xmlns:a16="http://schemas.microsoft.com/office/drawing/2014/main" id="{DD96886A-8FA5-4D65-97D7-769ACC30EA7D}"/>
                </a:ext>
              </a:extLst>
            </p:cNvPr>
            <p:cNvSpPr/>
            <p:nvPr/>
          </p:nvSpPr>
          <p:spPr>
            <a:xfrm>
              <a:off x="9291857" y="224429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1" name="Freeform: Shape 274">
              <a:extLst>
                <a:ext uri="{FF2B5EF4-FFF2-40B4-BE49-F238E27FC236}">
                  <a16:creationId xmlns:a16="http://schemas.microsoft.com/office/drawing/2014/main" id="{D26F1E3A-5DAA-446E-8AC8-A8E260E0469C}"/>
                </a:ext>
              </a:extLst>
            </p:cNvPr>
            <p:cNvSpPr/>
            <p:nvPr/>
          </p:nvSpPr>
          <p:spPr>
            <a:xfrm>
              <a:off x="96347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2" name="Freeform: Shape 275">
              <a:extLst>
                <a:ext uri="{FF2B5EF4-FFF2-40B4-BE49-F238E27FC236}">
                  <a16:creationId xmlns:a16="http://schemas.microsoft.com/office/drawing/2014/main" id="{7DC828D8-7201-498E-96D0-340580FF986B}"/>
                </a:ext>
              </a:extLst>
            </p:cNvPr>
            <p:cNvSpPr/>
            <p:nvPr/>
          </p:nvSpPr>
          <p:spPr>
            <a:xfrm>
              <a:off x="96728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3" name="Freeform: Shape 276">
              <a:extLst>
                <a:ext uri="{FF2B5EF4-FFF2-40B4-BE49-F238E27FC236}">
                  <a16:creationId xmlns:a16="http://schemas.microsoft.com/office/drawing/2014/main" id="{5B9CD231-D5A2-4866-BF7F-275DD9509E52}"/>
                </a:ext>
              </a:extLst>
            </p:cNvPr>
            <p:cNvSpPr/>
            <p:nvPr/>
          </p:nvSpPr>
          <p:spPr>
            <a:xfrm>
              <a:off x="9749057" y="25490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4" name="Freeform: Shape 277">
              <a:extLst>
                <a:ext uri="{FF2B5EF4-FFF2-40B4-BE49-F238E27FC236}">
                  <a16:creationId xmlns:a16="http://schemas.microsoft.com/office/drawing/2014/main" id="{4E7716A7-4B5C-4C24-84B2-01122ADB26DF}"/>
                </a:ext>
              </a:extLst>
            </p:cNvPr>
            <p:cNvSpPr/>
            <p:nvPr/>
          </p:nvSpPr>
          <p:spPr>
            <a:xfrm>
              <a:off x="101872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5" name="Freeform: Shape 278">
              <a:extLst>
                <a:ext uri="{FF2B5EF4-FFF2-40B4-BE49-F238E27FC236}">
                  <a16:creationId xmlns:a16="http://schemas.microsoft.com/office/drawing/2014/main" id="{153634C9-1915-4CC3-A5D9-050CA0CC0809}"/>
                </a:ext>
              </a:extLst>
            </p:cNvPr>
            <p:cNvSpPr/>
            <p:nvPr/>
          </p:nvSpPr>
          <p:spPr>
            <a:xfrm>
              <a:off x="102253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6" name="Freeform: Shape 279">
              <a:extLst>
                <a:ext uri="{FF2B5EF4-FFF2-40B4-BE49-F238E27FC236}">
                  <a16:creationId xmlns:a16="http://schemas.microsoft.com/office/drawing/2014/main" id="{6DF3D3A6-382D-4D17-8C73-D101D59E1038}"/>
                </a:ext>
              </a:extLst>
            </p:cNvPr>
            <p:cNvSpPr/>
            <p:nvPr/>
          </p:nvSpPr>
          <p:spPr>
            <a:xfrm>
              <a:off x="103967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7" name="Freeform: Shape 280">
              <a:extLst>
                <a:ext uri="{FF2B5EF4-FFF2-40B4-BE49-F238E27FC236}">
                  <a16:creationId xmlns:a16="http://schemas.microsoft.com/office/drawing/2014/main" id="{88A0B7A2-1712-49A2-9A85-CE624DD19369}"/>
                </a:ext>
              </a:extLst>
            </p:cNvPr>
            <p:cNvSpPr/>
            <p:nvPr/>
          </p:nvSpPr>
          <p:spPr>
            <a:xfrm>
              <a:off x="104348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8" name="Freeform: Shape 281">
              <a:extLst>
                <a:ext uri="{FF2B5EF4-FFF2-40B4-BE49-F238E27FC236}">
                  <a16:creationId xmlns:a16="http://schemas.microsoft.com/office/drawing/2014/main" id="{52545E33-7959-440B-9748-588D8E3F86AA}"/>
                </a:ext>
              </a:extLst>
            </p:cNvPr>
            <p:cNvSpPr/>
            <p:nvPr/>
          </p:nvSpPr>
          <p:spPr>
            <a:xfrm>
              <a:off x="10701557" y="3063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9" name="Freeform: Shape 282">
              <a:extLst>
                <a:ext uri="{FF2B5EF4-FFF2-40B4-BE49-F238E27FC236}">
                  <a16:creationId xmlns:a16="http://schemas.microsoft.com/office/drawing/2014/main" id="{5365CEE5-A83E-423C-9C6D-0BC3E15A37EC}"/>
                </a:ext>
              </a:extLst>
            </p:cNvPr>
            <p:cNvSpPr/>
            <p:nvPr/>
          </p:nvSpPr>
          <p:spPr>
            <a:xfrm>
              <a:off x="1153975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0" name="Freeform: Shape 283">
              <a:extLst>
                <a:ext uri="{FF2B5EF4-FFF2-40B4-BE49-F238E27FC236}">
                  <a16:creationId xmlns:a16="http://schemas.microsoft.com/office/drawing/2014/main" id="{D46FEF12-D3E2-422E-8569-17431FCB067C}"/>
                </a:ext>
              </a:extLst>
            </p:cNvPr>
            <p:cNvSpPr/>
            <p:nvPr/>
          </p:nvSpPr>
          <p:spPr>
            <a:xfrm>
              <a:off x="1159690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1" name="Freeform: Shape 284">
              <a:extLst>
                <a:ext uri="{FF2B5EF4-FFF2-40B4-BE49-F238E27FC236}">
                  <a16:creationId xmlns:a16="http://schemas.microsoft.com/office/drawing/2014/main" id="{A1B5ADDD-F512-4311-AB75-E88016490ADD}"/>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2" name="Freeform: Shape 285">
              <a:extLst>
                <a:ext uri="{FF2B5EF4-FFF2-40B4-BE49-F238E27FC236}">
                  <a16:creationId xmlns:a16="http://schemas.microsoft.com/office/drawing/2014/main" id="{12636FE0-7458-431C-8A6A-A4F618F80505}"/>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3" name="Freeform: Shape 286">
              <a:extLst>
                <a:ext uri="{FF2B5EF4-FFF2-40B4-BE49-F238E27FC236}">
                  <a16:creationId xmlns:a16="http://schemas.microsoft.com/office/drawing/2014/main" id="{83FF851F-C169-4FBB-8CC6-ABB8F4ED3B91}"/>
                </a:ext>
              </a:extLst>
            </p:cNvPr>
            <p:cNvSpPr/>
            <p:nvPr/>
          </p:nvSpPr>
          <p:spPr>
            <a:xfrm>
              <a:off x="11996957" y="3673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4" name="Freeform: Shape 287">
              <a:extLst>
                <a:ext uri="{FF2B5EF4-FFF2-40B4-BE49-F238E27FC236}">
                  <a16:creationId xmlns:a16="http://schemas.microsoft.com/office/drawing/2014/main" id="{F2D92709-F906-4494-8872-EC67D3A91AC8}"/>
                </a:ext>
              </a:extLst>
            </p:cNvPr>
            <p:cNvSpPr/>
            <p:nvPr/>
          </p:nvSpPr>
          <p:spPr>
            <a:xfrm>
              <a:off x="1230175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5" name="Freeform: Shape 288">
              <a:extLst>
                <a:ext uri="{FF2B5EF4-FFF2-40B4-BE49-F238E27FC236}">
                  <a16:creationId xmlns:a16="http://schemas.microsoft.com/office/drawing/2014/main" id="{4E6878DA-B0CE-45D4-96D6-4A98C2A1FE6D}"/>
                </a:ext>
              </a:extLst>
            </p:cNvPr>
            <p:cNvSpPr/>
            <p:nvPr/>
          </p:nvSpPr>
          <p:spPr>
            <a:xfrm>
              <a:off x="1235890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6" name="Freeform: Shape 289">
              <a:extLst>
                <a:ext uri="{FF2B5EF4-FFF2-40B4-BE49-F238E27FC236}">
                  <a16:creationId xmlns:a16="http://schemas.microsoft.com/office/drawing/2014/main" id="{5C134CC7-E220-410D-87AA-0EADB31A943A}"/>
                </a:ext>
              </a:extLst>
            </p:cNvPr>
            <p:cNvSpPr/>
            <p:nvPr/>
          </p:nvSpPr>
          <p:spPr>
            <a:xfrm>
              <a:off x="1245415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7" name="Freeform: Shape 290">
              <a:extLst>
                <a:ext uri="{FF2B5EF4-FFF2-40B4-BE49-F238E27FC236}">
                  <a16:creationId xmlns:a16="http://schemas.microsoft.com/office/drawing/2014/main" id="{2B51A1A1-6E9E-4074-B7BE-55739768D181}"/>
                </a:ext>
              </a:extLst>
            </p:cNvPr>
            <p:cNvSpPr/>
            <p:nvPr/>
          </p:nvSpPr>
          <p:spPr>
            <a:xfrm>
              <a:off x="1251130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8" name="Freeform: Shape 291">
              <a:extLst>
                <a:ext uri="{FF2B5EF4-FFF2-40B4-BE49-F238E27FC236}">
                  <a16:creationId xmlns:a16="http://schemas.microsoft.com/office/drawing/2014/main" id="{3B2DA706-A59A-4A8A-A7C3-A117A4A35F5E}"/>
                </a:ext>
              </a:extLst>
            </p:cNvPr>
            <p:cNvSpPr/>
            <p:nvPr/>
          </p:nvSpPr>
          <p:spPr>
            <a:xfrm>
              <a:off x="126065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9" name="Freeform: Shape 292">
              <a:extLst>
                <a:ext uri="{FF2B5EF4-FFF2-40B4-BE49-F238E27FC236}">
                  <a16:creationId xmlns:a16="http://schemas.microsoft.com/office/drawing/2014/main" id="{E500209B-90B9-4DF4-AB87-DF5CB06BF8EF}"/>
                </a:ext>
              </a:extLst>
            </p:cNvPr>
            <p:cNvSpPr/>
            <p:nvPr/>
          </p:nvSpPr>
          <p:spPr>
            <a:xfrm>
              <a:off x="126446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0" name="Freeform: Shape 293">
              <a:extLst>
                <a:ext uri="{FF2B5EF4-FFF2-40B4-BE49-F238E27FC236}">
                  <a16:creationId xmlns:a16="http://schemas.microsoft.com/office/drawing/2014/main" id="{20D91481-4A1D-4F38-A02B-E369E8C462CC}"/>
                </a:ext>
              </a:extLst>
            </p:cNvPr>
            <p:cNvSpPr/>
            <p:nvPr/>
          </p:nvSpPr>
          <p:spPr>
            <a:xfrm>
              <a:off x="127018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1" name="Freeform: Shape 294">
              <a:extLst>
                <a:ext uri="{FF2B5EF4-FFF2-40B4-BE49-F238E27FC236}">
                  <a16:creationId xmlns:a16="http://schemas.microsoft.com/office/drawing/2014/main" id="{0D2A40F3-1597-496E-8F1F-62C4B3E23774}"/>
                </a:ext>
              </a:extLst>
            </p:cNvPr>
            <p:cNvSpPr/>
            <p:nvPr/>
          </p:nvSpPr>
          <p:spPr>
            <a:xfrm>
              <a:off x="127399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2" name="Freeform: Shape 295">
              <a:extLst>
                <a:ext uri="{FF2B5EF4-FFF2-40B4-BE49-F238E27FC236}">
                  <a16:creationId xmlns:a16="http://schemas.microsoft.com/office/drawing/2014/main" id="{83B4F657-56A3-4F61-A722-ECDAA359D4C0}"/>
                </a:ext>
              </a:extLst>
            </p:cNvPr>
            <p:cNvSpPr/>
            <p:nvPr/>
          </p:nvSpPr>
          <p:spPr>
            <a:xfrm>
              <a:off x="127780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3" name="Freeform: Shape 296">
              <a:extLst>
                <a:ext uri="{FF2B5EF4-FFF2-40B4-BE49-F238E27FC236}">
                  <a16:creationId xmlns:a16="http://schemas.microsoft.com/office/drawing/2014/main" id="{F236888F-96C2-4572-B8CD-D85B4EEBFFDE}"/>
                </a:ext>
              </a:extLst>
            </p:cNvPr>
            <p:cNvSpPr/>
            <p:nvPr/>
          </p:nvSpPr>
          <p:spPr>
            <a:xfrm>
              <a:off x="128161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4" name="Freeform: Shape 297">
              <a:extLst>
                <a:ext uri="{FF2B5EF4-FFF2-40B4-BE49-F238E27FC236}">
                  <a16:creationId xmlns:a16="http://schemas.microsoft.com/office/drawing/2014/main" id="{34EC3850-AC45-438E-83BF-DF791B4D651A}"/>
                </a:ext>
              </a:extLst>
            </p:cNvPr>
            <p:cNvSpPr/>
            <p:nvPr/>
          </p:nvSpPr>
          <p:spPr>
            <a:xfrm>
              <a:off x="1283515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5" name="Freeform: Shape 298">
              <a:extLst>
                <a:ext uri="{FF2B5EF4-FFF2-40B4-BE49-F238E27FC236}">
                  <a16:creationId xmlns:a16="http://schemas.microsoft.com/office/drawing/2014/main" id="{E09D3F01-411F-4E95-8ADC-3B5A10272AB3}"/>
                </a:ext>
              </a:extLst>
            </p:cNvPr>
            <p:cNvSpPr/>
            <p:nvPr/>
          </p:nvSpPr>
          <p:spPr>
            <a:xfrm>
              <a:off x="128923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6" name="Freeform: Shape 299">
              <a:extLst>
                <a:ext uri="{FF2B5EF4-FFF2-40B4-BE49-F238E27FC236}">
                  <a16:creationId xmlns:a16="http://schemas.microsoft.com/office/drawing/2014/main" id="{03249DEF-1295-41FE-90A7-F6508E2AAF1A}"/>
                </a:ext>
              </a:extLst>
            </p:cNvPr>
            <p:cNvSpPr/>
            <p:nvPr/>
          </p:nvSpPr>
          <p:spPr>
            <a:xfrm>
              <a:off x="129304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7" name="Freeform: Shape 300">
              <a:extLst>
                <a:ext uri="{FF2B5EF4-FFF2-40B4-BE49-F238E27FC236}">
                  <a16:creationId xmlns:a16="http://schemas.microsoft.com/office/drawing/2014/main" id="{1960E8F8-481E-49CD-B74C-1B228850D53C}"/>
                </a:ext>
              </a:extLst>
            </p:cNvPr>
            <p:cNvSpPr/>
            <p:nvPr/>
          </p:nvSpPr>
          <p:spPr>
            <a:xfrm>
              <a:off x="129685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8" name="Freeform: Shape 301">
              <a:extLst>
                <a:ext uri="{FF2B5EF4-FFF2-40B4-BE49-F238E27FC236}">
                  <a16:creationId xmlns:a16="http://schemas.microsoft.com/office/drawing/2014/main" id="{F34A2495-3129-4DA5-8D5D-65466308E597}"/>
                </a:ext>
              </a:extLst>
            </p:cNvPr>
            <p:cNvSpPr/>
            <p:nvPr/>
          </p:nvSpPr>
          <p:spPr>
            <a:xfrm>
              <a:off x="1298755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9" name="Freeform: Shape 302">
              <a:extLst>
                <a:ext uri="{FF2B5EF4-FFF2-40B4-BE49-F238E27FC236}">
                  <a16:creationId xmlns:a16="http://schemas.microsoft.com/office/drawing/2014/main" id="{38BD8BAD-BA65-4175-AFC8-E18834B560D0}"/>
                </a:ext>
              </a:extLst>
            </p:cNvPr>
            <p:cNvSpPr/>
            <p:nvPr/>
          </p:nvSpPr>
          <p:spPr>
            <a:xfrm>
              <a:off x="130447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0" name="Freeform: Shape 303">
              <a:extLst>
                <a:ext uri="{FF2B5EF4-FFF2-40B4-BE49-F238E27FC236}">
                  <a16:creationId xmlns:a16="http://schemas.microsoft.com/office/drawing/2014/main" id="{D36D7F35-AE8D-4850-9D00-9279CD17348D}"/>
                </a:ext>
              </a:extLst>
            </p:cNvPr>
            <p:cNvSpPr/>
            <p:nvPr/>
          </p:nvSpPr>
          <p:spPr>
            <a:xfrm>
              <a:off x="130828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1" name="Freeform: Shape 304">
              <a:extLst>
                <a:ext uri="{FF2B5EF4-FFF2-40B4-BE49-F238E27FC236}">
                  <a16:creationId xmlns:a16="http://schemas.microsoft.com/office/drawing/2014/main" id="{F6C52570-1F33-4755-9F03-E3A976F1378D}"/>
                </a:ext>
              </a:extLst>
            </p:cNvPr>
            <p:cNvSpPr/>
            <p:nvPr/>
          </p:nvSpPr>
          <p:spPr>
            <a:xfrm>
              <a:off x="131209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2" name="Freeform: Shape 305">
              <a:extLst>
                <a:ext uri="{FF2B5EF4-FFF2-40B4-BE49-F238E27FC236}">
                  <a16:creationId xmlns:a16="http://schemas.microsoft.com/office/drawing/2014/main" id="{B76F7D45-5291-4BF2-85D0-1071E1582613}"/>
                </a:ext>
              </a:extLst>
            </p:cNvPr>
            <p:cNvSpPr/>
            <p:nvPr/>
          </p:nvSpPr>
          <p:spPr>
            <a:xfrm>
              <a:off x="131780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3" name="Freeform: Shape 306">
              <a:extLst>
                <a:ext uri="{FF2B5EF4-FFF2-40B4-BE49-F238E27FC236}">
                  <a16:creationId xmlns:a16="http://schemas.microsoft.com/office/drawing/2014/main" id="{07010B7A-1AB6-40F4-91A0-31A14C0EDE66}"/>
                </a:ext>
              </a:extLst>
            </p:cNvPr>
            <p:cNvSpPr/>
            <p:nvPr/>
          </p:nvSpPr>
          <p:spPr>
            <a:xfrm>
              <a:off x="132161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4" name="Freeform: Shape 307">
              <a:extLst>
                <a:ext uri="{FF2B5EF4-FFF2-40B4-BE49-F238E27FC236}">
                  <a16:creationId xmlns:a16="http://schemas.microsoft.com/office/drawing/2014/main" id="{F6F08F56-4B6C-4B44-AF1C-8C1EF50D42A3}"/>
                </a:ext>
              </a:extLst>
            </p:cNvPr>
            <p:cNvSpPr/>
            <p:nvPr/>
          </p:nvSpPr>
          <p:spPr>
            <a:xfrm>
              <a:off x="132542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5" name="Freeform: Shape 308">
              <a:extLst>
                <a:ext uri="{FF2B5EF4-FFF2-40B4-BE49-F238E27FC236}">
                  <a16:creationId xmlns:a16="http://schemas.microsoft.com/office/drawing/2014/main" id="{CB1A5489-1314-418D-810C-C75F17AFFA16}"/>
                </a:ext>
              </a:extLst>
            </p:cNvPr>
            <p:cNvSpPr/>
            <p:nvPr/>
          </p:nvSpPr>
          <p:spPr>
            <a:xfrm>
              <a:off x="133114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6" name="Freeform: Shape 309">
              <a:extLst>
                <a:ext uri="{FF2B5EF4-FFF2-40B4-BE49-F238E27FC236}">
                  <a16:creationId xmlns:a16="http://schemas.microsoft.com/office/drawing/2014/main" id="{1E33E373-6D3A-405A-BB3C-3726FAA706E3}"/>
                </a:ext>
              </a:extLst>
            </p:cNvPr>
            <p:cNvSpPr/>
            <p:nvPr/>
          </p:nvSpPr>
          <p:spPr>
            <a:xfrm>
              <a:off x="133495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7" name="Freeform: Shape 310">
              <a:extLst>
                <a:ext uri="{FF2B5EF4-FFF2-40B4-BE49-F238E27FC236}">
                  <a16:creationId xmlns:a16="http://schemas.microsoft.com/office/drawing/2014/main" id="{83FDC96B-3256-4D51-A534-38DE8CFCDC86}"/>
                </a:ext>
              </a:extLst>
            </p:cNvPr>
            <p:cNvSpPr/>
            <p:nvPr/>
          </p:nvSpPr>
          <p:spPr>
            <a:xfrm>
              <a:off x="133876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8" name="Freeform: Shape 311">
              <a:extLst>
                <a:ext uri="{FF2B5EF4-FFF2-40B4-BE49-F238E27FC236}">
                  <a16:creationId xmlns:a16="http://schemas.microsoft.com/office/drawing/2014/main" id="{815B62C3-BD1C-4D86-A1FD-0EF2DAA1E291}"/>
                </a:ext>
              </a:extLst>
            </p:cNvPr>
            <p:cNvSpPr/>
            <p:nvPr/>
          </p:nvSpPr>
          <p:spPr>
            <a:xfrm>
              <a:off x="13444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9" name="Freeform: Shape 312">
              <a:extLst>
                <a:ext uri="{FF2B5EF4-FFF2-40B4-BE49-F238E27FC236}">
                  <a16:creationId xmlns:a16="http://schemas.microsoft.com/office/drawing/2014/main" id="{E889283F-D2D9-4A47-BE7F-3295933860CA}"/>
                </a:ext>
              </a:extLst>
            </p:cNvPr>
            <p:cNvSpPr/>
            <p:nvPr/>
          </p:nvSpPr>
          <p:spPr>
            <a:xfrm>
              <a:off x="13482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0" name="Freeform: Shape 313">
              <a:extLst>
                <a:ext uri="{FF2B5EF4-FFF2-40B4-BE49-F238E27FC236}">
                  <a16:creationId xmlns:a16="http://schemas.microsoft.com/office/drawing/2014/main" id="{06A9ACBA-9D3F-4BBC-A7C2-0795C5941A37}"/>
                </a:ext>
              </a:extLst>
            </p:cNvPr>
            <p:cNvSpPr/>
            <p:nvPr/>
          </p:nvSpPr>
          <p:spPr>
            <a:xfrm>
              <a:off x="135209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1" name="Freeform: Shape 314">
              <a:extLst>
                <a:ext uri="{FF2B5EF4-FFF2-40B4-BE49-F238E27FC236}">
                  <a16:creationId xmlns:a16="http://schemas.microsoft.com/office/drawing/2014/main" id="{8D502AF4-B9ED-49C7-96FC-C4AD4B0DF628}"/>
                </a:ext>
              </a:extLst>
            </p:cNvPr>
            <p:cNvSpPr/>
            <p:nvPr/>
          </p:nvSpPr>
          <p:spPr>
            <a:xfrm>
              <a:off x="1357811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2" name="Freeform: Shape 315">
              <a:extLst>
                <a:ext uri="{FF2B5EF4-FFF2-40B4-BE49-F238E27FC236}">
                  <a16:creationId xmlns:a16="http://schemas.microsoft.com/office/drawing/2014/main" id="{E44E6948-885C-4EBF-AA59-5FBBDAE681BE}"/>
                </a:ext>
              </a:extLst>
            </p:cNvPr>
            <p:cNvSpPr/>
            <p:nvPr/>
          </p:nvSpPr>
          <p:spPr>
            <a:xfrm>
              <a:off x="136352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3" name="Freeform: Shape 316">
              <a:extLst>
                <a:ext uri="{FF2B5EF4-FFF2-40B4-BE49-F238E27FC236}">
                  <a16:creationId xmlns:a16="http://schemas.microsoft.com/office/drawing/2014/main" id="{5367145F-D4F7-439A-AFCD-F20B059796F1}"/>
                </a:ext>
              </a:extLst>
            </p:cNvPr>
            <p:cNvSpPr/>
            <p:nvPr/>
          </p:nvSpPr>
          <p:spPr>
            <a:xfrm>
              <a:off x="136733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4" name="Freeform: Shape 317">
              <a:extLst>
                <a:ext uri="{FF2B5EF4-FFF2-40B4-BE49-F238E27FC236}">
                  <a16:creationId xmlns:a16="http://schemas.microsoft.com/office/drawing/2014/main" id="{300AE99D-D9F3-4094-9A65-BB2950BB4B39}"/>
                </a:ext>
              </a:extLst>
            </p:cNvPr>
            <p:cNvSpPr/>
            <p:nvPr/>
          </p:nvSpPr>
          <p:spPr>
            <a:xfrm>
              <a:off x="137114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5" name="Freeform: Shape 318">
              <a:extLst>
                <a:ext uri="{FF2B5EF4-FFF2-40B4-BE49-F238E27FC236}">
                  <a16:creationId xmlns:a16="http://schemas.microsoft.com/office/drawing/2014/main" id="{861313A2-D10C-42A7-BA23-FA3A6C5623AD}"/>
                </a:ext>
              </a:extLst>
            </p:cNvPr>
            <p:cNvSpPr/>
            <p:nvPr/>
          </p:nvSpPr>
          <p:spPr>
            <a:xfrm>
              <a:off x="137495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6" name="Freeform: Shape 319">
              <a:extLst>
                <a:ext uri="{FF2B5EF4-FFF2-40B4-BE49-F238E27FC236}">
                  <a16:creationId xmlns:a16="http://schemas.microsoft.com/office/drawing/2014/main" id="{8721E787-9ED5-4527-8444-33AC32B75A41}"/>
                </a:ext>
              </a:extLst>
            </p:cNvPr>
            <p:cNvSpPr/>
            <p:nvPr/>
          </p:nvSpPr>
          <p:spPr>
            <a:xfrm>
              <a:off x="137876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7" name="Freeform: Shape 320">
              <a:extLst>
                <a:ext uri="{FF2B5EF4-FFF2-40B4-BE49-F238E27FC236}">
                  <a16:creationId xmlns:a16="http://schemas.microsoft.com/office/drawing/2014/main" id="{8E0C641B-D288-46A7-A543-6E7F3FBEBFF0}"/>
                </a:ext>
              </a:extLst>
            </p:cNvPr>
            <p:cNvSpPr/>
            <p:nvPr/>
          </p:nvSpPr>
          <p:spPr>
            <a:xfrm>
              <a:off x="13825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8" name="Freeform: Shape 321">
              <a:extLst>
                <a:ext uri="{FF2B5EF4-FFF2-40B4-BE49-F238E27FC236}">
                  <a16:creationId xmlns:a16="http://schemas.microsoft.com/office/drawing/2014/main" id="{491B7EB1-2221-4D0E-9263-B4D125FDAC51}"/>
                </a:ext>
              </a:extLst>
            </p:cNvPr>
            <p:cNvSpPr/>
            <p:nvPr/>
          </p:nvSpPr>
          <p:spPr>
            <a:xfrm>
              <a:off x="13863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9" name="Freeform: Shape 322">
              <a:extLst>
                <a:ext uri="{FF2B5EF4-FFF2-40B4-BE49-F238E27FC236}">
                  <a16:creationId xmlns:a16="http://schemas.microsoft.com/office/drawing/2014/main" id="{F83DDBE8-F499-4029-9917-6FAAF6B23791}"/>
                </a:ext>
              </a:extLst>
            </p:cNvPr>
            <p:cNvSpPr/>
            <p:nvPr/>
          </p:nvSpPr>
          <p:spPr>
            <a:xfrm>
              <a:off x="139019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0" name="Freeform: Shape 323">
              <a:extLst>
                <a:ext uri="{FF2B5EF4-FFF2-40B4-BE49-F238E27FC236}">
                  <a16:creationId xmlns:a16="http://schemas.microsoft.com/office/drawing/2014/main" id="{4667EA84-5B4F-465F-9F2E-7092ACDBA380}"/>
                </a:ext>
              </a:extLst>
            </p:cNvPr>
            <p:cNvSpPr/>
            <p:nvPr/>
          </p:nvSpPr>
          <p:spPr>
            <a:xfrm>
              <a:off x="139400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1" name="Freeform: Shape 324">
              <a:extLst>
                <a:ext uri="{FF2B5EF4-FFF2-40B4-BE49-F238E27FC236}">
                  <a16:creationId xmlns:a16="http://schemas.microsoft.com/office/drawing/2014/main" id="{D7CAFDBB-7BBF-4256-A160-68C11610879C}"/>
                </a:ext>
              </a:extLst>
            </p:cNvPr>
            <p:cNvSpPr/>
            <p:nvPr/>
          </p:nvSpPr>
          <p:spPr>
            <a:xfrm>
              <a:off x="139781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2" name="Freeform: Shape 325">
              <a:extLst>
                <a:ext uri="{FF2B5EF4-FFF2-40B4-BE49-F238E27FC236}">
                  <a16:creationId xmlns:a16="http://schemas.microsoft.com/office/drawing/2014/main" id="{069F7369-4F03-4418-9032-1FBC9B883BE0}"/>
                </a:ext>
              </a:extLst>
            </p:cNvPr>
            <p:cNvSpPr/>
            <p:nvPr/>
          </p:nvSpPr>
          <p:spPr>
            <a:xfrm>
              <a:off x="139972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3" name="Freeform: Shape 326">
              <a:extLst>
                <a:ext uri="{FF2B5EF4-FFF2-40B4-BE49-F238E27FC236}">
                  <a16:creationId xmlns:a16="http://schemas.microsoft.com/office/drawing/2014/main" id="{2CED4F31-3538-4D2C-95B3-EAE8A28F469A}"/>
                </a:ext>
              </a:extLst>
            </p:cNvPr>
            <p:cNvSpPr/>
            <p:nvPr/>
          </p:nvSpPr>
          <p:spPr>
            <a:xfrm>
              <a:off x="140543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4" name="Freeform: Shape 327">
              <a:extLst>
                <a:ext uri="{FF2B5EF4-FFF2-40B4-BE49-F238E27FC236}">
                  <a16:creationId xmlns:a16="http://schemas.microsoft.com/office/drawing/2014/main" id="{A3FB892A-BAF8-4984-A919-FE986B25E5D8}"/>
                </a:ext>
              </a:extLst>
            </p:cNvPr>
            <p:cNvSpPr/>
            <p:nvPr/>
          </p:nvSpPr>
          <p:spPr>
            <a:xfrm>
              <a:off x="140734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5" name="Freeform: Shape 328">
              <a:extLst>
                <a:ext uri="{FF2B5EF4-FFF2-40B4-BE49-F238E27FC236}">
                  <a16:creationId xmlns:a16="http://schemas.microsoft.com/office/drawing/2014/main" id="{D9F4F37D-4C3C-484E-9B2D-4AEC2BA3964B}"/>
                </a:ext>
              </a:extLst>
            </p:cNvPr>
            <p:cNvSpPr/>
            <p:nvPr/>
          </p:nvSpPr>
          <p:spPr>
            <a:xfrm>
              <a:off x="141115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6" name="Freeform: Shape 329">
              <a:extLst>
                <a:ext uri="{FF2B5EF4-FFF2-40B4-BE49-F238E27FC236}">
                  <a16:creationId xmlns:a16="http://schemas.microsoft.com/office/drawing/2014/main" id="{FE1AD09B-A5BF-4CD8-935D-4F6ACE692FDA}"/>
                </a:ext>
              </a:extLst>
            </p:cNvPr>
            <p:cNvSpPr/>
            <p:nvPr/>
          </p:nvSpPr>
          <p:spPr>
            <a:xfrm>
              <a:off x="141496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7" name="Freeform: Shape 330">
              <a:extLst>
                <a:ext uri="{FF2B5EF4-FFF2-40B4-BE49-F238E27FC236}">
                  <a16:creationId xmlns:a16="http://schemas.microsoft.com/office/drawing/2014/main" id="{76899D1B-14D4-43AB-B45A-5D89FB906B75}"/>
                </a:ext>
              </a:extLst>
            </p:cNvPr>
            <p:cNvSpPr/>
            <p:nvPr/>
          </p:nvSpPr>
          <p:spPr>
            <a:xfrm>
              <a:off x="142067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8" name="Freeform: Shape 331">
              <a:extLst>
                <a:ext uri="{FF2B5EF4-FFF2-40B4-BE49-F238E27FC236}">
                  <a16:creationId xmlns:a16="http://schemas.microsoft.com/office/drawing/2014/main" id="{5BBEADD8-3235-43B7-BA20-63D28BE64BD1}"/>
                </a:ext>
              </a:extLst>
            </p:cNvPr>
            <p:cNvSpPr/>
            <p:nvPr/>
          </p:nvSpPr>
          <p:spPr>
            <a:xfrm>
              <a:off x="143401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9" name="Freeform: Shape 332">
              <a:extLst>
                <a:ext uri="{FF2B5EF4-FFF2-40B4-BE49-F238E27FC236}">
                  <a16:creationId xmlns:a16="http://schemas.microsoft.com/office/drawing/2014/main" id="{96E4F8CB-C5BF-4E8E-829B-4152FC3EECAE}"/>
                </a:ext>
              </a:extLst>
            </p:cNvPr>
            <p:cNvSpPr/>
            <p:nvPr/>
          </p:nvSpPr>
          <p:spPr>
            <a:xfrm>
              <a:off x="144734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grpSp>
      <p:grpSp>
        <p:nvGrpSpPr>
          <p:cNvPr id="200" name="Group 199">
            <a:extLst>
              <a:ext uri="{FF2B5EF4-FFF2-40B4-BE49-F238E27FC236}">
                <a16:creationId xmlns:a16="http://schemas.microsoft.com/office/drawing/2014/main" id="{5E324C4D-DC13-45D3-9AE3-72A5BC32BDBE}"/>
              </a:ext>
            </a:extLst>
          </p:cNvPr>
          <p:cNvGrpSpPr/>
          <p:nvPr/>
        </p:nvGrpSpPr>
        <p:grpSpPr>
          <a:xfrm>
            <a:off x="669981" y="2632338"/>
            <a:ext cx="4248000" cy="1655840"/>
            <a:chOff x="1276350" y="2138362"/>
            <a:chExt cx="6581880" cy="2581294"/>
          </a:xfrm>
        </p:grpSpPr>
        <p:sp>
          <p:nvSpPr>
            <p:cNvPr id="201" name="Freeform: Shape 337">
              <a:extLst>
                <a:ext uri="{FF2B5EF4-FFF2-40B4-BE49-F238E27FC236}">
                  <a16:creationId xmlns:a16="http://schemas.microsoft.com/office/drawing/2014/main" id="{64434224-7D87-4FE6-9DA9-3DBD8951AA19}"/>
                </a:ext>
              </a:extLst>
            </p:cNvPr>
            <p:cNvSpPr/>
            <p:nvPr/>
          </p:nvSpPr>
          <p:spPr>
            <a:xfrm>
              <a:off x="1276350" y="2199418"/>
              <a:ext cx="6581775" cy="2457450"/>
            </a:xfrm>
            <a:custGeom>
              <a:avLst/>
              <a:gdLst>
                <a:gd name="connsiteX0" fmla="*/ 6590557 w 6581775"/>
                <a:gd name="connsiteY0" fmla="*/ 2461564 h 2457450"/>
                <a:gd name="connsiteX1" fmla="*/ 6097810 w 6581775"/>
                <a:gd name="connsiteY1" fmla="*/ 2461564 h 2457450"/>
                <a:gd name="connsiteX2" fmla="*/ 6097810 w 6581775"/>
                <a:gd name="connsiteY2" fmla="*/ 2402166 h 2457450"/>
                <a:gd name="connsiteX3" fmla="*/ 5752443 w 6581775"/>
                <a:gd name="connsiteY3" fmla="*/ 2402166 h 2457450"/>
                <a:gd name="connsiteX4" fmla="*/ 5752443 w 6581775"/>
                <a:gd name="connsiteY4" fmla="*/ 2388964 h 2457450"/>
                <a:gd name="connsiteX5" fmla="*/ 5690845 w 6581775"/>
                <a:gd name="connsiteY5" fmla="*/ 2388964 h 2457450"/>
                <a:gd name="connsiteX6" fmla="*/ 5690845 w 6581775"/>
                <a:gd name="connsiteY6" fmla="*/ 2347169 h 2457450"/>
                <a:gd name="connsiteX7" fmla="*/ 5554466 w 6581775"/>
                <a:gd name="connsiteY7" fmla="*/ 2347169 h 2457450"/>
                <a:gd name="connsiteX8" fmla="*/ 5554466 w 6581775"/>
                <a:gd name="connsiteY8" fmla="*/ 2305373 h 2457450"/>
                <a:gd name="connsiteX9" fmla="*/ 5338887 w 6581775"/>
                <a:gd name="connsiteY9" fmla="*/ 2305373 h 2457450"/>
                <a:gd name="connsiteX10" fmla="*/ 5338887 w 6581775"/>
                <a:gd name="connsiteY10" fmla="*/ 2259186 h 2457450"/>
                <a:gd name="connsiteX11" fmla="*/ 5292691 w 6581775"/>
                <a:gd name="connsiteY11" fmla="*/ 2259186 h 2457450"/>
                <a:gd name="connsiteX12" fmla="*/ 5292691 w 6581775"/>
                <a:gd name="connsiteY12" fmla="*/ 2199788 h 2457450"/>
                <a:gd name="connsiteX13" fmla="*/ 5052908 w 6581775"/>
                <a:gd name="connsiteY13" fmla="*/ 2199788 h 2457450"/>
                <a:gd name="connsiteX14" fmla="*/ 5052908 w 6581775"/>
                <a:gd name="connsiteY14" fmla="*/ 2171194 h 2457450"/>
                <a:gd name="connsiteX15" fmla="*/ 4896726 w 6581775"/>
                <a:gd name="connsiteY15" fmla="*/ 2171194 h 2457450"/>
                <a:gd name="connsiteX16" fmla="*/ 4896726 w 6581775"/>
                <a:gd name="connsiteY16" fmla="*/ 2151392 h 2457450"/>
                <a:gd name="connsiteX17" fmla="*/ 4808735 w 6581775"/>
                <a:gd name="connsiteY17" fmla="*/ 2151392 h 2457450"/>
                <a:gd name="connsiteX18" fmla="*/ 4808735 w 6581775"/>
                <a:gd name="connsiteY18" fmla="*/ 2096394 h 2457450"/>
                <a:gd name="connsiteX19" fmla="*/ 4736145 w 6581775"/>
                <a:gd name="connsiteY19" fmla="*/ 2096394 h 2457450"/>
                <a:gd name="connsiteX20" fmla="*/ 4736145 w 6581775"/>
                <a:gd name="connsiteY20" fmla="*/ 2052398 h 2457450"/>
                <a:gd name="connsiteX21" fmla="*/ 4637151 w 6581775"/>
                <a:gd name="connsiteY21" fmla="*/ 2052398 h 2457450"/>
                <a:gd name="connsiteX22" fmla="*/ 4637151 w 6581775"/>
                <a:gd name="connsiteY22" fmla="*/ 2015003 h 2457450"/>
                <a:gd name="connsiteX23" fmla="*/ 4527166 w 6581775"/>
                <a:gd name="connsiteY23" fmla="*/ 2015003 h 2457450"/>
                <a:gd name="connsiteX24" fmla="*/ 4527166 w 6581775"/>
                <a:gd name="connsiteY24" fmla="*/ 1975408 h 2457450"/>
                <a:gd name="connsiteX25" fmla="*/ 4320378 w 6581775"/>
                <a:gd name="connsiteY25" fmla="*/ 1975408 h 2457450"/>
                <a:gd name="connsiteX26" fmla="*/ 4320378 w 6581775"/>
                <a:gd name="connsiteY26" fmla="*/ 1927011 h 2457450"/>
                <a:gd name="connsiteX27" fmla="*/ 4232386 w 6581775"/>
                <a:gd name="connsiteY27" fmla="*/ 1927011 h 2457450"/>
                <a:gd name="connsiteX28" fmla="*/ 4232386 w 6581775"/>
                <a:gd name="connsiteY28" fmla="*/ 1898417 h 2457450"/>
                <a:gd name="connsiteX29" fmla="*/ 4161996 w 6581775"/>
                <a:gd name="connsiteY29" fmla="*/ 1898417 h 2457450"/>
                <a:gd name="connsiteX30" fmla="*/ 4161996 w 6581775"/>
                <a:gd name="connsiteY30" fmla="*/ 1867623 h 2457450"/>
                <a:gd name="connsiteX31" fmla="*/ 4049811 w 6581775"/>
                <a:gd name="connsiteY31" fmla="*/ 1867623 h 2457450"/>
                <a:gd name="connsiteX32" fmla="*/ 4049811 w 6581775"/>
                <a:gd name="connsiteY32" fmla="*/ 1839019 h 2457450"/>
                <a:gd name="connsiteX33" fmla="*/ 3887019 w 6581775"/>
                <a:gd name="connsiteY33" fmla="*/ 1839019 h 2457450"/>
                <a:gd name="connsiteX34" fmla="*/ 3887019 w 6581775"/>
                <a:gd name="connsiteY34" fmla="*/ 1803824 h 2457450"/>
                <a:gd name="connsiteX35" fmla="*/ 3803428 w 6581775"/>
                <a:gd name="connsiteY35" fmla="*/ 1803824 h 2457450"/>
                <a:gd name="connsiteX36" fmla="*/ 3803428 w 6581775"/>
                <a:gd name="connsiteY36" fmla="*/ 1768630 h 2457450"/>
                <a:gd name="connsiteX37" fmla="*/ 3737439 w 6581775"/>
                <a:gd name="connsiteY37" fmla="*/ 1768630 h 2457450"/>
                <a:gd name="connsiteX38" fmla="*/ 3737439 w 6581775"/>
                <a:gd name="connsiteY38" fmla="*/ 1744426 h 2457450"/>
                <a:gd name="connsiteX39" fmla="*/ 3592249 w 6581775"/>
                <a:gd name="connsiteY39" fmla="*/ 1744426 h 2457450"/>
                <a:gd name="connsiteX40" fmla="*/ 3592249 w 6581775"/>
                <a:gd name="connsiteY40" fmla="*/ 1713632 h 2457450"/>
                <a:gd name="connsiteX41" fmla="*/ 3563655 w 6581775"/>
                <a:gd name="connsiteY41" fmla="*/ 1713632 h 2457450"/>
                <a:gd name="connsiteX42" fmla="*/ 3563655 w 6581775"/>
                <a:gd name="connsiteY42" fmla="*/ 1685038 h 2457450"/>
                <a:gd name="connsiteX43" fmla="*/ 3460261 w 6581775"/>
                <a:gd name="connsiteY43" fmla="*/ 1685038 h 2457450"/>
                <a:gd name="connsiteX44" fmla="*/ 3460261 w 6581775"/>
                <a:gd name="connsiteY44" fmla="*/ 1660835 h 2457450"/>
                <a:gd name="connsiteX45" fmla="*/ 3372269 w 6581775"/>
                <a:gd name="connsiteY45" fmla="*/ 1660835 h 2457450"/>
                <a:gd name="connsiteX46" fmla="*/ 3372269 w 6581775"/>
                <a:gd name="connsiteY46" fmla="*/ 1627840 h 2457450"/>
                <a:gd name="connsiteX47" fmla="*/ 3299679 w 6581775"/>
                <a:gd name="connsiteY47" fmla="*/ 1627840 h 2457450"/>
                <a:gd name="connsiteX48" fmla="*/ 3299679 w 6581775"/>
                <a:gd name="connsiteY48" fmla="*/ 1599246 h 2457450"/>
                <a:gd name="connsiteX49" fmla="*/ 3257884 w 6581775"/>
                <a:gd name="connsiteY49" fmla="*/ 1599246 h 2457450"/>
                <a:gd name="connsiteX50" fmla="*/ 3257884 w 6581775"/>
                <a:gd name="connsiteY50" fmla="*/ 1566252 h 2457450"/>
                <a:gd name="connsiteX51" fmla="*/ 3165491 w 6581775"/>
                <a:gd name="connsiteY51" fmla="*/ 1566252 h 2457450"/>
                <a:gd name="connsiteX52" fmla="*/ 3165491 w 6581775"/>
                <a:gd name="connsiteY52" fmla="*/ 1537648 h 2457450"/>
                <a:gd name="connsiteX53" fmla="*/ 3143498 w 6581775"/>
                <a:gd name="connsiteY53" fmla="*/ 1537648 h 2457450"/>
                <a:gd name="connsiteX54" fmla="*/ 3143498 w 6581775"/>
                <a:gd name="connsiteY54" fmla="*/ 1487052 h 2457450"/>
                <a:gd name="connsiteX55" fmla="*/ 3004909 w 6581775"/>
                <a:gd name="connsiteY55" fmla="*/ 1487052 h 2457450"/>
                <a:gd name="connsiteX56" fmla="*/ 3004909 w 6581775"/>
                <a:gd name="connsiteY56" fmla="*/ 1440865 h 2457450"/>
                <a:gd name="connsiteX57" fmla="*/ 2938920 w 6581775"/>
                <a:gd name="connsiteY57" fmla="*/ 1440865 h 2457450"/>
                <a:gd name="connsiteX58" fmla="*/ 2938920 w 6581775"/>
                <a:gd name="connsiteY58" fmla="*/ 1414461 h 2457450"/>
                <a:gd name="connsiteX59" fmla="*/ 2875121 w 6581775"/>
                <a:gd name="connsiteY59" fmla="*/ 1414461 h 2457450"/>
                <a:gd name="connsiteX60" fmla="*/ 2875121 w 6581775"/>
                <a:gd name="connsiteY60" fmla="*/ 1372666 h 2457450"/>
                <a:gd name="connsiteX61" fmla="*/ 2747534 w 6581775"/>
                <a:gd name="connsiteY61" fmla="*/ 1372666 h 2457450"/>
                <a:gd name="connsiteX62" fmla="*/ 2747534 w 6581775"/>
                <a:gd name="connsiteY62" fmla="*/ 1350672 h 2457450"/>
                <a:gd name="connsiteX63" fmla="*/ 2644140 w 6581775"/>
                <a:gd name="connsiteY63" fmla="*/ 1350672 h 2457450"/>
                <a:gd name="connsiteX64" fmla="*/ 2644140 w 6581775"/>
                <a:gd name="connsiteY64" fmla="*/ 1311077 h 2457450"/>
                <a:gd name="connsiteX65" fmla="*/ 2619947 w 6581775"/>
                <a:gd name="connsiteY65" fmla="*/ 1311077 h 2457450"/>
                <a:gd name="connsiteX66" fmla="*/ 2619947 w 6581775"/>
                <a:gd name="connsiteY66" fmla="*/ 1260480 h 2457450"/>
                <a:gd name="connsiteX67" fmla="*/ 2492359 w 6581775"/>
                <a:gd name="connsiteY67" fmla="*/ 1260480 h 2457450"/>
                <a:gd name="connsiteX68" fmla="*/ 2492359 w 6581775"/>
                <a:gd name="connsiteY68" fmla="*/ 1229676 h 2457450"/>
                <a:gd name="connsiteX69" fmla="*/ 2428561 w 6581775"/>
                <a:gd name="connsiteY69" fmla="*/ 1229676 h 2457450"/>
                <a:gd name="connsiteX70" fmla="*/ 2428561 w 6581775"/>
                <a:gd name="connsiteY70" fmla="*/ 1172488 h 2457450"/>
                <a:gd name="connsiteX71" fmla="*/ 2386765 w 6581775"/>
                <a:gd name="connsiteY71" fmla="*/ 1172488 h 2457450"/>
                <a:gd name="connsiteX72" fmla="*/ 2386765 w 6581775"/>
                <a:gd name="connsiteY72" fmla="*/ 1148285 h 2457450"/>
                <a:gd name="connsiteX73" fmla="*/ 2338378 w 6581775"/>
                <a:gd name="connsiteY73" fmla="*/ 1148285 h 2457450"/>
                <a:gd name="connsiteX74" fmla="*/ 2338378 w 6581775"/>
                <a:gd name="connsiteY74" fmla="*/ 1113090 h 2457450"/>
                <a:gd name="connsiteX75" fmla="*/ 2270179 w 6581775"/>
                <a:gd name="connsiteY75" fmla="*/ 1113090 h 2457450"/>
                <a:gd name="connsiteX76" fmla="*/ 2270179 w 6581775"/>
                <a:gd name="connsiteY76" fmla="*/ 1060293 h 2457450"/>
                <a:gd name="connsiteX77" fmla="*/ 2208590 w 6581775"/>
                <a:gd name="connsiteY77" fmla="*/ 1060293 h 2457450"/>
                <a:gd name="connsiteX78" fmla="*/ 2208590 w 6581775"/>
                <a:gd name="connsiteY78" fmla="*/ 1018498 h 2457450"/>
                <a:gd name="connsiteX79" fmla="*/ 2138191 w 6581775"/>
                <a:gd name="connsiteY79" fmla="*/ 1018498 h 2457450"/>
                <a:gd name="connsiteX80" fmla="*/ 2138191 w 6581775"/>
                <a:gd name="connsiteY80" fmla="*/ 981102 h 2457450"/>
                <a:gd name="connsiteX81" fmla="*/ 2078803 w 6581775"/>
                <a:gd name="connsiteY81" fmla="*/ 981102 h 2457450"/>
                <a:gd name="connsiteX82" fmla="*/ 2078803 w 6581775"/>
                <a:gd name="connsiteY82" fmla="*/ 932706 h 2457450"/>
                <a:gd name="connsiteX83" fmla="*/ 2037007 w 6581775"/>
                <a:gd name="connsiteY83" fmla="*/ 932706 h 2457450"/>
                <a:gd name="connsiteX84" fmla="*/ 2037007 w 6581775"/>
                <a:gd name="connsiteY84" fmla="*/ 884314 h 2457450"/>
                <a:gd name="connsiteX85" fmla="*/ 2004003 w 6581775"/>
                <a:gd name="connsiteY85" fmla="*/ 884314 h 2457450"/>
                <a:gd name="connsiteX86" fmla="*/ 2004003 w 6581775"/>
                <a:gd name="connsiteY86" fmla="*/ 831519 h 2457450"/>
                <a:gd name="connsiteX87" fmla="*/ 1944615 w 6581775"/>
                <a:gd name="connsiteY87" fmla="*/ 831519 h 2457450"/>
                <a:gd name="connsiteX88" fmla="*/ 1944615 w 6581775"/>
                <a:gd name="connsiteY88" fmla="*/ 778725 h 2457450"/>
                <a:gd name="connsiteX89" fmla="*/ 1898418 w 6581775"/>
                <a:gd name="connsiteY89" fmla="*/ 778725 h 2457450"/>
                <a:gd name="connsiteX90" fmla="*/ 1898418 w 6581775"/>
                <a:gd name="connsiteY90" fmla="*/ 743528 h 2457450"/>
                <a:gd name="connsiteX91" fmla="*/ 1841221 w 6581775"/>
                <a:gd name="connsiteY91" fmla="*/ 743528 h 2457450"/>
                <a:gd name="connsiteX92" fmla="*/ 1841221 w 6581775"/>
                <a:gd name="connsiteY92" fmla="*/ 692933 h 2457450"/>
                <a:gd name="connsiteX93" fmla="*/ 1795024 w 6581775"/>
                <a:gd name="connsiteY93" fmla="*/ 692933 h 2457450"/>
                <a:gd name="connsiteX94" fmla="*/ 1795024 w 6581775"/>
                <a:gd name="connsiteY94" fmla="*/ 642338 h 2457450"/>
                <a:gd name="connsiteX95" fmla="*/ 1751029 w 6581775"/>
                <a:gd name="connsiteY95" fmla="*/ 642338 h 2457450"/>
                <a:gd name="connsiteX96" fmla="*/ 1751029 w 6581775"/>
                <a:gd name="connsiteY96" fmla="*/ 613740 h 2457450"/>
                <a:gd name="connsiteX97" fmla="*/ 1713633 w 6581775"/>
                <a:gd name="connsiteY97" fmla="*/ 613740 h 2457450"/>
                <a:gd name="connsiteX98" fmla="*/ 1713633 w 6581775"/>
                <a:gd name="connsiteY98" fmla="*/ 574145 h 2457450"/>
                <a:gd name="connsiteX99" fmla="*/ 1625641 w 6581775"/>
                <a:gd name="connsiteY99" fmla="*/ 574145 h 2457450"/>
                <a:gd name="connsiteX100" fmla="*/ 1625641 w 6581775"/>
                <a:gd name="connsiteY100" fmla="*/ 519149 h 2457450"/>
                <a:gd name="connsiteX101" fmla="*/ 1526648 w 6581775"/>
                <a:gd name="connsiteY101" fmla="*/ 519149 h 2457450"/>
                <a:gd name="connsiteX102" fmla="*/ 1526648 w 6581775"/>
                <a:gd name="connsiteY102" fmla="*/ 488352 h 2457450"/>
                <a:gd name="connsiteX103" fmla="*/ 1498054 w 6581775"/>
                <a:gd name="connsiteY103" fmla="*/ 488352 h 2457450"/>
                <a:gd name="connsiteX104" fmla="*/ 1498054 w 6581775"/>
                <a:gd name="connsiteY104" fmla="*/ 468555 h 2457450"/>
                <a:gd name="connsiteX105" fmla="*/ 1403461 w 6581775"/>
                <a:gd name="connsiteY105" fmla="*/ 468555 h 2457450"/>
                <a:gd name="connsiteX106" fmla="*/ 1403461 w 6581775"/>
                <a:gd name="connsiteY106" fmla="*/ 415759 h 2457450"/>
                <a:gd name="connsiteX107" fmla="*/ 1361665 w 6581775"/>
                <a:gd name="connsiteY107" fmla="*/ 415759 h 2457450"/>
                <a:gd name="connsiteX108" fmla="*/ 1361665 w 6581775"/>
                <a:gd name="connsiteY108" fmla="*/ 356365 h 2457450"/>
                <a:gd name="connsiteX109" fmla="*/ 1218686 w 6581775"/>
                <a:gd name="connsiteY109" fmla="*/ 356365 h 2457450"/>
                <a:gd name="connsiteX110" fmla="*/ 1218686 w 6581775"/>
                <a:gd name="connsiteY110" fmla="*/ 323369 h 2457450"/>
                <a:gd name="connsiteX111" fmla="*/ 1102090 w 6581775"/>
                <a:gd name="connsiteY111" fmla="*/ 323369 h 2457450"/>
                <a:gd name="connsiteX112" fmla="*/ 1102090 w 6581775"/>
                <a:gd name="connsiteY112" fmla="*/ 279373 h 2457450"/>
                <a:gd name="connsiteX113" fmla="*/ 1025100 w 6581775"/>
                <a:gd name="connsiteY113" fmla="*/ 279373 h 2457450"/>
                <a:gd name="connsiteX114" fmla="*/ 1025100 w 6581775"/>
                <a:gd name="connsiteY114" fmla="*/ 241977 h 2457450"/>
                <a:gd name="connsiteX115" fmla="*/ 959110 w 6581775"/>
                <a:gd name="connsiteY115" fmla="*/ 241977 h 2457450"/>
                <a:gd name="connsiteX116" fmla="*/ 959110 w 6581775"/>
                <a:gd name="connsiteY116" fmla="*/ 204581 h 2457450"/>
                <a:gd name="connsiteX117" fmla="*/ 897513 w 6581775"/>
                <a:gd name="connsiteY117" fmla="*/ 204581 h 2457450"/>
                <a:gd name="connsiteX118" fmla="*/ 897513 w 6581775"/>
                <a:gd name="connsiteY118" fmla="*/ 169384 h 2457450"/>
                <a:gd name="connsiteX119" fmla="*/ 860117 w 6581775"/>
                <a:gd name="connsiteY119" fmla="*/ 169384 h 2457450"/>
                <a:gd name="connsiteX120" fmla="*/ 860117 w 6581775"/>
                <a:gd name="connsiteY120" fmla="*/ 140786 h 2457450"/>
                <a:gd name="connsiteX121" fmla="*/ 822720 w 6581775"/>
                <a:gd name="connsiteY121" fmla="*/ 140786 h 2457450"/>
                <a:gd name="connsiteX122" fmla="*/ 822720 w 6581775"/>
                <a:gd name="connsiteY122" fmla="*/ 120988 h 2457450"/>
                <a:gd name="connsiteX123" fmla="*/ 681934 w 6581775"/>
                <a:gd name="connsiteY123" fmla="*/ 120988 h 2457450"/>
                <a:gd name="connsiteX124" fmla="*/ 681934 w 6581775"/>
                <a:gd name="connsiteY124" fmla="*/ 79193 h 2457450"/>
                <a:gd name="connsiteX125" fmla="*/ 501551 w 6581775"/>
                <a:gd name="connsiteY125" fmla="*/ 79193 h 2457450"/>
                <a:gd name="connsiteX126" fmla="*/ 501551 w 6581775"/>
                <a:gd name="connsiteY126" fmla="*/ 26397 h 2457450"/>
                <a:gd name="connsiteX127" fmla="*/ 292572 w 6581775"/>
                <a:gd name="connsiteY127" fmla="*/ 26397 h 2457450"/>
                <a:gd name="connsiteX128" fmla="*/ 292572 w 6581775"/>
                <a:gd name="connsiteY128" fmla="*/ 0 h 2457450"/>
                <a:gd name="connsiteX129" fmla="*/ 0 w 6581775"/>
                <a:gd name="connsiteY129"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581775" h="2457450">
                  <a:moveTo>
                    <a:pt x="6590557" y="2461564"/>
                  </a:moveTo>
                  <a:lnTo>
                    <a:pt x="6097810" y="2461564"/>
                  </a:lnTo>
                  <a:lnTo>
                    <a:pt x="6097810" y="2402166"/>
                  </a:lnTo>
                  <a:lnTo>
                    <a:pt x="5752443" y="2402166"/>
                  </a:lnTo>
                  <a:lnTo>
                    <a:pt x="5752443" y="2388964"/>
                  </a:lnTo>
                  <a:lnTo>
                    <a:pt x="5690845" y="2388964"/>
                  </a:lnTo>
                  <a:lnTo>
                    <a:pt x="5690845" y="2347169"/>
                  </a:lnTo>
                  <a:lnTo>
                    <a:pt x="5554466" y="2347169"/>
                  </a:lnTo>
                  <a:lnTo>
                    <a:pt x="5554466" y="2305373"/>
                  </a:lnTo>
                  <a:lnTo>
                    <a:pt x="5338887" y="2305373"/>
                  </a:lnTo>
                  <a:lnTo>
                    <a:pt x="5338887" y="2259186"/>
                  </a:lnTo>
                  <a:lnTo>
                    <a:pt x="5292691" y="2259186"/>
                  </a:lnTo>
                  <a:lnTo>
                    <a:pt x="5292691" y="2199788"/>
                  </a:lnTo>
                  <a:lnTo>
                    <a:pt x="5052908" y="2199788"/>
                  </a:lnTo>
                  <a:lnTo>
                    <a:pt x="5052908" y="2171194"/>
                  </a:lnTo>
                  <a:lnTo>
                    <a:pt x="4896726" y="2171194"/>
                  </a:lnTo>
                  <a:lnTo>
                    <a:pt x="4896726" y="2151392"/>
                  </a:lnTo>
                  <a:lnTo>
                    <a:pt x="4808735" y="2151392"/>
                  </a:lnTo>
                  <a:lnTo>
                    <a:pt x="4808735" y="2096394"/>
                  </a:lnTo>
                  <a:lnTo>
                    <a:pt x="4736145" y="2096394"/>
                  </a:lnTo>
                  <a:lnTo>
                    <a:pt x="4736145" y="2052398"/>
                  </a:lnTo>
                  <a:lnTo>
                    <a:pt x="4637151" y="2052398"/>
                  </a:lnTo>
                  <a:lnTo>
                    <a:pt x="4637151" y="2015003"/>
                  </a:lnTo>
                  <a:lnTo>
                    <a:pt x="4527166" y="2015003"/>
                  </a:lnTo>
                  <a:lnTo>
                    <a:pt x="4527166" y="1975408"/>
                  </a:lnTo>
                  <a:lnTo>
                    <a:pt x="4320378" y="1975408"/>
                  </a:lnTo>
                  <a:lnTo>
                    <a:pt x="4320378" y="1927011"/>
                  </a:lnTo>
                  <a:lnTo>
                    <a:pt x="4232386" y="1927011"/>
                  </a:lnTo>
                  <a:lnTo>
                    <a:pt x="4232386" y="1898417"/>
                  </a:lnTo>
                  <a:lnTo>
                    <a:pt x="4161996" y="1898417"/>
                  </a:lnTo>
                  <a:lnTo>
                    <a:pt x="4161996" y="1867623"/>
                  </a:lnTo>
                  <a:lnTo>
                    <a:pt x="4049811" y="1867623"/>
                  </a:lnTo>
                  <a:lnTo>
                    <a:pt x="4049811" y="1839019"/>
                  </a:lnTo>
                  <a:lnTo>
                    <a:pt x="3887019" y="1839019"/>
                  </a:lnTo>
                  <a:lnTo>
                    <a:pt x="3887019" y="1803824"/>
                  </a:lnTo>
                  <a:lnTo>
                    <a:pt x="3803428" y="1803824"/>
                  </a:lnTo>
                  <a:lnTo>
                    <a:pt x="3803428" y="1768630"/>
                  </a:lnTo>
                  <a:lnTo>
                    <a:pt x="3737439" y="1768630"/>
                  </a:lnTo>
                  <a:lnTo>
                    <a:pt x="3737439" y="1744426"/>
                  </a:lnTo>
                  <a:lnTo>
                    <a:pt x="3592249" y="1744426"/>
                  </a:lnTo>
                  <a:lnTo>
                    <a:pt x="3592249" y="1713632"/>
                  </a:lnTo>
                  <a:lnTo>
                    <a:pt x="3563655" y="1713632"/>
                  </a:lnTo>
                  <a:lnTo>
                    <a:pt x="3563655" y="1685038"/>
                  </a:lnTo>
                  <a:lnTo>
                    <a:pt x="3460261" y="1685038"/>
                  </a:lnTo>
                  <a:lnTo>
                    <a:pt x="3460261" y="1660835"/>
                  </a:lnTo>
                  <a:lnTo>
                    <a:pt x="3372269" y="1660835"/>
                  </a:lnTo>
                  <a:lnTo>
                    <a:pt x="3372269" y="1627840"/>
                  </a:lnTo>
                  <a:lnTo>
                    <a:pt x="3299679" y="1627840"/>
                  </a:lnTo>
                  <a:lnTo>
                    <a:pt x="3299679" y="1599246"/>
                  </a:lnTo>
                  <a:lnTo>
                    <a:pt x="3257884" y="1599246"/>
                  </a:lnTo>
                  <a:lnTo>
                    <a:pt x="3257884" y="1566252"/>
                  </a:lnTo>
                  <a:lnTo>
                    <a:pt x="3165491" y="1566252"/>
                  </a:lnTo>
                  <a:lnTo>
                    <a:pt x="3165491" y="1537648"/>
                  </a:lnTo>
                  <a:lnTo>
                    <a:pt x="3143498" y="1537648"/>
                  </a:lnTo>
                  <a:lnTo>
                    <a:pt x="3143498" y="1487052"/>
                  </a:lnTo>
                  <a:lnTo>
                    <a:pt x="3004909" y="1487052"/>
                  </a:lnTo>
                  <a:lnTo>
                    <a:pt x="3004909" y="1440865"/>
                  </a:lnTo>
                  <a:lnTo>
                    <a:pt x="2938920" y="1440865"/>
                  </a:lnTo>
                  <a:lnTo>
                    <a:pt x="2938920" y="1414461"/>
                  </a:lnTo>
                  <a:lnTo>
                    <a:pt x="2875121" y="1414461"/>
                  </a:lnTo>
                  <a:lnTo>
                    <a:pt x="2875121" y="1372666"/>
                  </a:lnTo>
                  <a:lnTo>
                    <a:pt x="2747534" y="1372666"/>
                  </a:lnTo>
                  <a:lnTo>
                    <a:pt x="2747534" y="1350672"/>
                  </a:lnTo>
                  <a:lnTo>
                    <a:pt x="2644140" y="1350672"/>
                  </a:lnTo>
                  <a:lnTo>
                    <a:pt x="2644140" y="1311077"/>
                  </a:lnTo>
                  <a:lnTo>
                    <a:pt x="2619947" y="1311077"/>
                  </a:lnTo>
                  <a:lnTo>
                    <a:pt x="2619947" y="1260480"/>
                  </a:lnTo>
                  <a:lnTo>
                    <a:pt x="2492359" y="1260480"/>
                  </a:lnTo>
                  <a:lnTo>
                    <a:pt x="2492359" y="1229676"/>
                  </a:lnTo>
                  <a:lnTo>
                    <a:pt x="2428561" y="1229676"/>
                  </a:lnTo>
                  <a:lnTo>
                    <a:pt x="2428561" y="1172488"/>
                  </a:lnTo>
                  <a:lnTo>
                    <a:pt x="2386765" y="1172488"/>
                  </a:lnTo>
                  <a:lnTo>
                    <a:pt x="2386765" y="1148285"/>
                  </a:lnTo>
                  <a:lnTo>
                    <a:pt x="2338378" y="1148285"/>
                  </a:lnTo>
                  <a:lnTo>
                    <a:pt x="2338378" y="1113090"/>
                  </a:lnTo>
                  <a:lnTo>
                    <a:pt x="2270179" y="1113090"/>
                  </a:lnTo>
                  <a:lnTo>
                    <a:pt x="2270179" y="1060293"/>
                  </a:lnTo>
                  <a:lnTo>
                    <a:pt x="2208590" y="1060293"/>
                  </a:lnTo>
                  <a:lnTo>
                    <a:pt x="2208590" y="1018498"/>
                  </a:lnTo>
                  <a:lnTo>
                    <a:pt x="2138191" y="1018498"/>
                  </a:lnTo>
                  <a:lnTo>
                    <a:pt x="2138191" y="981102"/>
                  </a:lnTo>
                  <a:lnTo>
                    <a:pt x="2078803" y="981102"/>
                  </a:lnTo>
                  <a:lnTo>
                    <a:pt x="2078803" y="932706"/>
                  </a:lnTo>
                  <a:lnTo>
                    <a:pt x="2037007" y="932706"/>
                  </a:lnTo>
                  <a:lnTo>
                    <a:pt x="2037007" y="884314"/>
                  </a:lnTo>
                  <a:lnTo>
                    <a:pt x="2004003" y="884314"/>
                  </a:lnTo>
                  <a:lnTo>
                    <a:pt x="2004003" y="831519"/>
                  </a:lnTo>
                  <a:lnTo>
                    <a:pt x="1944615" y="831519"/>
                  </a:lnTo>
                  <a:lnTo>
                    <a:pt x="1944615" y="778725"/>
                  </a:lnTo>
                  <a:lnTo>
                    <a:pt x="1898418" y="778725"/>
                  </a:lnTo>
                  <a:lnTo>
                    <a:pt x="1898418" y="743528"/>
                  </a:lnTo>
                  <a:lnTo>
                    <a:pt x="1841221" y="743528"/>
                  </a:lnTo>
                  <a:lnTo>
                    <a:pt x="1841221" y="692933"/>
                  </a:lnTo>
                  <a:lnTo>
                    <a:pt x="1795024" y="692933"/>
                  </a:lnTo>
                  <a:lnTo>
                    <a:pt x="1795024" y="642338"/>
                  </a:lnTo>
                  <a:lnTo>
                    <a:pt x="1751029" y="642338"/>
                  </a:lnTo>
                  <a:lnTo>
                    <a:pt x="1751029" y="613740"/>
                  </a:lnTo>
                  <a:lnTo>
                    <a:pt x="1713633" y="613740"/>
                  </a:lnTo>
                  <a:lnTo>
                    <a:pt x="1713633" y="574145"/>
                  </a:lnTo>
                  <a:lnTo>
                    <a:pt x="1625641" y="574145"/>
                  </a:lnTo>
                  <a:lnTo>
                    <a:pt x="1625641" y="519149"/>
                  </a:lnTo>
                  <a:lnTo>
                    <a:pt x="1526648" y="519149"/>
                  </a:lnTo>
                  <a:lnTo>
                    <a:pt x="1526648" y="488352"/>
                  </a:lnTo>
                  <a:lnTo>
                    <a:pt x="1498054" y="488352"/>
                  </a:lnTo>
                  <a:lnTo>
                    <a:pt x="1498054" y="468555"/>
                  </a:lnTo>
                  <a:lnTo>
                    <a:pt x="1403461" y="468555"/>
                  </a:lnTo>
                  <a:lnTo>
                    <a:pt x="1403461" y="415759"/>
                  </a:lnTo>
                  <a:lnTo>
                    <a:pt x="1361665" y="415759"/>
                  </a:lnTo>
                  <a:lnTo>
                    <a:pt x="1361665" y="356365"/>
                  </a:lnTo>
                  <a:lnTo>
                    <a:pt x="1218686" y="356365"/>
                  </a:lnTo>
                  <a:lnTo>
                    <a:pt x="1218686" y="323369"/>
                  </a:lnTo>
                  <a:lnTo>
                    <a:pt x="1102090" y="323369"/>
                  </a:lnTo>
                  <a:lnTo>
                    <a:pt x="1102090" y="279373"/>
                  </a:lnTo>
                  <a:lnTo>
                    <a:pt x="1025100" y="279373"/>
                  </a:lnTo>
                  <a:lnTo>
                    <a:pt x="1025100" y="241977"/>
                  </a:lnTo>
                  <a:lnTo>
                    <a:pt x="959110" y="241977"/>
                  </a:lnTo>
                  <a:lnTo>
                    <a:pt x="959110" y="204581"/>
                  </a:lnTo>
                  <a:lnTo>
                    <a:pt x="897513" y="204581"/>
                  </a:lnTo>
                  <a:lnTo>
                    <a:pt x="897513" y="169384"/>
                  </a:lnTo>
                  <a:lnTo>
                    <a:pt x="860117" y="169384"/>
                  </a:lnTo>
                  <a:lnTo>
                    <a:pt x="860117" y="140786"/>
                  </a:lnTo>
                  <a:lnTo>
                    <a:pt x="822720" y="140786"/>
                  </a:lnTo>
                  <a:lnTo>
                    <a:pt x="822720" y="120988"/>
                  </a:lnTo>
                  <a:lnTo>
                    <a:pt x="681934" y="120988"/>
                  </a:lnTo>
                  <a:lnTo>
                    <a:pt x="681934" y="79193"/>
                  </a:lnTo>
                  <a:lnTo>
                    <a:pt x="501551" y="79193"/>
                  </a:lnTo>
                  <a:lnTo>
                    <a:pt x="501551" y="26397"/>
                  </a:lnTo>
                  <a:lnTo>
                    <a:pt x="292572" y="26397"/>
                  </a:lnTo>
                  <a:lnTo>
                    <a:pt x="292572" y="0"/>
                  </a:lnTo>
                  <a:lnTo>
                    <a:pt x="0" y="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2" name="Freeform: Shape 338">
              <a:extLst>
                <a:ext uri="{FF2B5EF4-FFF2-40B4-BE49-F238E27FC236}">
                  <a16:creationId xmlns:a16="http://schemas.microsoft.com/office/drawing/2014/main" id="{B3A124E8-E928-473B-A7CD-0EBBEA525385}"/>
                </a:ext>
              </a:extLst>
            </p:cNvPr>
            <p:cNvSpPr/>
            <p:nvPr/>
          </p:nvSpPr>
          <p:spPr>
            <a:xfrm>
              <a:off x="139073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3" name="Freeform: Shape 339">
              <a:extLst>
                <a:ext uri="{FF2B5EF4-FFF2-40B4-BE49-F238E27FC236}">
                  <a16:creationId xmlns:a16="http://schemas.microsoft.com/office/drawing/2014/main" id="{18E8C7AC-5568-4134-A889-4C5A7F808548}"/>
                </a:ext>
              </a:extLst>
            </p:cNvPr>
            <p:cNvSpPr/>
            <p:nvPr/>
          </p:nvSpPr>
          <p:spPr>
            <a:xfrm>
              <a:off x="144788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4" name="Freeform: Shape 340">
              <a:extLst>
                <a:ext uri="{FF2B5EF4-FFF2-40B4-BE49-F238E27FC236}">
                  <a16:creationId xmlns:a16="http://schemas.microsoft.com/office/drawing/2014/main" id="{C595B04E-C2DF-4DE3-821D-EF6A65F6001D}"/>
                </a:ext>
              </a:extLst>
            </p:cNvPr>
            <p:cNvSpPr/>
            <p:nvPr/>
          </p:nvSpPr>
          <p:spPr>
            <a:xfrm>
              <a:off x="198129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5" name="Freeform: Shape 341">
              <a:extLst>
                <a:ext uri="{FF2B5EF4-FFF2-40B4-BE49-F238E27FC236}">
                  <a16:creationId xmlns:a16="http://schemas.microsoft.com/office/drawing/2014/main" id="{AC16DB34-DBB8-4254-9F03-DD1761BF39A2}"/>
                </a:ext>
              </a:extLst>
            </p:cNvPr>
            <p:cNvSpPr/>
            <p:nvPr/>
          </p:nvSpPr>
          <p:spPr>
            <a:xfrm>
              <a:off x="203844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6" name="Freeform: Shape 342">
              <a:extLst>
                <a:ext uri="{FF2B5EF4-FFF2-40B4-BE49-F238E27FC236}">
                  <a16:creationId xmlns:a16="http://schemas.microsoft.com/office/drawing/2014/main" id="{71C26EDC-F9AE-4CC1-9F8B-21FFA124115E}"/>
                </a:ext>
              </a:extLst>
            </p:cNvPr>
            <p:cNvSpPr/>
            <p:nvPr/>
          </p:nvSpPr>
          <p:spPr>
            <a:xfrm>
              <a:off x="2343236" y="24241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7" name="Freeform: Shape 343">
              <a:extLst>
                <a:ext uri="{FF2B5EF4-FFF2-40B4-BE49-F238E27FC236}">
                  <a16:creationId xmlns:a16="http://schemas.microsoft.com/office/drawing/2014/main" id="{08911409-4B0E-4D59-AC7C-7D5FDAA70BBE}"/>
                </a:ext>
              </a:extLst>
            </p:cNvPr>
            <p:cNvSpPr/>
            <p:nvPr/>
          </p:nvSpPr>
          <p:spPr>
            <a:xfrm>
              <a:off x="2495636" y="25003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8" name="Freeform: Shape 344">
              <a:extLst>
                <a:ext uri="{FF2B5EF4-FFF2-40B4-BE49-F238E27FC236}">
                  <a16:creationId xmlns:a16="http://schemas.microsoft.com/office/drawing/2014/main" id="{5DE32665-5D51-4990-B636-86080F9D47AC}"/>
                </a:ext>
              </a:extLst>
            </p:cNvPr>
            <p:cNvSpPr/>
            <p:nvPr/>
          </p:nvSpPr>
          <p:spPr>
            <a:xfrm>
              <a:off x="2743286" y="261461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9" name="Freeform: Shape 345">
              <a:extLst>
                <a:ext uri="{FF2B5EF4-FFF2-40B4-BE49-F238E27FC236}">
                  <a16:creationId xmlns:a16="http://schemas.microsoft.com/office/drawing/2014/main" id="{B2FA4227-90B7-4CFC-A830-2D55517F0CBF}"/>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0" name="Freeform: Shape 346">
              <a:extLst>
                <a:ext uri="{FF2B5EF4-FFF2-40B4-BE49-F238E27FC236}">
                  <a16:creationId xmlns:a16="http://schemas.microsoft.com/office/drawing/2014/main" id="{8C0301A9-C587-4F23-B68E-A0DD0674E0C4}"/>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1" name="Freeform: Shape 347">
              <a:extLst>
                <a:ext uri="{FF2B5EF4-FFF2-40B4-BE49-F238E27FC236}">
                  <a16:creationId xmlns:a16="http://schemas.microsoft.com/office/drawing/2014/main" id="{DBF51074-F883-4475-84B2-0A1EB5D114D4}"/>
                </a:ext>
              </a:extLst>
            </p:cNvPr>
            <p:cNvSpPr/>
            <p:nvPr/>
          </p:nvSpPr>
          <p:spPr>
            <a:xfrm>
              <a:off x="4343486" y="3643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2" name="Freeform: Shape 348">
              <a:extLst>
                <a:ext uri="{FF2B5EF4-FFF2-40B4-BE49-F238E27FC236}">
                  <a16:creationId xmlns:a16="http://schemas.microsoft.com/office/drawing/2014/main" id="{097A6AB2-9521-4AC4-96B1-8E1D9BA532D5}"/>
                </a:ext>
              </a:extLst>
            </p:cNvPr>
            <p:cNvSpPr/>
            <p:nvPr/>
          </p:nvSpPr>
          <p:spPr>
            <a:xfrm>
              <a:off x="4476836" y="37195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3" name="Freeform: Shape 349">
              <a:extLst>
                <a:ext uri="{FF2B5EF4-FFF2-40B4-BE49-F238E27FC236}">
                  <a16:creationId xmlns:a16="http://schemas.microsoft.com/office/drawing/2014/main" id="{4AFFB049-2E9F-4E1B-8425-628DC2A1B409}"/>
                </a:ext>
              </a:extLst>
            </p:cNvPr>
            <p:cNvSpPr/>
            <p:nvPr/>
          </p:nvSpPr>
          <p:spPr>
            <a:xfrm>
              <a:off x="4610195" y="3776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4" name="Freeform: Shape 350">
              <a:extLst>
                <a:ext uri="{FF2B5EF4-FFF2-40B4-BE49-F238E27FC236}">
                  <a16:creationId xmlns:a16="http://schemas.microsoft.com/office/drawing/2014/main" id="{7295F6BB-120F-4298-8E3A-082B04FBB3B6}"/>
                </a:ext>
              </a:extLst>
            </p:cNvPr>
            <p:cNvSpPr/>
            <p:nvPr/>
          </p:nvSpPr>
          <p:spPr>
            <a:xfrm>
              <a:off x="49149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5" name="Freeform: Shape 351">
              <a:extLst>
                <a:ext uri="{FF2B5EF4-FFF2-40B4-BE49-F238E27FC236}">
                  <a16:creationId xmlns:a16="http://schemas.microsoft.com/office/drawing/2014/main" id="{D1DA9B24-E7DE-4A8B-B592-2B72DF979590}"/>
                </a:ext>
              </a:extLst>
            </p:cNvPr>
            <p:cNvSpPr/>
            <p:nvPr/>
          </p:nvSpPr>
          <p:spPr>
            <a:xfrm>
              <a:off x="49530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6" name="Freeform: Shape 352">
              <a:extLst>
                <a:ext uri="{FF2B5EF4-FFF2-40B4-BE49-F238E27FC236}">
                  <a16:creationId xmlns:a16="http://schemas.microsoft.com/office/drawing/2014/main" id="{2A85EED4-E1A9-40A5-A958-420BD0C7D78F}"/>
                </a:ext>
              </a:extLst>
            </p:cNvPr>
            <p:cNvSpPr/>
            <p:nvPr/>
          </p:nvSpPr>
          <p:spPr>
            <a:xfrm>
              <a:off x="52007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7" name="Freeform: Shape 353">
              <a:extLst>
                <a:ext uri="{FF2B5EF4-FFF2-40B4-BE49-F238E27FC236}">
                  <a16:creationId xmlns:a16="http://schemas.microsoft.com/office/drawing/2014/main" id="{499BB5E8-6634-4E51-9356-F86C83693472}"/>
                </a:ext>
              </a:extLst>
            </p:cNvPr>
            <p:cNvSpPr/>
            <p:nvPr/>
          </p:nvSpPr>
          <p:spPr>
            <a:xfrm>
              <a:off x="52388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8" name="Freeform: Shape 354">
              <a:extLst>
                <a:ext uri="{FF2B5EF4-FFF2-40B4-BE49-F238E27FC236}">
                  <a16:creationId xmlns:a16="http://schemas.microsoft.com/office/drawing/2014/main" id="{9D9D9ACC-7AA4-4BA2-A5B6-98BDCB27C4A1}"/>
                </a:ext>
              </a:extLst>
            </p:cNvPr>
            <p:cNvSpPr/>
            <p:nvPr/>
          </p:nvSpPr>
          <p:spPr>
            <a:xfrm>
              <a:off x="5372195" y="4024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9" name="Freeform: Shape 355">
              <a:extLst>
                <a:ext uri="{FF2B5EF4-FFF2-40B4-BE49-F238E27FC236}">
                  <a16:creationId xmlns:a16="http://schemas.microsoft.com/office/drawing/2014/main" id="{A3EBEDD4-C791-4744-A4EC-F9CB872B6405}"/>
                </a:ext>
              </a:extLst>
            </p:cNvPr>
            <p:cNvSpPr/>
            <p:nvPr/>
          </p:nvSpPr>
          <p:spPr>
            <a:xfrm>
              <a:off x="56579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0" name="Freeform: Shape 356">
              <a:extLst>
                <a:ext uri="{FF2B5EF4-FFF2-40B4-BE49-F238E27FC236}">
                  <a16:creationId xmlns:a16="http://schemas.microsoft.com/office/drawing/2014/main" id="{3060D7BA-1DB7-47D4-A716-3FA0CD0998CC}"/>
                </a:ext>
              </a:extLst>
            </p:cNvPr>
            <p:cNvSpPr/>
            <p:nvPr/>
          </p:nvSpPr>
          <p:spPr>
            <a:xfrm>
              <a:off x="57341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1" name="Freeform: Shape 357">
              <a:extLst>
                <a:ext uri="{FF2B5EF4-FFF2-40B4-BE49-F238E27FC236}">
                  <a16:creationId xmlns:a16="http://schemas.microsoft.com/office/drawing/2014/main" id="{6A71D942-230F-4984-9997-CDDE2D2B4FFF}"/>
                </a:ext>
              </a:extLst>
            </p:cNvPr>
            <p:cNvSpPr/>
            <p:nvPr/>
          </p:nvSpPr>
          <p:spPr>
            <a:xfrm>
              <a:off x="5867495" y="4157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2" name="Freeform: Shape 358">
              <a:extLst>
                <a:ext uri="{FF2B5EF4-FFF2-40B4-BE49-F238E27FC236}">
                  <a16:creationId xmlns:a16="http://schemas.microsoft.com/office/drawing/2014/main" id="{7E71AB7B-BC43-47C6-8D98-3BA7025E1333}"/>
                </a:ext>
              </a:extLst>
            </p:cNvPr>
            <p:cNvSpPr/>
            <p:nvPr/>
          </p:nvSpPr>
          <p:spPr>
            <a:xfrm>
              <a:off x="59246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3" name="Freeform: Shape 359">
              <a:extLst>
                <a:ext uri="{FF2B5EF4-FFF2-40B4-BE49-F238E27FC236}">
                  <a16:creationId xmlns:a16="http://schemas.microsoft.com/office/drawing/2014/main" id="{0443CE30-B92A-469E-914D-6DB9D2850F7B}"/>
                </a:ext>
              </a:extLst>
            </p:cNvPr>
            <p:cNvSpPr/>
            <p:nvPr/>
          </p:nvSpPr>
          <p:spPr>
            <a:xfrm>
              <a:off x="59627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4" name="Freeform: Shape 360">
              <a:extLst>
                <a:ext uri="{FF2B5EF4-FFF2-40B4-BE49-F238E27FC236}">
                  <a16:creationId xmlns:a16="http://schemas.microsoft.com/office/drawing/2014/main" id="{42F9251D-3172-49CC-9E38-C5B7F9083B0D}"/>
                </a:ext>
              </a:extLst>
            </p:cNvPr>
            <p:cNvSpPr/>
            <p:nvPr/>
          </p:nvSpPr>
          <p:spPr>
            <a:xfrm>
              <a:off x="61151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5" name="Freeform: Shape 361">
              <a:extLst>
                <a:ext uri="{FF2B5EF4-FFF2-40B4-BE49-F238E27FC236}">
                  <a16:creationId xmlns:a16="http://schemas.microsoft.com/office/drawing/2014/main" id="{32D02290-B34F-418B-B08C-3000779F2097}"/>
                </a:ext>
              </a:extLst>
            </p:cNvPr>
            <p:cNvSpPr/>
            <p:nvPr/>
          </p:nvSpPr>
          <p:spPr>
            <a:xfrm>
              <a:off x="61532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6" name="Freeform: Shape 362">
              <a:extLst>
                <a:ext uri="{FF2B5EF4-FFF2-40B4-BE49-F238E27FC236}">
                  <a16:creationId xmlns:a16="http://schemas.microsoft.com/office/drawing/2014/main" id="{E01D5C79-27E0-46AE-955A-13CCF778E46E}"/>
                </a:ext>
              </a:extLst>
            </p:cNvPr>
            <p:cNvSpPr/>
            <p:nvPr/>
          </p:nvSpPr>
          <p:spPr>
            <a:xfrm>
              <a:off x="621039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7" name="Freeform: Shape 363">
              <a:extLst>
                <a:ext uri="{FF2B5EF4-FFF2-40B4-BE49-F238E27FC236}">
                  <a16:creationId xmlns:a16="http://schemas.microsoft.com/office/drawing/2014/main" id="{E2777D89-8EFF-436A-A054-C4FA060F6334}"/>
                </a:ext>
              </a:extLst>
            </p:cNvPr>
            <p:cNvSpPr/>
            <p:nvPr/>
          </p:nvSpPr>
          <p:spPr>
            <a:xfrm>
              <a:off x="62675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8" name="Freeform: Shape 364">
              <a:extLst>
                <a:ext uri="{FF2B5EF4-FFF2-40B4-BE49-F238E27FC236}">
                  <a16:creationId xmlns:a16="http://schemas.microsoft.com/office/drawing/2014/main" id="{579F653A-8D58-4E67-8934-90A4308A9135}"/>
                </a:ext>
              </a:extLst>
            </p:cNvPr>
            <p:cNvSpPr/>
            <p:nvPr/>
          </p:nvSpPr>
          <p:spPr>
            <a:xfrm>
              <a:off x="63056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9" name="Freeform: Shape 365">
              <a:extLst>
                <a:ext uri="{FF2B5EF4-FFF2-40B4-BE49-F238E27FC236}">
                  <a16:creationId xmlns:a16="http://schemas.microsoft.com/office/drawing/2014/main" id="{F049F0A9-876B-4AA7-B097-CA6891C31901}"/>
                </a:ext>
              </a:extLst>
            </p:cNvPr>
            <p:cNvSpPr/>
            <p:nvPr/>
          </p:nvSpPr>
          <p:spPr>
            <a:xfrm>
              <a:off x="63627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0" name="Freeform: Shape 366">
              <a:extLst>
                <a:ext uri="{FF2B5EF4-FFF2-40B4-BE49-F238E27FC236}">
                  <a16:creationId xmlns:a16="http://schemas.microsoft.com/office/drawing/2014/main" id="{6AC01648-CBCF-4E4B-9DDF-2A51E630C687}"/>
                </a:ext>
              </a:extLst>
            </p:cNvPr>
            <p:cNvSpPr/>
            <p:nvPr/>
          </p:nvSpPr>
          <p:spPr>
            <a:xfrm>
              <a:off x="64008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1" name="Freeform: Shape 367">
              <a:extLst>
                <a:ext uri="{FF2B5EF4-FFF2-40B4-BE49-F238E27FC236}">
                  <a16:creationId xmlns:a16="http://schemas.microsoft.com/office/drawing/2014/main" id="{FD1B1F85-EBA4-4AE7-A49A-D71D41258079}"/>
                </a:ext>
              </a:extLst>
            </p:cNvPr>
            <p:cNvSpPr/>
            <p:nvPr/>
          </p:nvSpPr>
          <p:spPr>
            <a:xfrm>
              <a:off x="64389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2" name="Freeform: Shape 368">
              <a:extLst>
                <a:ext uri="{FF2B5EF4-FFF2-40B4-BE49-F238E27FC236}">
                  <a16:creationId xmlns:a16="http://schemas.microsoft.com/office/drawing/2014/main" id="{3EE03C44-114A-4DF1-B8C7-88D1C956922D}"/>
                </a:ext>
              </a:extLst>
            </p:cNvPr>
            <p:cNvSpPr/>
            <p:nvPr/>
          </p:nvSpPr>
          <p:spPr>
            <a:xfrm>
              <a:off x="653424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3" name="Freeform: Shape 369">
              <a:extLst>
                <a:ext uri="{FF2B5EF4-FFF2-40B4-BE49-F238E27FC236}">
                  <a16:creationId xmlns:a16="http://schemas.microsoft.com/office/drawing/2014/main" id="{932A9584-B35F-4D7F-8C4D-97DF4FD7B47E}"/>
                </a:ext>
              </a:extLst>
            </p:cNvPr>
            <p:cNvSpPr/>
            <p:nvPr/>
          </p:nvSpPr>
          <p:spPr>
            <a:xfrm>
              <a:off x="6591395" y="4405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4" name="Freeform: Shape 370">
              <a:extLst>
                <a:ext uri="{FF2B5EF4-FFF2-40B4-BE49-F238E27FC236}">
                  <a16:creationId xmlns:a16="http://schemas.microsoft.com/office/drawing/2014/main" id="{32934E2A-8DA6-4565-A48B-09AC7ACCE861}"/>
                </a:ext>
              </a:extLst>
            </p:cNvPr>
            <p:cNvSpPr/>
            <p:nvPr/>
          </p:nvSpPr>
          <p:spPr>
            <a:xfrm>
              <a:off x="66294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5" name="Freeform: Shape 371">
              <a:extLst>
                <a:ext uri="{FF2B5EF4-FFF2-40B4-BE49-F238E27FC236}">
                  <a16:creationId xmlns:a16="http://schemas.microsoft.com/office/drawing/2014/main" id="{9AF73356-B81F-4883-BBB1-7163DCBEBFA8}"/>
                </a:ext>
              </a:extLst>
            </p:cNvPr>
            <p:cNvSpPr/>
            <p:nvPr/>
          </p:nvSpPr>
          <p:spPr>
            <a:xfrm>
              <a:off x="66675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6" name="Freeform: Shape 372">
              <a:extLst>
                <a:ext uri="{FF2B5EF4-FFF2-40B4-BE49-F238E27FC236}">
                  <a16:creationId xmlns:a16="http://schemas.microsoft.com/office/drawing/2014/main" id="{A24BC083-B481-4D5C-8ECF-2780A486C094}"/>
                </a:ext>
              </a:extLst>
            </p:cNvPr>
            <p:cNvSpPr/>
            <p:nvPr/>
          </p:nvSpPr>
          <p:spPr>
            <a:xfrm>
              <a:off x="67247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7" name="Freeform: Shape 373">
              <a:extLst>
                <a:ext uri="{FF2B5EF4-FFF2-40B4-BE49-F238E27FC236}">
                  <a16:creationId xmlns:a16="http://schemas.microsoft.com/office/drawing/2014/main" id="{F160DB66-B90D-48E4-B4B8-85B268D41AFC}"/>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8" name="Freeform: Shape 374">
              <a:extLst>
                <a:ext uri="{FF2B5EF4-FFF2-40B4-BE49-F238E27FC236}">
                  <a16:creationId xmlns:a16="http://schemas.microsoft.com/office/drawing/2014/main" id="{3BC74166-3D22-4F2E-AEF3-93EEEBC0BFE0}"/>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9" name="Freeform: Shape 375">
              <a:extLst>
                <a:ext uri="{FF2B5EF4-FFF2-40B4-BE49-F238E27FC236}">
                  <a16:creationId xmlns:a16="http://schemas.microsoft.com/office/drawing/2014/main" id="{B5BC9CB6-256B-4700-8FB0-A80A24F23C7E}"/>
                </a:ext>
              </a:extLst>
            </p:cNvPr>
            <p:cNvSpPr/>
            <p:nvPr/>
          </p:nvSpPr>
          <p:spPr>
            <a:xfrm>
              <a:off x="68009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0" name="Freeform: Shape 376">
              <a:extLst>
                <a:ext uri="{FF2B5EF4-FFF2-40B4-BE49-F238E27FC236}">
                  <a16:creationId xmlns:a16="http://schemas.microsoft.com/office/drawing/2014/main" id="{053608B5-F62F-46E5-A19F-6E8E609E7A1A}"/>
                </a:ext>
              </a:extLst>
            </p:cNvPr>
            <p:cNvSpPr/>
            <p:nvPr/>
          </p:nvSpPr>
          <p:spPr>
            <a:xfrm>
              <a:off x="68580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1" name="Freeform: Shape 377">
              <a:extLst>
                <a:ext uri="{FF2B5EF4-FFF2-40B4-BE49-F238E27FC236}">
                  <a16:creationId xmlns:a16="http://schemas.microsoft.com/office/drawing/2014/main" id="{76F8781B-9310-4B94-8B25-F9F95DC2D52F}"/>
                </a:ext>
              </a:extLst>
            </p:cNvPr>
            <p:cNvSpPr/>
            <p:nvPr/>
          </p:nvSpPr>
          <p:spPr>
            <a:xfrm>
              <a:off x="68961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2" name="Freeform: Shape 378">
              <a:extLst>
                <a:ext uri="{FF2B5EF4-FFF2-40B4-BE49-F238E27FC236}">
                  <a16:creationId xmlns:a16="http://schemas.microsoft.com/office/drawing/2014/main" id="{9F5DEC8B-8EF3-4052-B9C3-CD761A82AF3B}"/>
                </a:ext>
              </a:extLst>
            </p:cNvPr>
            <p:cNvSpPr/>
            <p:nvPr/>
          </p:nvSpPr>
          <p:spPr>
            <a:xfrm>
              <a:off x="69342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3" name="Freeform: Shape 379">
              <a:extLst>
                <a:ext uri="{FF2B5EF4-FFF2-40B4-BE49-F238E27FC236}">
                  <a16:creationId xmlns:a16="http://schemas.microsoft.com/office/drawing/2014/main" id="{5CA5FC0A-5AFC-493B-A882-9E6EC776EA89}"/>
                </a:ext>
              </a:extLst>
            </p:cNvPr>
            <p:cNvSpPr/>
            <p:nvPr/>
          </p:nvSpPr>
          <p:spPr>
            <a:xfrm>
              <a:off x="695334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4" name="Freeform: Shape 380">
              <a:extLst>
                <a:ext uri="{FF2B5EF4-FFF2-40B4-BE49-F238E27FC236}">
                  <a16:creationId xmlns:a16="http://schemas.microsoft.com/office/drawing/2014/main" id="{17547E9C-7106-43B4-B9C8-9CC67BD89779}"/>
                </a:ext>
              </a:extLst>
            </p:cNvPr>
            <p:cNvSpPr/>
            <p:nvPr/>
          </p:nvSpPr>
          <p:spPr>
            <a:xfrm>
              <a:off x="69914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5" name="Freeform: Shape 381">
              <a:extLst>
                <a:ext uri="{FF2B5EF4-FFF2-40B4-BE49-F238E27FC236}">
                  <a16:creationId xmlns:a16="http://schemas.microsoft.com/office/drawing/2014/main" id="{6AE5B950-A7BD-47AF-9234-401956C69D26}"/>
                </a:ext>
              </a:extLst>
            </p:cNvPr>
            <p:cNvSpPr/>
            <p:nvPr/>
          </p:nvSpPr>
          <p:spPr>
            <a:xfrm>
              <a:off x="70295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6" name="Freeform: Shape 382">
              <a:extLst>
                <a:ext uri="{FF2B5EF4-FFF2-40B4-BE49-F238E27FC236}">
                  <a16:creationId xmlns:a16="http://schemas.microsoft.com/office/drawing/2014/main" id="{F20E1F60-8DE9-436F-93BD-3F7DCF61CA98}"/>
                </a:ext>
              </a:extLst>
            </p:cNvPr>
            <p:cNvSpPr/>
            <p:nvPr/>
          </p:nvSpPr>
          <p:spPr>
            <a:xfrm>
              <a:off x="70676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7" name="Freeform: Shape 383">
              <a:extLst>
                <a:ext uri="{FF2B5EF4-FFF2-40B4-BE49-F238E27FC236}">
                  <a16:creationId xmlns:a16="http://schemas.microsoft.com/office/drawing/2014/main" id="{FE0E0ECE-3D76-42E8-AFA8-9888D13D10DE}"/>
                </a:ext>
              </a:extLst>
            </p:cNvPr>
            <p:cNvSpPr/>
            <p:nvPr/>
          </p:nvSpPr>
          <p:spPr>
            <a:xfrm>
              <a:off x="71057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8" name="Freeform: Shape 384">
              <a:extLst>
                <a:ext uri="{FF2B5EF4-FFF2-40B4-BE49-F238E27FC236}">
                  <a16:creationId xmlns:a16="http://schemas.microsoft.com/office/drawing/2014/main" id="{684E4A76-C7B1-45C8-9CF0-BFD31D5D2B39}"/>
                </a:ext>
              </a:extLst>
            </p:cNvPr>
            <p:cNvSpPr/>
            <p:nvPr/>
          </p:nvSpPr>
          <p:spPr>
            <a:xfrm>
              <a:off x="71438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9" name="Freeform: Shape 385">
              <a:extLst>
                <a:ext uri="{FF2B5EF4-FFF2-40B4-BE49-F238E27FC236}">
                  <a16:creationId xmlns:a16="http://schemas.microsoft.com/office/drawing/2014/main" id="{C16C8DF4-1382-4C33-8EE0-854650F1CCC3}"/>
                </a:ext>
              </a:extLst>
            </p:cNvPr>
            <p:cNvSpPr/>
            <p:nvPr/>
          </p:nvSpPr>
          <p:spPr>
            <a:xfrm>
              <a:off x="71819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0" name="Freeform: Shape 386">
              <a:extLst>
                <a:ext uri="{FF2B5EF4-FFF2-40B4-BE49-F238E27FC236}">
                  <a16:creationId xmlns:a16="http://schemas.microsoft.com/office/drawing/2014/main" id="{1AE99F70-5568-4A5D-B616-A887DB95310F}"/>
                </a:ext>
              </a:extLst>
            </p:cNvPr>
            <p:cNvSpPr/>
            <p:nvPr/>
          </p:nvSpPr>
          <p:spPr>
            <a:xfrm>
              <a:off x="72200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1" name="Freeform: Shape 387">
              <a:extLst>
                <a:ext uri="{FF2B5EF4-FFF2-40B4-BE49-F238E27FC236}">
                  <a16:creationId xmlns:a16="http://schemas.microsoft.com/office/drawing/2014/main" id="{6F9508C5-EA4B-410A-9102-891C0365302C}"/>
                </a:ext>
              </a:extLst>
            </p:cNvPr>
            <p:cNvSpPr/>
            <p:nvPr/>
          </p:nvSpPr>
          <p:spPr>
            <a:xfrm>
              <a:off x="72581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2" name="Freeform: Shape 388">
              <a:extLst>
                <a:ext uri="{FF2B5EF4-FFF2-40B4-BE49-F238E27FC236}">
                  <a16:creationId xmlns:a16="http://schemas.microsoft.com/office/drawing/2014/main" id="{7ADE2E39-6B39-4D7F-A189-84833D3868AE}"/>
                </a:ext>
              </a:extLst>
            </p:cNvPr>
            <p:cNvSpPr/>
            <p:nvPr/>
          </p:nvSpPr>
          <p:spPr>
            <a:xfrm>
              <a:off x="72962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3" name="Freeform: Shape 389">
              <a:extLst>
                <a:ext uri="{FF2B5EF4-FFF2-40B4-BE49-F238E27FC236}">
                  <a16:creationId xmlns:a16="http://schemas.microsoft.com/office/drawing/2014/main" id="{98FE885B-2146-456A-A8C3-D4476BDB3992}"/>
                </a:ext>
              </a:extLst>
            </p:cNvPr>
            <p:cNvSpPr/>
            <p:nvPr/>
          </p:nvSpPr>
          <p:spPr>
            <a:xfrm>
              <a:off x="73343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4" name="Freeform: Shape 390">
              <a:extLst>
                <a:ext uri="{FF2B5EF4-FFF2-40B4-BE49-F238E27FC236}">
                  <a16:creationId xmlns:a16="http://schemas.microsoft.com/office/drawing/2014/main" id="{BF5940E0-9E3A-4B7C-9260-B6F50090AFEA}"/>
                </a:ext>
              </a:extLst>
            </p:cNvPr>
            <p:cNvSpPr/>
            <p:nvPr/>
          </p:nvSpPr>
          <p:spPr>
            <a:xfrm>
              <a:off x="735340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5" name="Freeform: Shape 391">
              <a:extLst>
                <a:ext uri="{FF2B5EF4-FFF2-40B4-BE49-F238E27FC236}">
                  <a16:creationId xmlns:a16="http://schemas.microsoft.com/office/drawing/2014/main" id="{A9503139-0968-470B-899D-2EC071911CDC}"/>
                </a:ext>
              </a:extLst>
            </p:cNvPr>
            <p:cNvSpPr/>
            <p:nvPr/>
          </p:nvSpPr>
          <p:spPr>
            <a:xfrm>
              <a:off x="7429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6" name="Freeform: Shape 392">
              <a:extLst>
                <a:ext uri="{FF2B5EF4-FFF2-40B4-BE49-F238E27FC236}">
                  <a16:creationId xmlns:a16="http://schemas.microsoft.com/office/drawing/2014/main" id="{70239551-CA9B-4906-A458-6FFD8D6D7AE5}"/>
                </a:ext>
              </a:extLst>
            </p:cNvPr>
            <p:cNvSpPr/>
            <p:nvPr/>
          </p:nvSpPr>
          <p:spPr>
            <a:xfrm>
              <a:off x="7467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7" name="Freeform: Shape 393">
              <a:extLst>
                <a:ext uri="{FF2B5EF4-FFF2-40B4-BE49-F238E27FC236}">
                  <a16:creationId xmlns:a16="http://schemas.microsoft.com/office/drawing/2014/main" id="{563AD2D6-D6DD-42DA-AB9A-7430050E66A9}"/>
                </a:ext>
              </a:extLst>
            </p:cNvPr>
            <p:cNvSpPr/>
            <p:nvPr/>
          </p:nvSpPr>
          <p:spPr>
            <a:xfrm>
              <a:off x="75058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8" name="Freeform: Shape 394">
              <a:extLst>
                <a:ext uri="{FF2B5EF4-FFF2-40B4-BE49-F238E27FC236}">
                  <a16:creationId xmlns:a16="http://schemas.microsoft.com/office/drawing/2014/main" id="{43025895-635F-4A13-8E46-A45788922CC6}"/>
                </a:ext>
              </a:extLst>
            </p:cNvPr>
            <p:cNvSpPr/>
            <p:nvPr/>
          </p:nvSpPr>
          <p:spPr>
            <a:xfrm>
              <a:off x="76201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9" name="Freeform: Shape 395">
              <a:extLst>
                <a:ext uri="{FF2B5EF4-FFF2-40B4-BE49-F238E27FC236}">
                  <a16:creationId xmlns:a16="http://schemas.microsoft.com/office/drawing/2014/main" id="{BCF52CDD-7AB7-4343-9026-DAF162180DD9}"/>
                </a:ext>
              </a:extLst>
            </p:cNvPr>
            <p:cNvSpPr/>
            <p:nvPr/>
          </p:nvSpPr>
          <p:spPr>
            <a:xfrm>
              <a:off x="76582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0" name="Freeform: Shape 396">
              <a:extLst>
                <a:ext uri="{FF2B5EF4-FFF2-40B4-BE49-F238E27FC236}">
                  <a16:creationId xmlns:a16="http://schemas.microsoft.com/office/drawing/2014/main" id="{9564B5B5-EFD8-4675-A475-9D250056D222}"/>
                </a:ext>
              </a:extLst>
            </p:cNvPr>
            <p:cNvSpPr/>
            <p:nvPr/>
          </p:nvSpPr>
          <p:spPr>
            <a:xfrm>
              <a:off x="76963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1" name="Freeform: Shape 397">
              <a:extLst>
                <a:ext uri="{FF2B5EF4-FFF2-40B4-BE49-F238E27FC236}">
                  <a16:creationId xmlns:a16="http://schemas.microsoft.com/office/drawing/2014/main" id="{E652623F-CA60-4D15-BB0B-EBFBF500FD52}"/>
                </a:ext>
              </a:extLst>
            </p:cNvPr>
            <p:cNvSpPr/>
            <p:nvPr/>
          </p:nvSpPr>
          <p:spPr>
            <a:xfrm>
              <a:off x="77344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2" name="Freeform: Shape 398">
              <a:extLst>
                <a:ext uri="{FF2B5EF4-FFF2-40B4-BE49-F238E27FC236}">
                  <a16:creationId xmlns:a16="http://schemas.microsoft.com/office/drawing/2014/main" id="{CD47CAE6-4889-4123-A795-4D1BC8CBCE3C}"/>
                </a:ext>
              </a:extLst>
            </p:cNvPr>
            <p:cNvSpPr/>
            <p:nvPr/>
          </p:nvSpPr>
          <p:spPr>
            <a:xfrm>
              <a:off x="77725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3" name="Freeform: Shape 399">
              <a:extLst>
                <a:ext uri="{FF2B5EF4-FFF2-40B4-BE49-F238E27FC236}">
                  <a16:creationId xmlns:a16="http://schemas.microsoft.com/office/drawing/2014/main" id="{32497DC3-F18B-46B0-886F-905ABCBFA8EB}"/>
                </a:ext>
              </a:extLst>
            </p:cNvPr>
            <p:cNvSpPr/>
            <p:nvPr/>
          </p:nvSpPr>
          <p:spPr>
            <a:xfrm>
              <a:off x="7810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4" name="Freeform: Shape 400">
              <a:extLst>
                <a:ext uri="{FF2B5EF4-FFF2-40B4-BE49-F238E27FC236}">
                  <a16:creationId xmlns:a16="http://schemas.microsoft.com/office/drawing/2014/main" id="{0A47782E-626C-4560-93A7-A425A5CB811E}"/>
                </a:ext>
              </a:extLst>
            </p:cNvPr>
            <p:cNvSpPr/>
            <p:nvPr/>
          </p:nvSpPr>
          <p:spPr>
            <a:xfrm>
              <a:off x="7848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grpSp>
      <p:sp>
        <p:nvSpPr>
          <p:cNvPr id="265" name="TextBox 264"/>
          <p:cNvSpPr txBox="1"/>
          <p:nvPr/>
        </p:nvSpPr>
        <p:spPr>
          <a:xfrm>
            <a:off x="0" y="5294671"/>
            <a:ext cx="817853" cy="261610"/>
          </a:xfrm>
          <a:prstGeom prst="rect">
            <a:avLst/>
          </a:prstGeom>
          <a:noFill/>
        </p:spPr>
        <p:txBody>
          <a:bodyPr wrap="none" rtlCol="0">
            <a:spAutoFit/>
          </a:bodyPr>
          <a:lstStyle/>
          <a:p>
            <a:r>
              <a:rPr lang="zh-CN" sz="1050">
                <a:solidFill>
                  <a:srgbClr val="4D4D4D"/>
                </a:solidFill>
              </a:rPr>
              <a:t>面临风险的人数</a:t>
            </a:r>
          </a:p>
        </p:txBody>
      </p:sp>
      <p:sp>
        <p:nvSpPr>
          <p:cNvPr id="266" name="Content Placeholder 26"/>
          <p:cNvSpPr txBox="1">
            <a:spLocks/>
          </p:cNvSpPr>
          <p:nvPr/>
        </p:nvSpPr>
        <p:spPr bwMode="auto">
          <a:xfrm>
            <a:off x="2644447" y="2997382"/>
            <a:ext cx="2546114" cy="474960"/>
          </a:xfrm>
          <a:prstGeom prst="rect">
            <a:avLst/>
          </a:prstGeom>
          <a:noFill/>
          <a:ln w="9525">
            <a:noFill/>
            <a:miter lim="800000"/>
            <a:headEnd/>
            <a:tailEnd/>
          </a:ln>
        </p:spPr>
        <p:txBody>
          <a:bodyPr/>
          <a:lstStyle/>
          <a:p>
            <a:pPr marL="190500" indent="-190500">
              <a:spcAft>
                <a:spcPts val="400"/>
              </a:spcAft>
              <a:defRPr/>
            </a:pPr>
            <a:r>
              <a:rPr lang="zh-CN" sz="1200" dirty="0">
                <a:solidFill>
                  <a:srgbClr val="4D4D4D"/>
                </a:solidFill>
              </a:rPr>
              <a:t>HR 0.82（95% CI 为 0.687，0.973）</a:t>
            </a:r>
          </a:p>
          <a:p>
            <a:pPr marL="190500" indent="-190500">
              <a:spcAft>
                <a:spcPts val="400"/>
              </a:spcAft>
              <a:defRPr/>
            </a:pPr>
            <a:r>
              <a:rPr lang="zh-CN" sz="1200" dirty="0">
                <a:solidFill>
                  <a:srgbClr val="4D4D4D"/>
                </a:solidFill>
              </a:rPr>
              <a:t>p=0.0232</a:t>
            </a:r>
          </a:p>
        </p:txBody>
      </p:sp>
    </p:spTree>
    <p:extLst>
      <p:ext uri="{BB962C8B-B14F-4D97-AF65-F5344CB8AC3E}">
        <p14:creationId xmlns:p14="http://schemas.microsoft.com/office/powerpoint/2010/main" val="176332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4515：辅助型纳米白蛋白结合型紫杉醇 + 吉西他滨 (nab-P+Gem) 对比吉西他滨 (Gem) 单药用于胰腺癌 (PC) 切除患者的 III 期 APACT 试验：结局按地理区域的划</a:t>
            </a:r>
            <a:r>
              <a:rPr lang="zh-CN" dirty="0" smtClean="0"/>
              <a:t>分</a:t>
            </a:r>
            <a:r>
              <a:rPr lang="en-GB" altLang="zh-CN" dirty="0" smtClean="0"/>
              <a:t> </a:t>
            </a:r>
            <a:r>
              <a:rPr lang="zh-CN" dirty="0" smtClean="0"/>
              <a:t>–</a:t>
            </a:r>
            <a:r>
              <a:rPr lang="en-GB" altLang="zh-CN" dirty="0" smtClean="0"/>
              <a:t> </a:t>
            </a:r>
            <a:r>
              <a:rPr lang="zh-CN" dirty="0" smtClean="0"/>
              <a:t>R</a:t>
            </a:r>
            <a:r>
              <a:rPr lang="zh-CN" dirty="0"/>
              <a:t>eni M 等人</a:t>
            </a:r>
          </a:p>
        </p:txBody>
      </p:sp>
      <p:sp>
        <p:nvSpPr>
          <p:cNvPr id="3" name="Content Placeholder 2"/>
          <p:cNvSpPr>
            <a:spLocks noGrp="1"/>
          </p:cNvSpPr>
          <p:nvPr>
            <p:ph idx="1"/>
          </p:nvPr>
        </p:nvSpPr>
        <p:spPr/>
        <p:txBody>
          <a:bodyPr/>
          <a:lstStyle/>
          <a:p>
            <a:pPr marL="0" indent="0">
              <a:buNone/>
            </a:pPr>
            <a:r>
              <a:rPr lang="zh-CN" b="1"/>
              <a:t>关键结果（续）</a:t>
            </a:r>
          </a:p>
          <a:p>
            <a:pPr>
              <a:spcBef>
                <a:spcPts val="18000"/>
              </a:spcBef>
            </a:pPr>
            <a:r>
              <a:rPr lang="zh-CN"/>
              <a:t>安全性结果，包括区域分析中的 ≥3 级血液学和非血液学 TEAE，与在整个 ITT 人群中的结果一致</a:t>
            </a:r>
          </a:p>
          <a:p>
            <a:pPr marL="0" indent="0">
              <a:spcBef>
                <a:spcPts val="1200"/>
              </a:spcBef>
              <a:buNone/>
            </a:pPr>
            <a:r>
              <a:rPr lang="zh-CN" b="1"/>
              <a:t>结论</a:t>
            </a:r>
          </a:p>
          <a:p>
            <a:r>
              <a:rPr lang="zh-CN" b="1"/>
              <a:t>在切除胰腺癌的患者中，APACT 试验的长期随访表明，使用纳米白蛋白结合型紫杉醇 + 吉西他滨相比吉西他滨单药而言始终具有更长的 OS，而且在各地理区域的结果相当</a:t>
            </a:r>
          </a:p>
          <a:p>
            <a:r>
              <a:rPr lang="zh-CN" b="1"/>
              <a:t>安全性结果与初步分析中的结果一致</a:t>
            </a:r>
          </a:p>
        </p:txBody>
      </p:sp>
      <p:sp>
        <p:nvSpPr>
          <p:cNvPr id="5" name="Text Placeholder 4"/>
          <p:cNvSpPr>
            <a:spLocks noGrp="1"/>
          </p:cNvSpPr>
          <p:nvPr>
            <p:ph type="body" sz="quarter" idx="11"/>
          </p:nvPr>
        </p:nvSpPr>
        <p:spPr/>
        <p:txBody>
          <a:bodyPr/>
          <a:lstStyle/>
          <a:p>
            <a:r>
              <a:rPr lang="zh-CN"/>
              <a:t>Reni M, et al.J Clin Oncol 2020;38(suppl);abstr 4515</a:t>
            </a:r>
          </a:p>
        </p:txBody>
      </p:sp>
      <p:graphicFrame>
        <p:nvGraphicFramePr>
          <p:cNvPr id="4" name="Table 3"/>
          <p:cNvGraphicFramePr>
            <a:graphicFrameLocks noGrp="1"/>
          </p:cNvGraphicFramePr>
          <p:nvPr>
            <p:extLst>
              <p:ext uri="{D42A27DB-BD31-4B8C-83A1-F6EECF244321}">
                <p14:modId xmlns:p14="http://schemas.microsoft.com/office/powerpoint/2010/main" val="4151325873"/>
              </p:ext>
            </p:extLst>
          </p:nvPr>
        </p:nvGraphicFramePr>
        <p:xfrm>
          <a:off x="504968" y="1680495"/>
          <a:ext cx="8134065" cy="2072640"/>
        </p:xfrm>
        <a:graphic>
          <a:graphicData uri="http://schemas.openxmlformats.org/drawingml/2006/table">
            <a:tbl>
              <a:tblPr firstRow="1" bandRow="1">
                <a:tableStyleId>{5202B0CA-FC54-4496-8BCA-5EF66A818D29}</a:tableStyleId>
              </a:tblPr>
              <a:tblGrid>
                <a:gridCol w="1525516">
                  <a:extLst>
                    <a:ext uri="{9D8B030D-6E8A-4147-A177-3AD203B41FA5}">
                      <a16:colId xmlns:a16="http://schemas.microsoft.com/office/drawing/2014/main" val="2236925605"/>
                    </a:ext>
                  </a:extLst>
                </a:gridCol>
                <a:gridCol w="821900">
                  <a:extLst>
                    <a:ext uri="{9D8B030D-6E8A-4147-A177-3AD203B41FA5}">
                      <a16:colId xmlns:a16="http://schemas.microsoft.com/office/drawing/2014/main" val="1966719574"/>
                    </a:ext>
                  </a:extLst>
                </a:gridCol>
                <a:gridCol w="818866">
                  <a:extLst>
                    <a:ext uri="{9D8B030D-6E8A-4147-A177-3AD203B41FA5}">
                      <a16:colId xmlns:a16="http://schemas.microsoft.com/office/drawing/2014/main" val="1752657666"/>
                    </a:ext>
                  </a:extLst>
                </a:gridCol>
                <a:gridCol w="941696">
                  <a:extLst>
                    <a:ext uri="{9D8B030D-6E8A-4147-A177-3AD203B41FA5}">
                      <a16:colId xmlns:a16="http://schemas.microsoft.com/office/drawing/2014/main" val="4025442691"/>
                    </a:ext>
                  </a:extLst>
                </a:gridCol>
                <a:gridCol w="818865">
                  <a:extLst>
                    <a:ext uri="{9D8B030D-6E8A-4147-A177-3AD203B41FA5}">
                      <a16:colId xmlns:a16="http://schemas.microsoft.com/office/drawing/2014/main" val="3562990324"/>
                    </a:ext>
                  </a:extLst>
                </a:gridCol>
                <a:gridCol w="791570">
                  <a:extLst>
                    <a:ext uri="{9D8B030D-6E8A-4147-A177-3AD203B41FA5}">
                      <a16:colId xmlns:a16="http://schemas.microsoft.com/office/drawing/2014/main" val="1533275775"/>
                    </a:ext>
                  </a:extLst>
                </a:gridCol>
                <a:gridCol w="805218">
                  <a:extLst>
                    <a:ext uri="{9D8B030D-6E8A-4147-A177-3AD203B41FA5}">
                      <a16:colId xmlns:a16="http://schemas.microsoft.com/office/drawing/2014/main" val="1436883599"/>
                    </a:ext>
                  </a:extLst>
                </a:gridCol>
                <a:gridCol w="846162">
                  <a:extLst>
                    <a:ext uri="{9D8B030D-6E8A-4147-A177-3AD203B41FA5}">
                      <a16:colId xmlns:a16="http://schemas.microsoft.com/office/drawing/2014/main" val="1305953028"/>
                    </a:ext>
                  </a:extLst>
                </a:gridCol>
                <a:gridCol w="764272">
                  <a:extLst>
                    <a:ext uri="{9D8B030D-6E8A-4147-A177-3AD203B41FA5}">
                      <a16:colId xmlns:a16="http://schemas.microsoft.com/office/drawing/2014/main" val="22561454"/>
                    </a:ext>
                  </a:extLst>
                </a:gridCol>
              </a:tblGrid>
              <a:tr h="248976">
                <a:tc rowSpan="2">
                  <a:txBody>
                    <a:bodyPr/>
                    <a:lstStyle/>
                    <a:p>
                      <a:r>
                        <a:rPr lang="zh-CN" sz="1400" b="1" dirty="0">
                          <a:solidFill>
                            <a:schemeClr val="tx2"/>
                          </a:solidFill>
                        </a:rPr>
                        <a:t>特征，</a:t>
                      </a:r>
                      <a:r>
                        <a:rPr lang="zh-CN" sz="1400" b="1" baseline="0" dirty="0">
                          <a:solidFill>
                            <a:schemeClr val="tx2"/>
                          </a:solidFill>
                        </a:rPr>
                        <a:t> </a:t>
                      </a:r>
                      <a:r>
                        <a:rPr lang="zh-CN" sz="1400" b="1" baseline="0" dirty="0" smtClean="0">
                          <a:solidFill>
                            <a:schemeClr val="tx2"/>
                          </a:solidFill>
                        </a:rPr>
                        <a:t>n</a:t>
                      </a:r>
                      <a:r>
                        <a:rPr lang="en-GB" altLang="zh-CN" sz="1400" b="1" baseline="0" dirty="0" smtClean="0">
                          <a:solidFill>
                            <a:schemeClr val="tx2"/>
                          </a:solidFill>
                        </a:rPr>
                        <a:t> </a:t>
                      </a:r>
                      <a:r>
                        <a:rPr lang="zh-CN" sz="1400" b="1" baseline="0" dirty="0" smtClean="0">
                          <a:solidFill>
                            <a:schemeClr val="tx2"/>
                          </a:solidFill>
                        </a:rPr>
                        <a:t>(</a:t>
                      </a:r>
                      <a:r>
                        <a:rPr lang="zh-CN" sz="1400" b="1" baseline="0" dirty="0">
                          <a:solidFill>
                            <a:schemeClr val="tx2"/>
                          </a:solidFill>
                        </a:rPr>
                        <a:t>%</a:t>
                      </a:r>
                      <a:r>
                        <a:rPr lang="zh-CN" sz="1400" b="1" baseline="0" dirty="0" smtClean="0">
                          <a:solidFill>
                            <a:schemeClr val="tx2"/>
                          </a:solidFill>
                        </a:rPr>
                        <a:t>)</a:t>
                      </a:r>
                      <a:endParaRPr lang="zh-CN" sz="1400" b="1" dirty="0">
                        <a:solidFill>
                          <a:schemeClr val="tx2"/>
                        </a:solidFill>
                      </a:endParaRPr>
                    </a:p>
                  </a:txBody>
                  <a:tcPr anchor="ctr"/>
                </a:tc>
                <a:tc gridSpan="2">
                  <a:txBody>
                    <a:bodyPr/>
                    <a:lstStyle/>
                    <a:p>
                      <a:pPr algn="ctr"/>
                      <a:r>
                        <a:rPr lang="zh-CN" sz="1400" b="1">
                          <a:solidFill>
                            <a:schemeClr val="tx2"/>
                          </a:solidFill>
                        </a:rPr>
                        <a:t>欧洲</a:t>
                      </a:r>
                    </a:p>
                  </a:txBody>
                  <a:tcPr anchor="ctr"/>
                </a:tc>
                <a:tc hMerge="1">
                  <a:txBody>
                    <a:bodyPr/>
                    <a:lstStyle/>
                    <a:p>
                      <a:endParaRPr lang="en-GB" dirty="0"/>
                    </a:p>
                  </a:txBody>
                  <a:tcPr/>
                </a:tc>
                <a:tc gridSpan="2">
                  <a:txBody>
                    <a:bodyPr/>
                    <a:lstStyle/>
                    <a:p>
                      <a:pPr algn="ctr"/>
                      <a:r>
                        <a:rPr lang="zh-CN" sz="1400" b="1">
                          <a:solidFill>
                            <a:schemeClr val="tx2"/>
                          </a:solidFill>
                        </a:rPr>
                        <a:t>北美</a:t>
                      </a:r>
                    </a:p>
                  </a:txBody>
                  <a:tcPr anchor="ctr"/>
                </a:tc>
                <a:tc hMerge="1">
                  <a:txBody>
                    <a:bodyPr/>
                    <a:lstStyle/>
                    <a:p>
                      <a:endParaRPr lang="en-GB" dirty="0"/>
                    </a:p>
                  </a:txBody>
                  <a:tcPr/>
                </a:tc>
                <a:tc gridSpan="2">
                  <a:txBody>
                    <a:bodyPr/>
                    <a:lstStyle/>
                    <a:p>
                      <a:pPr algn="ctr"/>
                      <a:r>
                        <a:rPr lang="zh-CN" sz="1400" b="1">
                          <a:solidFill>
                            <a:schemeClr val="tx2"/>
                          </a:solidFill>
                        </a:rPr>
                        <a:t>亚太</a:t>
                      </a:r>
                    </a:p>
                  </a:txBody>
                  <a:tcPr anchor="ctr"/>
                </a:tc>
                <a:tc hMerge="1">
                  <a:txBody>
                    <a:bodyPr/>
                    <a:lstStyle/>
                    <a:p>
                      <a:endParaRPr lang="en-GB" dirty="0"/>
                    </a:p>
                  </a:txBody>
                  <a:tcPr/>
                </a:tc>
                <a:tc gridSpan="2">
                  <a:txBody>
                    <a:bodyPr/>
                    <a:lstStyle/>
                    <a:p>
                      <a:pPr algn="ctr"/>
                      <a:r>
                        <a:rPr lang="zh-CN" sz="1400" b="1">
                          <a:solidFill>
                            <a:schemeClr val="tx2"/>
                          </a:solidFill>
                        </a:rPr>
                        <a:t>澳大利亚</a:t>
                      </a:r>
                    </a:p>
                  </a:txBody>
                  <a:tcPr anchor="ctr"/>
                </a:tc>
                <a:tc hMerge="1">
                  <a:txBody>
                    <a:bodyPr/>
                    <a:lstStyle/>
                    <a:p>
                      <a:endParaRPr lang="en-GB" dirty="0"/>
                    </a:p>
                  </a:txBody>
                  <a:tcPr/>
                </a:tc>
                <a:extLst>
                  <a:ext uri="{0D108BD9-81ED-4DB2-BD59-A6C34878D82A}">
                    <a16:rowId xmlns:a16="http://schemas.microsoft.com/office/drawing/2014/main" val="3794743530"/>
                  </a:ext>
                </a:extLst>
              </a:tr>
              <a:tr h="597542">
                <a:tc vMerge="1">
                  <a:txBody>
                    <a:bodyPr/>
                    <a:lstStyle/>
                    <a:p>
                      <a:endParaRPr lang="en-GB" sz="1400" b="1" dirty="0">
                        <a:solidFill>
                          <a:schemeClr val="tx2"/>
                        </a:solidFill>
                      </a:endParaRPr>
                    </a:p>
                  </a:txBody>
                  <a:tcPr>
                    <a:solidFill>
                      <a:schemeClr val="bg2"/>
                    </a:solidFill>
                  </a:tcPr>
                </a:tc>
                <a:tc>
                  <a:txBody>
                    <a:bodyPr/>
                    <a:lstStyle/>
                    <a:p>
                      <a:pPr algn="ctr"/>
                      <a:r>
                        <a:rPr lang="zh-CN" sz="1400" b="1" i="0">
                          <a:solidFill>
                            <a:schemeClr val="tx2"/>
                          </a:solidFill>
                        </a:rPr>
                        <a:t>nab-P + Gem (n=201)</a:t>
                      </a:r>
                    </a:p>
                  </a:txBody>
                  <a:tcPr anchor="ctr">
                    <a:solidFill>
                      <a:schemeClr val="bg2"/>
                    </a:solidFill>
                  </a:tcPr>
                </a:tc>
                <a:tc>
                  <a:txBody>
                    <a:bodyPr/>
                    <a:lstStyle/>
                    <a:p>
                      <a:pPr algn="ctr"/>
                      <a:r>
                        <a:rPr lang="zh-CN" sz="1400" b="1" i="0">
                          <a:solidFill>
                            <a:schemeClr val="tx2"/>
                          </a:solidFill>
                        </a:rPr>
                        <a:t>Gem (n=203)</a:t>
                      </a:r>
                    </a:p>
                  </a:txBody>
                  <a:tcPr anchor="ctr">
                    <a:solidFill>
                      <a:schemeClr val="bg2"/>
                    </a:solidFill>
                  </a:tcPr>
                </a:tc>
                <a:tc>
                  <a:txBody>
                    <a:bodyPr/>
                    <a:lstStyle/>
                    <a:p>
                      <a:pPr algn="ctr"/>
                      <a:r>
                        <a:rPr lang="zh-CN" sz="1400" b="1" i="0">
                          <a:solidFill>
                            <a:schemeClr val="tx2"/>
                          </a:solidFill>
                        </a:rPr>
                        <a:t>nab-P + Gem (n=143)</a:t>
                      </a:r>
                    </a:p>
                  </a:txBody>
                  <a:tcPr anchor="ctr">
                    <a:solidFill>
                      <a:schemeClr val="bg2"/>
                    </a:solidFill>
                  </a:tcPr>
                </a:tc>
                <a:tc>
                  <a:txBody>
                    <a:bodyPr/>
                    <a:lstStyle/>
                    <a:p>
                      <a:pPr algn="ctr"/>
                      <a:r>
                        <a:rPr lang="zh-CN" sz="1400" b="1" i="0">
                          <a:solidFill>
                            <a:schemeClr val="tx2"/>
                          </a:solidFill>
                        </a:rPr>
                        <a:t>Gem (n=148)</a:t>
                      </a:r>
                    </a:p>
                  </a:txBody>
                  <a:tcPr anchor="ctr">
                    <a:solidFill>
                      <a:schemeClr val="bg2"/>
                    </a:solidFill>
                  </a:tcPr>
                </a:tc>
                <a:tc>
                  <a:txBody>
                    <a:bodyPr/>
                    <a:lstStyle/>
                    <a:p>
                      <a:pPr algn="ctr"/>
                      <a:r>
                        <a:rPr lang="zh-CN" sz="1400" b="1" i="0">
                          <a:solidFill>
                            <a:schemeClr val="tx2"/>
                          </a:solidFill>
                        </a:rPr>
                        <a:t>nab-P + Gem (n=55)</a:t>
                      </a:r>
                    </a:p>
                  </a:txBody>
                  <a:tcPr anchor="ctr">
                    <a:solidFill>
                      <a:schemeClr val="bg2"/>
                    </a:solidFill>
                  </a:tcPr>
                </a:tc>
                <a:tc>
                  <a:txBody>
                    <a:bodyPr/>
                    <a:lstStyle/>
                    <a:p>
                      <a:pPr algn="ctr"/>
                      <a:r>
                        <a:rPr lang="zh-CN" sz="1400" b="1" i="0">
                          <a:solidFill>
                            <a:schemeClr val="tx2"/>
                          </a:solidFill>
                        </a:rPr>
                        <a:t>Gem (n=52)</a:t>
                      </a:r>
                    </a:p>
                  </a:txBody>
                  <a:tcPr anchor="ctr">
                    <a:solidFill>
                      <a:schemeClr val="bg2"/>
                    </a:solidFill>
                  </a:tcPr>
                </a:tc>
                <a:tc>
                  <a:txBody>
                    <a:bodyPr/>
                    <a:lstStyle/>
                    <a:p>
                      <a:pPr algn="ctr"/>
                      <a:r>
                        <a:rPr lang="zh-CN" sz="1400" b="1" i="0">
                          <a:solidFill>
                            <a:schemeClr val="tx2"/>
                          </a:solidFill>
                        </a:rPr>
                        <a:t>nab-P + Gem (n=30)</a:t>
                      </a:r>
                    </a:p>
                  </a:txBody>
                  <a:tcPr anchor="ctr">
                    <a:solidFill>
                      <a:schemeClr val="bg2"/>
                    </a:solidFill>
                  </a:tcPr>
                </a:tc>
                <a:tc>
                  <a:txBody>
                    <a:bodyPr/>
                    <a:lstStyle/>
                    <a:p>
                      <a:pPr algn="ctr"/>
                      <a:r>
                        <a:rPr lang="zh-CN" sz="1400" b="1" i="0">
                          <a:solidFill>
                            <a:schemeClr val="tx2"/>
                          </a:solidFill>
                        </a:rPr>
                        <a:t>Gem (n=20)</a:t>
                      </a:r>
                    </a:p>
                  </a:txBody>
                  <a:tcPr anchor="ctr">
                    <a:solidFill>
                      <a:schemeClr val="bg2"/>
                    </a:solidFill>
                  </a:tcPr>
                </a:tc>
                <a:extLst>
                  <a:ext uri="{0D108BD9-81ED-4DB2-BD59-A6C34878D82A}">
                    <a16:rowId xmlns:a16="http://schemas.microsoft.com/office/drawing/2014/main" val="3241210003"/>
                  </a:ext>
                </a:extLst>
              </a:tr>
              <a:tr h="478583">
                <a:tc>
                  <a:txBody>
                    <a:bodyPr/>
                    <a:lstStyle/>
                    <a:p>
                      <a:r>
                        <a:rPr lang="zh-CN" sz="1400">
                          <a:solidFill>
                            <a:schemeClr val="tx1"/>
                          </a:solidFill>
                        </a:rPr>
                        <a:t>有 ≥1 次≥3 级</a:t>
                      </a:r>
                      <a:r>
                        <a:rPr lang="zh-CN" sz="1400" baseline="0">
                          <a:solidFill>
                            <a:schemeClr val="tx1"/>
                          </a:solidFill>
                        </a:rPr>
                        <a:t> TEAE 的患者</a:t>
                      </a:r>
                    </a:p>
                  </a:txBody>
                  <a:tcP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172 (85.6)</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131 (64.5)</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dirty="0">
                          <a:solidFill>
                            <a:schemeClr val="tx1"/>
                          </a:solidFill>
                        </a:rPr>
                        <a:t>125 </a:t>
                      </a:r>
                      <a:r>
                        <a:rPr lang="en-GB" altLang="zh-CN" sz="1400" dirty="0" smtClean="0">
                          <a:solidFill>
                            <a:schemeClr val="tx1"/>
                          </a:solidFill>
                        </a:rPr>
                        <a:t/>
                      </a:r>
                      <a:br>
                        <a:rPr lang="en-GB" altLang="zh-CN" sz="1400" dirty="0" smtClean="0">
                          <a:solidFill>
                            <a:schemeClr val="tx1"/>
                          </a:solidFill>
                        </a:rPr>
                      </a:br>
                      <a:r>
                        <a:rPr lang="zh-CN" sz="1400" dirty="0" smtClean="0">
                          <a:solidFill>
                            <a:schemeClr val="tx1"/>
                          </a:solidFill>
                        </a:rPr>
                        <a:t>(</a:t>
                      </a:r>
                      <a:r>
                        <a:rPr lang="zh-CN" sz="1400" dirty="0">
                          <a:solidFill>
                            <a:schemeClr val="tx1"/>
                          </a:solidFill>
                        </a:rPr>
                        <a:t>87.4)</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112 (75.7)</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47 (85.5)</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29 (55.8)</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dirty="0">
                          <a:solidFill>
                            <a:schemeClr val="tx1"/>
                          </a:solidFill>
                        </a:rPr>
                        <a:t>27 </a:t>
                      </a:r>
                      <a:r>
                        <a:rPr lang="en-GB" altLang="zh-CN" sz="1400" dirty="0" smtClean="0">
                          <a:solidFill>
                            <a:schemeClr val="tx1"/>
                          </a:solidFill>
                        </a:rPr>
                        <a:t/>
                      </a:r>
                      <a:br>
                        <a:rPr lang="en-GB" altLang="zh-CN" sz="1400" dirty="0" smtClean="0">
                          <a:solidFill>
                            <a:schemeClr val="tx1"/>
                          </a:solidFill>
                        </a:rPr>
                      </a:br>
                      <a:r>
                        <a:rPr lang="zh-CN" sz="1400" dirty="0" smtClean="0">
                          <a:solidFill>
                            <a:schemeClr val="tx1"/>
                          </a:solidFill>
                        </a:rPr>
                        <a:t>(</a:t>
                      </a:r>
                      <a:r>
                        <a:rPr lang="zh-CN" sz="1400" dirty="0">
                          <a:solidFill>
                            <a:schemeClr val="tx1"/>
                          </a:solidFill>
                        </a:rPr>
                        <a:t>90.0)</a:t>
                      </a:r>
                    </a:p>
                  </a:txBody>
                  <a:tcPr anchor="ctr">
                    <a:lnB w="12700" cap="flat" cmpd="sng" algn="ctr">
                      <a:solidFill>
                        <a:schemeClr val="tx2"/>
                      </a:solidFill>
                      <a:prstDash val="solid"/>
                      <a:round/>
                      <a:headEnd type="none" w="med" len="med"/>
                      <a:tailEnd type="none" w="med" len="med"/>
                    </a:lnB>
                  </a:tcPr>
                </a:tc>
                <a:tc>
                  <a:txBody>
                    <a:bodyPr/>
                    <a:lstStyle/>
                    <a:p>
                      <a:pPr algn="ctr"/>
                      <a:r>
                        <a:rPr lang="zh-CN" sz="1400">
                          <a:solidFill>
                            <a:schemeClr val="tx1"/>
                          </a:solidFill>
                        </a:rPr>
                        <a:t>14 (70.0)</a:t>
                      </a:r>
                    </a:p>
                  </a:txBody>
                  <a:tcPr anchor="ct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614490"/>
                  </a:ext>
                </a:extLst>
              </a:tr>
              <a:tr h="369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400">
                          <a:solidFill>
                            <a:schemeClr val="tx1"/>
                          </a:solidFill>
                        </a:rPr>
                        <a:t>有 ≥1 次严重</a:t>
                      </a:r>
                      <a:r>
                        <a:rPr lang="zh-CN" sz="1400" baseline="0">
                          <a:solidFill>
                            <a:schemeClr val="tx1"/>
                          </a:solidFill>
                        </a:rPr>
                        <a:t> TEAE</a:t>
                      </a:r>
                      <a:r>
                        <a:rPr lang="zh-CN" sz="1400">
                          <a:solidFill>
                            <a:schemeClr val="tx1"/>
                          </a:solidFill>
                        </a:rPr>
                        <a:t> 的患者</a:t>
                      </a:r>
                    </a:p>
                  </a:txBody>
                  <a:tcP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73 (36.3)</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33 (16.3)</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69 </a:t>
                      </a:r>
                    </a:p>
                    <a:p>
                      <a:pPr algn="ctr"/>
                      <a:r>
                        <a:rPr lang="zh-CN" sz="1400">
                          <a:solidFill>
                            <a:schemeClr val="tx1"/>
                          </a:solidFill>
                        </a:rPr>
                        <a:t>(48.3)</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47 (31.8)</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16 (29.1)</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a:solidFill>
                            <a:schemeClr val="tx1"/>
                          </a:solidFill>
                        </a:rPr>
                        <a:t>7 </a:t>
                      </a:r>
                    </a:p>
                    <a:p>
                      <a:pPr algn="ctr"/>
                      <a:r>
                        <a:rPr lang="zh-CN" sz="1400">
                          <a:solidFill>
                            <a:schemeClr val="tx1"/>
                          </a:solidFill>
                        </a:rPr>
                        <a:t>(13.5)</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dirty="0">
                          <a:solidFill>
                            <a:schemeClr val="tx1"/>
                          </a:solidFill>
                        </a:rPr>
                        <a:t>18 </a:t>
                      </a:r>
                      <a:endParaRPr lang="en-GB" altLang="zh-CN" sz="1400" dirty="0" smtClean="0">
                        <a:solidFill>
                          <a:schemeClr val="tx1"/>
                        </a:solidFill>
                      </a:endParaRPr>
                    </a:p>
                    <a:p>
                      <a:pPr algn="ctr"/>
                      <a:r>
                        <a:rPr lang="zh-CN" sz="1400" dirty="0" smtClean="0">
                          <a:solidFill>
                            <a:schemeClr val="tx1"/>
                          </a:solidFill>
                        </a:rPr>
                        <a:t>(</a:t>
                      </a:r>
                      <a:r>
                        <a:rPr lang="zh-CN" sz="1400" dirty="0">
                          <a:solidFill>
                            <a:schemeClr val="tx1"/>
                          </a:solidFill>
                        </a:rPr>
                        <a:t>60.0)</a:t>
                      </a:r>
                    </a:p>
                  </a:txBody>
                  <a:tcPr anchor="ctr">
                    <a:lnT w="12700" cap="flat" cmpd="sng" algn="ctr">
                      <a:solidFill>
                        <a:schemeClr val="tx2"/>
                      </a:solidFill>
                      <a:prstDash val="solid"/>
                      <a:round/>
                      <a:headEnd type="none" w="med" len="med"/>
                      <a:tailEnd type="none" w="med" len="med"/>
                    </a:lnT>
                  </a:tcPr>
                </a:tc>
                <a:tc>
                  <a:txBody>
                    <a:bodyPr/>
                    <a:lstStyle/>
                    <a:p>
                      <a:pPr algn="ctr"/>
                      <a:r>
                        <a:rPr lang="zh-CN" sz="1400" dirty="0">
                          <a:solidFill>
                            <a:schemeClr val="tx1"/>
                          </a:solidFill>
                        </a:rPr>
                        <a:t>9 </a:t>
                      </a:r>
                      <a:r>
                        <a:rPr lang="en-GB" altLang="zh-CN" sz="1400" dirty="0" smtClean="0">
                          <a:solidFill>
                            <a:schemeClr val="tx1"/>
                          </a:solidFill>
                        </a:rPr>
                        <a:t/>
                      </a:r>
                      <a:br>
                        <a:rPr lang="en-GB" altLang="zh-CN" sz="1400" dirty="0" smtClean="0">
                          <a:solidFill>
                            <a:schemeClr val="tx1"/>
                          </a:solidFill>
                        </a:rPr>
                      </a:br>
                      <a:r>
                        <a:rPr lang="zh-CN" sz="1400" dirty="0" smtClean="0">
                          <a:solidFill>
                            <a:schemeClr val="tx1"/>
                          </a:solidFill>
                        </a:rPr>
                        <a:t>(</a:t>
                      </a:r>
                      <a:r>
                        <a:rPr lang="zh-CN" sz="1400" dirty="0">
                          <a:solidFill>
                            <a:schemeClr val="tx1"/>
                          </a:solidFill>
                        </a:rPr>
                        <a:t>45.0)</a:t>
                      </a:r>
                    </a:p>
                  </a:txBody>
                  <a:tcPr anchor="ct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55065463"/>
                  </a:ext>
                </a:extLst>
              </a:tr>
            </a:tbl>
          </a:graphicData>
        </a:graphic>
      </p:graphicFrame>
    </p:spTree>
    <p:extLst>
      <p:ext uri="{BB962C8B-B14F-4D97-AF65-F5344CB8AC3E}">
        <p14:creationId xmlns:p14="http://schemas.microsoft.com/office/powerpoint/2010/main" val="41792314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sz="1700" dirty="0"/>
              <a:t>4516：ESPAC-4：一项多中心、国际、开放性、随机对照 III 期试验 - 吉西他滨 (GEM) 和卡培他滨 (CAP) 联合辅助化疗对比吉西他滨单一疗法用于切除胰腺导管腺癌的患者：五年随</a:t>
            </a:r>
            <a:r>
              <a:rPr lang="zh-CN" sz="1700" dirty="0" smtClean="0"/>
              <a:t>访</a:t>
            </a:r>
            <a:r>
              <a:rPr lang="en-GB" altLang="zh-CN" sz="1700" dirty="0" smtClean="0"/>
              <a:t> </a:t>
            </a:r>
            <a:r>
              <a:rPr lang="zh-CN" sz="1700" dirty="0" smtClean="0"/>
              <a:t>–</a:t>
            </a:r>
            <a:r>
              <a:rPr lang="en-GB" altLang="zh-CN" sz="1700" dirty="0" smtClean="0"/>
              <a:t> </a:t>
            </a:r>
            <a:r>
              <a:rPr lang="zh-CN" sz="1700" dirty="0" smtClean="0"/>
              <a:t>N</a:t>
            </a:r>
            <a:r>
              <a:rPr lang="zh-CN" sz="1700" dirty="0"/>
              <a:t>eoptolemos JP 等人</a:t>
            </a:r>
          </a:p>
        </p:txBody>
      </p:sp>
      <p:sp>
        <p:nvSpPr>
          <p:cNvPr id="3" name="Content Placeholder 2"/>
          <p:cNvSpPr>
            <a:spLocks noGrp="1"/>
          </p:cNvSpPr>
          <p:nvPr>
            <p:ph idx="1"/>
          </p:nvPr>
        </p:nvSpPr>
        <p:spPr/>
        <p:txBody>
          <a:bodyPr/>
          <a:lstStyle/>
          <a:p>
            <a:pPr marL="0" indent="0">
              <a:buNone/>
            </a:pPr>
            <a:r>
              <a:rPr lang="zh-CN" b="1" dirty="0">
                <a:solidFill>
                  <a:schemeClr val="tx1"/>
                </a:solidFill>
              </a:rPr>
              <a:t>研究目的</a:t>
            </a:r>
          </a:p>
          <a:p>
            <a:r>
              <a:rPr lang="zh-CN" dirty="0">
                <a:solidFill>
                  <a:schemeClr val="tx1"/>
                </a:solidFill>
              </a:rPr>
              <a:t>评价吉西他滨 + 卡培他滨对比吉西他滨单药作为辅助疗法用于胰腺癌切除患者的长期疗效和安全性</a:t>
            </a:r>
          </a:p>
        </p:txBody>
      </p:sp>
      <p:sp>
        <p:nvSpPr>
          <p:cNvPr id="10" name="Text Placeholder 9"/>
          <p:cNvSpPr>
            <a:spLocks noGrp="1"/>
          </p:cNvSpPr>
          <p:nvPr>
            <p:ph type="body" sz="quarter" idx="10"/>
          </p:nvPr>
        </p:nvSpPr>
        <p:spPr/>
        <p:txBody>
          <a:bodyPr/>
          <a:lstStyle/>
          <a:p>
            <a:r>
              <a:rPr lang="zh-CN" dirty="0">
                <a:solidFill>
                  <a:schemeClr val="tx1"/>
                </a:solidFill>
              </a:rPr>
              <a:t>*1000 mg/m</a:t>
            </a:r>
            <a:r>
              <a:rPr lang="zh-CN" baseline="30000" dirty="0">
                <a:solidFill>
                  <a:schemeClr val="tx1"/>
                </a:solidFill>
              </a:rPr>
              <a:t>2</a:t>
            </a:r>
            <a:r>
              <a:rPr lang="zh-CN" dirty="0">
                <a:solidFill>
                  <a:schemeClr val="tx1"/>
                </a:solidFill>
              </a:rPr>
              <a:t>，第 1、8、16 天（6 个周期）</a:t>
            </a:r>
            <a:r>
              <a:rPr lang="zh-CN" dirty="0" smtClean="0">
                <a:solidFill>
                  <a:schemeClr val="tx1"/>
                </a:solidFill>
              </a:rPr>
              <a:t>；</a:t>
            </a:r>
            <a:r>
              <a:rPr lang="en-GB" altLang="zh-CN" dirty="0" smtClean="0">
                <a:solidFill>
                  <a:schemeClr val="tx1"/>
                </a:solidFill>
              </a:rPr>
              <a:t/>
            </a:r>
            <a:br>
              <a:rPr lang="en-GB" altLang="zh-CN" dirty="0" smtClean="0">
                <a:solidFill>
                  <a:schemeClr val="tx1"/>
                </a:solidFill>
              </a:rPr>
            </a:br>
            <a:r>
              <a:rPr lang="zh-CN" baseline="30000" dirty="0" smtClean="0">
                <a:solidFill>
                  <a:schemeClr val="tx1"/>
                </a:solidFill>
                <a:ea typeface="SimSun" pitchFamily="2" charset="-122"/>
              </a:rPr>
              <a:t>†</a:t>
            </a:r>
            <a:r>
              <a:rPr lang="zh-CN" dirty="0">
                <a:solidFill>
                  <a:schemeClr val="tx1"/>
                </a:solidFill>
              </a:rPr>
              <a:t>1660 mg/m</a:t>
            </a:r>
            <a:r>
              <a:rPr lang="zh-CN" baseline="30000" dirty="0">
                <a:solidFill>
                  <a:schemeClr val="tx1"/>
                </a:solidFill>
              </a:rPr>
              <a:t>2</a:t>
            </a:r>
            <a:r>
              <a:rPr lang="zh-CN" dirty="0">
                <a:solidFill>
                  <a:schemeClr val="tx1"/>
                </a:solidFill>
              </a:rPr>
              <a:t>/第 21 天/28 天</a:t>
            </a:r>
          </a:p>
        </p:txBody>
      </p:sp>
      <p:sp>
        <p:nvSpPr>
          <p:cNvPr id="5" name="Text Placeholder 4"/>
          <p:cNvSpPr>
            <a:spLocks noGrp="1"/>
          </p:cNvSpPr>
          <p:nvPr>
            <p:ph type="body" sz="quarter" idx="11"/>
          </p:nvPr>
        </p:nvSpPr>
        <p:spPr>
          <a:xfrm>
            <a:off x="4557600" y="6096000"/>
            <a:ext cx="4221275" cy="487363"/>
          </a:xfrm>
        </p:spPr>
        <p:txBody>
          <a:bodyPr/>
          <a:lstStyle/>
          <a:p>
            <a:r>
              <a:rPr lang="zh-CN"/>
              <a:t>Neoptolemos JP, et al.J Clin Oncol 2020;38(suppl);abstr 4515</a:t>
            </a:r>
          </a:p>
        </p:txBody>
      </p:sp>
      <p:sp>
        <p:nvSpPr>
          <p:cNvPr id="7" name="Oval 14"/>
          <p:cNvSpPr>
            <a:spLocks noChangeArrowheads="1"/>
          </p:cNvSpPr>
          <p:nvPr/>
        </p:nvSpPr>
        <p:spPr bwMode="auto">
          <a:xfrm>
            <a:off x="3941537" y="361136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zh-CN" sz="1600" b="1">
                <a:solidFill>
                  <a:srgbClr val="043882"/>
                </a:solidFill>
                <a:latin typeface="Arial"/>
                <a:ea typeface="SimSun" pitchFamily="2" charset="-122"/>
                <a:cs typeface="Arial"/>
              </a:rPr>
              <a:t>R</a:t>
            </a:r>
          </a:p>
          <a:p>
            <a:pPr algn="ctr"/>
            <a:r>
              <a:rPr lang="zh-CN" sz="1600" b="1">
                <a:solidFill>
                  <a:srgbClr val="043882"/>
                </a:solidFill>
                <a:latin typeface="Arial"/>
                <a:ea typeface="SimSun" pitchFamily="2" charset="-122"/>
                <a:cs typeface="Arial"/>
              </a:rPr>
              <a:t>1:1</a:t>
            </a:r>
          </a:p>
        </p:txBody>
      </p:sp>
      <p:cxnSp>
        <p:nvCxnSpPr>
          <p:cNvPr id="8" name="AutoShape 15"/>
          <p:cNvCxnSpPr>
            <a:cxnSpLocks noChangeShapeType="1"/>
            <a:stCxn id="7" idx="0"/>
            <a:endCxn id="13" idx="1"/>
          </p:cNvCxnSpPr>
          <p:nvPr/>
        </p:nvCxnSpPr>
        <p:spPr bwMode="auto">
          <a:xfrm rot="5400000" flipH="1" flipV="1">
            <a:off x="4197693" y="2945331"/>
            <a:ext cx="701678" cy="630395"/>
          </a:xfrm>
          <a:prstGeom prst="bentConnector2">
            <a:avLst/>
          </a:prstGeom>
          <a:noFill/>
          <a:ln w="57150">
            <a:solidFill>
              <a:schemeClr val="bg2">
                <a:lumMod val="60000"/>
                <a:lumOff val="40000"/>
              </a:schemeClr>
            </a:solidFill>
            <a:round/>
            <a:headEnd/>
            <a:tailEnd type="triangle" w="med" len="med"/>
          </a:ln>
        </p:spPr>
      </p:cxnSp>
      <p:sp>
        <p:nvSpPr>
          <p:cNvPr id="9" name="AutoShape 12"/>
          <p:cNvSpPr>
            <a:spLocks noChangeArrowheads="1"/>
          </p:cNvSpPr>
          <p:nvPr/>
        </p:nvSpPr>
        <p:spPr bwMode="auto">
          <a:xfrm>
            <a:off x="8116435" y="2645370"/>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zh-CN" sz="1600" b="1">
                <a:solidFill>
                  <a:srgbClr val="FFFFFF"/>
                </a:solidFill>
                <a:latin typeface="Arial"/>
                <a:ea typeface="SimSun" pitchFamily="2" charset="-122"/>
                <a:cs typeface="Arial"/>
              </a:rPr>
              <a:t>PD</a:t>
            </a:r>
          </a:p>
        </p:txBody>
      </p:sp>
      <p:cxnSp>
        <p:nvCxnSpPr>
          <p:cNvPr id="11" name="AutoShape 19"/>
          <p:cNvCxnSpPr>
            <a:cxnSpLocks noChangeShapeType="1"/>
            <a:stCxn id="14" idx="3"/>
            <a:endCxn id="7" idx="2"/>
          </p:cNvCxnSpPr>
          <p:nvPr/>
        </p:nvCxnSpPr>
        <p:spPr bwMode="auto">
          <a:xfrm flipV="1">
            <a:off x="3684814" y="3903467"/>
            <a:ext cx="256723" cy="1"/>
          </a:xfrm>
          <a:prstGeom prst="straightConnector1">
            <a:avLst/>
          </a:prstGeom>
          <a:noFill/>
          <a:ln w="57150">
            <a:solidFill>
              <a:schemeClr val="bg2">
                <a:lumMod val="60000"/>
                <a:lumOff val="40000"/>
              </a:schemeClr>
            </a:solidFill>
            <a:round/>
            <a:headEnd type="none" w="med" len="med"/>
            <a:tailEnd type="none" w="med" len="med"/>
          </a:ln>
        </p:spPr>
      </p:cxnSp>
      <p:cxnSp>
        <p:nvCxnSpPr>
          <p:cNvPr id="12" name="AutoShape 21"/>
          <p:cNvCxnSpPr>
            <a:cxnSpLocks noChangeShapeType="1"/>
          </p:cNvCxnSpPr>
          <p:nvPr/>
        </p:nvCxnSpPr>
        <p:spPr bwMode="auto">
          <a:xfrm>
            <a:off x="7543800" y="2909689"/>
            <a:ext cx="572635" cy="0"/>
          </a:xfrm>
          <a:prstGeom prst="straightConnector1">
            <a:avLst/>
          </a:prstGeom>
          <a:noFill/>
          <a:ln w="57150">
            <a:solidFill>
              <a:schemeClr val="bg2">
                <a:lumMod val="60000"/>
                <a:lumOff val="40000"/>
              </a:schemeClr>
            </a:solidFill>
            <a:round/>
            <a:headEnd/>
            <a:tailEnd type="triangle" w="med" len="med"/>
          </a:ln>
        </p:spPr>
      </p:cxnSp>
      <p:sp>
        <p:nvSpPr>
          <p:cNvPr id="13" name="AutoShape 8"/>
          <p:cNvSpPr>
            <a:spLocks noChangeArrowheads="1"/>
          </p:cNvSpPr>
          <p:nvPr/>
        </p:nvSpPr>
        <p:spPr bwMode="auto">
          <a:xfrm>
            <a:off x="4863730" y="2499320"/>
            <a:ext cx="2678490" cy="820737"/>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zh-CN">
                <a:solidFill>
                  <a:srgbClr val="FFFFFF"/>
                </a:solidFill>
                <a:latin typeface="Arial"/>
                <a:ea typeface="SimSun" pitchFamily="2" charset="-122"/>
                <a:cs typeface="Arial"/>
              </a:rPr>
              <a:t>吉西他滨* + 卡培他滨</a:t>
            </a:r>
            <a:r>
              <a:rPr lang="zh-CN" baseline="30000">
                <a:solidFill>
                  <a:srgbClr val="FFFFFF"/>
                </a:solidFill>
                <a:latin typeface="Arial"/>
                <a:ea typeface="SimSun" pitchFamily="2" charset="-122"/>
                <a:cs typeface="Arial"/>
              </a:rPr>
              <a:t>†</a:t>
            </a:r>
          </a:p>
          <a:p>
            <a:pPr algn="ctr" defTabSz="892175" eaLnBrk="0" hangingPunct="0"/>
            <a:r>
              <a:rPr lang="zh-CN">
                <a:solidFill>
                  <a:srgbClr val="FFFFFF"/>
                </a:solidFill>
                <a:latin typeface="Arial"/>
                <a:ea typeface="SimSun" pitchFamily="2" charset="-122"/>
                <a:cs typeface="Arial"/>
              </a:rPr>
              <a:t>(n=364)</a:t>
            </a:r>
          </a:p>
        </p:txBody>
      </p:sp>
      <p:sp>
        <p:nvSpPr>
          <p:cNvPr id="14" name="AutoShape 9"/>
          <p:cNvSpPr>
            <a:spLocks noChangeArrowheads="1"/>
          </p:cNvSpPr>
          <p:nvPr/>
        </p:nvSpPr>
        <p:spPr bwMode="auto">
          <a:xfrm>
            <a:off x="365124" y="2775210"/>
            <a:ext cx="3319690" cy="225651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zh-CN" sz="1600" dirty="0">
                <a:solidFill>
                  <a:srgbClr val="FFFFFF"/>
                </a:solidFill>
                <a:latin typeface="Arial"/>
                <a:ea typeface="SimSun" pitchFamily="2" charset="-122"/>
                <a:cs typeface="Arial"/>
              </a:rPr>
              <a:t>患者关键纳入标准</a:t>
            </a:r>
          </a:p>
          <a:p>
            <a:pPr marL="228600" indent="-228600" defTabSz="892175" eaLnBrk="0" hangingPunct="0">
              <a:spcAft>
                <a:spcPct val="30000"/>
              </a:spcAft>
              <a:buFont typeface="Arial" pitchFamily="34" charset="0"/>
              <a:buChar char="•"/>
            </a:pPr>
            <a:r>
              <a:rPr lang="zh-CN" sz="1600" dirty="0">
                <a:solidFill>
                  <a:srgbClr val="FFFFFF"/>
                </a:solidFill>
                <a:latin typeface="Arial"/>
                <a:ea typeface="SimSun" pitchFamily="2" charset="-122"/>
                <a:cs typeface="Arial"/>
              </a:rPr>
              <a:t>胰腺导管腺癌</a:t>
            </a:r>
          </a:p>
          <a:p>
            <a:pPr marL="228600" indent="-228600" defTabSz="892175" eaLnBrk="0" hangingPunct="0">
              <a:spcAft>
                <a:spcPct val="30000"/>
              </a:spcAft>
              <a:buFont typeface="Arial" pitchFamily="34" charset="0"/>
              <a:buChar char="•"/>
            </a:pPr>
            <a:r>
              <a:rPr lang="zh-CN" sz="1600" dirty="0">
                <a:solidFill>
                  <a:srgbClr val="FFFFFF"/>
                </a:solidFill>
                <a:latin typeface="Arial"/>
                <a:ea typeface="SimSun" pitchFamily="2" charset="-122"/>
                <a:cs typeface="Arial"/>
              </a:rPr>
              <a:t>R0 或 R1 切除</a:t>
            </a:r>
          </a:p>
          <a:p>
            <a:pPr marL="228600" indent="-228600" defTabSz="892175" eaLnBrk="0" hangingPunct="0">
              <a:spcAft>
                <a:spcPct val="30000"/>
              </a:spcAft>
              <a:buFont typeface="Arial" pitchFamily="34" charset="0"/>
              <a:buChar char="•"/>
            </a:pPr>
            <a:r>
              <a:rPr lang="zh-CN" sz="1600" dirty="0">
                <a:solidFill>
                  <a:srgbClr val="FFFFFF"/>
                </a:solidFill>
                <a:latin typeface="Arial"/>
                <a:ea typeface="SimSun" pitchFamily="2" charset="-122"/>
                <a:cs typeface="Arial"/>
              </a:rPr>
              <a:t>无腹水、肝脏或腹膜转移</a:t>
            </a:r>
          </a:p>
          <a:p>
            <a:pPr marL="228600" indent="-228600" defTabSz="892175" eaLnBrk="0" hangingPunct="0">
              <a:spcAft>
                <a:spcPct val="30000"/>
              </a:spcAft>
              <a:buFont typeface="Arial" pitchFamily="34" charset="0"/>
              <a:buChar char="•"/>
            </a:pPr>
            <a:r>
              <a:rPr lang="zh-CN" sz="1600" dirty="0">
                <a:solidFill>
                  <a:srgbClr val="FFFFFF"/>
                </a:solidFill>
                <a:latin typeface="Arial"/>
                <a:ea typeface="SimSun" pitchFamily="2" charset="-122"/>
                <a:cs typeface="Arial"/>
              </a:rPr>
              <a:t>无恶性肿瘤确诊</a:t>
            </a:r>
          </a:p>
          <a:p>
            <a:pPr marL="228600" indent="-228600" defTabSz="892175" eaLnBrk="0" hangingPunct="0">
              <a:spcAft>
                <a:spcPct val="30000"/>
              </a:spcAft>
              <a:buFont typeface="Arial" pitchFamily="34" charset="0"/>
              <a:buChar char="•"/>
            </a:pPr>
            <a:r>
              <a:rPr lang="zh-CN" sz="1600" dirty="0">
                <a:solidFill>
                  <a:srgbClr val="FFFFFF"/>
                </a:solidFill>
                <a:latin typeface="Arial"/>
                <a:ea typeface="SimSun" pitchFamily="2" charset="-122"/>
                <a:cs typeface="Arial"/>
              </a:rPr>
              <a:t>WHO PS ≤2</a:t>
            </a:r>
          </a:p>
          <a:p>
            <a:pPr marL="292100" indent="-292100" defTabSz="892175" eaLnBrk="0" hangingPunct="0">
              <a:spcAft>
                <a:spcPct val="30000"/>
              </a:spcAft>
              <a:buFont typeface="Wingdings" pitchFamily="2" charset="2"/>
              <a:buNone/>
            </a:pPr>
            <a:r>
              <a:rPr lang="zh-CN" sz="1600" dirty="0">
                <a:solidFill>
                  <a:srgbClr val="FFFFFF"/>
                </a:solidFill>
                <a:latin typeface="Arial"/>
                <a:ea typeface="SimSun" pitchFamily="2" charset="-122"/>
                <a:cs typeface="Arial"/>
              </a:rPr>
              <a:t>(n=73</a:t>
            </a:r>
            <a:r>
              <a:rPr lang="zh-CN" sz="1600" dirty="0" smtClean="0">
                <a:solidFill>
                  <a:srgbClr val="FFFFFF"/>
                </a:solidFill>
                <a:latin typeface="Arial"/>
                <a:ea typeface="SimSun" pitchFamily="2" charset="-122"/>
                <a:cs typeface="Arial"/>
              </a:rPr>
              <a:t>0</a:t>
            </a:r>
            <a:r>
              <a:rPr lang="en-GB" altLang="zh-CN" sz="1600" dirty="0" smtClean="0">
                <a:solidFill>
                  <a:srgbClr val="FFFFFF"/>
                </a:solidFill>
                <a:latin typeface="Arial"/>
                <a:ea typeface="SimSun" pitchFamily="2" charset="-122"/>
                <a:cs typeface="Arial"/>
              </a:rPr>
              <a:t>)</a:t>
            </a:r>
            <a:endParaRPr lang="zh-CN" sz="1600" dirty="0">
              <a:solidFill>
                <a:srgbClr val="FFFFFF"/>
              </a:solidFill>
              <a:latin typeface="Arial"/>
              <a:ea typeface="SimSun" pitchFamily="2" charset="-122"/>
              <a:cs typeface="Arial"/>
            </a:endParaRPr>
          </a:p>
        </p:txBody>
      </p:sp>
      <p:sp>
        <p:nvSpPr>
          <p:cNvPr id="15" name="Rectangle 9"/>
          <p:cNvSpPr txBox="1">
            <a:spLocks noChangeArrowheads="1"/>
          </p:cNvSpPr>
          <p:nvPr/>
        </p:nvSpPr>
        <p:spPr bwMode="auto">
          <a:xfrm>
            <a:off x="365124" y="5391744"/>
            <a:ext cx="4130676" cy="701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主要终点</a:t>
            </a:r>
          </a:p>
          <a:p>
            <a:pPr>
              <a:buClr>
                <a:srgbClr val="043882"/>
              </a:buClr>
            </a:pPr>
            <a:r>
              <a:rPr lang="zh-CN"/>
              <a:t>5 年 OS</a:t>
            </a:r>
          </a:p>
          <a:p>
            <a:pPr>
              <a:buClr>
                <a:srgbClr val="043882"/>
              </a:buClr>
            </a:pPr>
            <a:endParaRPr lang="en-US" kern="0" dirty="0"/>
          </a:p>
        </p:txBody>
      </p:sp>
      <p:sp>
        <p:nvSpPr>
          <p:cNvPr id="16" name="Content Placeholder 26"/>
          <p:cNvSpPr txBox="1">
            <a:spLocks/>
          </p:cNvSpPr>
          <p:nvPr/>
        </p:nvSpPr>
        <p:spPr>
          <a:xfrm>
            <a:off x="4648200" y="5391744"/>
            <a:ext cx="4130675" cy="701552"/>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次要终点</a:t>
            </a:r>
          </a:p>
          <a:p>
            <a:pPr>
              <a:buClr>
                <a:srgbClr val="043882"/>
              </a:buClr>
            </a:pPr>
            <a:r>
              <a:rPr lang="zh-CN"/>
              <a:t>RFS、安全性</a:t>
            </a:r>
          </a:p>
        </p:txBody>
      </p:sp>
      <p:cxnSp>
        <p:nvCxnSpPr>
          <p:cNvPr id="17" name="AutoShape 16"/>
          <p:cNvCxnSpPr>
            <a:cxnSpLocks noChangeShapeType="1"/>
            <a:stCxn id="7" idx="4"/>
            <a:endCxn id="20" idx="1"/>
          </p:cNvCxnSpPr>
          <p:nvPr/>
        </p:nvCxnSpPr>
        <p:spPr bwMode="auto">
          <a:xfrm rot="16200000" flipH="1">
            <a:off x="4233416" y="4195485"/>
            <a:ext cx="630233" cy="630395"/>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8116435" y="4561481"/>
            <a:ext cx="657678" cy="528638"/>
          </a:xfrm>
          <a:prstGeom prst="rect">
            <a:avLst/>
          </a:prstGeom>
          <a:solidFill>
            <a:schemeClr val="tx1"/>
          </a:solidFill>
          <a:ln w="9525" algn="ctr">
            <a:noFill/>
            <a:round/>
            <a:headEnd/>
            <a:tailEnd/>
          </a:ln>
        </p:spPr>
        <p:txBody>
          <a:bodyPr lIns="90488" tIns="0" rIns="90488" bIns="0" anchor="ctr"/>
          <a:lstStyle/>
          <a:p>
            <a:pPr algn="ctr" defTabSz="892175" eaLnBrk="0" hangingPunct="0"/>
            <a:r>
              <a:rPr lang="zh-CN" sz="1600" b="1">
                <a:solidFill>
                  <a:srgbClr val="FFFFFF"/>
                </a:solidFill>
                <a:latin typeface="Arial"/>
                <a:ea typeface="SimSun" pitchFamily="2" charset="-122"/>
                <a:cs typeface="Arial"/>
              </a:rPr>
              <a:t>PD</a:t>
            </a:r>
          </a:p>
        </p:txBody>
      </p:sp>
      <p:cxnSp>
        <p:nvCxnSpPr>
          <p:cNvPr id="19" name="AutoShape 20"/>
          <p:cNvCxnSpPr>
            <a:cxnSpLocks noChangeShapeType="1"/>
          </p:cNvCxnSpPr>
          <p:nvPr/>
        </p:nvCxnSpPr>
        <p:spPr bwMode="auto">
          <a:xfrm>
            <a:off x="7542220" y="4825800"/>
            <a:ext cx="574215" cy="0"/>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863730" y="4415432"/>
            <a:ext cx="2676910" cy="820736"/>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zh-CN">
                <a:solidFill>
                  <a:srgbClr val="4D4D4D"/>
                </a:solidFill>
                <a:latin typeface="Arial"/>
                <a:ea typeface="SimSun" pitchFamily="2" charset="-122"/>
                <a:cs typeface="Arial"/>
              </a:rPr>
              <a:t>吉西他滨*单药</a:t>
            </a:r>
          </a:p>
          <a:p>
            <a:pPr algn="ctr" defTabSz="892175" eaLnBrk="0" hangingPunct="0"/>
            <a:r>
              <a:rPr lang="zh-CN">
                <a:solidFill>
                  <a:srgbClr val="4D4D4D"/>
                </a:solidFill>
                <a:latin typeface="Arial"/>
                <a:ea typeface="SimSun" pitchFamily="2" charset="-122"/>
                <a:cs typeface="Arial"/>
              </a:rPr>
              <a:t>(n=366)</a:t>
            </a:r>
          </a:p>
        </p:txBody>
      </p:sp>
      <p:sp>
        <p:nvSpPr>
          <p:cNvPr id="21" name="Content Placeholder 26"/>
          <p:cNvSpPr txBox="1">
            <a:spLocks/>
          </p:cNvSpPr>
          <p:nvPr/>
        </p:nvSpPr>
        <p:spPr bwMode="auto">
          <a:xfrm>
            <a:off x="4863730" y="3448252"/>
            <a:ext cx="3581544" cy="892175"/>
          </a:xfrm>
          <a:prstGeom prst="rect">
            <a:avLst/>
          </a:prstGeom>
          <a:noFill/>
          <a:ln w="9525">
            <a:noFill/>
            <a:miter lim="800000"/>
            <a:headEnd/>
            <a:tailEnd/>
          </a:ln>
        </p:spPr>
        <p:txBody>
          <a:bodyPr/>
          <a:lstStyle/>
          <a:p>
            <a:pPr marL="190500" indent="-190500">
              <a:spcBef>
                <a:spcPts val="0"/>
              </a:spcBef>
              <a:spcAft>
                <a:spcPts val="200"/>
              </a:spcAft>
              <a:defRPr/>
            </a:pPr>
            <a:r>
              <a:rPr lang="zh-CN" sz="1200" b="1" dirty="0">
                <a:solidFill>
                  <a:srgbClr val="043882"/>
                </a:solidFill>
                <a:latin typeface="Arial"/>
                <a:ea typeface="SimSun"/>
                <a:cs typeface="Arial"/>
              </a:rPr>
              <a:t>分层</a:t>
            </a:r>
          </a:p>
          <a:p>
            <a:pPr marL="203200" indent="-203200">
              <a:spcBef>
                <a:spcPts val="0"/>
              </a:spcBef>
              <a:spcAft>
                <a:spcPts val="200"/>
              </a:spcAft>
              <a:buFont typeface="Arial" pitchFamily="34" charset="0"/>
              <a:buChar char="•"/>
              <a:defRPr/>
            </a:pPr>
            <a:r>
              <a:rPr lang="zh-CN" sz="1200" dirty="0">
                <a:solidFill>
                  <a:srgbClr val="4D4D4D"/>
                </a:solidFill>
                <a:latin typeface="Arial"/>
                <a:ea typeface="SimSun"/>
                <a:cs typeface="Arial"/>
              </a:rPr>
              <a:t>切除边缘状态 (R0 vs. R1)</a:t>
            </a:r>
          </a:p>
          <a:p>
            <a:pPr marL="203200" indent="-203200">
              <a:spcBef>
                <a:spcPts val="0"/>
              </a:spcBef>
              <a:spcAft>
                <a:spcPts val="200"/>
              </a:spcAft>
              <a:buFont typeface="Arial" pitchFamily="34" charset="0"/>
              <a:buChar char="•"/>
              <a:defRPr/>
            </a:pPr>
            <a:r>
              <a:rPr lang="zh-CN" sz="1200" dirty="0">
                <a:solidFill>
                  <a:srgbClr val="4D4D4D"/>
                </a:solidFill>
                <a:latin typeface="Arial"/>
                <a:ea typeface="SimSun"/>
                <a:cs typeface="Arial"/>
              </a:rPr>
              <a:t>国家/地区 </a:t>
            </a:r>
          </a:p>
        </p:txBody>
      </p:sp>
    </p:spTree>
    <p:extLst>
      <p:ext uri="{BB962C8B-B14F-4D97-AF65-F5344CB8AC3E}">
        <p14:creationId xmlns:p14="http://schemas.microsoft.com/office/powerpoint/2010/main" val="36643918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zh-CN"/>
              <a:t>术语表</a:t>
            </a:r>
          </a:p>
        </p:txBody>
      </p:sp>
      <p:sp>
        <p:nvSpPr>
          <p:cNvPr id="6" name="Rectangle 3"/>
          <p:cNvSpPr txBox="1">
            <a:spLocks noChangeArrowheads="1"/>
          </p:cNvSpPr>
          <p:nvPr/>
        </p:nvSpPr>
        <p:spPr>
          <a:xfrm>
            <a:off x="0" y="1165368"/>
            <a:ext cx="9143999" cy="5281614"/>
          </a:xfrm>
          <a:prstGeom prst="rect">
            <a:avLst/>
          </a:prstGeom>
        </p:spPr>
        <p:txBody>
          <a:bodyPr numCol="3"/>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1L	一线</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2L	二线</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5FU	5-氟尿嘧啶	</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AE	不良事</a:t>
            </a:r>
            <a:r>
              <a:rPr lang="zh-CN" sz="1100" dirty="0" smtClean="0">
                <a:solidFill>
                  <a:schemeClr val="tx1"/>
                </a:solidFill>
                <a:latin typeface="Arial" charset="0"/>
                <a:ea typeface="SimSun"/>
              </a:rPr>
              <a:t>件</a:t>
            </a:r>
            <a:r>
              <a:rPr lang="en-GB" altLang="zh-CN" sz="1100" dirty="0" smtClean="0">
                <a:solidFill>
                  <a:schemeClr val="tx1"/>
                </a:solidFill>
                <a:latin typeface="Arial" charset="0"/>
                <a:ea typeface="SimSun"/>
              </a:rPr>
              <a:t>	</a:t>
            </a:r>
            <a:endParaRPr lang="zh-CN" sz="1100" dirty="0">
              <a:solidFill>
                <a:schemeClr val="tx1"/>
              </a:solidFill>
              <a:latin typeface="Arial" charset="0"/>
              <a:ea typeface="SimSun"/>
            </a:endParaRP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AFP	甲胎蛋白</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ALT	丙氨酸氨基转氨酶</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ASCC	肛门鳞状细胞癌</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AST	天冬氨酸氨基转移酶</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AUC	曲线下面积</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BCLC	</a:t>
            </a:r>
            <a:r>
              <a:rPr lang="zh-CN" sz="1100" dirty="0">
                <a:solidFill>
                  <a:schemeClr val="tx1"/>
                </a:solidFill>
              </a:rPr>
              <a:t>巴塞罗那肝癌分期 </a:t>
            </a:r>
            <a:r>
              <a:rPr lang="fr-FR" altLang="zh-CN" sz="1100" dirty="0" smtClean="0">
                <a:solidFill>
                  <a:schemeClr val="tx1"/>
                </a:solidFill>
              </a:rPr>
              <a:t>	</a:t>
            </a:r>
            <a:endParaRPr lang="zh-CN" sz="1100" dirty="0">
              <a:solidFill>
                <a:schemeClr val="tx1"/>
              </a:solidFill>
            </a:endParaRP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BICR	设盲独立中心审查</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Bid	每日两次</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BOR	最佳总体缓解</a:t>
            </a:r>
          </a:p>
          <a:p>
            <a:pPr marL="0" lvl="0" indent="0">
              <a:lnSpc>
                <a:spcPts val="1200"/>
              </a:lnSpc>
              <a:spcBef>
                <a:spcPct val="0"/>
              </a:spcBef>
              <a:spcAft>
                <a:spcPts val="0"/>
              </a:spcAft>
              <a:buClr>
                <a:srgbClr val="043882"/>
              </a:buClr>
              <a:buSzTx/>
              <a:buNone/>
              <a:tabLst>
                <a:tab pos="806450" algn="l"/>
              </a:tabLst>
              <a:defRPr/>
            </a:pPr>
            <a:r>
              <a:rPr lang="zh-CN" sz="1100" dirty="0">
                <a:solidFill>
                  <a:schemeClr val="tx1"/>
                </a:solidFill>
                <a:latin typeface="Arial" charset="0"/>
                <a:ea typeface="SimSun"/>
                <a:cs typeface="Arial" charset="0"/>
              </a:rPr>
              <a:t>CA19-9	碳水化合物抗原 19-9</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CAPOX	卡培他滨 + 奥沙利铂</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Chemo	化疗</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CI	置信区间</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CPS	综合阳性评分</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CR	完全缓解</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CRC	结直肠癌</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CRT	放化疗</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	天	</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DCR	疾病控制率</a:t>
            </a:r>
          </a:p>
          <a:p>
            <a:pPr marL="0" lvl="0" indent="0">
              <a:lnSpc>
                <a:spcPts val="1200"/>
              </a:lnSpc>
              <a:spcAft>
                <a:spcPts val="0"/>
              </a:spcAft>
              <a:buClr>
                <a:srgbClr val="043882"/>
              </a:buClr>
              <a:buNone/>
              <a:tabLst>
                <a:tab pos="806450" algn="l"/>
              </a:tabLst>
              <a:defRPr/>
            </a:pPr>
            <a:r>
              <a:rPr lang="zh-CN" sz="1100" b="1" dirty="0">
                <a:solidFill>
                  <a:schemeClr val="tx1"/>
                </a:solidFill>
                <a:latin typeface="Arial" charset="0"/>
                <a:ea typeface="SimSun"/>
              </a:rPr>
              <a:t>(m)</a:t>
            </a:r>
            <a:r>
              <a:rPr lang="zh-CN" sz="1100" dirty="0">
                <a:solidFill>
                  <a:schemeClr val="tx1"/>
                </a:solidFill>
                <a:latin typeface="Arial" charset="0"/>
                <a:ea typeface="SimSun"/>
              </a:rPr>
              <a:t>DFS	</a:t>
            </a:r>
            <a:r>
              <a:rPr lang="zh-CN" sz="1100" b="1" dirty="0">
                <a:solidFill>
                  <a:schemeClr val="tx1"/>
                </a:solidFill>
                <a:latin typeface="Arial" charset="0"/>
                <a:ea typeface="SimSun"/>
              </a:rPr>
              <a:t>（中位）</a:t>
            </a:r>
            <a:r>
              <a:rPr lang="zh-CN" sz="1100" dirty="0">
                <a:solidFill>
                  <a:schemeClr val="tx1"/>
                </a:solidFill>
                <a:latin typeface="Arial" charset="0"/>
                <a:ea typeface="SimSun"/>
              </a:rPr>
              <a:t>无病生存期</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DLT	剂量限制毒性</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DMC	数据监控委员会 </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dMMR	错配修复缺陷</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DoR	缓解持续时间</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DoT	治疗持续时间</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DrTF	疾病相关的治疗失败</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ECOG	美国东部肿瘤协作组 </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EGFR	表皮生长因子受体</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rPr>
              <a:t>FGFR	成纤维细胞生长因子受体</a:t>
            </a:r>
          </a:p>
          <a:p>
            <a:pPr marL="0" lvl="0" indent="0">
              <a:lnSpc>
                <a:spcPts val="1200"/>
              </a:lnSpc>
              <a:spcAft>
                <a:spcPts val="0"/>
              </a:spcAft>
              <a:buClr>
                <a:srgbClr val="043882"/>
              </a:buClr>
              <a:buNone/>
              <a:tabLst>
                <a:tab pos="806450" algn="l"/>
              </a:tabLst>
              <a:defRPr/>
            </a:pPr>
            <a:r>
              <a:rPr lang="zh-CN" sz="1100" dirty="0">
                <a:solidFill>
                  <a:schemeClr val="tx1"/>
                </a:solidFill>
                <a:latin typeface="Arial" charset="0"/>
                <a:ea typeface="SimSun"/>
                <a:cs typeface="Arial" charset="0"/>
              </a:rPr>
              <a:t>FISH	荧光原位杂交 </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cs typeface="Arial" charset="0"/>
              </a:rPr>
              <a:t>FLO</a:t>
            </a:r>
            <a:r>
              <a:rPr lang="zh-CN" sz="1100" dirty="0" smtClean="0">
                <a:solidFill>
                  <a:schemeClr val="tx1"/>
                </a:solidFill>
                <a:latin typeface="Arial" charset="0"/>
                <a:ea typeface="SimSun"/>
                <a:cs typeface="Arial" charset="0"/>
              </a:rPr>
              <a:t>T</a:t>
            </a:r>
            <a:r>
              <a:rPr lang="fr-FR" altLang="zh-CN" sz="1100" dirty="0" smtClean="0">
                <a:solidFill>
                  <a:schemeClr val="tx1"/>
                </a:solidFill>
                <a:latin typeface="Arial" charset="0"/>
                <a:ea typeface="SimSun"/>
                <a:cs typeface="Arial" charset="0"/>
              </a:rPr>
              <a:t>	</a:t>
            </a:r>
            <a:r>
              <a:rPr lang="zh-CN" sz="1100" dirty="0" smtClean="0">
                <a:solidFill>
                  <a:schemeClr val="tx1"/>
                </a:solidFill>
                <a:latin typeface="Arial" charset="0"/>
                <a:ea typeface="SimSun"/>
                <a:cs typeface="Arial" charset="0"/>
              </a:rPr>
              <a:t>5-</a:t>
            </a:r>
            <a:r>
              <a:rPr lang="zh-CN" sz="1100" dirty="0">
                <a:solidFill>
                  <a:schemeClr val="tx1"/>
                </a:solidFill>
                <a:latin typeface="Arial" charset="0"/>
                <a:ea typeface="SimSun"/>
                <a:cs typeface="Arial" charset="0"/>
              </a:rPr>
              <a:t>氟尿嘧啶 + 亚叶酸 + 奥</a:t>
            </a:r>
            <a:r>
              <a:rPr lang="zh-CN" sz="1100" dirty="0" smtClean="0">
                <a:solidFill>
                  <a:schemeClr val="tx1"/>
                </a:solidFill>
                <a:latin typeface="Arial" charset="0"/>
                <a:ea typeface="SimSun"/>
                <a:cs typeface="Arial" charset="0"/>
              </a:rPr>
              <a:t>沙</a:t>
            </a:r>
            <a:r>
              <a:rPr lang="en-GB" altLang="zh-CN" sz="1100" dirty="0" smtClean="0">
                <a:solidFill>
                  <a:schemeClr val="tx1"/>
                </a:solidFill>
                <a:latin typeface="Arial" charset="0"/>
                <a:ea typeface="SimSun"/>
                <a:cs typeface="Arial" charset="0"/>
              </a:rPr>
              <a:t>	</a:t>
            </a:r>
            <a:r>
              <a:rPr lang="zh-CN" sz="1100" dirty="0" smtClean="0">
                <a:solidFill>
                  <a:schemeClr val="tx1"/>
                </a:solidFill>
                <a:latin typeface="Arial" charset="0"/>
                <a:ea typeface="SimSun"/>
                <a:cs typeface="Arial" charset="0"/>
              </a:rPr>
              <a:t>利铂 </a:t>
            </a:r>
            <a:r>
              <a:rPr lang="zh-CN" sz="1100" dirty="0">
                <a:solidFill>
                  <a:schemeClr val="tx1"/>
                </a:solidFill>
                <a:latin typeface="Arial" charset="0"/>
                <a:ea typeface="SimSun"/>
                <a:cs typeface="Arial" charset="0"/>
              </a:rPr>
              <a:t>+ 多西他赛</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FOLFIRI	亚叶酸 + 5-氟尿嘧啶 + 伊</a:t>
            </a:r>
            <a:r>
              <a:rPr lang="zh-CN" sz="1100" dirty="0" smtClean="0">
                <a:solidFill>
                  <a:schemeClr val="tx1"/>
                </a:solidFill>
                <a:latin typeface="Arial" charset="0"/>
                <a:ea typeface="SimSun"/>
              </a:rPr>
              <a:t>立</a:t>
            </a:r>
            <a:r>
              <a:rPr lang="en-GB" altLang="zh-CN" sz="1100" dirty="0" smtClean="0">
                <a:solidFill>
                  <a:schemeClr val="tx1"/>
                </a:solidFill>
                <a:latin typeface="Arial" charset="0"/>
                <a:ea typeface="SimSun"/>
              </a:rPr>
              <a:t>	</a:t>
            </a:r>
            <a:r>
              <a:rPr lang="zh-CN" sz="1100" dirty="0" smtClean="0">
                <a:solidFill>
                  <a:schemeClr val="tx1"/>
                </a:solidFill>
                <a:latin typeface="Arial" charset="0"/>
                <a:ea typeface="SimSun"/>
              </a:rPr>
              <a:t>替康</a:t>
            </a:r>
            <a:endParaRPr lang="zh-CN" sz="1100" dirty="0">
              <a:solidFill>
                <a:schemeClr val="tx1"/>
              </a:solidFill>
              <a:latin typeface="Arial" charset="0"/>
              <a:ea typeface="SimSun"/>
            </a:endParaRP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cs typeface="Arial" charset="0"/>
              </a:rPr>
              <a:t>(m)FOLFIRINOX </a:t>
            </a:r>
            <a:r>
              <a:rPr lang="zh-CN" sz="1100" dirty="0" smtClean="0">
                <a:solidFill>
                  <a:schemeClr val="tx1"/>
                </a:solidFill>
                <a:latin typeface="Arial" charset="0"/>
                <a:ea typeface="SimSun"/>
                <a:cs typeface="Arial" charset="0"/>
              </a:rPr>
              <a:t>（改</a:t>
            </a:r>
            <a:r>
              <a:rPr lang="zh-CN" sz="1100" dirty="0">
                <a:solidFill>
                  <a:schemeClr val="tx1"/>
                </a:solidFill>
                <a:latin typeface="Arial" charset="0"/>
                <a:ea typeface="SimSun"/>
                <a:cs typeface="Arial" charset="0"/>
              </a:rPr>
              <a:t>良） 5-氟尿嘧啶 + 亚叶酸 </a:t>
            </a:r>
            <a:r>
              <a:rPr lang="fr-FR" altLang="zh-CN" sz="1100" dirty="0" smtClean="0">
                <a:solidFill>
                  <a:schemeClr val="tx1"/>
                </a:solidFill>
                <a:latin typeface="Arial" charset="0"/>
                <a:ea typeface="SimSun"/>
                <a:cs typeface="Arial" charset="0"/>
              </a:rPr>
              <a:t>	</a:t>
            </a:r>
            <a:r>
              <a:rPr lang="zh-CN" sz="1100" dirty="0" smtClean="0">
                <a:solidFill>
                  <a:schemeClr val="tx1"/>
                </a:solidFill>
                <a:latin typeface="Arial" charset="0"/>
                <a:ea typeface="SimSun"/>
                <a:cs typeface="Arial" charset="0"/>
              </a:rPr>
              <a:t>+ </a:t>
            </a:r>
            <a:r>
              <a:rPr lang="zh-CN" sz="1100" dirty="0">
                <a:solidFill>
                  <a:schemeClr val="tx1"/>
                </a:solidFill>
                <a:latin typeface="Arial" charset="0"/>
                <a:ea typeface="SimSun"/>
                <a:cs typeface="Arial" charset="0"/>
              </a:rPr>
              <a:t>奥沙利铂 + 伊立替康</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(m)FOLFOX	（改良）亚叶酸 + </a:t>
            </a:r>
            <a:br>
              <a:rPr lang="zh-CN" sz="1100" dirty="0">
                <a:solidFill>
                  <a:schemeClr val="tx1"/>
                </a:solidFill>
                <a:latin typeface="Arial" charset="0"/>
                <a:ea typeface="SimSun"/>
              </a:rPr>
            </a:br>
            <a:r>
              <a:rPr lang="zh-CN" sz="1100" dirty="0">
                <a:solidFill>
                  <a:schemeClr val="tx1"/>
                </a:solidFill>
                <a:latin typeface="Arial" charset="0"/>
                <a:ea typeface="SimSun"/>
              </a:rPr>
              <a:t>	5-氟尿嘧啶 + 奥沙利铂</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FOLFOXIRI	5-氟尿嘧啶 + 亚叶酸 + </a:t>
            </a:r>
            <a:r>
              <a:rPr lang="zh-CN" sz="1100" dirty="0" smtClean="0">
                <a:solidFill>
                  <a:schemeClr val="tx1"/>
                </a:solidFill>
                <a:latin typeface="Arial" charset="0"/>
                <a:ea typeface="SimSun"/>
              </a:rPr>
              <a:t>奥</a:t>
            </a:r>
            <a:r>
              <a:rPr lang="fr-FR" altLang="zh-CN" sz="1100" dirty="0">
                <a:solidFill>
                  <a:schemeClr val="tx1"/>
                </a:solidFill>
                <a:latin typeface="Arial" charset="0"/>
                <a:ea typeface="SimSun"/>
              </a:rPr>
              <a:t> </a:t>
            </a:r>
            <a:r>
              <a:rPr lang="zh-CN" sz="1100" dirty="0" smtClean="0">
                <a:solidFill>
                  <a:schemeClr val="tx1"/>
                </a:solidFill>
                <a:latin typeface="Arial" charset="0"/>
                <a:ea typeface="SimSun"/>
              </a:rPr>
              <a:t>沙</a:t>
            </a:r>
            <a:r>
              <a:rPr lang="fr-FR" altLang="zh-CN" sz="1100" dirty="0" smtClean="0">
                <a:solidFill>
                  <a:schemeClr val="tx1"/>
                </a:solidFill>
                <a:latin typeface="Arial" charset="0"/>
                <a:ea typeface="SimSun"/>
              </a:rPr>
              <a:t>	</a:t>
            </a:r>
            <a:r>
              <a:rPr lang="zh-CN" sz="1100" dirty="0" smtClean="0">
                <a:solidFill>
                  <a:schemeClr val="tx1"/>
                </a:solidFill>
                <a:latin typeface="Arial" charset="0"/>
                <a:ea typeface="SimSun"/>
              </a:rPr>
              <a:t>利</a:t>
            </a:r>
            <a:r>
              <a:rPr lang="zh-CN" sz="1100" dirty="0">
                <a:solidFill>
                  <a:schemeClr val="tx1"/>
                </a:solidFill>
                <a:latin typeface="Arial" charset="0"/>
                <a:ea typeface="SimSun"/>
              </a:rPr>
              <a:t>铂 + 伊立替康</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GEJ	胃食管连接部</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gem	吉西他滨</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GEMCAP	吉西他滨 + 卡培他滨</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GI	胃肠</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Gy	戈瑞</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HCC	肝细胞癌</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HER2	人表皮生长因子受体 2</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HR	风险比 </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cs typeface="Arial" charset="0"/>
              </a:rPr>
              <a:t>iCCA	肝内胆管癌 </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ICR	独立中心审查</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IHC	免疫组织化学</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ITT	意向治疗</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iv	静脉内</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LV	亚叶酸</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mCRC	转移性结直肠癌 </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MFS	无转移生存</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mo	月</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MSI-H	高微卫星不稳定性</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MSS	显微卫星稳定</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NA	不适用</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nab-P	纳米白蛋白结合型紫杉醇</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cs typeface="Arial" charset="0"/>
              </a:rPr>
              <a:t>NCCN	全国综</a:t>
            </a:r>
            <a:r>
              <a:rPr lang="zh-CN" sz="1100" dirty="0" smtClean="0">
                <a:solidFill>
                  <a:schemeClr val="tx1"/>
                </a:solidFill>
                <a:latin typeface="Arial" charset="0"/>
                <a:ea typeface="SimSun"/>
                <a:cs typeface="Arial" charset="0"/>
              </a:rPr>
              <a:t>合</a:t>
            </a:r>
            <a:endParaRPr lang="fr-FR" altLang="zh-CN" sz="1100" dirty="0" smtClean="0">
              <a:solidFill>
                <a:schemeClr val="tx1"/>
              </a:solidFill>
              <a:latin typeface="Arial" charset="0"/>
              <a:ea typeface="SimSun"/>
              <a:cs typeface="Arial" charset="0"/>
            </a:endParaRPr>
          </a:p>
          <a:p>
            <a:pPr marL="0" lvl="0" indent="0">
              <a:lnSpc>
                <a:spcPts val="1200"/>
              </a:lnSpc>
              <a:spcAft>
                <a:spcPts val="0"/>
              </a:spcAft>
              <a:buClr>
                <a:srgbClr val="043882"/>
              </a:buClr>
              <a:buNone/>
              <a:tabLst>
                <a:tab pos="1166813" algn="l"/>
              </a:tabLst>
              <a:defRPr/>
            </a:pPr>
            <a:r>
              <a:rPr lang="zh-CN" sz="1100" dirty="0" smtClean="0">
                <a:solidFill>
                  <a:schemeClr val="tx1"/>
                </a:solidFill>
                <a:latin typeface="Arial" charset="0"/>
                <a:ea typeface="SimSun"/>
                <a:cs typeface="Arial" charset="0"/>
              </a:rPr>
              <a:t>癌症</a:t>
            </a:r>
            <a:r>
              <a:rPr lang="fr-FR" altLang="zh-CN" sz="1100" dirty="0" smtClean="0">
                <a:solidFill>
                  <a:schemeClr val="tx1"/>
                </a:solidFill>
                <a:latin typeface="Arial" charset="0"/>
                <a:ea typeface="SimSun"/>
                <a:cs typeface="Arial" charset="0"/>
              </a:rPr>
              <a:t>	</a:t>
            </a:r>
            <a:r>
              <a:rPr lang="zh-CN" sz="1100" dirty="0" smtClean="0">
                <a:solidFill>
                  <a:schemeClr val="tx1"/>
                </a:solidFill>
                <a:latin typeface="Arial" charset="0"/>
                <a:ea typeface="SimSun"/>
                <a:cs typeface="Arial" charset="0"/>
              </a:rPr>
              <a:t>网</a:t>
            </a:r>
            <a:r>
              <a:rPr lang="zh-CN" sz="1100" dirty="0">
                <a:solidFill>
                  <a:schemeClr val="tx1"/>
                </a:solidFill>
                <a:latin typeface="Arial" charset="0"/>
                <a:ea typeface="SimSun"/>
                <a:cs typeface="Arial" charset="0"/>
              </a:rPr>
              <a:t>络</a:t>
            </a:r>
          </a:p>
          <a:p>
            <a:pPr marL="0"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NE	不可评估/不可估计</a:t>
            </a:r>
          </a:p>
          <a:p>
            <a:pPr marL="360363" lvl="0" indent="0">
              <a:lnSpc>
                <a:spcPts val="1200"/>
              </a:lnSpc>
              <a:spcAft>
                <a:spcPts val="0"/>
              </a:spcAft>
              <a:buClr>
                <a:srgbClr val="043882"/>
              </a:buClr>
              <a:buNone/>
              <a:tabLst>
                <a:tab pos="1166813" algn="l"/>
              </a:tabLst>
              <a:defRPr/>
            </a:pPr>
            <a:r>
              <a:rPr lang="zh-CN" sz="1100" dirty="0" smtClean="0">
                <a:solidFill>
                  <a:schemeClr val="tx1"/>
                </a:solidFill>
                <a:latin typeface="Arial" charset="0"/>
                <a:ea typeface="SimSun"/>
              </a:rPr>
              <a:t>N</a:t>
            </a:r>
            <a:r>
              <a:rPr lang="zh-CN" sz="1100" dirty="0">
                <a:solidFill>
                  <a:schemeClr val="tx1"/>
                </a:solidFill>
                <a:latin typeface="Arial" charset="0"/>
                <a:ea typeface="SimSun"/>
              </a:rPr>
              <a:t>R	未达到</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ORR	总体/客观缓解率</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OR	比值比</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(m)OS	（中位）总生存期</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pani	帕尼单抗</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pCR	病理完全缓解 </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PD	疾病进展</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PD-L1	程序性死亡配体 1 </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pembro	帕博利珠单抗</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(m)PFS	（中位）无进展生存期</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pMMR	错配修复正常</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po	经口</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PR	部分缓解</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PS	体能状态</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Pts	患者</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q(2/3/4)w	每 (2/3/4) 周</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QoL	生活质量</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R	随机化</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R0	切除 0</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RECIST	实体瘤疗效评价标准</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RFS	无复发生存</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RR	相对风险</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SAE	严重不良事件</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SD	病情稳定 </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TEAE	治疗中出现的不良事件</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TRAE	治疗相关不良事件 </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TTP	至进展时间</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TTR	至缓解时间</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WHO	世界卫生组织</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WT </a:t>
            </a:r>
            <a:r>
              <a:rPr lang="fr-FR" altLang="zh-CN" sz="1100" dirty="0" smtClean="0">
                <a:solidFill>
                  <a:schemeClr val="tx1"/>
                </a:solidFill>
                <a:latin typeface="Arial" charset="0"/>
                <a:ea typeface="SimSun"/>
              </a:rPr>
              <a:t>	</a:t>
            </a:r>
            <a:r>
              <a:rPr lang="zh-CN" sz="1100" dirty="0" smtClean="0">
                <a:solidFill>
                  <a:schemeClr val="tx1"/>
                </a:solidFill>
                <a:latin typeface="Arial" charset="0"/>
                <a:ea typeface="SimSun"/>
              </a:rPr>
              <a:t>野</a:t>
            </a:r>
            <a:r>
              <a:rPr lang="zh-CN" sz="1100" dirty="0">
                <a:solidFill>
                  <a:schemeClr val="tx1"/>
                </a:solidFill>
                <a:latin typeface="Arial" charset="0"/>
                <a:ea typeface="SimSun"/>
              </a:rPr>
              <a:t>生型</a:t>
            </a:r>
          </a:p>
          <a:p>
            <a:pPr marL="360363" lvl="0" indent="0">
              <a:lnSpc>
                <a:spcPts val="1200"/>
              </a:lnSpc>
              <a:spcAft>
                <a:spcPts val="0"/>
              </a:spcAft>
              <a:buClr>
                <a:srgbClr val="043882"/>
              </a:buClr>
              <a:buNone/>
              <a:tabLst>
                <a:tab pos="1166813" algn="l"/>
              </a:tabLst>
              <a:defRPr/>
            </a:pPr>
            <a:r>
              <a:rPr lang="zh-CN" sz="1100" dirty="0">
                <a:solidFill>
                  <a:schemeClr val="tx1"/>
                </a:solidFill>
                <a:latin typeface="Arial" charset="0"/>
                <a:ea typeface="SimSun"/>
              </a:rPr>
              <a:t>Y	年</a:t>
            </a:r>
          </a:p>
        </p:txBody>
      </p:sp>
    </p:spTree>
    <p:custDataLst>
      <p:tags r:id="rId1"/>
    </p:custDataLst>
    <p:extLst>
      <p:ext uri="{BB962C8B-B14F-4D97-AF65-F5344CB8AC3E}">
        <p14:creationId xmlns:p14="http://schemas.microsoft.com/office/powerpoint/2010/main" val="332010906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sz="1700" dirty="0"/>
              <a:t>4516：ESPAC-4：一项多中心、国际、开放性、随机对照 III 期试验 - 吉西他滨 (GEM) 和卡培他滨 (CAP) 联合辅助化疗对比吉西他滨单一疗法用于切除胰腺导管腺癌的患者：五年随</a:t>
            </a:r>
            <a:r>
              <a:rPr lang="zh-CN" sz="1700" dirty="0" smtClean="0"/>
              <a:t>访</a:t>
            </a:r>
            <a:r>
              <a:rPr lang="en-GB" altLang="zh-CN" sz="1700" dirty="0" smtClean="0"/>
              <a:t> </a:t>
            </a:r>
            <a:r>
              <a:rPr lang="zh-CN" sz="1700" dirty="0" smtClean="0"/>
              <a:t>–</a:t>
            </a:r>
            <a:r>
              <a:rPr lang="en-GB" altLang="zh-CN" sz="1700" dirty="0" smtClean="0"/>
              <a:t> </a:t>
            </a:r>
            <a:r>
              <a:rPr lang="zh-CN" sz="1700" dirty="0" smtClean="0"/>
              <a:t>N</a:t>
            </a:r>
            <a:r>
              <a:rPr lang="zh-CN" sz="1700" dirty="0"/>
              <a:t>eoptolemos JP 等人</a:t>
            </a:r>
          </a:p>
        </p:txBody>
      </p:sp>
      <p:sp>
        <p:nvSpPr>
          <p:cNvPr id="3" name="Content Placeholder 2"/>
          <p:cNvSpPr>
            <a:spLocks noGrp="1"/>
          </p:cNvSpPr>
          <p:nvPr>
            <p:ph idx="1"/>
          </p:nvPr>
        </p:nvSpPr>
        <p:spPr/>
        <p:txBody>
          <a:bodyPr/>
          <a:lstStyle/>
          <a:p>
            <a:pPr marL="0" indent="0">
              <a:buNone/>
            </a:pPr>
            <a:r>
              <a:rPr lang="zh-CN" b="1"/>
              <a:t>关键结果</a:t>
            </a:r>
          </a:p>
        </p:txBody>
      </p:sp>
      <p:sp>
        <p:nvSpPr>
          <p:cNvPr id="5" name="Text Placeholder 4"/>
          <p:cNvSpPr>
            <a:spLocks noGrp="1"/>
          </p:cNvSpPr>
          <p:nvPr>
            <p:ph type="body" sz="quarter" idx="11"/>
          </p:nvPr>
        </p:nvSpPr>
        <p:spPr>
          <a:xfrm>
            <a:off x="4557600" y="6096000"/>
            <a:ext cx="4221275" cy="487363"/>
          </a:xfrm>
        </p:spPr>
        <p:txBody>
          <a:bodyPr/>
          <a:lstStyle/>
          <a:p>
            <a:r>
              <a:rPr lang="zh-CN"/>
              <a:t>Neoptolemos JP, et al.J Clin Oncol 2020;38(suppl);abstr 4515</a:t>
            </a:r>
          </a:p>
        </p:txBody>
      </p:sp>
      <p:graphicFrame>
        <p:nvGraphicFramePr>
          <p:cNvPr id="12" name="Group 88"/>
          <p:cNvGraphicFramePr>
            <a:graphicFrameLocks noGrp="1"/>
          </p:cNvGraphicFramePr>
          <p:nvPr>
            <p:extLst>
              <p:ext uri="{D42A27DB-BD31-4B8C-83A1-F6EECF244321}">
                <p14:modId xmlns:p14="http://schemas.microsoft.com/office/powerpoint/2010/main" val="402437861"/>
              </p:ext>
            </p:extLst>
          </p:nvPr>
        </p:nvGraphicFramePr>
        <p:xfrm>
          <a:off x="233328" y="4858603"/>
          <a:ext cx="4691472" cy="1133237"/>
        </p:xfrm>
        <a:graphic>
          <a:graphicData uri="http://schemas.openxmlformats.org/drawingml/2006/table">
            <a:tbl>
              <a:tblPr firstRow="1" bandRow="1">
                <a:tableStyleId>{69012ECD-51FC-41F1-AA8D-1B2483CD663E}</a:tableStyleId>
              </a:tblPr>
              <a:tblGrid>
                <a:gridCol w="1563824">
                  <a:extLst>
                    <a:ext uri="{9D8B030D-6E8A-4147-A177-3AD203B41FA5}">
                      <a16:colId xmlns:a16="http://schemas.microsoft.com/office/drawing/2014/main" val="20000"/>
                    </a:ext>
                  </a:extLst>
                </a:gridCol>
                <a:gridCol w="1644448">
                  <a:extLst>
                    <a:ext uri="{9D8B030D-6E8A-4147-A177-3AD203B41FA5}">
                      <a16:colId xmlns:a16="http://schemas.microsoft.com/office/drawing/2014/main" val="2460137384"/>
                    </a:ext>
                  </a:extLst>
                </a:gridCol>
                <a:gridCol w="1483200">
                  <a:extLst>
                    <a:ext uri="{9D8B030D-6E8A-4147-A177-3AD203B41FA5}">
                      <a16:colId xmlns:a16="http://schemas.microsoft.com/office/drawing/2014/main" val="20002"/>
                    </a:ext>
                  </a:extLst>
                </a:gridCol>
              </a:tblGrid>
              <a:tr h="3685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OS 率，%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dirty="0">
                          <a:ln>
                            <a:noFill/>
                          </a:ln>
                          <a:solidFill>
                            <a:schemeClr val="tx2"/>
                          </a:solidFill>
                          <a:latin typeface="+mn-lt"/>
                          <a:ea typeface="SimSun"/>
                          <a:cs typeface="Arial" charset="0"/>
                        </a:rPr>
                        <a:t>吉西他滨 + 卡培他滨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吉西他滨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3 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0.42 (0.37, 0.47)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0.35 (0.30, 0.39)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4 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0.33 (0.28, 0.38)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0.27 (0.23, 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5 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0.28 (0.23, 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rgbClr val="4D4D4D"/>
                          </a:solidFill>
                          <a:latin typeface="+mn-lt"/>
                          <a:ea typeface="SimSun"/>
                          <a:cs typeface="Arial" charset="0"/>
                        </a:rPr>
                        <a:t>0.20 (0.16, 0.25)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bl>
          </a:graphicData>
        </a:graphic>
      </p:graphicFrame>
      <p:sp>
        <p:nvSpPr>
          <p:cNvPr id="4" name="TextBox 3"/>
          <p:cNvSpPr txBox="1"/>
          <p:nvPr/>
        </p:nvSpPr>
        <p:spPr>
          <a:xfrm>
            <a:off x="5078803" y="4863418"/>
            <a:ext cx="3898193" cy="954107"/>
          </a:xfrm>
          <a:prstGeom prst="rect">
            <a:avLst/>
          </a:prstGeom>
          <a:noFill/>
        </p:spPr>
        <p:txBody>
          <a:bodyPr wrap="square" rtlCol="0">
            <a:spAutoFit/>
          </a:bodyPr>
          <a:lstStyle/>
          <a:p>
            <a:r>
              <a:rPr lang="zh-CN" sz="1400">
                <a:solidFill>
                  <a:srgbClr val="4D4D4D"/>
                </a:solidFill>
              </a:rPr>
              <a:t>挽救治疗：</a:t>
            </a:r>
          </a:p>
          <a:p>
            <a:pPr marL="285750" indent="-285750">
              <a:buClr>
                <a:schemeClr val="bg1"/>
              </a:buClr>
              <a:buFont typeface="Arial" panose="020B0604020202020204" pitchFamily="34" charset="0"/>
              <a:buChar char="•"/>
            </a:pPr>
            <a:r>
              <a:rPr lang="zh-CN" sz="1400">
                <a:solidFill>
                  <a:srgbClr val="4D4D4D"/>
                </a:solidFill>
              </a:rPr>
              <a:t>吉西他滨 + 卡培他滨：84/287 (29%) </a:t>
            </a:r>
          </a:p>
          <a:p>
            <a:pPr marL="285750" indent="-285750">
              <a:buClr>
                <a:schemeClr val="bg1"/>
              </a:buClr>
              <a:buFont typeface="Arial" panose="020B0604020202020204" pitchFamily="34" charset="0"/>
              <a:buChar char="•"/>
            </a:pPr>
            <a:r>
              <a:rPr lang="zh-CN" sz="1400">
                <a:solidFill>
                  <a:srgbClr val="4D4D4D"/>
                </a:solidFill>
              </a:rPr>
              <a:t>吉西他滨：104/313 (33%)</a:t>
            </a:r>
          </a:p>
          <a:p>
            <a:endParaRPr lang="en-US" sz="1400" dirty="0">
              <a:solidFill>
                <a:srgbClr val="4D4D4D"/>
              </a:solidFill>
            </a:endParaRPr>
          </a:p>
        </p:txBody>
      </p:sp>
      <p:grpSp>
        <p:nvGrpSpPr>
          <p:cNvPr id="13" name="Group 12">
            <a:extLst>
              <a:ext uri="{FF2B5EF4-FFF2-40B4-BE49-F238E27FC236}">
                <a16:creationId xmlns:a16="http://schemas.microsoft.com/office/drawing/2014/main" id="{F19ACF34-E088-42AC-B544-836E203B842F}"/>
              </a:ext>
            </a:extLst>
          </p:cNvPr>
          <p:cNvGrpSpPr/>
          <p:nvPr/>
        </p:nvGrpSpPr>
        <p:grpSpPr>
          <a:xfrm>
            <a:off x="-92835" y="1625064"/>
            <a:ext cx="4489284" cy="3002718"/>
            <a:chOff x="-321469" y="2446444"/>
            <a:chExt cx="5289717" cy="3624880"/>
          </a:xfrm>
        </p:grpSpPr>
        <p:sp>
          <p:nvSpPr>
            <p:cNvPr id="14" name="TextBox 13">
              <a:extLst>
                <a:ext uri="{FF2B5EF4-FFF2-40B4-BE49-F238E27FC236}">
                  <a16:creationId xmlns:a16="http://schemas.microsoft.com/office/drawing/2014/main" id="{F6DF724E-7C2C-4B59-9F3D-D33400DB4A4C}"/>
                </a:ext>
              </a:extLst>
            </p:cNvPr>
            <p:cNvSpPr txBox="1"/>
            <p:nvPr/>
          </p:nvSpPr>
          <p:spPr>
            <a:xfrm rot="16200000">
              <a:off x="88707" y="3625143"/>
              <a:ext cx="760899" cy="326388"/>
            </a:xfrm>
            <a:prstGeom prst="rect">
              <a:avLst/>
            </a:prstGeom>
            <a:noFill/>
          </p:spPr>
          <p:txBody>
            <a:bodyPr wrap="none" rtlCol="0">
              <a:spAutoFit/>
            </a:bodyPr>
            <a:lstStyle/>
            <a:p>
              <a:pPr algn="ctr"/>
              <a:r>
                <a:rPr lang="zh-CN" sz="1200">
                  <a:latin typeface="Arial"/>
                  <a:ea typeface="SimSun"/>
                  <a:cs typeface="Arial" panose="020B0604020202020204" pitchFamily="34" charset="0"/>
                </a:rPr>
                <a:t>OS，%</a:t>
              </a:r>
            </a:p>
          </p:txBody>
        </p:sp>
        <p:sp>
          <p:nvSpPr>
            <p:cNvPr id="15" name="TextBox 14">
              <a:extLst>
                <a:ext uri="{FF2B5EF4-FFF2-40B4-BE49-F238E27FC236}">
                  <a16:creationId xmlns:a16="http://schemas.microsoft.com/office/drawing/2014/main" id="{C850E173-D492-4D78-8824-1999359990D5}"/>
                </a:ext>
              </a:extLst>
            </p:cNvPr>
            <p:cNvSpPr txBox="1"/>
            <p:nvPr/>
          </p:nvSpPr>
          <p:spPr>
            <a:xfrm>
              <a:off x="1429919" y="5267212"/>
              <a:ext cx="2906208" cy="334393"/>
            </a:xfrm>
            <a:prstGeom prst="rect">
              <a:avLst/>
            </a:prstGeom>
            <a:noFill/>
          </p:spPr>
          <p:txBody>
            <a:bodyPr wrap="none" rtlCol="0">
              <a:spAutoFit/>
            </a:bodyPr>
            <a:lstStyle/>
            <a:p>
              <a:pPr algn="ctr"/>
              <a:r>
                <a:rPr lang="zh-CN" sz="1200">
                  <a:latin typeface="Arial"/>
                  <a:ea typeface="SimSun"/>
                  <a:cs typeface="Arial" panose="020B0604020202020204" pitchFamily="34" charset="0"/>
                </a:rPr>
                <a:t>从随机分组起的时间（月）</a:t>
              </a:r>
            </a:p>
          </p:txBody>
        </p:sp>
        <p:sp>
          <p:nvSpPr>
            <p:cNvPr id="16" name="Freeform 21">
              <a:extLst>
                <a:ext uri="{FF2B5EF4-FFF2-40B4-BE49-F238E27FC236}">
                  <a16:creationId xmlns:a16="http://schemas.microsoft.com/office/drawing/2014/main" id="{57226C72-437F-4D39-B551-F23982D2FC6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7" name="Line 6">
              <a:extLst>
                <a:ext uri="{FF2B5EF4-FFF2-40B4-BE49-F238E27FC236}">
                  <a16:creationId xmlns:a16="http://schemas.microsoft.com/office/drawing/2014/main" id="{E4BD089D-AE8D-4A64-9E7C-9F213C37F718}"/>
                </a:ext>
              </a:extLst>
            </p:cNvPr>
            <p:cNvSpPr>
              <a:spLocks noChangeShapeType="1"/>
            </p:cNvSpPr>
            <p:nvPr/>
          </p:nvSpPr>
          <p:spPr bwMode="auto">
            <a:xfrm>
              <a:off x="984620" y="259233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8" name="Line 7">
              <a:extLst>
                <a:ext uri="{FF2B5EF4-FFF2-40B4-BE49-F238E27FC236}">
                  <a16:creationId xmlns:a16="http://schemas.microsoft.com/office/drawing/2014/main" id="{61C1D15A-3542-49C9-AE23-025DE92035C5}"/>
                </a:ext>
              </a:extLst>
            </p:cNvPr>
            <p:cNvSpPr>
              <a:spLocks noChangeShapeType="1"/>
            </p:cNvSpPr>
            <p:nvPr/>
          </p:nvSpPr>
          <p:spPr bwMode="auto">
            <a:xfrm>
              <a:off x="984620" y="307798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9" name="Line 8">
              <a:extLst>
                <a:ext uri="{FF2B5EF4-FFF2-40B4-BE49-F238E27FC236}">
                  <a16:creationId xmlns:a16="http://schemas.microsoft.com/office/drawing/2014/main" id="{9DA3AF47-9D37-42FB-9E58-07A733632B43}"/>
                </a:ext>
              </a:extLst>
            </p:cNvPr>
            <p:cNvSpPr>
              <a:spLocks noChangeShapeType="1"/>
            </p:cNvSpPr>
            <p:nvPr/>
          </p:nvSpPr>
          <p:spPr bwMode="auto">
            <a:xfrm>
              <a:off x="984620" y="35418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0" name="Line 9">
              <a:extLst>
                <a:ext uri="{FF2B5EF4-FFF2-40B4-BE49-F238E27FC236}">
                  <a16:creationId xmlns:a16="http://schemas.microsoft.com/office/drawing/2014/main" id="{A2A25FAF-53D4-4C3F-8897-840A4107A3FF}"/>
                </a:ext>
              </a:extLst>
            </p:cNvPr>
            <p:cNvSpPr>
              <a:spLocks noChangeShapeType="1"/>
            </p:cNvSpPr>
            <p:nvPr/>
          </p:nvSpPr>
          <p:spPr bwMode="auto">
            <a:xfrm>
              <a:off x="984620" y="40206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1" name="Line 10">
              <a:extLst>
                <a:ext uri="{FF2B5EF4-FFF2-40B4-BE49-F238E27FC236}">
                  <a16:creationId xmlns:a16="http://schemas.microsoft.com/office/drawing/2014/main" id="{8793C879-3782-4F9F-9302-14B9267954AB}"/>
                </a:ext>
              </a:extLst>
            </p:cNvPr>
            <p:cNvSpPr>
              <a:spLocks noChangeShapeType="1"/>
            </p:cNvSpPr>
            <p:nvPr/>
          </p:nvSpPr>
          <p:spPr bwMode="auto">
            <a:xfrm>
              <a:off x="984620" y="4489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2" name="Line 11">
              <a:extLst>
                <a:ext uri="{FF2B5EF4-FFF2-40B4-BE49-F238E27FC236}">
                  <a16:creationId xmlns:a16="http://schemas.microsoft.com/office/drawing/2014/main" id="{593304B4-B379-4EFA-B6D0-54A7489002EB}"/>
                </a:ext>
              </a:extLst>
            </p:cNvPr>
            <p:cNvSpPr>
              <a:spLocks noChangeShapeType="1"/>
            </p:cNvSpPr>
            <p:nvPr/>
          </p:nvSpPr>
          <p:spPr bwMode="auto">
            <a:xfrm>
              <a:off x="984620" y="49633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3" name="TextBox 22">
              <a:extLst>
                <a:ext uri="{FF2B5EF4-FFF2-40B4-BE49-F238E27FC236}">
                  <a16:creationId xmlns:a16="http://schemas.microsoft.com/office/drawing/2014/main" id="{F354FBB5-2E76-4E98-8043-B08235FAB514}"/>
                </a:ext>
              </a:extLst>
            </p:cNvPr>
            <p:cNvSpPr txBox="1"/>
            <p:nvPr/>
          </p:nvSpPr>
          <p:spPr>
            <a:xfrm>
              <a:off x="568089" y="2446444"/>
              <a:ext cx="471653" cy="310696"/>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100</a:t>
              </a:r>
            </a:p>
          </p:txBody>
        </p:sp>
        <p:sp>
          <p:nvSpPr>
            <p:cNvPr id="24" name="TextBox 23">
              <a:extLst>
                <a:ext uri="{FF2B5EF4-FFF2-40B4-BE49-F238E27FC236}">
                  <a16:creationId xmlns:a16="http://schemas.microsoft.com/office/drawing/2014/main" id="{863693D9-2273-4FB2-99B8-F6CE8ABB34C9}"/>
                </a:ext>
              </a:extLst>
            </p:cNvPr>
            <p:cNvSpPr txBox="1"/>
            <p:nvPr/>
          </p:nvSpPr>
          <p:spPr>
            <a:xfrm>
              <a:off x="668208" y="2933886"/>
              <a:ext cx="371547" cy="310696"/>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80</a:t>
              </a:r>
            </a:p>
          </p:txBody>
        </p:sp>
        <p:sp>
          <p:nvSpPr>
            <p:cNvPr id="25" name="TextBox 24">
              <a:extLst>
                <a:ext uri="{FF2B5EF4-FFF2-40B4-BE49-F238E27FC236}">
                  <a16:creationId xmlns:a16="http://schemas.microsoft.com/office/drawing/2014/main" id="{207283E8-CC65-4B2A-8EF1-5DF9A67AF730}"/>
                </a:ext>
              </a:extLst>
            </p:cNvPr>
            <p:cNvSpPr txBox="1"/>
            <p:nvPr/>
          </p:nvSpPr>
          <p:spPr>
            <a:xfrm>
              <a:off x="668208" y="3397510"/>
              <a:ext cx="371547" cy="310696"/>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60</a:t>
              </a:r>
            </a:p>
          </p:txBody>
        </p:sp>
        <p:sp>
          <p:nvSpPr>
            <p:cNvPr id="26" name="TextBox 25">
              <a:extLst>
                <a:ext uri="{FF2B5EF4-FFF2-40B4-BE49-F238E27FC236}">
                  <a16:creationId xmlns:a16="http://schemas.microsoft.com/office/drawing/2014/main" id="{680478B6-F6E9-473F-BBB4-546765B5F4B9}"/>
                </a:ext>
              </a:extLst>
            </p:cNvPr>
            <p:cNvSpPr txBox="1"/>
            <p:nvPr/>
          </p:nvSpPr>
          <p:spPr>
            <a:xfrm>
              <a:off x="668208" y="3876128"/>
              <a:ext cx="371547" cy="310696"/>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40</a:t>
              </a:r>
            </a:p>
          </p:txBody>
        </p:sp>
        <p:sp>
          <p:nvSpPr>
            <p:cNvPr id="27" name="TextBox 26">
              <a:extLst>
                <a:ext uri="{FF2B5EF4-FFF2-40B4-BE49-F238E27FC236}">
                  <a16:creationId xmlns:a16="http://schemas.microsoft.com/office/drawing/2014/main" id="{AB460147-875C-4809-9548-19A1707411C9}"/>
                </a:ext>
              </a:extLst>
            </p:cNvPr>
            <p:cNvSpPr txBox="1"/>
            <p:nvPr/>
          </p:nvSpPr>
          <p:spPr>
            <a:xfrm>
              <a:off x="668208" y="4344748"/>
              <a:ext cx="371547" cy="310696"/>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20</a:t>
              </a:r>
            </a:p>
          </p:txBody>
        </p:sp>
        <p:sp>
          <p:nvSpPr>
            <p:cNvPr id="28" name="TextBox 27">
              <a:extLst>
                <a:ext uri="{FF2B5EF4-FFF2-40B4-BE49-F238E27FC236}">
                  <a16:creationId xmlns:a16="http://schemas.microsoft.com/office/drawing/2014/main" id="{867F2A8D-F0BA-45D3-9FA5-0211CD60832B}"/>
                </a:ext>
              </a:extLst>
            </p:cNvPr>
            <p:cNvSpPr txBox="1"/>
            <p:nvPr/>
          </p:nvSpPr>
          <p:spPr>
            <a:xfrm>
              <a:off x="768330" y="4806337"/>
              <a:ext cx="271440" cy="310696"/>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0</a:t>
              </a:r>
            </a:p>
          </p:txBody>
        </p:sp>
        <p:sp>
          <p:nvSpPr>
            <p:cNvPr id="29" name="Line 19">
              <a:extLst>
                <a:ext uri="{FF2B5EF4-FFF2-40B4-BE49-F238E27FC236}">
                  <a16:creationId xmlns:a16="http://schemas.microsoft.com/office/drawing/2014/main" id="{2BBC8CD5-EB52-4C52-91A2-E280548696DA}"/>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0" name="Line 21">
              <a:extLst>
                <a:ext uri="{FF2B5EF4-FFF2-40B4-BE49-F238E27FC236}">
                  <a16:creationId xmlns:a16="http://schemas.microsoft.com/office/drawing/2014/main" id="{84FF67A2-D78C-43D1-9453-803624E5C15D}"/>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1" name="Line 19">
              <a:extLst>
                <a:ext uri="{FF2B5EF4-FFF2-40B4-BE49-F238E27FC236}">
                  <a16:creationId xmlns:a16="http://schemas.microsoft.com/office/drawing/2014/main" id="{B7E39537-2976-43BB-A254-DF38F52D56CA}"/>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2" name="Line 21">
              <a:extLst>
                <a:ext uri="{FF2B5EF4-FFF2-40B4-BE49-F238E27FC236}">
                  <a16:creationId xmlns:a16="http://schemas.microsoft.com/office/drawing/2014/main" id="{F568E419-AC9A-4101-8634-AC1EF7CED41B}"/>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3" name="Line 19">
              <a:extLst>
                <a:ext uri="{FF2B5EF4-FFF2-40B4-BE49-F238E27FC236}">
                  <a16:creationId xmlns:a16="http://schemas.microsoft.com/office/drawing/2014/main" id="{48D1AD0F-87E0-437F-8637-C3A54CC9F1AB}"/>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4" name="Line 21">
              <a:extLst>
                <a:ext uri="{FF2B5EF4-FFF2-40B4-BE49-F238E27FC236}">
                  <a16:creationId xmlns:a16="http://schemas.microsoft.com/office/drawing/2014/main" id="{2FCE2EBB-084D-4F21-A2FF-9B1347EDEE61}"/>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5" name="Line 21">
              <a:extLst>
                <a:ext uri="{FF2B5EF4-FFF2-40B4-BE49-F238E27FC236}">
                  <a16:creationId xmlns:a16="http://schemas.microsoft.com/office/drawing/2014/main" id="{D35AFDEE-7321-4064-A408-FE6423001515}"/>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grpSp>
          <p:nvGrpSpPr>
            <p:cNvPr id="36" name="Group 35">
              <a:extLst>
                <a:ext uri="{FF2B5EF4-FFF2-40B4-BE49-F238E27FC236}">
                  <a16:creationId xmlns:a16="http://schemas.microsoft.com/office/drawing/2014/main" id="{F68FC10B-71CF-4200-8A8C-78D628A9970C}"/>
                </a:ext>
              </a:extLst>
            </p:cNvPr>
            <p:cNvGrpSpPr/>
            <p:nvPr/>
          </p:nvGrpSpPr>
          <p:grpSpPr>
            <a:xfrm>
              <a:off x="1037424" y="5054265"/>
              <a:ext cx="3898268" cy="310696"/>
              <a:chOff x="906790" y="5054265"/>
              <a:chExt cx="3898268" cy="310696"/>
            </a:xfrm>
          </p:grpSpPr>
          <p:sp>
            <p:nvSpPr>
              <p:cNvPr id="68" name="TextBox 67">
                <a:extLst>
                  <a:ext uri="{FF2B5EF4-FFF2-40B4-BE49-F238E27FC236}">
                    <a16:creationId xmlns:a16="http://schemas.microsoft.com/office/drawing/2014/main" id="{2FA1FCE0-392C-42D7-B484-BE48B233885F}"/>
                  </a:ext>
                </a:extLst>
              </p:cNvPr>
              <p:cNvSpPr txBox="1"/>
              <p:nvPr/>
            </p:nvSpPr>
            <p:spPr>
              <a:xfrm>
                <a:off x="906790" y="5054265"/>
                <a:ext cx="185773"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0</a:t>
                </a:r>
              </a:p>
            </p:txBody>
          </p:sp>
          <p:sp>
            <p:nvSpPr>
              <p:cNvPr id="69" name="TextBox 68">
                <a:extLst>
                  <a:ext uri="{FF2B5EF4-FFF2-40B4-BE49-F238E27FC236}">
                    <a16:creationId xmlns:a16="http://schemas.microsoft.com/office/drawing/2014/main" id="{111AED16-90D1-4AF9-BC59-B3D0974368EF}"/>
                  </a:ext>
                </a:extLst>
              </p:cNvPr>
              <p:cNvSpPr txBox="1"/>
              <p:nvPr/>
            </p:nvSpPr>
            <p:spPr>
              <a:xfrm>
                <a:off x="1462486" y="5054265"/>
                <a:ext cx="285880"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10</a:t>
                </a:r>
              </a:p>
            </p:txBody>
          </p:sp>
          <p:sp>
            <p:nvSpPr>
              <p:cNvPr id="70" name="TextBox 69">
                <a:extLst>
                  <a:ext uri="{FF2B5EF4-FFF2-40B4-BE49-F238E27FC236}">
                    <a16:creationId xmlns:a16="http://schemas.microsoft.com/office/drawing/2014/main" id="{060BBCE6-D33B-4CAF-91CE-D32D8754AF9E}"/>
                  </a:ext>
                </a:extLst>
              </p:cNvPr>
              <p:cNvSpPr txBox="1"/>
              <p:nvPr/>
            </p:nvSpPr>
            <p:spPr>
              <a:xfrm>
                <a:off x="2077560" y="5054265"/>
                <a:ext cx="285880"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20</a:t>
                </a:r>
              </a:p>
            </p:txBody>
          </p:sp>
          <p:sp>
            <p:nvSpPr>
              <p:cNvPr id="71" name="TextBox 70">
                <a:extLst>
                  <a:ext uri="{FF2B5EF4-FFF2-40B4-BE49-F238E27FC236}">
                    <a16:creationId xmlns:a16="http://schemas.microsoft.com/office/drawing/2014/main" id="{E087DFD8-0EB1-41CE-845D-C133ED4731E2}"/>
                  </a:ext>
                </a:extLst>
              </p:cNvPr>
              <p:cNvSpPr txBox="1"/>
              <p:nvPr/>
            </p:nvSpPr>
            <p:spPr>
              <a:xfrm>
                <a:off x="2683304" y="5054265"/>
                <a:ext cx="285880"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30</a:t>
                </a:r>
              </a:p>
            </p:txBody>
          </p:sp>
          <p:sp>
            <p:nvSpPr>
              <p:cNvPr id="72" name="TextBox 71">
                <a:extLst>
                  <a:ext uri="{FF2B5EF4-FFF2-40B4-BE49-F238E27FC236}">
                    <a16:creationId xmlns:a16="http://schemas.microsoft.com/office/drawing/2014/main" id="{511A8AD6-848E-4543-9DAC-C3E5D657966D}"/>
                  </a:ext>
                </a:extLst>
              </p:cNvPr>
              <p:cNvSpPr txBox="1"/>
              <p:nvPr/>
            </p:nvSpPr>
            <p:spPr>
              <a:xfrm>
                <a:off x="3298368" y="5054265"/>
                <a:ext cx="285880"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40</a:t>
                </a:r>
              </a:p>
            </p:txBody>
          </p:sp>
          <p:sp>
            <p:nvSpPr>
              <p:cNvPr id="73" name="TextBox 72">
                <a:extLst>
                  <a:ext uri="{FF2B5EF4-FFF2-40B4-BE49-F238E27FC236}">
                    <a16:creationId xmlns:a16="http://schemas.microsoft.com/office/drawing/2014/main" id="{EB706225-837C-41E7-9560-A7FB77C1BA21}"/>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50</a:t>
                </a:r>
              </a:p>
            </p:txBody>
          </p:sp>
          <p:sp>
            <p:nvSpPr>
              <p:cNvPr id="74" name="TextBox 73">
                <a:extLst>
                  <a:ext uri="{FF2B5EF4-FFF2-40B4-BE49-F238E27FC236}">
                    <a16:creationId xmlns:a16="http://schemas.microsoft.com/office/drawing/2014/main" id="{3E4F59CA-65ED-4E16-8365-4E69FE9C8BC5}"/>
                  </a:ext>
                </a:extLst>
              </p:cNvPr>
              <p:cNvSpPr txBox="1"/>
              <p:nvPr/>
            </p:nvSpPr>
            <p:spPr>
              <a:xfrm>
                <a:off x="4519178" y="5054265"/>
                <a:ext cx="285880" cy="310696"/>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60</a:t>
                </a:r>
              </a:p>
            </p:txBody>
          </p:sp>
        </p:grpSp>
        <p:sp>
          <p:nvSpPr>
            <p:cNvPr id="37" name="TextBox 36">
              <a:extLst>
                <a:ext uri="{FF2B5EF4-FFF2-40B4-BE49-F238E27FC236}">
                  <a16:creationId xmlns:a16="http://schemas.microsoft.com/office/drawing/2014/main" id="{1CC287A2-E1E1-4F6F-B654-4D3231EBA8A5}"/>
                </a:ext>
              </a:extLst>
            </p:cNvPr>
            <p:cNvSpPr txBox="1"/>
            <p:nvPr/>
          </p:nvSpPr>
          <p:spPr>
            <a:xfrm>
              <a:off x="1141267" y="4525202"/>
              <a:ext cx="2487948" cy="297238"/>
            </a:xfrm>
            <a:prstGeom prst="rect">
              <a:avLst/>
            </a:prstGeom>
            <a:noFill/>
          </p:spPr>
          <p:txBody>
            <a:bodyPr wrap="none" rtlCol="0">
              <a:spAutoFit/>
            </a:bodyPr>
            <a:lstStyle/>
            <a:p>
              <a:r>
                <a:rPr lang="zh-CN" sz="1000" dirty="0">
                  <a:solidFill>
                    <a:srgbClr val="B2C0D8"/>
                  </a:solidFill>
                  <a:latin typeface="Arial"/>
                  <a:ea typeface="SimSun"/>
                </a:rPr>
                <a:t>mOS 26.0 个月（95% CI 为 22.7，28.4）</a:t>
              </a:r>
            </a:p>
          </p:txBody>
        </p:sp>
        <p:sp>
          <p:nvSpPr>
            <p:cNvPr id="38" name="TextBox 37">
              <a:extLst>
                <a:ext uri="{FF2B5EF4-FFF2-40B4-BE49-F238E27FC236}">
                  <a16:creationId xmlns:a16="http://schemas.microsoft.com/office/drawing/2014/main" id="{F5DA198A-7FC5-4748-9C84-6F27262200E0}"/>
                </a:ext>
              </a:extLst>
            </p:cNvPr>
            <p:cNvSpPr txBox="1"/>
            <p:nvPr/>
          </p:nvSpPr>
          <p:spPr>
            <a:xfrm>
              <a:off x="1141267" y="4728486"/>
              <a:ext cx="2529503" cy="297238"/>
            </a:xfrm>
            <a:prstGeom prst="rect">
              <a:avLst/>
            </a:prstGeom>
            <a:noFill/>
          </p:spPr>
          <p:txBody>
            <a:bodyPr wrap="none" rtlCol="0">
              <a:spAutoFit/>
            </a:bodyPr>
            <a:lstStyle/>
            <a:p>
              <a:r>
                <a:rPr lang="zh-CN" sz="1000">
                  <a:solidFill>
                    <a:srgbClr val="B60D27"/>
                  </a:solidFill>
                  <a:latin typeface="Arial"/>
                  <a:ea typeface="SimSun"/>
                </a:rPr>
                <a:t>mOS 27.7 个月（95% CI 为 23.3，31.2）</a:t>
              </a:r>
            </a:p>
          </p:txBody>
        </p:sp>
        <p:sp>
          <p:nvSpPr>
            <p:cNvPr id="39" name="TextBox 38">
              <a:extLst>
                <a:ext uri="{FF2B5EF4-FFF2-40B4-BE49-F238E27FC236}">
                  <a16:creationId xmlns:a16="http://schemas.microsoft.com/office/drawing/2014/main" id="{698D3E34-90DB-4B2A-8C5C-6919CF13443C}"/>
                </a:ext>
              </a:extLst>
            </p:cNvPr>
            <p:cNvSpPr txBox="1"/>
            <p:nvPr/>
          </p:nvSpPr>
          <p:spPr>
            <a:xfrm>
              <a:off x="-321469" y="5248109"/>
              <a:ext cx="1528662" cy="334393"/>
            </a:xfrm>
            <a:prstGeom prst="rect">
              <a:avLst/>
            </a:prstGeom>
            <a:noFill/>
          </p:spPr>
          <p:txBody>
            <a:bodyPr wrap="square" rtlCol="0">
              <a:spAutoFit/>
            </a:bodyPr>
            <a:lstStyle/>
            <a:p>
              <a:pPr algn="r"/>
              <a:r>
                <a:rPr lang="zh-CN" sz="1200" dirty="0">
                  <a:solidFill>
                    <a:srgbClr val="4D4D4D"/>
                  </a:solidFill>
                  <a:latin typeface="Arial"/>
                  <a:ea typeface="SimSun"/>
                </a:rPr>
                <a:t>面临风险的人数</a:t>
              </a:r>
            </a:p>
          </p:txBody>
        </p:sp>
        <p:grpSp>
          <p:nvGrpSpPr>
            <p:cNvPr id="40" name="Group 39">
              <a:extLst>
                <a:ext uri="{FF2B5EF4-FFF2-40B4-BE49-F238E27FC236}">
                  <a16:creationId xmlns:a16="http://schemas.microsoft.com/office/drawing/2014/main" id="{BAD7D4B6-CEBA-4BF7-AF0D-73558E04B685}"/>
                </a:ext>
              </a:extLst>
            </p:cNvPr>
            <p:cNvGrpSpPr/>
            <p:nvPr/>
          </p:nvGrpSpPr>
          <p:grpSpPr>
            <a:xfrm>
              <a:off x="406656" y="5496700"/>
              <a:ext cx="4523449" cy="334393"/>
              <a:chOff x="276022" y="5496700"/>
              <a:chExt cx="4523449" cy="334393"/>
            </a:xfrm>
          </p:grpSpPr>
          <p:grpSp>
            <p:nvGrpSpPr>
              <p:cNvPr id="59" name="Group 58">
                <a:extLst>
                  <a:ext uri="{FF2B5EF4-FFF2-40B4-BE49-F238E27FC236}">
                    <a16:creationId xmlns:a16="http://schemas.microsoft.com/office/drawing/2014/main" id="{F17F1D3B-D8D5-402B-BEA3-81D453E10BC9}"/>
                  </a:ext>
                </a:extLst>
              </p:cNvPr>
              <p:cNvGrpSpPr/>
              <p:nvPr/>
            </p:nvGrpSpPr>
            <p:grpSpPr>
              <a:xfrm>
                <a:off x="801096" y="5506515"/>
                <a:ext cx="3998375" cy="310696"/>
                <a:chOff x="806684" y="5054265"/>
                <a:chExt cx="3998375" cy="310696"/>
              </a:xfrm>
            </p:grpSpPr>
            <p:sp>
              <p:nvSpPr>
                <p:cNvPr id="61" name="TextBox 60">
                  <a:extLst>
                    <a:ext uri="{FF2B5EF4-FFF2-40B4-BE49-F238E27FC236}">
                      <a16:creationId xmlns:a16="http://schemas.microsoft.com/office/drawing/2014/main" id="{189D3D22-6A90-4956-BC07-0723FC34C63D}"/>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366</a:t>
                  </a:r>
                </a:p>
              </p:txBody>
            </p:sp>
            <p:sp>
              <p:nvSpPr>
                <p:cNvPr id="62" name="TextBox 61">
                  <a:extLst>
                    <a:ext uri="{FF2B5EF4-FFF2-40B4-BE49-F238E27FC236}">
                      <a16:creationId xmlns:a16="http://schemas.microsoft.com/office/drawing/2014/main" id="{991C92A8-210C-47D1-AA35-8979F71D66DD}"/>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303</a:t>
                  </a:r>
                </a:p>
              </p:txBody>
            </p:sp>
            <p:sp>
              <p:nvSpPr>
                <p:cNvPr id="63" name="TextBox 62">
                  <a:extLst>
                    <a:ext uri="{FF2B5EF4-FFF2-40B4-BE49-F238E27FC236}">
                      <a16:creationId xmlns:a16="http://schemas.microsoft.com/office/drawing/2014/main" id="{60A3DD81-52F5-4326-8F1C-DF97EF073146}"/>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215</a:t>
                  </a:r>
                </a:p>
              </p:txBody>
            </p:sp>
            <p:sp>
              <p:nvSpPr>
                <p:cNvPr id="64" name="TextBox 63">
                  <a:extLst>
                    <a:ext uri="{FF2B5EF4-FFF2-40B4-BE49-F238E27FC236}">
                      <a16:creationId xmlns:a16="http://schemas.microsoft.com/office/drawing/2014/main" id="{AD850AAB-D282-4105-AC66-3C7B04BEB319}"/>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149</a:t>
                  </a:r>
                </a:p>
              </p:txBody>
            </p:sp>
            <p:sp>
              <p:nvSpPr>
                <p:cNvPr id="65" name="TextBox 64">
                  <a:extLst>
                    <a:ext uri="{FF2B5EF4-FFF2-40B4-BE49-F238E27FC236}">
                      <a16:creationId xmlns:a16="http://schemas.microsoft.com/office/drawing/2014/main" id="{AF19393D-5A07-4E28-A003-51A264BCAEAF}"/>
                    </a:ext>
                  </a:extLst>
                </p:cNvPr>
                <p:cNvSpPr txBox="1"/>
                <p:nvPr/>
              </p:nvSpPr>
              <p:spPr>
                <a:xfrm>
                  <a:off x="3255038" y="5054265"/>
                  <a:ext cx="372539"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116</a:t>
                  </a:r>
                </a:p>
              </p:txBody>
            </p:sp>
            <p:sp>
              <p:nvSpPr>
                <p:cNvPr id="66" name="TextBox 65">
                  <a:extLst>
                    <a:ext uri="{FF2B5EF4-FFF2-40B4-BE49-F238E27FC236}">
                      <a16:creationId xmlns:a16="http://schemas.microsoft.com/office/drawing/2014/main" id="{69B24D1C-1751-4EBD-9B80-31195B5F89B6}"/>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92</a:t>
                  </a:r>
                </a:p>
              </p:txBody>
            </p:sp>
            <p:sp>
              <p:nvSpPr>
                <p:cNvPr id="67" name="TextBox 66">
                  <a:extLst>
                    <a:ext uri="{FF2B5EF4-FFF2-40B4-BE49-F238E27FC236}">
                      <a16:creationId xmlns:a16="http://schemas.microsoft.com/office/drawing/2014/main" id="{51826625-C37B-4502-A1D7-2B0CBD7B1680}"/>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71</a:t>
                  </a:r>
                </a:p>
              </p:txBody>
            </p:sp>
          </p:grpSp>
          <p:sp>
            <p:nvSpPr>
              <p:cNvPr id="60" name="TextBox 59">
                <a:extLst>
                  <a:ext uri="{FF2B5EF4-FFF2-40B4-BE49-F238E27FC236}">
                    <a16:creationId xmlns:a16="http://schemas.microsoft.com/office/drawing/2014/main" id="{5CF02A23-16B7-4B79-BA9E-4433D8E85602}"/>
                  </a:ext>
                </a:extLst>
              </p:cNvPr>
              <p:cNvSpPr txBox="1"/>
              <p:nvPr/>
            </p:nvSpPr>
            <p:spPr>
              <a:xfrm>
                <a:off x="276022" y="5496700"/>
                <a:ext cx="610466" cy="334393"/>
              </a:xfrm>
              <a:prstGeom prst="rect">
                <a:avLst/>
              </a:prstGeom>
              <a:noFill/>
            </p:spPr>
            <p:txBody>
              <a:bodyPr wrap="none" rtlCol="0">
                <a:spAutoFit/>
              </a:bodyPr>
              <a:lstStyle/>
              <a:p>
                <a:pPr algn="r"/>
                <a:r>
                  <a:rPr lang="zh-CN" sz="1200" dirty="0">
                    <a:solidFill>
                      <a:srgbClr val="B2C0D8"/>
                    </a:solidFill>
                    <a:latin typeface="Arial"/>
                    <a:ea typeface="SimSun"/>
                  </a:rPr>
                  <a:t>Gem</a:t>
                </a:r>
              </a:p>
            </p:txBody>
          </p:sp>
        </p:grpSp>
        <p:grpSp>
          <p:nvGrpSpPr>
            <p:cNvPr id="41" name="Group 40">
              <a:extLst>
                <a:ext uri="{FF2B5EF4-FFF2-40B4-BE49-F238E27FC236}">
                  <a16:creationId xmlns:a16="http://schemas.microsoft.com/office/drawing/2014/main" id="{27947B17-FA43-40BE-A879-415617B9C798}"/>
                </a:ext>
              </a:extLst>
            </p:cNvPr>
            <p:cNvGrpSpPr/>
            <p:nvPr/>
          </p:nvGrpSpPr>
          <p:grpSpPr>
            <a:xfrm>
              <a:off x="13782" y="5736931"/>
              <a:ext cx="4916323" cy="334393"/>
              <a:chOff x="-116852" y="5736931"/>
              <a:chExt cx="4916323" cy="334393"/>
            </a:xfrm>
          </p:grpSpPr>
          <p:grpSp>
            <p:nvGrpSpPr>
              <p:cNvPr id="50" name="Group 49">
                <a:extLst>
                  <a:ext uri="{FF2B5EF4-FFF2-40B4-BE49-F238E27FC236}">
                    <a16:creationId xmlns:a16="http://schemas.microsoft.com/office/drawing/2014/main" id="{9B6AABF5-E720-4708-B83B-45558E33145E}"/>
                  </a:ext>
                </a:extLst>
              </p:cNvPr>
              <p:cNvGrpSpPr/>
              <p:nvPr/>
            </p:nvGrpSpPr>
            <p:grpSpPr>
              <a:xfrm>
                <a:off x="801096" y="5746746"/>
                <a:ext cx="3998375" cy="310696"/>
                <a:chOff x="806684" y="5054265"/>
                <a:chExt cx="3998375" cy="310696"/>
              </a:xfrm>
            </p:grpSpPr>
            <p:sp>
              <p:nvSpPr>
                <p:cNvPr id="52" name="TextBox 51">
                  <a:extLst>
                    <a:ext uri="{FF2B5EF4-FFF2-40B4-BE49-F238E27FC236}">
                      <a16:creationId xmlns:a16="http://schemas.microsoft.com/office/drawing/2014/main" id="{FB6B2B4B-4CFD-4275-AB5E-74A721162E63}"/>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364</a:t>
                  </a:r>
                </a:p>
              </p:txBody>
            </p:sp>
            <p:sp>
              <p:nvSpPr>
                <p:cNvPr id="53" name="TextBox 52">
                  <a:extLst>
                    <a:ext uri="{FF2B5EF4-FFF2-40B4-BE49-F238E27FC236}">
                      <a16:creationId xmlns:a16="http://schemas.microsoft.com/office/drawing/2014/main" id="{82D1D35F-EEAF-49BB-9236-5E2D389863C1}"/>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323</a:t>
                  </a:r>
                </a:p>
              </p:txBody>
            </p:sp>
            <p:sp>
              <p:nvSpPr>
                <p:cNvPr id="54" name="TextBox 53">
                  <a:extLst>
                    <a:ext uri="{FF2B5EF4-FFF2-40B4-BE49-F238E27FC236}">
                      <a16:creationId xmlns:a16="http://schemas.microsoft.com/office/drawing/2014/main" id="{105E262E-9832-408F-A7BD-C4E885B4EC5D}"/>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zh-CN" sz="1200" dirty="0">
                      <a:solidFill>
                        <a:srgbClr val="B60D27"/>
                      </a:solidFill>
                      <a:latin typeface="Arial"/>
                      <a:ea typeface="SimSun"/>
                      <a:cs typeface="Arial" panose="020B0604020202020204" pitchFamily="34" charset="0"/>
                    </a:rPr>
                    <a:t>221</a:t>
                  </a:r>
                </a:p>
              </p:txBody>
            </p:sp>
            <p:sp>
              <p:nvSpPr>
                <p:cNvPr id="55" name="TextBox 54">
                  <a:extLst>
                    <a:ext uri="{FF2B5EF4-FFF2-40B4-BE49-F238E27FC236}">
                      <a16:creationId xmlns:a16="http://schemas.microsoft.com/office/drawing/2014/main" id="{44FFD22A-A379-472C-88AD-1491991EA647}"/>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167</a:t>
                  </a:r>
                </a:p>
              </p:txBody>
            </p:sp>
            <p:sp>
              <p:nvSpPr>
                <p:cNvPr id="56" name="TextBox 55">
                  <a:extLst>
                    <a:ext uri="{FF2B5EF4-FFF2-40B4-BE49-F238E27FC236}">
                      <a16:creationId xmlns:a16="http://schemas.microsoft.com/office/drawing/2014/main" id="{25D7F0B3-477A-465D-BF3B-C2F95692174D}"/>
                    </a:ext>
                  </a:extLst>
                </p:cNvPr>
                <p:cNvSpPr txBox="1"/>
                <p:nvPr/>
              </p:nvSpPr>
              <p:spPr>
                <a:xfrm>
                  <a:off x="3248315" y="5054265"/>
                  <a:ext cx="385988" cy="310696"/>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133</a:t>
                  </a:r>
                </a:p>
              </p:txBody>
            </p:sp>
            <p:sp>
              <p:nvSpPr>
                <p:cNvPr id="57" name="TextBox 56">
                  <a:extLst>
                    <a:ext uri="{FF2B5EF4-FFF2-40B4-BE49-F238E27FC236}">
                      <a16:creationId xmlns:a16="http://schemas.microsoft.com/office/drawing/2014/main" id="{945F5635-3868-4C01-A845-81D88EF6BD58}"/>
                    </a:ext>
                  </a:extLst>
                </p:cNvPr>
                <p:cNvSpPr txBox="1"/>
                <p:nvPr/>
              </p:nvSpPr>
              <p:spPr>
                <a:xfrm>
                  <a:off x="3860788" y="5054265"/>
                  <a:ext cx="372539" cy="310696"/>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112</a:t>
                  </a:r>
                </a:p>
              </p:txBody>
            </p:sp>
            <p:sp>
              <p:nvSpPr>
                <p:cNvPr id="58" name="TextBox 57">
                  <a:extLst>
                    <a:ext uri="{FF2B5EF4-FFF2-40B4-BE49-F238E27FC236}">
                      <a16:creationId xmlns:a16="http://schemas.microsoft.com/office/drawing/2014/main" id="{A75E9DE3-2E34-4F3B-A721-BDE014A87705}"/>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93</a:t>
                  </a:r>
                </a:p>
              </p:txBody>
            </p:sp>
          </p:grpSp>
          <p:sp>
            <p:nvSpPr>
              <p:cNvPr id="51" name="TextBox 50">
                <a:extLst>
                  <a:ext uri="{FF2B5EF4-FFF2-40B4-BE49-F238E27FC236}">
                    <a16:creationId xmlns:a16="http://schemas.microsoft.com/office/drawing/2014/main" id="{DAACAB18-8B7C-4B03-BA26-77690EB70497}"/>
                  </a:ext>
                </a:extLst>
              </p:cNvPr>
              <p:cNvSpPr txBox="1"/>
              <p:nvPr/>
            </p:nvSpPr>
            <p:spPr>
              <a:xfrm>
                <a:off x="-116852" y="5736931"/>
                <a:ext cx="1003339" cy="334393"/>
              </a:xfrm>
              <a:prstGeom prst="rect">
                <a:avLst/>
              </a:prstGeom>
              <a:noFill/>
            </p:spPr>
            <p:txBody>
              <a:bodyPr wrap="none" rtlCol="0">
                <a:spAutoFit/>
              </a:bodyPr>
              <a:lstStyle/>
              <a:p>
                <a:pPr algn="r"/>
                <a:r>
                  <a:rPr lang="zh-CN" sz="1200">
                    <a:solidFill>
                      <a:srgbClr val="B60D27"/>
                    </a:solidFill>
                    <a:latin typeface="Arial"/>
                    <a:ea typeface="SimSun"/>
                  </a:rPr>
                  <a:t>GEMCAP</a:t>
                </a:r>
              </a:p>
            </p:txBody>
          </p:sp>
        </p:grpSp>
        <p:grpSp>
          <p:nvGrpSpPr>
            <p:cNvPr id="42" name="Group 41">
              <a:extLst>
                <a:ext uri="{FF2B5EF4-FFF2-40B4-BE49-F238E27FC236}">
                  <a16:creationId xmlns:a16="http://schemas.microsoft.com/office/drawing/2014/main" id="{1FC4874D-FEEF-491B-A286-09619F02674D}"/>
                </a:ext>
              </a:extLst>
            </p:cNvPr>
            <p:cNvGrpSpPr/>
            <p:nvPr/>
          </p:nvGrpSpPr>
          <p:grpSpPr>
            <a:xfrm>
              <a:off x="2103749" y="2470395"/>
              <a:ext cx="2864499" cy="557322"/>
              <a:chOff x="2103749" y="2470395"/>
              <a:chExt cx="2864499" cy="557322"/>
            </a:xfrm>
          </p:grpSpPr>
          <p:sp>
            <p:nvSpPr>
              <p:cNvPr id="47" name="TextBox 46">
                <a:extLst>
                  <a:ext uri="{FF2B5EF4-FFF2-40B4-BE49-F238E27FC236}">
                    <a16:creationId xmlns:a16="http://schemas.microsoft.com/office/drawing/2014/main" id="{CFD3F629-CBBB-4D2F-9162-3385D11D18B2}"/>
                  </a:ext>
                </a:extLst>
              </p:cNvPr>
              <p:cNvSpPr txBox="1"/>
              <p:nvPr/>
            </p:nvSpPr>
            <p:spPr>
              <a:xfrm>
                <a:off x="2506743" y="2470395"/>
                <a:ext cx="2461505" cy="557322"/>
              </a:xfrm>
              <a:prstGeom prst="rect">
                <a:avLst/>
              </a:prstGeom>
              <a:noFill/>
            </p:spPr>
            <p:txBody>
              <a:bodyPr wrap="none" rtlCol="0">
                <a:spAutoFit/>
              </a:bodyPr>
              <a:lstStyle/>
              <a:p>
                <a:r>
                  <a:rPr lang="zh-CN" sz="1200">
                    <a:solidFill>
                      <a:srgbClr val="B2C0D8"/>
                    </a:solidFill>
                    <a:latin typeface="Arial"/>
                    <a:ea typeface="SimSun"/>
                  </a:rPr>
                  <a:t>吉西他滨</a:t>
                </a:r>
              </a:p>
              <a:p>
                <a:r>
                  <a:rPr lang="zh-CN" sz="1200">
                    <a:solidFill>
                      <a:srgbClr val="B60D27"/>
                    </a:solidFill>
                    <a:latin typeface="Arial"/>
                    <a:ea typeface="SimSun"/>
                  </a:rPr>
                  <a:t>吉西他滨 + 卡培他滨</a:t>
                </a:r>
              </a:p>
            </p:txBody>
          </p:sp>
          <p:cxnSp>
            <p:nvCxnSpPr>
              <p:cNvPr id="48" name="Straight Connector 47">
                <a:extLst>
                  <a:ext uri="{FF2B5EF4-FFF2-40B4-BE49-F238E27FC236}">
                    <a16:creationId xmlns:a16="http://schemas.microsoft.com/office/drawing/2014/main" id="{B333F504-80EF-43F8-815A-979800FC6CE5}"/>
                  </a:ext>
                </a:extLst>
              </p:cNvPr>
              <p:cNvCxnSpPr/>
              <p:nvPr/>
            </p:nvCxnSpPr>
            <p:spPr>
              <a:xfrm>
                <a:off x="2103749"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8D29533-55A2-4D34-8522-97E7C829E6C4}"/>
                  </a:ext>
                </a:extLst>
              </p:cNvPr>
              <p:cNvCxnSpPr/>
              <p:nvPr/>
            </p:nvCxnSpPr>
            <p:spPr>
              <a:xfrm>
                <a:off x="2103749"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8AA6A9A0-EE38-4FB3-9A44-2E9EF4EF87C0}"/>
                </a:ext>
              </a:extLst>
            </p:cNvPr>
            <p:cNvGrpSpPr/>
            <p:nvPr/>
          </p:nvGrpSpPr>
          <p:grpSpPr>
            <a:xfrm>
              <a:off x="1151313" y="2598879"/>
              <a:ext cx="3613943" cy="1833953"/>
              <a:chOff x="5015846" y="2727749"/>
              <a:chExt cx="5676900" cy="2892805"/>
            </a:xfrm>
          </p:grpSpPr>
          <p:sp>
            <p:nvSpPr>
              <p:cNvPr id="45" name="Freeform: Shape 44">
                <a:extLst>
                  <a:ext uri="{FF2B5EF4-FFF2-40B4-BE49-F238E27FC236}">
                    <a16:creationId xmlns:a16="http://schemas.microsoft.com/office/drawing/2014/main" id="{CF94010F-831E-44F2-B511-4E14B6489346}"/>
                  </a:ext>
                </a:extLst>
              </p:cNvPr>
              <p:cNvSpPr/>
              <p:nvPr/>
            </p:nvSpPr>
            <p:spPr>
              <a:xfrm>
                <a:off x="5015846" y="2734479"/>
                <a:ext cx="5676900" cy="2886075"/>
              </a:xfrm>
              <a:custGeom>
                <a:avLst/>
                <a:gdLst>
                  <a:gd name="connsiteX0" fmla="*/ 5677976 w 5676900"/>
                  <a:gd name="connsiteY0" fmla="*/ 2891155 h 2886075"/>
                  <a:gd name="connsiteX1" fmla="*/ 5620760 w 5676900"/>
                  <a:gd name="connsiteY1" fmla="*/ 2891155 h 2886075"/>
                  <a:gd name="connsiteX2" fmla="*/ 5620760 w 5676900"/>
                  <a:gd name="connsiteY2" fmla="*/ 2874334 h 2886075"/>
                  <a:gd name="connsiteX3" fmla="*/ 5600567 w 5676900"/>
                  <a:gd name="connsiteY3" fmla="*/ 2874334 h 2886075"/>
                  <a:gd name="connsiteX4" fmla="*/ 5600567 w 5676900"/>
                  <a:gd name="connsiteY4" fmla="*/ 2850769 h 2886075"/>
                  <a:gd name="connsiteX5" fmla="*/ 5509689 w 5676900"/>
                  <a:gd name="connsiteY5" fmla="*/ 2850769 h 2886075"/>
                  <a:gd name="connsiteX6" fmla="*/ 5509689 w 5676900"/>
                  <a:gd name="connsiteY6" fmla="*/ 2810383 h 2886075"/>
                  <a:gd name="connsiteX7" fmla="*/ 5334676 w 5676900"/>
                  <a:gd name="connsiteY7" fmla="*/ 2810383 h 2886075"/>
                  <a:gd name="connsiteX8" fmla="*/ 5334676 w 5676900"/>
                  <a:gd name="connsiteY8" fmla="*/ 2783456 h 2886075"/>
                  <a:gd name="connsiteX9" fmla="*/ 5055318 w 5676900"/>
                  <a:gd name="connsiteY9" fmla="*/ 2783456 h 2886075"/>
                  <a:gd name="connsiteX10" fmla="*/ 5055318 w 5676900"/>
                  <a:gd name="connsiteY10" fmla="*/ 2753166 h 2886075"/>
                  <a:gd name="connsiteX11" fmla="*/ 5018294 w 5676900"/>
                  <a:gd name="connsiteY11" fmla="*/ 2753166 h 2886075"/>
                  <a:gd name="connsiteX12" fmla="*/ 5018294 w 5676900"/>
                  <a:gd name="connsiteY12" fmla="*/ 2743070 h 2886075"/>
                  <a:gd name="connsiteX13" fmla="*/ 4917320 w 5676900"/>
                  <a:gd name="connsiteY13" fmla="*/ 2743070 h 2886075"/>
                  <a:gd name="connsiteX14" fmla="*/ 4917320 w 5676900"/>
                  <a:gd name="connsiteY14" fmla="*/ 2729602 h 2886075"/>
                  <a:gd name="connsiteX15" fmla="*/ 4866837 w 5676900"/>
                  <a:gd name="connsiteY15" fmla="*/ 2729602 h 2886075"/>
                  <a:gd name="connsiteX16" fmla="*/ 4866837 w 5676900"/>
                  <a:gd name="connsiteY16" fmla="*/ 2719505 h 2886075"/>
                  <a:gd name="connsiteX17" fmla="*/ 4772597 w 5676900"/>
                  <a:gd name="connsiteY17" fmla="*/ 2719505 h 2886075"/>
                  <a:gd name="connsiteX18" fmla="*/ 4772597 w 5676900"/>
                  <a:gd name="connsiteY18" fmla="*/ 2685844 h 2886075"/>
                  <a:gd name="connsiteX19" fmla="*/ 4658163 w 5676900"/>
                  <a:gd name="connsiteY19" fmla="*/ 2685844 h 2886075"/>
                  <a:gd name="connsiteX20" fmla="*/ 4658163 w 5676900"/>
                  <a:gd name="connsiteY20" fmla="*/ 2652192 h 2886075"/>
                  <a:gd name="connsiteX21" fmla="*/ 4550464 w 5676900"/>
                  <a:gd name="connsiteY21" fmla="*/ 2652192 h 2886075"/>
                  <a:gd name="connsiteX22" fmla="*/ 4550464 w 5676900"/>
                  <a:gd name="connsiteY22" fmla="*/ 2625265 h 2886075"/>
                  <a:gd name="connsiteX23" fmla="*/ 4503344 w 5676900"/>
                  <a:gd name="connsiteY23" fmla="*/ 2625265 h 2886075"/>
                  <a:gd name="connsiteX24" fmla="*/ 4503344 w 5676900"/>
                  <a:gd name="connsiteY24" fmla="*/ 2591613 h 2886075"/>
                  <a:gd name="connsiteX25" fmla="*/ 4321588 w 5676900"/>
                  <a:gd name="connsiteY25" fmla="*/ 2591613 h 2886075"/>
                  <a:gd name="connsiteX26" fmla="*/ 4321588 w 5676900"/>
                  <a:gd name="connsiteY26" fmla="*/ 2557952 h 2886075"/>
                  <a:gd name="connsiteX27" fmla="*/ 4220623 w 5676900"/>
                  <a:gd name="connsiteY27" fmla="*/ 2557952 h 2886075"/>
                  <a:gd name="connsiteX28" fmla="*/ 4220623 w 5676900"/>
                  <a:gd name="connsiteY28" fmla="*/ 2551217 h 2886075"/>
                  <a:gd name="connsiteX29" fmla="*/ 4099455 w 5676900"/>
                  <a:gd name="connsiteY29" fmla="*/ 2551217 h 2886075"/>
                  <a:gd name="connsiteX30" fmla="*/ 4099455 w 5676900"/>
                  <a:gd name="connsiteY30" fmla="*/ 2527662 h 2886075"/>
                  <a:gd name="connsiteX31" fmla="*/ 4022036 w 5676900"/>
                  <a:gd name="connsiteY31" fmla="*/ 2527662 h 2886075"/>
                  <a:gd name="connsiteX32" fmla="*/ 4022036 w 5676900"/>
                  <a:gd name="connsiteY32" fmla="*/ 2517566 h 2886075"/>
                  <a:gd name="connsiteX33" fmla="*/ 4032142 w 5676900"/>
                  <a:gd name="connsiteY33" fmla="*/ 2517566 h 2886075"/>
                  <a:gd name="connsiteX34" fmla="*/ 4032142 w 5676900"/>
                  <a:gd name="connsiteY34" fmla="*/ 2500735 h 2886075"/>
                  <a:gd name="connsiteX35" fmla="*/ 3931168 w 5676900"/>
                  <a:gd name="connsiteY35" fmla="*/ 2500735 h 2886075"/>
                  <a:gd name="connsiteX36" fmla="*/ 3931168 w 5676900"/>
                  <a:gd name="connsiteY36" fmla="*/ 2473808 h 2886075"/>
                  <a:gd name="connsiteX37" fmla="*/ 3894144 w 5676900"/>
                  <a:gd name="connsiteY37" fmla="*/ 2473808 h 2886075"/>
                  <a:gd name="connsiteX38" fmla="*/ 3894144 w 5676900"/>
                  <a:gd name="connsiteY38" fmla="*/ 2440147 h 2886075"/>
                  <a:gd name="connsiteX39" fmla="*/ 3752784 w 5676900"/>
                  <a:gd name="connsiteY39" fmla="*/ 2440147 h 2886075"/>
                  <a:gd name="connsiteX40" fmla="*/ 3752784 w 5676900"/>
                  <a:gd name="connsiteY40" fmla="*/ 2423325 h 2886075"/>
                  <a:gd name="connsiteX41" fmla="*/ 3682098 w 5676900"/>
                  <a:gd name="connsiteY41" fmla="*/ 2423325 h 2886075"/>
                  <a:gd name="connsiteX42" fmla="*/ 3682098 w 5676900"/>
                  <a:gd name="connsiteY42" fmla="*/ 2399760 h 2886075"/>
                  <a:gd name="connsiteX43" fmla="*/ 3564303 w 5676900"/>
                  <a:gd name="connsiteY43" fmla="*/ 2399760 h 2886075"/>
                  <a:gd name="connsiteX44" fmla="*/ 3564303 w 5676900"/>
                  <a:gd name="connsiteY44" fmla="*/ 2372833 h 2886075"/>
                  <a:gd name="connsiteX45" fmla="*/ 3385918 w 5676900"/>
                  <a:gd name="connsiteY45" fmla="*/ 2372833 h 2886075"/>
                  <a:gd name="connsiteX46" fmla="*/ 3385918 w 5676900"/>
                  <a:gd name="connsiteY46" fmla="*/ 2359374 h 2886075"/>
                  <a:gd name="connsiteX47" fmla="*/ 3288316 w 5676900"/>
                  <a:gd name="connsiteY47" fmla="*/ 2359374 h 2886075"/>
                  <a:gd name="connsiteX48" fmla="*/ 3288316 w 5676900"/>
                  <a:gd name="connsiteY48" fmla="*/ 2312254 h 2886075"/>
                  <a:gd name="connsiteX49" fmla="*/ 3099835 w 5676900"/>
                  <a:gd name="connsiteY49" fmla="*/ 2312254 h 2886075"/>
                  <a:gd name="connsiteX50" fmla="*/ 3099835 w 5676900"/>
                  <a:gd name="connsiteY50" fmla="*/ 2268496 h 2886075"/>
                  <a:gd name="connsiteX51" fmla="*/ 3086367 w 5676900"/>
                  <a:gd name="connsiteY51" fmla="*/ 2268496 h 2886075"/>
                  <a:gd name="connsiteX52" fmla="*/ 3086367 w 5676900"/>
                  <a:gd name="connsiteY52" fmla="*/ 2234845 h 2886075"/>
                  <a:gd name="connsiteX53" fmla="*/ 3045981 w 5676900"/>
                  <a:gd name="connsiteY53" fmla="*/ 2234845 h 2886075"/>
                  <a:gd name="connsiteX54" fmla="*/ 3045981 w 5676900"/>
                  <a:gd name="connsiteY54" fmla="*/ 2204546 h 2886075"/>
                  <a:gd name="connsiteX55" fmla="*/ 3008957 w 5676900"/>
                  <a:gd name="connsiteY55" fmla="*/ 2204546 h 2886075"/>
                  <a:gd name="connsiteX56" fmla="*/ 3008957 w 5676900"/>
                  <a:gd name="connsiteY56" fmla="*/ 2170894 h 2886075"/>
                  <a:gd name="connsiteX57" fmla="*/ 2931547 w 5676900"/>
                  <a:gd name="connsiteY57" fmla="*/ 2170894 h 2886075"/>
                  <a:gd name="connsiteX58" fmla="*/ 2931547 w 5676900"/>
                  <a:gd name="connsiteY58" fmla="*/ 2130508 h 2886075"/>
                  <a:gd name="connsiteX59" fmla="*/ 2884427 w 5676900"/>
                  <a:gd name="connsiteY59" fmla="*/ 2130508 h 2886075"/>
                  <a:gd name="connsiteX60" fmla="*/ 2884427 w 5676900"/>
                  <a:gd name="connsiteY60" fmla="*/ 2106943 h 2886075"/>
                  <a:gd name="connsiteX61" fmla="*/ 2793549 w 5676900"/>
                  <a:gd name="connsiteY61" fmla="*/ 2106943 h 2886075"/>
                  <a:gd name="connsiteX62" fmla="*/ 2793549 w 5676900"/>
                  <a:gd name="connsiteY62" fmla="*/ 2042992 h 2886075"/>
                  <a:gd name="connsiteX63" fmla="*/ 2746429 w 5676900"/>
                  <a:gd name="connsiteY63" fmla="*/ 2042992 h 2886075"/>
                  <a:gd name="connsiteX64" fmla="*/ 2746429 w 5676900"/>
                  <a:gd name="connsiteY64" fmla="*/ 2019437 h 2886075"/>
                  <a:gd name="connsiteX65" fmla="*/ 2682478 w 5676900"/>
                  <a:gd name="connsiteY65" fmla="*/ 2019437 h 2886075"/>
                  <a:gd name="connsiteX66" fmla="*/ 2682478 w 5676900"/>
                  <a:gd name="connsiteY66" fmla="*/ 1982413 h 2886075"/>
                  <a:gd name="connsiteX67" fmla="*/ 2642092 w 5676900"/>
                  <a:gd name="connsiteY67" fmla="*/ 1982413 h 2886075"/>
                  <a:gd name="connsiteX68" fmla="*/ 2642092 w 5676900"/>
                  <a:gd name="connsiteY68" fmla="*/ 1952124 h 2886075"/>
                  <a:gd name="connsiteX69" fmla="*/ 2561320 w 5676900"/>
                  <a:gd name="connsiteY69" fmla="*/ 1952124 h 2886075"/>
                  <a:gd name="connsiteX70" fmla="*/ 2561320 w 5676900"/>
                  <a:gd name="connsiteY70" fmla="*/ 1925196 h 2886075"/>
                  <a:gd name="connsiteX71" fmla="*/ 2524297 w 5676900"/>
                  <a:gd name="connsiteY71" fmla="*/ 1925196 h 2886075"/>
                  <a:gd name="connsiteX72" fmla="*/ 2524297 w 5676900"/>
                  <a:gd name="connsiteY72" fmla="*/ 1874714 h 2886075"/>
                  <a:gd name="connsiteX73" fmla="*/ 2497369 w 5676900"/>
                  <a:gd name="connsiteY73" fmla="*/ 1874714 h 2886075"/>
                  <a:gd name="connsiteX74" fmla="*/ 2497369 w 5676900"/>
                  <a:gd name="connsiteY74" fmla="*/ 1824222 h 2886075"/>
                  <a:gd name="connsiteX75" fmla="*/ 2443515 w 5676900"/>
                  <a:gd name="connsiteY75" fmla="*/ 1824222 h 2886075"/>
                  <a:gd name="connsiteX76" fmla="*/ 2443515 w 5676900"/>
                  <a:gd name="connsiteY76" fmla="*/ 1777102 h 2886075"/>
                  <a:gd name="connsiteX77" fmla="*/ 2345912 w 5676900"/>
                  <a:gd name="connsiteY77" fmla="*/ 1777102 h 2886075"/>
                  <a:gd name="connsiteX78" fmla="*/ 2345912 w 5676900"/>
                  <a:gd name="connsiteY78" fmla="*/ 1753546 h 2886075"/>
                  <a:gd name="connsiteX79" fmla="*/ 2288696 w 5676900"/>
                  <a:gd name="connsiteY79" fmla="*/ 1753546 h 2886075"/>
                  <a:gd name="connsiteX80" fmla="*/ 2288696 w 5676900"/>
                  <a:gd name="connsiteY80" fmla="*/ 1729981 h 2886075"/>
                  <a:gd name="connsiteX81" fmla="*/ 2238204 w 5676900"/>
                  <a:gd name="connsiteY81" fmla="*/ 1729981 h 2886075"/>
                  <a:gd name="connsiteX82" fmla="*/ 2238204 w 5676900"/>
                  <a:gd name="connsiteY82" fmla="*/ 1689595 h 2886075"/>
                  <a:gd name="connsiteX83" fmla="*/ 2191084 w 5676900"/>
                  <a:gd name="connsiteY83" fmla="*/ 1689595 h 2886075"/>
                  <a:gd name="connsiteX84" fmla="*/ 2191084 w 5676900"/>
                  <a:gd name="connsiteY84" fmla="*/ 1659306 h 2886075"/>
                  <a:gd name="connsiteX85" fmla="*/ 2164156 w 5676900"/>
                  <a:gd name="connsiteY85" fmla="*/ 1659306 h 2886075"/>
                  <a:gd name="connsiteX86" fmla="*/ 2164156 w 5676900"/>
                  <a:gd name="connsiteY86" fmla="*/ 1598717 h 2886075"/>
                  <a:gd name="connsiteX87" fmla="*/ 2123770 w 5676900"/>
                  <a:gd name="connsiteY87" fmla="*/ 1598717 h 2886075"/>
                  <a:gd name="connsiteX88" fmla="*/ 2123770 w 5676900"/>
                  <a:gd name="connsiteY88" fmla="*/ 1548235 h 2886075"/>
                  <a:gd name="connsiteX89" fmla="*/ 2100215 w 5676900"/>
                  <a:gd name="connsiteY89" fmla="*/ 1548235 h 2886075"/>
                  <a:gd name="connsiteX90" fmla="*/ 2100215 w 5676900"/>
                  <a:gd name="connsiteY90" fmla="*/ 1491018 h 2886075"/>
                  <a:gd name="connsiteX91" fmla="*/ 2056457 w 5676900"/>
                  <a:gd name="connsiteY91" fmla="*/ 1491018 h 2886075"/>
                  <a:gd name="connsiteX92" fmla="*/ 2056457 w 5676900"/>
                  <a:gd name="connsiteY92" fmla="*/ 1447260 h 2886075"/>
                  <a:gd name="connsiteX93" fmla="*/ 2022796 w 5676900"/>
                  <a:gd name="connsiteY93" fmla="*/ 1447260 h 2886075"/>
                  <a:gd name="connsiteX94" fmla="*/ 2022796 w 5676900"/>
                  <a:gd name="connsiteY94" fmla="*/ 1443898 h 2886075"/>
                  <a:gd name="connsiteX95" fmla="*/ 1908362 w 5676900"/>
                  <a:gd name="connsiteY95" fmla="*/ 1443898 h 2886075"/>
                  <a:gd name="connsiteX96" fmla="*/ 1908362 w 5676900"/>
                  <a:gd name="connsiteY96" fmla="*/ 1403503 h 2886075"/>
                  <a:gd name="connsiteX97" fmla="*/ 1834325 w 5676900"/>
                  <a:gd name="connsiteY97" fmla="*/ 1403503 h 2886075"/>
                  <a:gd name="connsiteX98" fmla="*/ 1834325 w 5676900"/>
                  <a:gd name="connsiteY98" fmla="*/ 1363116 h 2886075"/>
                  <a:gd name="connsiteX99" fmla="*/ 1790567 w 5676900"/>
                  <a:gd name="connsiteY99" fmla="*/ 1363116 h 2886075"/>
                  <a:gd name="connsiteX100" fmla="*/ 1790567 w 5676900"/>
                  <a:gd name="connsiteY100" fmla="*/ 1356392 h 2886075"/>
                  <a:gd name="connsiteX101" fmla="*/ 1780470 w 5676900"/>
                  <a:gd name="connsiteY101" fmla="*/ 1356392 h 2886075"/>
                  <a:gd name="connsiteX102" fmla="*/ 1780470 w 5676900"/>
                  <a:gd name="connsiteY102" fmla="*/ 1322731 h 2886075"/>
                  <a:gd name="connsiteX103" fmla="*/ 1709785 w 5676900"/>
                  <a:gd name="connsiteY103" fmla="*/ 1322731 h 2886075"/>
                  <a:gd name="connsiteX104" fmla="*/ 1709785 w 5676900"/>
                  <a:gd name="connsiteY104" fmla="*/ 1295803 h 2886075"/>
                  <a:gd name="connsiteX105" fmla="*/ 1659303 w 5676900"/>
                  <a:gd name="connsiteY105" fmla="*/ 1295803 h 2886075"/>
                  <a:gd name="connsiteX106" fmla="*/ 1659303 w 5676900"/>
                  <a:gd name="connsiteY106" fmla="*/ 1241949 h 2886075"/>
                  <a:gd name="connsiteX107" fmla="*/ 1598724 w 5676900"/>
                  <a:gd name="connsiteY107" fmla="*/ 1241949 h 2886075"/>
                  <a:gd name="connsiteX108" fmla="*/ 1598724 w 5676900"/>
                  <a:gd name="connsiteY108" fmla="*/ 1191466 h 2886075"/>
                  <a:gd name="connsiteX109" fmla="*/ 1544869 w 5676900"/>
                  <a:gd name="connsiteY109" fmla="*/ 1191466 h 2886075"/>
                  <a:gd name="connsiteX110" fmla="*/ 1544869 w 5676900"/>
                  <a:gd name="connsiteY110" fmla="*/ 1154443 h 2886075"/>
                  <a:gd name="connsiteX111" fmla="*/ 1504483 w 5676900"/>
                  <a:gd name="connsiteY111" fmla="*/ 1154443 h 2886075"/>
                  <a:gd name="connsiteX112" fmla="*/ 1504483 w 5676900"/>
                  <a:gd name="connsiteY112" fmla="*/ 1110685 h 2886075"/>
                  <a:gd name="connsiteX113" fmla="*/ 1440532 w 5676900"/>
                  <a:gd name="connsiteY113" fmla="*/ 1110685 h 2886075"/>
                  <a:gd name="connsiteX114" fmla="*/ 1440532 w 5676900"/>
                  <a:gd name="connsiteY114" fmla="*/ 1070299 h 2886075"/>
                  <a:gd name="connsiteX115" fmla="*/ 1393412 w 5676900"/>
                  <a:gd name="connsiteY115" fmla="*/ 1070299 h 2886075"/>
                  <a:gd name="connsiteX116" fmla="*/ 1393412 w 5676900"/>
                  <a:gd name="connsiteY116" fmla="*/ 1019816 h 2886075"/>
                  <a:gd name="connsiteX117" fmla="*/ 1336196 w 5676900"/>
                  <a:gd name="connsiteY117" fmla="*/ 1019816 h 2886075"/>
                  <a:gd name="connsiteX118" fmla="*/ 1336196 w 5676900"/>
                  <a:gd name="connsiteY118" fmla="*/ 912112 h 2886075"/>
                  <a:gd name="connsiteX119" fmla="*/ 1278979 w 5676900"/>
                  <a:gd name="connsiteY119" fmla="*/ 912112 h 2886075"/>
                  <a:gd name="connsiteX120" fmla="*/ 1278979 w 5676900"/>
                  <a:gd name="connsiteY120" fmla="*/ 844796 h 2886075"/>
                  <a:gd name="connsiteX121" fmla="*/ 1228487 w 5676900"/>
                  <a:gd name="connsiteY121" fmla="*/ 844796 h 2886075"/>
                  <a:gd name="connsiteX122" fmla="*/ 1228487 w 5676900"/>
                  <a:gd name="connsiteY122" fmla="*/ 760654 h 2886075"/>
                  <a:gd name="connsiteX123" fmla="*/ 1191463 w 5676900"/>
                  <a:gd name="connsiteY123" fmla="*/ 760654 h 2886075"/>
                  <a:gd name="connsiteX124" fmla="*/ 1191463 w 5676900"/>
                  <a:gd name="connsiteY124" fmla="*/ 686608 h 2886075"/>
                  <a:gd name="connsiteX125" fmla="*/ 1117416 w 5676900"/>
                  <a:gd name="connsiteY125" fmla="*/ 686608 h 2886075"/>
                  <a:gd name="connsiteX126" fmla="*/ 1117416 w 5676900"/>
                  <a:gd name="connsiteY126" fmla="*/ 652951 h 2886075"/>
                  <a:gd name="connsiteX127" fmla="*/ 1083764 w 5676900"/>
                  <a:gd name="connsiteY127" fmla="*/ 652951 h 2886075"/>
                  <a:gd name="connsiteX128" fmla="*/ 1083764 w 5676900"/>
                  <a:gd name="connsiteY128" fmla="*/ 619293 h 2886075"/>
                  <a:gd name="connsiteX129" fmla="*/ 1019813 w 5676900"/>
                  <a:gd name="connsiteY129" fmla="*/ 619293 h 2886075"/>
                  <a:gd name="connsiteX130" fmla="*/ 1019813 w 5676900"/>
                  <a:gd name="connsiteY130" fmla="*/ 578905 h 2886075"/>
                  <a:gd name="connsiteX131" fmla="*/ 959234 w 5676900"/>
                  <a:gd name="connsiteY131" fmla="*/ 578905 h 2886075"/>
                  <a:gd name="connsiteX132" fmla="*/ 959234 w 5676900"/>
                  <a:gd name="connsiteY132" fmla="*/ 508225 h 2886075"/>
                  <a:gd name="connsiteX133" fmla="*/ 851528 w 5676900"/>
                  <a:gd name="connsiteY133" fmla="*/ 508225 h 2886075"/>
                  <a:gd name="connsiteX134" fmla="*/ 851528 w 5676900"/>
                  <a:gd name="connsiteY134" fmla="*/ 434178 h 2886075"/>
                  <a:gd name="connsiteX135" fmla="*/ 770751 w 5676900"/>
                  <a:gd name="connsiteY135" fmla="*/ 434178 h 2886075"/>
                  <a:gd name="connsiteX136" fmla="*/ 770751 w 5676900"/>
                  <a:gd name="connsiteY136" fmla="*/ 360132 h 2886075"/>
                  <a:gd name="connsiteX137" fmla="*/ 743825 w 5676900"/>
                  <a:gd name="connsiteY137" fmla="*/ 360132 h 2886075"/>
                  <a:gd name="connsiteX138" fmla="*/ 743825 w 5676900"/>
                  <a:gd name="connsiteY138" fmla="*/ 282720 h 2886075"/>
                  <a:gd name="connsiteX139" fmla="*/ 703437 w 5676900"/>
                  <a:gd name="connsiteY139" fmla="*/ 282720 h 2886075"/>
                  <a:gd name="connsiteX140" fmla="*/ 703437 w 5676900"/>
                  <a:gd name="connsiteY140" fmla="*/ 249064 h 2886075"/>
                  <a:gd name="connsiteX141" fmla="*/ 629390 w 5676900"/>
                  <a:gd name="connsiteY141" fmla="*/ 249064 h 2886075"/>
                  <a:gd name="connsiteX142" fmla="*/ 629390 w 5676900"/>
                  <a:gd name="connsiteY142" fmla="*/ 195212 h 2886075"/>
                  <a:gd name="connsiteX143" fmla="*/ 605830 w 5676900"/>
                  <a:gd name="connsiteY143" fmla="*/ 195212 h 2886075"/>
                  <a:gd name="connsiteX144" fmla="*/ 605830 w 5676900"/>
                  <a:gd name="connsiteY144" fmla="*/ 137995 h 2886075"/>
                  <a:gd name="connsiteX145" fmla="*/ 525053 w 5676900"/>
                  <a:gd name="connsiteY145" fmla="*/ 137995 h 2886075"/>
                  <a:gd name="connsiteX146" fmla="*/ 525053 w 5676900"/>
                  <a:gd name="connsiteY146" fmla="*/ 117801 h 2886075"/>
                  <a:gd name="connsiteX147" fmla="*/ 474567 w 5676900"/>
                  <a:gd name="connsiteY147" fmla="*/ 117801 h 2886075"/>
                  <a:gd name="connsiteX148" fmla="*/ 474567 w 5676900"/>
                  <a:gd name="connsiteY148" fmla="*/ 94241 h 2886075"/>
                  <a:gd name="connsiteX149" fmla="*/ 393790 w 5676900"/>
                  <a:gd name="connsiteY149" fmla="*/ 94241 h 2886075"/>
                  <a:gd name="connsiteX150" fmla="*/ 393790 w 5676900"/>
                  <a:gd name="connsiteY150" fmla="*/ 60583 h 2886075"/>
                  <a:gd name="connsiteX151" fmla="*/ 350035 w 5676900"/>
                  <a:gd name="connsiteY151" fmla="*/ 60583 h 2886075"/>
                  <a:gd name="connsiteX152" fmla="*/ 350035 w 5676900"/>
                  <a:gd name="connsiteY152" fmla="*/ 0 h 2886075"/>
                  <a:gd name="connsiteX153" fmla="*/ 0 w 5676900"/>
                  <a:gd name="connsiteY153" fmla="*/ 0 h 288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5676900" h="2886075">
                    <a:moveTo>
                      <a:pt x="5677976" y="2891155"/>
                    </a:moveTo>
                    <a:lnTo>
                      <a:pt x="5620760" y="2891155"/>
                    </a:lnTo>
                    <a:lnTo>
                      <a:pt x="5620760" y="2874334"/>
                    </a:lnTo>
                    <a:lnTo>
                      <a:pt x="5600567" y="2874334"/>
                    </a:lnTo>
                    <a:lnTo>
                      <a:pt x="5600567" y="2850769"/>
                    </a:lnTo>
                    <a:lnTo>
                      <a:pt x="5509689" y="2850769"/>
                    </a:lnTo>
                    <a:lnTo>
                      <a:pt x="5509689" y="2810383"/>
                    </a:lnTo>
                    <a:lnTo>
                      <a:pt x="5334676" y="2810383"/>
                    </a:lnTo>
                    <a:lnTo>
                      <a:pt x="5334676" y="2783456"/>
                    </a:lnTo>
                    <a:lnTo>
                      <a:pt x="5055318" y="2783456"/>
                    </a:lnTo>
                    <a:lnTo>
                      <a:pt x="5055318" y="2753166"/>
                    </a:lnTo>
                    <a:lnTo>
                      <a:pt x="5018294" y="2753166"/>
                    </a:lnTo>
                    <a:lnTo>
                      <a:pt x="5018294" y="2743070"/>
                    </a:lnTo>
                    <a:lnTo>
                      <a:pt x="4917320" y="2743070"/>
                    </a:lnTo>
                    <a:lnTo>
                      <a:pt x="4917320" y="2729602"/>
                    </a:lnTo>
                    <a:lnTo>
                      <a:pt x="4866837" y="2729602"/>
                    </a:lnTo>
                    <a:lnTo>
                      <a:pt x="4866837" y="2719505"/>
                    </a:lnTo>
                    <a:lnTo>
                      <a:pt x="4772597" y="2719505"/>
                    </a:lnTo>
                    <a:lnTo>
                      <a:pt x="4772597" y="2685844"/>
                    </a:lnTo>
                    <a:lnTo>
                      <a:pt x="4658163" y="2685844"/>
                    </a:lnTo>
                    <a:lnTo>
                      <a:pt x="4658163" y="2652192"/>
                    </a:lnTo>
                    <a:lnTo>
                      <a:pt x="4550464" y="2652192"/>
                    </a:lnTo>
                    <a:lnTo>
                      <a:pt x="4550464" y="2625265"/>
                    </a:lnTo>
                    <a:lnTo>
                      <a:pt x="4503344" y="2625265"/>
                    </a:lnTo>
                    <a:lnTo>
                      <a:pt x="4503344" y="2591613"/>
                    </a:lnTo>
                    <a:lnTo>
                      <a:pt x="4321588" y="2591613"/>
                    </a:lnTo>
                    <a:lnTo>
                      <a:pt x="4321588" y="2557952"/>
                    </a:lnTo>
                    <a:lnTo>
                      <a:pt x="4220623" y="2557952"/>
                    </a:lnTo>
                    <a:lnTo>
                      <a:pt x="4220623" y="2551217"/>
                    </a:lnTo>
                    <a:lnTo>
                      <a:pt x="4099455" y="2551217"/>
                    </a:lnTo>
                    <a:lnTo>
                      <a:pt x="4099455" y="2527662"/>
                    </a:lnTo>
                    <a:lnTo>
                      <a:pt x="4022036" y="2527662"/>
                    </a:lnTo>
                    <a:lnTo>
                      <a:pt x="4022036" y="2517566"/>
                    </a:lnTo>
                    <a:lnTo>
                      <a:pt x="4032142" y="2517566"/>
                    </a:lnTo>
                    <a:lnTo>
                      <a:pt x="4032142" y="2500735"/>
                    </a:lnTo>
                    <a:lnTo>
                      <a:pt x="3931168" y="2500735"/>
                    </a:lnTo>
                    <a:lnTo>
                      <a:pt x="3931168" y="2473808"/>
                    </a:lnTo>
                    <a:lnTo>
                      <a:pt x="3894144" y="2473808"/>
                    </a:lnTo>
                    <a:lnTo>
                      <a:pt x="3894144" y="2440147"/>
                    </a:lnTo>
                    <a:lnTo>
                      <a:pt x="3752784" y="2440147"/>
                    </a:lnTo>
                    <a:lnTo>
                      <a:pt x="3752784" y="2423325"/>
                    </a:lnTo>
                    <a:lnTo>
                      <a:pt x="3682098" y="2423325"/>
                    </a:lnTo>
                    <a:lnTo>
                      <a:pt x="3682098" y="2399760"/>
                    </a:lnTo>
                    <a:lnTo>
                      <a:pt x="3564303" y="2399760"/>
                    </a:lnTo>
                    <a:lnTo>
                      <a:pt x="3564303" y="2372833"/>
                    </a:lnTo>
                    <a:lnTo>
                      <a:pt x="3385918" y="2372833"/>
                    </a:lnTo>
                    <a:lnTo>
                      <a:pt x="3385918" y="2359374"/>
                    </a:lnTo>
                    <a:lnTo>
                      <a:pt x="3288316" y="2359374"/>
                    </a:lnTo>
                    <a:lnTo>
                      <a:pt x="3288316" y="2312254"/>
                    </a:lnTo>
                    <a:lnTo>
                      <a:pt x="3099835" y="2312254"/>
                    </a:lnTo>
                    <a:lnTo>
                      <a:pt x="3099835" y="2268496"/>
                    </a:lnTo>
                    <a:lnTo>
                      <a:pt x="3086367" y="2268496"/>
                    </a:lnTo>
                    <a:lnTo>
                      <a:pt x="3086367" y="2234845"/>
                    </a:lnTo>
                    <a:lnTo>
                      <a:pt x="3045981" y="2234845"/>
                    </a:lnTo>
                    <a:lnTo>
                      <a:pt x="3045981" y="2204546"/>
                    </a:lnTo>
                    <a:lnTo>
                      <a:pt x="3008957" y="2204546"/>
                    </a:lnTo>
                    <a:lnTo>
                      <a:pt x="3008957" y="2170894"/>
                    </a:lnTo>
                    <a:lnTo>
                      <a:pt x="2931547" y="2170894"/>
                    </a:lnTo>
                    <a:lnTo>
                      <a:pt x="2931547" y="2130508"/>
                    </a:lnTo>
                    <a:lnTo>
                      <a:pt x="2884427" y="2130508"/>
                    </a:lnTo>
                    <a:lnTo>
                      <a:pt x="2884427" y="2106943"/>
                    </a:lnTo>
                    <a:lnTo>
                      <a:pt x="2793549" y="2106943"/>
                    </a:lnTo>
                    <a:lnTo>
                      <a:pt x="2793549" y="2042992"/>
                    </a:lnTo>
                    <a:lnTo>
                      <a:pt x="2746429" y="2042992"/>
                    </a:lnTo>
                    <a:lnTo>
                      <a:pt x="2746429" y="2019437"/>
                    </a:lnTo>
                    <a:lnTo>
                      <a:pt x="2682478" y="2019437"/>
                    </a:lnTo>
                    <a:lnTo>
                      <a:pt x="2682478" y="1982413"/>
                    </a:lnTo>
                    <a:lnTo>
                      <a:pt x="2642092" y="1982413"/>
                    </a:lnTo>
                    <a:lnTo>
                      <a:pt x="2642092" y="1952124"/>
                    </a:lnTo>
                    <a:lnTo>
                      <a:pt x="2561320" y="1952124"/>
                    </a:lnTo>
                    <a:lnTo>
                      <a:pt x="2561320" y="1925196"/>
                    </a:lnTo>
                    <a:lnTo>
                      <a:pt x="2524297" y="1925196"/>
                    </a:lnTo>
                    <a:lnTo>
                      <a:pt x="2524297" y="1874714"/>
                    </a:lnTo>
                    <a:lnTo>
                      <a:pt x="2497369" y="1874714"/>
                    </a:lnTo>
                    <a:lnTo>
                      <a:pt x="2497369" y="1824222"/>
                    </a:lnTo>
                    <a:lnTo>
                      <a:pt x="2443515" y="1824222"/>
                    </a:lnTo>
                    <a:lnTo>
                      <a:pt x="2443515" y="1777102"/>
                    </a:lnTo>
                    <a:lnTo>
                      <a:pt x="2345912" y="1777102"/>
                    </a:lnTo>
                    <a:lnTo>
                      <a:pt x="2345912" y="1753546"/>
                    </a:lnTo>
                    <a:lnTo>
                      <a:pt x="2288696" y="1753546"/>
                    </a:lnTo>
                    <a:lnTo>
                      <a:pt x="2288696" y="1729981"/>
                    </a:lnTo>
                    <a:lnTo>
                      <a:pt x="2238204" y="1729981"/>
                    </a:lnTo>
                    <a:lnTo>
                      <a:pt x="2238204" y="1689595"/>
                    </a:lnTo>
                    <a:lnTo>
                      <a:pt x="2191084" y="1689595"/>
                    </a:lnTo>
                    <a:lnTo>
                      <a:pt x="2191084" y="1659306"/>
                    </a:lnTo>
                    <a:lnTo>
                      <a:pt x="2164156" y="1659306"/>
                    </a:lnTo>
                    <a:lnTo>
                      <a:pt x="2164156" y="1598717"/>
                    </a:lnTo>
                    <a:lnTo>
                      <a:pt x="2123770" y="1598717"/>
                    </a:lnTo>
                    <a:lnTo>
                      <a:pt x="2123770" y="1548235"/>
                    </a:lnTo>
                    <a:lnTo>
                      <a:pt x="2100215" y="1548235"/>
                    </a:lnTo>
                    <a:lnTo>
                      <a:pt x="2100215" y="1491018"/>
                    </a:lnTo>
                    <a:lnTo>
                      <a:pt x="2056457" y="1491018"/>
                    </a:lnTo>
                    <a:lnTo>
                      <a:pt x="2056457" y="1447260"/>
                    </a:lnTo>
                    <a:lnTo>
                      <a:pt x="2022796" y="1447260"/>
                    </a:lnTo>
                    <a:lnTo>
                      <a:pt x="2022796" y="1443898"/>
                    </a:lnTo>
                    <a:lnTo>
                      <a:pt x="1908362" y="1443898"/>
                    </a:lnTo>
                    <a:lnTo>
                      <a:pt x="1908362" y="1403503"/>
                    </a:lnTo>
                    <a:lnTo>
                      <a:pt x="1834325" y="1403503"/>
                    </a:lnTo>
                    <a:lnTo>
                      <a:pt x="1834325" y="1363116"/>
                    </a:lnTo>
                    <a:lnTo>
                      <a:pt x="1790567" y="1363116"/>
                    </a:lnTo>
                    <a:lnTo>
                      <a:pt x="1790567" y="1356392"/>
                    </a:lnTo>
                    <a:lnTo>
                      <a:pt x="1780470" y="1356392"/>
                    </a:lnTo>
                    <a:lnTo>
                      <a:pt x="1780470" y="1322731"/>
                    </a:lnTo>
                    <a:lnTo>
                      <a:pt x="1709785" y="1322731"/>
                    </a:lnTo>
                    <a:lnTo>
                      <a:pt x="1709785" y="1295803"/>
                    </a:lnTo>
                    <a:lnTo>
                      <a:pt x="1659303" y="1295803"/>
                    </a:lnTo>
                    <a:lnTo>
                      <a:pt x="1659303" y="1241949"/>
                    </a:lnTo>
                    <a:lnTo>
                      <a:pt x="1598724" y="1241949"/>
                    </a:lnTo>
                    <a:lnTo>
                      <a:pt x="1598724" y="1191466"/>
                    </a:lnTo>
                    <a:lnTo>
                      <a:pt x="1544869" y="1191466"/>
                    </a:lnTo>
                    <a:lnTo>
                      <a:pt x="1544869" y="1154443"/>
                    </a:lnTo>
                    <a:lnTo>
                      <a:pt x="1504483" y="1154443"/>
                    </a:lnTo>
                    <a:lnTo>
                      <a:pt x="1504483" y="1110685"/>
                    </a:lnTo>
                    <a:lnTo>
                      <a:pt x="1440532" y="1110685"/>
                    </a:lnTo>
                    <a:lnTo>
                      <a:pt x="1440532" y="1070299"/>
                    </a:lnTo>
                    <a:lnTo>
                      <a:pt x="1393412" y="1070299"/>
                    </a:lnTo>
                    <a:lnTo>
                      <a:pt x="1393412" y="1019816"/>
                    </a:lnTo>
                    <a:lnTo>
                      <a:pt x="1336196" y="1019816"/>
                    </a:lnTo>
                    <a:lnTo>
                      <a:pt x="1336196" y="912112"/>
                    </a:lnTo>
                    <a:lnTo>
                      <a:pt x="1278979" y="912112"/>
                    </a:lnTo>
                    <a:lnTo>
                      <a:pt x="1278979" y="844796"/>
                    </a:lnTo>
                    <a:lnTo>
                      <a:pt x="1228487" y="844796"/>
                    </a:lnTo>
                    <a:lnTo>
                      <a:pt x="1228487" y="760654"/>
                    </a:lnTo>
                    <a:lnTo>
                      <a:pt x="1191463" y="760654"/>
                    </a:lnTo>
                    <a:lnTo>
                      <a:pt x="1191463" y="686608"/>
                    </a:lnTo>
                    <a:lnTo>
                      <a:pt x="1117416" y="686608"/>
                    </a:lnTo>
                    <a:lnTo>
                      <a:pt x="1117416" y="652951"/>
                    </a:lnTo>
                    <a:lnTo>
                      <a:pt x="1083764" y="652951"/>
                    </a:lnTo>
                    <a:lnTo>
                      <a:pt x="1083764" y="619293"/>
                    </a:lnTo>
                    <a:lnTo>
                      <a:pt x="1019813" y="619293"/>
                    </a:lnTo>
                    <a:lnTo>
                      <a:pt x="1019813" y="578905"/>
                    </a:lnTo>
                    <a:lnTo>
                      <a:pt x="959234" y="578905"/>
                    </a:lnTo>
                    <a:lnTo>
                      <a:pt x="959234" y="508225"/>
                    </a:lnTo>
                    <a:lnTo>
                      <a:pt x="851528" y="508225"/>
                    </a:lnTo>
                    <a:lnTo>
                      <a:pt x="851528" y="434178"/>
                    </a:lnTo>
                    <a:lnTo>
                      <a:pt x="770751" y="434178"/>
                    </a:lnTo>
                    <a:lnTo>
                      <a:pt x="770751" y="360132"/>
                    </a:lnTo>
                    <a:lnTo>
                      <a:pt x="743825" y="360132"/>
                    </a:lnTo>
                    <a:lnTo>
                      <a:pt x="743825" y="282720"/>
                    </a:lnTo>
                    <a:lnTo>
                      <a:pt x="703437" y="282720"/>
                    </a:lnTo>
                    <a:lnTo>
                      <a:pt x="703437" y="249064"/>
                    </a:lnTo>
                    <a:lnTo>
                      <a:pt x="629390" y="249064"/>
                    </a:lnTo>
                    <a:lnTo>
                      <a:pt x="629390" y="195212"/>
                    </a:lnTo>
                    <a:lnTo>
                      <a:pt x="605830" y="195212"/>
                    </a:lnTo>
                    <a:lnTo>
                      <a:pt x="605830" y="137995"/>
                    </a:lnTo>
                    <a:lnTo>
                      <a:pt x="525053" y="137995"/>
                    </a:lnTo>
                    <a:lnTo>
                      <a:pt x="525053" y="117801"/>
                    </a:lnTo>
                    <a:lnTo>
                      <a:pt x="474567" y="117801"/>
                    </a:lnTo>
                    <a:lnTo>
                      <a:pt x="474567" y="94241"/>
                    </a:lnTo>
                    <a:lnTo>
                      <a:pt x="393790" y="94241"/>
                    </a:lnTo>
                    <a:lnTo>
                      <a:pt x="393790" y="60583"/>
                    </a:lnTo>
                    <a:lnTo>
                      <a:pt x="350035" y="60583"/>
                    </a:lnTo>
                    <a:lnTo>
                      <a:pt x="35003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sp>
            <p:nvSpPr>
              <p:cNvPr id="46" name="Freeform: Shape 45">
                <a:extLst>
                  <a:ext uri="{FF2B5EF4-FFF2-40B4-BE49-F238E27FC236}">
                    <a16:creationId xmlns:a16="http://schemas.microsoft.com/office/drawing/2014/main" id="{0EC66EC6-0916-414C-B1EF-EC0EBB38646B}"/>
                  </a:ext>
                </a:extLst>
              </p:cNvPr>
              <p:cNvSpPr/>
              <p:nvPr/>
            </p:nvSpPr>
            <p:spPr>
              <a:xfrm>
                <a:off x="5032675" y="2727749"/>
                <a:ext cx="5648325" cy="2619375"/>
              </a:xfrm>
              <a:custGeom>
                <a:avLst/>
                <a:gdLst>
                  <a:gd name="connsiteX0" fmla="*/ 5654414 w 5648325"/>
                  <a:gd name="connsiteY0" fmla="*/ 2628633 h 2619375"/>
                  <a:gd name="connsiteX1" fmla="*/ 5573642 w 5648325"/>
                  <a:gd name="connsiteY1" fmla="*/ 2628633 h 2619375"/>
                  <a:gd name="connsiteX2" fmla="*/ 5573642 w 5648325"/>
                  <a:gd name="connsiteY2" fmla="*/ 2608440 h 2619375"/>
                  <a:gd name="connsiteX3" fmla="*/ 5449112 w 5648325"/>
                  <a:gd name="connsiteY3" fmla="*/ 2608440 h 2619375"/>
                  <a:gd name="connsiteX4" fmla="*/ 5449112 w 5648325"/>
                  <a:gd name="connsiteY4" fmla="*/ 2588238 h 2619375"/>
                  <a:gd name="connsiteX5" fmla="*/ 5274090 w 5648325"/>
                  <a:gd name="connsiteY5" fmla="*/ 2588238 h 2619375"/>
                  <a:gd name="connsiteX6" fmla="*/ 5274090 w 5648325"/>
                  <a:gd name="connsiteY6" fmla="*/ 2564683 h 2619375"/>
                  <a:gd name="connsiteX7" fmla="*/ 5109174 w 5648325"/>
                  <a:gd name="connsiteY7" fmla="*/ 2564683 h 2619375"/>
                  <a:gd name="connsiteX8" fmla="*/ 5109174 w 5648325"/>
                  <a:gd name="connsiteY8" fmla="*/ 2547852 h 2619375"/>
                  <a:gd name="connsiteX9" fmla="*/ 5035127 w 5648325"/>
                  <a:gd name="connsiteY9" fmla="*/ 2547852 h 2619375"/>
                  <a:gd name="connsiteX10" fmla="*/ 5035127 w 5648325"/>
                  <a:gd name="connsiteY10" fmla="*/ 2520925 h 2619375"/>
                  <a:gd name="connsiteX11" fmla="*/ 4769227 w 5648325"/>
                  <a:gd name="connsiteY11" fmla="*/ 2520925 h 2619375"/>
                  <a:gd name="connsiteX12" fmla="*/ 4769227 w 5648325"/>
                  <a:gd name="connsiteY12" fmla="*/ 2483901 h 2619375"/>
                  <a:gd name="connsiteX13" fmla="*/ 4728841 w 5648325"/>
                  <a:gd name="connsiteY13" fmla="*/ 2483901 h 2619375"/>
                  <a:gd name="connsiteX14" fmla="*/ 4728841 w 5648325"/>
                  <a:gd name="connsiteY14" fmla="*/ 2446878 h 2619375"/>
                  <a:gd name="connsiteX15" fmla="*/ 4520167 w 5648325"/>
                  <a:gd name="connsiteY15" fmla="*/ 2446878 h 2619375"/>
                  <a:gd name="connsiteX16" fmla="*/ 4520167 w 5648325"/>
                  <a:gd name="connsiteY16" fmla="*/ 2409863 h 2619375"/>
                  <a:gd name="connsiteX17" fmla="*/ 4462951 w 5648325"/>
                  <a:gd name="connsiteY17" fmla="*/ 2409863 h 2619375"/>
                  <a:gd name="connsiteX18" fmla="*/ 4462951 w 5648325"/>
                  <a:gd name="connsiteY18" fmla="*/ 2382936 h 2619375"/>
                  <a:gd name="connsiteX19" fmla="*/ 4399000 w 5648325"/>
                  <a:gd name="connsiteY19" fmla="*/ 2382936 h 2619375"/>
                  <a:gd name="connsiteX20" fmla="*/ 4399000 w 5648325"/>
                  <a:gd name="connsiteY20" fmla="*/ 2359371 h 2619375"/>
                  <a:gd name="connsiteX21" fmla="*/ 4143206 w 5648325"/>
                  <a:gd name="connsiteY21" fmla="*/ 2359371 h 2619375"/>
                  <a:gd name="connsiteX22" fmla="*/ 4143206 w 5648325"/>
                  <a:gd name="connsiteY22" fmla="*/ 2318985 h 2619375"/>
                  <a:gd name="connsiteX23" fmla="*/ 4075893 w 5648325"/>
                  <a:gd name="connsiteY23" fmla="*/ 2318985 h 2619375"/>
                  <a:gd name="connsiteX24" fmla="*/ 4075893 w 5648325"/>
                  <a:gd name="connsiteY24" fmla="*/ 2298792 h 2619375"/>
                  <a:gd name="connsiteX25" fmla="*/ 3870581 w 5648325"/>
                  <a:gd name="connsiteY25" fmla="*/ 2298792 h 2619375"/>
                  <a:gd name="connsiteX26" fmla="*/ 3870581 w 5648325"/>
                  <a:gd name="connsiteY26" fmla="*/ 2268503 h 2619375"/>
                  <a:gd name="connsiteX27" fmla="*/ 3803268 w 5648325"/>
                  <a:gd name="connsiteY27" fmla="*/ 2268503 h 2619375"/>
                  <a:gd name="connsiteX28" fmla="*/ 3803268 w 5648325"/>
                  <a:gd name="connsiteY28" fmla="*/ 2244938 h 2619375"/>
                  <a:gd name="connsiteX29" fmla="*/ 3709028 w 5648325"/>
                  <a:gd name="connsiteY29" fmla="*/ 2244938 h 2619375"/>
                  <a:gd name="connsiteX30" fmla="*/ 3709028 w 5648325"/>
                  <a:gd name="connsiteY30" fmla="*/ 2207914 h 2619375"/>
                  <a:gd name="connsiteX31" fmla="*/ 3584498 w 5648325"/>
                  <a:gd name="connsiteY31" fmla="*/ 2207914 h 2619375"/>
                  <a:gd name="connsiteX32" fmla="*/ 3584498 w 5648325"/>
                  <a:gd name="connsiteY32" fmla="*/ 2147335 h 2619375"/>
                  <a:gd name="connsiteX33" fmla="*/ 3510450 w 5648325"/>
                  <a:gd name="connsiteY33" fmla="*/ 2147335 h 2619375"/>
                  <a:gd name="connsiteX34" fmla="*/ 3510450 w 5648325"/>
                  <a:gd name="connsiteY34" fmla="*/ 2120408 h 2619375"/>
                  <a:gd name="connsiteX35" fmla="*/ 3443137 w 5648325"/>
                  <a:gd name="connsiteY35" fmla="*/ 2120408 h 2619375"/>
                  <a:gd name="connsiteX36" fmla="*/ 3443137 w 5648325"/>
                  <a:gd name="connsiteY36" fmla="*/ 2086747 h 2619375"/>
                  <a:gd name="connsiteX37" fmla="*/ 3348897 w 5648325"/>
                  <a:gd name="connsiteY37" fmla="*/ 2086747 h 2619375"/>
                  <a:gd name="connsiteX38" fmla="*/ 3348897 w 5648325"/>
                  <a:gd name="connsiteY38" fmla="*/ 2056457 h 2619375"/>
                  <a:gd name="connsiteX39" fmla="*/ 2961839 w 5648325"/>
                  <a:gd name="connsiteY39" fmla="*/ 2056457 h 2619375"/>
                  <a:gd name="connsiteX40" fmla="*/ 2961839 w 5648325"/>
                  <a:gd name="connsiteY40" fmla="*/ 2009337 h 2619375"/>
                  <a:gd name="connsiteX41" fmla="*/ 2921453 w 5648325"/>
                  <a:gd name="connsiteY41" fmla="*/ 2009337 h 2619375"/>
                  <a:gd name="connsiteX42" fmla="*/ 2921453 w 5648325"/>
                  <a:gd name="connsiteY42" fmla="*/ 1985782 h 2619375"/>
                  <a:gd name="connsiteX43" fmla="*/ 2857502 w 5648325"/>
                  <a:gd name="connsiteY43" fmla="*/ 1985782 h 2619375"/>
                  <a:gd name="connsiteX44" fmla="*/ 2857502 w 5648325"/>
                  <a:gd name="connsiteY44" fmla="*/ 1955483 h 2619375"/>
                  <a:gd name="connsiteX45" fmla="*/ 2823841 w 5648325"/>
                  <a:gd name="connsiteY45" fmla="*/ 1955483 h 2619375"/>
                  <a:gd name="connsiteX46" fmla="*/ 2823841 w 5648325"/>
                  <a:gd name="connsiteY46" fmla="*/ 1891541 h 2619375"/>
                  <a:gd name="connsiteX47" fmla="*/ 2719504 w 5648325"/>
                  <a:gd name="connsiteY47" fmla="*/ 1891541 h 2619375"/>
                  <a:gd name="connsiteX48" fmla="*/ 2719504 w 5648325"/>
                  <a:gd name="connsiteY48" fmla="*/ 1864614 h 2619375"/>
                  <a:gd name="connsiteX49" fmla="*/ 2662287 w 5648325"/>
                  <a:gd name="connsiteY49" fmla="*/ 1864614 h 2619375"/>
                  <a:gd name="connsiteX50" fmla="*/ 2662287 w 5648325"/>
                  <a:gd name="connsiteY50" fmla="*/ 1827590 h 2619375"/>
                  <a:gd name="connsiteX51" fmla="*/ 2554588 w 5648325"/>
                  <a:gd name="connsiteY51" fmla="*/ 1827590 h 2619375"/>
                  <a:gd name="connsiteX52" fmla="*/ 2554588 w 5648325"/>
                  <a:gd name="connsiteY52" fmla="*/ 1804026 h 2619375"/>
                  <a:gd name="connsiteX53" fmla="*/ 2477169 w 5648325"/>
                  <a:gd name="connsiteY53" fmla="*/ 1804026 h 2619375"/>
                  <a:gd name="connsiteX54" fmla="*/ 2477169 w 5648325"/>
                  <a:gd name="connsiteY54" fmla="*/ 1746809 h 2619375"/>
                  <a:gd name="connsiteX55" fmla="*/ 2382929 w 5648325"/>
                  <a:gd name="connsiteY55" fmla="*/ 1746809 h 2619375"/>
                  <a:gd name="connsiteX56" fmla="*/ 2382929 w 5648325"/>
                  <a:gd name="connsiteY56" fmla="*/ 1723254 h 2619375"/>
                  <a:gd name="connsiteX57" fmla="*/ 2255037 w 5648325"/>
                  <a:gd name="connsiteY57" fmla="*/ 1723254 h 2619375"/>
                  <a:gd name="connsiteX58" fmla="*/ 2255037 w 5648325"/>
                  <a:gd name="connsiteY58" fmla="*/ 1696326 h 2619375"/>
                  <a:gd name="connsiteX59" fmla="*/ 2221375 w 5648325"/>
                  <a:gd name="connsiteY59" fmla="*/ 1696326 h 2619375"/>
                  <a:gd name="connsiteX60" fmla="*/ 2221375 w 5648325"/>
                  <a:gd name="connsiteY60" fmla="*/ 1629013 h 2619375"/>
                  <a:gd name="connsiteX61" fmla="*/ 2140603 w 5648325"/>
                  <a:gd name="connsiteY61" fmla="*/ 1629013 h 2619375"/>
                  <a:gd name="connsiteX62" fmla="*/ 2140603 w 5648325"/>
                  <a:gd name="connsiteY62" fmla="*/ 1558328 h 2619375"/>
                  <a:gd name="connsiteX63" fmla="*/ 2096845 w 5648325"/>
                  <a:gd name="connsiteY63" fmla="*/ 1558328 h 2619375"/>
                  <a:gd name="connsiteX64" fmla="*/ 2096845 w 5648325"/>
                  <a:gd name="connsiteY64" fmla="*/ 1521304 h 2619375"/>
                  <a:gd name="connsiteX65" fmla="*/ 2059821 w 5648325"/>
                  <a:gd name="connsiteY65" fmla="*/ 1521304 h 2619375"/>
                  <a:gd name="connsiteX66" fmla="*/ 2059821 w 5648325"/>
                  <a:gd name="connsiteY66" fmla="*/ 1480919 h 2619375"/>
                  <a:gd name="connsiteX67" fmla="*/ 1995871 w 5648325"/>
                  <a:gd name="connsiteY67" fmla="*/ 1480919 h 2619375"/>
                  <a:gd name="connsiteX68" fmla="*/ 1995871 w 5648325"/>
                  <a:gd name="connsiteY68" fmla="*/ 1430436 h 2619375"/>
                  <a:gd name="connsiteX69" fmla="*/ 1931929 w 5648325"/>
                  <a:gd name="connsiteY69" fmla="*/ 1430436 h 2619375"/>
                  <a:gd name="connsiteX70" fmla="*/ 1931929 w 5648325"/>
                  <a:gd name="connsiteY70" fmla="*/ 1373219 h 2619375"/>
                  <a:gd name="connsiteX71" fmla="*/ 1867979 w 5648325"/>
                  <a:gd name="connsiteY71" fmla="*/ 1373219 h 2619375"/>
                  <a:gd name="connsiteX72" fmla="*/ 1867979 w 5648325"/>
                  <a:gd name="connsiteY72" fmla="*/ 1332824 h 2619375"/>
                  <a:gd name="connsiteX73" fmla="*/ 1820858 w 5648325"/>
                  <a:gd name="connsiteY73" fmla="*/ 1332824 h 2619375"/>
                  <a:gd name="connsiteX74" fmla="*/ 1820858 w 5648325"/>
                  <a:gd name="connsiteY74" fmla="*/ 1282341 h 2619375"/>
                  <a:gd name="connsiteX75" fmla="*/ 1780472 w 5648325"/>
                  <a:gd name="connsiteY75" fmla="*/ 1282341 h 2619375"/>
                  <a:gd name="connsiteX76" fmla="*/ 1780472 w 5648325"/>
                  <a:gd name="connsiteY76" fmla="*/ 1241955 h 2619375"/>
                  <a:gd name="connsiteX77" fmla="*/ 1709787 w 5648325"/>
                  <a:gd name="connsiteY77" fmla="*/ 1241955 h 2619375"/>
                  <a:gd name="connsiteX78" fmla="*/ 1709787 w 5648325"/>
                  <a:gd name="connsiteY78" fmla="*/ 1181367 h 2619375"/>
                  <a:gd name="connsiteX79" fmla="*/ 1605450 w 5648325"/>
                  <a:gd name="connsiteY79" fmla="*/ 1181367 h 2619375"/>
                  <a:gd name="connsiteX80" fmla="*/ 1605450 w 5648325"/>
                  <a:gd name="connsiteY80" fmla="*/ 1073668 h 2619375"/>
                  <a:gd name="connsiteX81" fmla="*/ 1578523 w 5648325"/>
                  <a:gd name="connsiteY81" fmla="*/ 1073668 h 2619375"/>
                  <a:gd name="connsiteX82" fmla="*/ 1578523 w 5648325"/>
                  <a:gd name="connsiteY82" fmla="*/ 1002983 h 2619375"/>
                  <a:gd name="connsiteX83" fmla="*/ 1548234 w 5648325"/>
                  <a:gd name="connsiteY83" fmla="*/ 1002983 h 2619375"/>
                  <a:gd name="connsiteX84" fmla="*/ 1548234 w 5648325"/>
                  <a:gd name="connsiteY84" fmla="*/ 969331 h 2619375"/>
                  <a:gd name="connsiteX85" fmla="*/ 1497751 w 5648325"/>
                  <a:gd name="connsiteY85" fmla="*/ 969331 h 2619375"/>
                  <a:gd name="connsiteX86" fmla="*/ 1497751 w 5648325"/>
                  <a:gd name="connsiteY86" fmla="*/ 928940 h 2619375"/>
                  <a:gd name="connsiteX87" fmla="*/ 1427066 w 5648325"/>
                  <a:gd name="connsiteY87" fmla="*/ 928940 h 2619375"/>
                  <a:gd name="connsiteX88" fmla="*/ 1427066 w 5648325"/>
                  <a:gd name="connsiteY88" fmla="*/ 888551 h 2619375"/>
                  <a:gd name="connsiteX89" fmla="*/ 1376584 w 5648325"/>
                  <a:gd name="connsiteY89" fmla="*/ 888551 h 2619375"/>
                  <a:gd name="connsiteX90" fmla="*/ 1376584 w 5648325"/>
                  <a:gd name="connsiteY90" fmla="*/ 834700 h 2619375"/>
                  <a:gd name="connsiteX91" fmla="*/ 1319367 w 5648325"/>
                  <a:gd name="connsiteY91" fmla="*/ 834700 h 2619375"/>
                  <a:gd name="connsiteX92" fmla="*/ 1319367 w 5648325"/>
                  <a:gd name="connsiteY92" fmla="*/ 777482 h 2619375"/>
                  <a:gd name="connsiteX93" fmla="*/ 1258779 w 5648325"/>
                  <a:gd name="connsiteY93" fmla="*/ 777482 h 2619375"/>
                  <a:gd name="connsiteX94" fmla="*/ 1258779 w 5648325"/>
                  <a:gd name="connsiteY94" fmla="*/ 730363 h 2619375"/>
                  <a:gd name="connsiteX95" fmla="*/ 1225127 w 5648325"/>
                  <a:gd name="connsiteY95" fmla="*/ 730363 h 2619375"/>
                  <a:gd name="connsiteX96" fmla="*/ 1225127 w 5648325"/>
                  <a:gd name="connsiteY96" fmla="*/ 693339 h 2619375"/>
                  <a:gd name="connsiteX97" fmla="*/ 1174635 w 5648325"/>
                  <a:gd name="connsiteY97" fmla="*/ 693339 h 2619375"/>
                  <a:gd name="connsiteX98" fmla="*/ 1174635 w 5648325"/>
                  <a:gd name="connsiteY98" fmla="*/ 619294 h 2619375"/>
                  <a:gd name="connsiteX99" fmla="*/ 1110693 w 5648325"/>
                  <a:gd name="connsiteY99" fmla="*/ 619294 h 2619375"/>
                  <a:gd name="connsiteX100" fmla="*/ 1110693 w 5648325"/>
                  <a:gd name="connsiteY100" fmla="*/ 568807 h 2619375"/>
                  <a:gd name="connsiteX101" fmla="*/ 1066935 w 5648325"/>
                  <a:gd name="connsiteY101" fmla="*/ 568807 h 2619375"/>
                  <a:gd name="connsiteX102" fmla="*/ 1066935 w 5648325"/>
                  <a:gd name="connsiteY102" fmla="*/ 511591 h 2619375"/>
                  <a:gd name="connsiteX103" fmla="*/ 1026549 w 5648325"/>
                  <a:gd name="connsiteY103" fmla="*/ 511591 h 2619375"/>
                  <a:gd name="connsiteX104" fmla="*/ 1026549 w 5648325"/>
                  <a:gd name="connsiteY104" fmla="*/ 471202 h 2619375"/>
                  <a:gd name="connsiteX105" fmla="*/ 972695 w 5648325"/>
                  <a:gd name="connsiteY105" fmla="*/ 471202 h 2619375"/>
                  <a:gd name="connsiteX106" fmla="*/ 972695 w 5648325"/>
                  <a:gd name="connsiteY106" fmla="*/ 387058 h 2619375"/>
                  <a:gd name="connsiteX107" fmla="*/ 942406 w 5648325"/>
                  <a:gd name="connsiteY107" fmla="*/ 387058 h 2619375"/>
                  <a:gd name="connsiteX108" fmla="*/ 942406 w 5648325"/>
                  <a:gd name="connsiteY108" fmla="*/ 309646 h 2619375"/>
                  <a:gd name="connsiteX109" fmla="*/ 864991 w 5648325"/>
                  <a:gd name="connsiteY109" fmla="*/ 309646 h 2619375"/>
                  <a:gd name="connsiteX110" fmla="*/ 864991 w 5648325"/>
                  <a:gd name="connsiteY110" fmla="*/ 279355 h 2619375"/>
                  <a:gd name="connsiteX111" fmla="*/ 838066 w 5648325"/>
                  <a:gd name="connsiteY111" fmla="*/ 279355 h 2619375"/>
                  <a:gd name="connsiteX112" fmla="*/ 838066 w 5648325"/>
                  <a:gd name="connsiteY112" fmla="*/ 222137 h 2619375"/>
                  <a:gd name="connsiteX113" fmla="*/ 777482 w 5648325"/>
                  <a:gd name="connsiteY113" fmla="*/ 222137 h 2619375"/>
                  <a:gd name="connsiteX114" fmla="*/ 777482 w 5648325"/>
                  <a:gd name="connsiteY114" fmla="*/ 191846 h 2619375"/>
                  <a:gd name="connsiteX115" fmla="*/ 747191 w 5648325"/>
                  <a:gd name="connsiteY115" fmla="*/ 191846 h 2619375"/>
                  <a:gd name="connsiteX116" fmla="*/ 747191 w 5648325"/>
                  <a:gd name="connsiteY116" fmla="*/ 161554 h 2619375"/>
                  <a:gd name="connsiteX117" fmla="*/ 652950 w 5648325"/>
                  <a:gd name="connsiteY117" fmla="*/ 161554 h 2619375"/>
                  <a:gd name="connsiteX118" fmla="*/ 652950 w 5648325"/>
                  <a:gd name="connsiteY118" fmla="*/ 121166 h 2619375"/>
                  <a:gd name="connsiteX119" fmla="*/ 531785 w 5648325"/>
                  <a:gd name="connsiteY119" fmla="*/ 121166 h 2619375"/>
                  <a:gd name="connsiteX120" fmla="*/ 531785 w 5648325"/>
                  <a:gd name="connsiteY120" fmla="*/ 74046 h 2619375"/>
                  <a:gd name="connsiteX121" fmla="*/ 454373 w 5648325"/>
                  <a:gd name="connsiteY121" fmla="*/ 74046 h 2619375"/>
                  <a:gd name="connsiteX122" fmla="*/ 454373 w 5648325"/>
                  <a:gd name="connsiteY122" fmla="*/ 53852 h 2619375"/>
                  <a:gd name="connsiteX123" fmla="*/ 397156 w 5648325"/>
                  <a:gd name="connsiteY123" fmla="*/ 53852 h 2619375"/>
                  <a:gd name="connsiteX124" fmla="*/ 397156 w 5648325"/>
                  <a:gd name="connsiteY124" fmla="*/ 23560 h 2619375"/>
                  <a:gd name="connsiteX125" fmla="*/ 269258 w 5648325"/>
                  <a:gd name="connsiteY125" fmla="*/ 23560 h 2619375"/>
                  <a:gd name="connsiteX126" fmla="*/ 269258 w 5648325"/>
                  <a:gd name="connsiteY126" fmla="*/ 20194 h 2619375"/>
                  <a:gd name="connsiteX127" fmla="*/ 168286 w 5648325"/>
                  <a:gd name="connsiteY127" fmla="*/ 20194 h 2619375"/>
                  <a:gd name="connsiteX128" fmla="*/ 168286 w 5648325"/>
                  <a:gd name="connsiteY128" fmla="*/ 0 h 2619375"/>
                  <a:gd name="connsiteX129" fmla="*/ 0 w 5648325"/>
                  <a:gd name="connsiteY129" fmla="*/ 0 h 261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648325" h="2619375">
                    <a:moveTo>
                      <a:pt x="5654414" y="2628633"/>
                    </a:moveTo>
                    <a:lnTo>
                      <a:pt x="5573642" y="2628633"/>
                    </a:lnTo>
                    <a:lnTo>
                      <a:pt x="5573642" y="2608440"/>
                    </a:lnTo>
                    <a:lnTo>
                      <a:pt x="5449112" y="2608440"/>
                    </a:lnTo>
                    <a:lnTo>
                      <a:pt x="5449112" y="2588238"/>
                    </a:lnTo>
                    <a:lnTo>
                      <a:pt x="5274090" y="2588238"/>
                    </a:lnTo>
                    <a:lnTo>
                      <a:pt x="5274090" y="2564683"/>
                    </a:lnTo>
                    <a:lnTo>
                      <a:pt x="5109174" y="2564683"/>
                    </a:lnTo>
                    <a:lnTo>
                      <a:pt x="5109174" y="2547852"/>
                    </a:lnTo>
                    <a:lnTo>
                      <a:pt x="5035127" y="2547852"/>
                    </a:lnTo>
                    <a:lnTo>
                      <a:pt x="5035127" y="2520925"/>
                    </a:lnTo>
                    <a:lnTo>
                      <a:pt x="4769227" y="2520925"/>
                    </a:lnTo>
                    <a:lnTo>
                      <a:pt x="4769227" y="2483901"/>
                    </a:lnTo>
                    <a:lnTo>
                      <a:pt x="4728841" y="2483901"/>
                    </a:lnTo>
                    <a:lnTo>
                      <a:pt x="4728841" y="2446878"/>
                    </a:lnTo>
                    <a:lnTo>
                      <a:pt x="4520167" y="2446878"/>
                    </a:lnTo>
                    <a:lnTo>
                      <a:pt x="4520167" y="2409863"/>
                    </a:lnTo>
                    <a:lnTo>
                      <a:pt x="4462951" y="2409863"/>
                    </a:lnTo>
                    <a:lnTo>
                      <a:pt x="4462951" y="2382936"/>
                    </a:lnTo>
                    <a:lnTo>
                      <a:pt x="4399000" y="2382936"/>
                    </a:lnTo>
                    <a:lnTo>
                      <a:pt x="4399000" y="2359371"/>
                    </a:lnTo>
                    <a:lnTo>
                      <a:pt x="4143206" y="2359371"/>
                    </a:lnTo>
                    <a:lnTo>
                      <a:pt x="4143206" y="2318985"/>
                    </a:lnTo>
                    <a:lnTo>
                      <a:pt x="4075893" y="2318985"/>
                    </a:lnTo>
                    <a:lnTo>
                      <a:pt x="4075893" y="2298792"/>
                    </a:lnTo>
                    <a:lnTo>
                      <a:pt x="3870581" y="2298792"/>
                    </a:lnTo>
                    <a:lnTo>
                      <a:pt x="3870581" y="2268503"/>
                    </a:lnTo>
                    <a:lnTo>
                      <a:pt x="3803268" y="2268503"/>
                    </a:lnTo>
                    <a:lnTo>
                      <a:pt x="3803268" y="2244938"/>
                    </a:lnTo>
                    <a:lnTo>
                      <a:pt x="3709028" y="2244938"/>
                    </a:lnTo>
                    <a:lnTo>
                      <a:pt x="3709028" y="2207914"/>
                    </a:lnTo>
                    <a:lnTo>
                      <a:pt x="3584498" y="2207914"/>
                    </a:lnTo>
                    <a:lnTo>
                      <a:pt x="3584498" y="2147335"/>
                    </a:lnTo>
                    <a:lnTo>
                      <a:pt x="3510450" y="2147335"/>
                    </a:lnTo>
                    <a:lnTo>
                      <a:pt x="3510450" y="2120408"/>
                    </a:lnTo>
                    <a:lnTo>
                      <a:pt x="3443137" y="2120408"/>
                    </a:lnTo>
                    <a:lnTo>
                      <a:pt x="3443137" y="2086747"/>
                    </a:lnTo>
                    <a:lnTo>
                      <a:pt x="3348897" y="2086747"/>
                    </a:lnTo>
                    <a:lnTo>
                      <a:pt x="3348897" y="2056457"/>
                    </a:lnTo>
                    <a:lnTo>
                      <a:pt x="2961839" y="2056457"/>
                    </a:lnTo>
                    <a:lnTo>
                      <a:pt x="2961839" y="2009337"/>
                    </a:lnTo>
                    <a:lnTo>
                      <a:pt x="2921453" y="2009337"/>
                    </a:lnTo>
                    <a:lnTo>
                      <a:pt x="2921453" y="1985782"/>
                    </a:lnTo>
                    <a:lnTo>
                      <a:pt x="2857502" y="1985782"/>
                    </a:lnTo>
                    <a:lnTo>
                      <a:pt x="2857502" y="1955483"/>
                    </a:lnTo>
                    <a:lnTo>
                      <a:pt x="2823841" y="1955483"/>
                    </a:lnTo>
                    <a:lnTo>
                      <a:pt x="2823841" y="1891541"/>
                    </a:lnTo>
                    <a:lnTo>
                      <a:pt x="2719504" y="1891541"/>
                    </a:lnTo>
                    <a:lnTo>
                      <a:pt x="2719504" y="1864614"/>
                    </a:lnTo>
                    <a:lnTo>
                      <a:pt x="2662287" y="1864614"/>
                    </a:lnTo>
                    <a:lnTo>
                      <a:pt x="2662287" y="1827590"/>
                    </a:lnTo>
                    <a:lnTo>
                      <a:pt x="2554588" y="1827590"/>
                    </a:lnTo>
                    <a:lnTo>
                      <a:pt x="2554588" y="1804026"/>
                    </a:lnTo>
                    <a:lnTo>
                      <a:pt x="2477169" y="1804026"/>
                    </a:lnTo>
                    <a:lnTo>
                      <a:pt x="2477169" y="1746809"/>
                    </a:lnTo>
                    <a:lnTo>
                      <a:pt x="2382929" y="1746809"/>
                    </a:lnTo>
                    <a:lnTo>
                      <a:pt x="2382929" y="1723254"/>
                    </a:lnTo>
                    <a:lnTo>
                      <a:pt x="2255037" y="1723254"/>
                    </a:lnTo>
                    <a:lnTo>
                      <a:pt x="2255037" y="1696326"/>
                    </a:lnTo>
                    <a:lnTo>
                      <a:pt x="2221375" y="1696326"/>
                    </a:lnTo>
                    <a:lnTo>
                      <a:pt x="2221375" y="1629013"/>
                    </a:lnTo>
                    <a:lnTo>
                      <a:pt x="2140603" y="1629013"/>
                    </a:lnTo>
                    <a:lnTo>
                      <a:pt x="2140603" y="1558328"/>
                    </a:lnTo>
                    <a:lnTo>
                      <a:pt x="2096845" y="1558328"/>
                    </a:lnTo>
                    <a:lnTo>
                      <a:pt x="2096845" y="1521304"/>
                    </a:lnTo>
                    <a:lnTo>
                      <a:pt x="2059821" y="1521304"/>
                    </a:lnTo>
                    <a:lnTo>
                      <a:pt x="2059821" y="1480919"/>
                    </a:lnTo>
                    <a:lnTo>
                      <a:pt x="1995871" y="1480919"/>
                    </a:lnTo>
                    <a:lnTo>
                      <a:pt x="1995871" y="1430436"/>
                    </a:lnTo>
                    <a:lnTo>
                      <a:pt x="1931929" y="1430436"/>
                    </a:lnTo>
                    <a:lnTo>
                      <a:pt x="1931929" y="1373219"/>
                    </a:lnTo>
                    <a:lnTo>
                      <a:pt x="1867979" y="1373219"/>
                    </a:lnTo>
                    <a:lnTo>
                      <a:pt x="1867979" y="1332824"/>
                    </a:lnTo>
                    <a:lnTo>
                      <a:pt x="1820858" y="1332824"/>
                    </a:lnTo>
                    <a:lnTo>
                      <a:pt x="1820858" y="1282341"/>
                    </a:lnTo>
                    <a:lnTo>
                      <a:pt x="1780472" y="1282341"/>
                    </a:lnTo>
                    <a:lnTo>
                      <a:pt x="1780472" y="1241955"/>
                    </a:lnTo>
                    <a:lnTo>
                      <a:pt x="1709787" y="1241955"/>
                    </a:lnTo>
                    <a:lnTo>
                      <a:pt x="1709787" y="1181367"/>
                    </a:lnTo>
                    <a:lnTo>
                      <a:pt x="1605450" y="1181367"/>
                    </a:lnTo>
                    <a:lnTo>
                      <a:pt x="1605450" y="1073668"/>
                    </a:lnTo>
                    <a:lnTo>
                      <a:pt x="1578523" y="1073668"/>
                    </a:lnTo>
                    <a:lnTo>
                      <a:pt x="1578523" y="1002983"/>
                    </a:lnTo>
                    <a:lnTo>
                      <a:pt x="1548234" y="1002983"/>
                    </a:lnTo>
                    <a:lnTo>
                      <a:pt x="1548234" y="969331"/>
                    </a:lnTo>
                    <a:lnTo>
                      <a:pt x="1497751" y="969331"/>
                    </a:lnTo>
                    <a:lnTo>
                      <a:pt x="1497751" y="928940"/>
                    </a:lnTo>
                    <a:lnTo>
                      <a:pt x="1427066" y="928940"/>
                    </a:lnTo>
                    <a:lnTo>
                      <a:pt x="1427066" y="888551"/>
                    </a:lnTo>
                    <a:lnTo>
                      <a:pt x="1376584" y="888551"/>
                    </a:lnTo>
                    <a:lnTo>
                      <a:pt x="1376584" y="834700"/>
                    </a:lnTo>
                    <a:lnTo>
                      <a:pt x="1319367" y="834700"/>
                    </a:lnTo>
                    <a:lnTo>
                      <a:pt x="1319367" y="777482"/>
                    </a:lnTo>
                    <a:lnTo>
                      <a:pt x="1258779" y="777482"/>
                    </a:lnTo>
                    <a:lnTo>
                      <a:pt x="1258779" y="730363"/>
                    </a:lnTo>
                    <a:lnTo>
                      <a:pt x="1225127" y="730363"/>
                    </a:lnTo>
                    <a:lnTo>
                      <a:pt x="1225127" y="693339"/>
                    </a:lnTo>
                    <a:lnTo>
                      <a:pt x="1174635" y="693339"/>
                    </a:lnTo>
                    <a:lnTo>
                      <a:pt x="1174635" y="619294"/>
                    </a:lnTo>
                    <a:lnTo>
                      <a:pt x="1110693" y="619294"/>
                    </a:lnTo>
                    <a:lnTo>
                      <a:pt x="1110693" y="568807"/>
                    </a:lnTo>
                    <a:lnTo>
                      <a:pt x="1066935" y="568807"/>
                    </a:lnTo>
                    <a:lnTo>
                      <a:pt x="1066935" y="511591"/>
                    </a:lnTo>
                    <a:lnTo>
                      <a:pt x="1026549" y="511591"/>
                    </a:lnTo>
                    <a:lnTo>
                      <a:pt x="1026549" y="471202"/>
                    </a:lnTo>
                    <a:lnTo>
                      <a:pt x="972695" y="471202"/>
                    </a:lnTo>
                    <a:lnTo>
                      <a:pt x="972695" y="387058"/>
                    </a:lnTo>
                    <a:lnTo>
                      <a:pt x="942406" y="387058"/>
                    </a:lnTo>
                    <a:lnTo>
                      <a:pt x="942406" y="309646"/>
                    </a:lnTo>
                    <a:lnTo>
                      <a:pt x="864991" y="309646"/>
                    </a:lnTo>
                    <a:lnTo>
                      <a:pt x="864991" y="279355"/>
                    </a:lnTo>
                    <a:lnTo>
                      <a:pt x="838066" y="279355"/>
                    </a:lnTo>
                    <a:lnTo>
                      <a:pt x="838066" y="222137"/>
                    </a:lnTo>
                    <a:lnTo>
                      <a:pt x="777482" y="222137"/>
                    </a:lnTo>
                    <a:lnTo>
                      <a:pt x="777482" y="191846"/>
                    </a:lnTo>
                    <a:lnTo>
                      <a:pt x="747191" y="191846"/>
                    </a:lnTo>
                    <a:lnTo>
                      <a:pt x="747191" y="161554"/>
                    </a:lnTo>
                    <a:lnTo>
                      <a:pt x="652950" y="161554"/>
                    </a:lnTo>
                    <a:lnTo>
                      <a:pt x="652950" y="121166"/>
                    </a:lnTo>
                    <a:lnTo>
                      <a:pt x="531785" y="121166"/>
                    </a:lnTo>
                    <a:lnTo>
                      <a:pt x="531785" y="74046"/>
                    </a:lnTo>
                    <a:lnTo>
                      <a:pt x="454373" y="74046"/>
                    </a:lnTo>
                    <a:lnTo>
                      <a:pt x="454373" y="53852"/>
                    </a:lnTo>
                    <a:lnTo>
                      <a:pt x="397156" y="53852"/>
                    </a:lnTo>
                    <a:lnTo>
                      <a:pt x="397156" y="23560"/>
                    </a:lnTo>
                    <a:lnTo>
                      <a:pt x="269258" y="23560"/>
                    </a:lnTo>
                    <a:lnTo>
                      <a:pt x="269258" y="20194"/>
                    </a:lnTo>
                    <a:lnTo>
                      <a:pt x="168286" y="20194"/>
                    </a:lnTo>
                    <a:lnTo>
                      <a:pt x="168286"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grpSp>
        <p:sp>
          <p:nvSpPr>
            <p:cNvPr id="44" name="TextBox 43">
              <a:extLst>
                <a:ext uri="{FF2B5EF4-FFF2-40B4-BE49-F238E27FC236}">
                  <a16:creationId xmlns:a16="http://schemas.microsoft.com/office/drawing/2014/main" id="{6D56C016-9AAE-4BDF-A223-495D77061CCC}"/>
                </a:ext>
              </a:extLst>
            </p:cNvPr>
            <p:cNvSpPr txBox="1"/>
            <p:nvPr/>
          </p:nvSpPr>
          <p:spPr>
            <a:xfrm>
              <a:off x="2163169" y="2987103"/>
              <a:ext cx="2450172" cy="557322"/>
            </a:xfrm>
            <a:prstGeom prst="rect">
              <a:avLst/>
            </a:prstGeom>
            <a:noFill/>
          </p:spPr>
          <p:txBody>
            <a:bodyPr wrap="none" rtlCol="0">
              <a:spAutoFit/>
            </a:bodyPr>
            <a:lstStyle/>
            <a:p>
              <a:r>
                <a:rPr lang="zh-CN" sz="1200" dirty="0">
                  <a:solidFill>
                    <a:srgbClr val="4D4D4D"/>
                  </a:solidFill>
                  <a:latin typeface="Arial"/>
                  <a:ea typeface="SimSun"/>
                </a:rPr>
                <a:t>HR 0.84（95% CI 为 0.70，0.99）</a:t>
              </a:r>
            </a:p>
            <a:p>
              <a:r>
                <a:rPr lang="zh-CN" sz="1200" dirty="0">
                  <a:solidFill>
                    <a:srgbClr val="4D4D4D"/>
                  </a:solidFill>
                  <a:latin typeface="Arial"/>
                  <a:ea typeface="SimSun"/>
                </a:rPr>
                <a:t>	p=0.049</a:t>
              </a:r>
            </a:p>
          </p:txBody>
        </p:sp>
      </p:grpSp>
      <p:grpSp>
        <p:nvGrpSpPr>
          <p:cNvPr id="75" name="Group 74">
            <a:extLst>
              <a:ext uri="{FF2B5EF4-FFF2-40B4-BE49-F238E27FC236}">
                <a16:creationId xmlns:a16="http://schemas.microsoft.com/office/drawing/2014/main" id="{0E43ACEF-4CF7-47E4-B99B-B35DCBE3F9C3}"/>
              </a:ext>
            </a:extLst>
          </p:cNvPr>
          <p:cNvGrpSpPr/>
          <p:nvPr/>
        </p:nvGrpSpPr>
        <p:grpSpPr>
          <a:xfrm>
            <a:off x="4416257" y="1606107"/>
            <a:ext cx="4393374" cy="3012369"/>
            <a:chOff x="1185295" y="1957616"/>
            <a:chExt cx="7006429" cy="4308192"/>
          </a:xfrm>
        </p:grpSpPr>
        <p:grpSp>
          <p:nvGrpSpPr>
            <p:cNvPr id="76" name="Group 75">
              <a:extLst>
                <a:ext uri="{FF2B5EF4-FFF2-40B4-BE49-F238E27FC236}">
                  <a16:creationId xmlns:a16="http://schemas.microsoft.com/office/drawing/2014/main" id="{B010423C-716B-4F73-BBE1-CC40C38F98B9}"/>
                </a:ext>
              </a:extLst>
            </p:cNvPr>
            <p:cNvGrpSpPr/>
            <p:nvPr/>
          </p:nvGrpSpPr>
          <p:grpSpPr>
            <a:xfrm>
              <a:off x="1185295" y="1957616"/>
              <a:ext cx="7006429" cy="4308192"/>
              <a:chOff x="7739326" y="1598246"/>
              <a:chExt cx="4540655" cy="3607246"/>
            </a:xfrm>
          </p:grpSpPr>
          <p:grpSp>
            <p:nvGrpSpPr>
              <p:cNvPr id="79" name="Group 78">
                <a:extLst>
                  <a:ext uri="{FF2B5EF4-FFF2-40B4-BE49-F238E27FC236}">
                    <a16:creationId xmlns:a16="http://schemas.microsoft.com/office/drawing/2014/main" id="{2E2FF6AA-5BB0-48CF-95DC-ADA46967A182}"/>
                  </a:ext>
                </a:extLst>
              </p:cNvPr>
              <p:cNvGrpSpPr/>
              <p:nvPr/>
            </p:nvGrpSpPr>
            <p:grpSpPr>
              <a:xfrm>
                <a:off x="8317294" y="4897298"/>
                <a:ext cx="3957100" cy="308194"/>
                <a:chOff x="830395" y="5054265"/>
                <a:chExt cx="3957099" cy="308194"/>
              </a:xfrm>
            </p:grpSpPr>
            <p:sp>
              <p:nvSpPr>
                <p:cNvPr id="129" name="TextBox 128">
                  <a:extLst>
                    <a:ext uri="{FF2B5EF4-FFF2-40B4-BE49-F238E27FC236}">
                      <a16:creationId xmlns:a16="http://schemas.microsoft.com/office/drawing/2014/main" id="{6CBC7797-CEF9-43F1-818C-414B020CCDAE}"/>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364</a:t>
                  </a:r>
                </a:p>
              </p:txBody>
            </p:sp>
            <p:sp>
              <p:nvSpPr>
                <p:cNvPr id="130" name="TextBox 129">
                  <a:extLst>
                    <a:ext uri="{FF2B5EF4-FFF2-40B4-BE49-F238E27FC236}">
                      <a16:creationId xmlns:a16="http://schemas.microsoft.com/office/drawing/2014/main" id="{B4EE9B59-E11D-4B8A-BF96-10B7627DD73A}"/>
                    </a:ext>
                  </a:extLst>
                </p:cNvPr>
                <p:cNvSpPr txBox="1"/>
                <p:nvPr/>
              </p:nvSpPr>
              <p:spPr>
                <a:xfrm>
                  <a:off x="1436145" y="5054265"/>
                  <a:ext cx="338563"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238</a:t>
                  </a:r>
                </a:p>
              </p:txBody>
            </p:sp>
            <p:sp>
              <p:nvSpPr>
                <p:cNvPr id="131" name="TextBox 130">
                  <a:extLst>
                    <a:ext uri="{FF2B5EF4-FFF2-40B4-BE49-F238E27FC236}">
                      <a16:creationId xmlns:a16="http://schemas.microsoft.com/office/drawing/2014/main" id="{5E2E73ED-4CD2-4956-BDA6-F41F91F29080}"/>
                    </a:ext>
                  </a:extLst>
                </p:cNvPr>
                <p:cNvSpPr txBox="1"/>
                <p:nvPr/>
              </p:nvSpPr>
              <p:spPr>
                <a:xfrm>
                  <a:off x="2051218" y="5054265"/>
                  <a:ext cx="338563"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145</a:t>
                  </a:r>
                </a:p>
              </p:txBody>
            </p:sp>
            <p:sp>
              <p:nvSpPr>
                <p:cNvPr id="132" name="TextBox 131">
                  <a:extLst>
                    <a:ext uri="{FF2B5EF4-FFF2-40B4-BE49-F238E27FC236}">
                      <a16:creationId xmlns:a16="http://schemas.microsoft.com/office/drawing/2014/main" id="{97B46FDB-6839-40B9-A4BE-DD96DA8F437A}"/>
                    </a:ext>
                  </a:extLst>
                </p:cNvPr>
                <p:cNvSpPr txBox="1"/>
                <p:nvPr/>
              </p:nvSpPr>
              <p:spPr>
                <a:xfrm>
                  <a:off x="2656963" y="5054265"/>
                  <a:ext cx="338563"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109</a:t>
                  </a:r>
                </a:p>
              </p:txBody>
            </p:sp>
            <p:sp>
              <p:nvSpPr>
                <p:cNvPr id="133" name="TextBox 132">
                  <a:extLst>
                    <a:ext uri="{FF2B5EF4-FFF2-40B4-BE49-F238E27FC236}">
                      <a16:creationId xmlns:a16="http://schemas.microsoft.com/office/drawing/2014/main" id="{777900C0-1A6C-40E6-8CA2-2AAFE7039516}"/>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90</a:t>
                  </a:r>
                </a:p>
              </p:txBody>
            </p:sp>
            <p:sp>
              <p:nvSpPr>
                <p:cNvPr id="134" name="TextBox 133">
                  <a:extLst>
                    <a:ext uri="{FF2B5EF4-FFF2-40B4-BE49-F238E27FC236}">
                      <a16:creationId xmlns:a16="http://schemas.microsoft.com/office/drawing/2014/main" id="{DE5DC9E0-B4C5-4022-B495-7DCAAF7E7324}"/>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81</a:t>
                  </a:r>
                </a:p>
              </p:txBody>
            </p:sp>
            <p:sp>
              <p:nvSpPr>
                <p:cNvPr id="135" name="TextBox 134">
                  <a:extLst>
                    <a:ext uri="{FF2B5EF4-FFF2-40B4-BE49-F238E27FC236}">
                      <a16:creationId xmlns:a16="http://schemas.microsoft.com/office/drawing/2014/main" id="{1AC4C176-A4CF-408E-8CB0-B66B586F1764}"/>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a:ea typeface="SimSun"/>
                      <a:cs typeface="Arial" panose="020B0604020202020204" pitchFamily="34" charset="0"/>
                    </a:rPr>
                    <a:t>77</a:t>
                  </a:r>
                </a:p>
              </p:txBody>
            </p:sp>
          </p:grpSp>
          <p:grpSp>
            <p:nvGrpSpPr>
              <p:cNvPr id="80" name="Group 79">
                <a:extLst>
                  <a:ext uri="{FF2B5EF4-FFF2-40B4-BE49-F238E27FC236}">
                    <a16:creationId xmlns:a16="http://schemas.microsoft.com/office/drawing/2014/main" id="{71C466E2-3015-4347-89A2-6713BF6DA03E}"/>
                  </a:ext>
                </a:extLst>
              </p:cNvPr>
              <p:cNvGrpSpPr/>
              <p:nvPr/>
            </p:nvGrpSpPr>
            <p:grpSpPr>
              <a:xfrm>
                <a:off x="7739326" y="1598246"/>
                <a:ext cx="4540655" cy="3380706"/>
                <a:chOff x="377473" y="2447694"/>
                <a:chExt cx="4540655" cy="3380706"/>
              </a:xfrm>
            </p:grpSpPr>
            <p:sp>
              <p:nvSpPr>
                <p:cNvPr id="81" name="TextBox 80">
                  <a:extLst>
                    <a:ext uri="{FF2B5EF4-FFF2-40B4-BE49-F238E27FC236}">
                      <a16:creationId xmlns:a16="http://schemas.microsoft.com/office/drawing/2014/main" id="{81523360-62AC-4B0F-A698-7A0C044F282D}"/>
                    </a:ext>
                  </a:extLst>
                </p:cNvPr>
                <p:cNvSpPr txBox="1"/>
                <p:nvPr/>
              </p:nvSpPr>
              <p:spPr>
                <a:xfrm rot="16200000">
                  <a:off x="-585243" y="3645193"/>
                  <a:ext cx="2211718" cy="286285"/>
                </a:xfrm>
                <a:prstGeom prst="rect">
                  <a:avLst/>
                </a:prstGeom>
                <a:noFill/>
              </p:spPr>
              <p:txBody>
                <a:bodyPr wrap="none" rtlCol="0">
                  <a:spAutoFit/>
                </a:bodyPr>
                <a:lstStyle/>
                <a:p>
                  <a:pPr algn="ctr"/>
                  <a:r>
                    <a:rPr lang="zh-CN" sz="1200">
                      <a:latin typeface="Arial"/>
                      <a:ea typeface="SimSun"/>
                      <a:cs typeface="Arial" panose="020B0604020202020204" pitchFamily="34" charset="0"/>
                    </a:rPr>
                    <a:t>无复发生存率，%</a:t>
                  </a:r>
                </a:p>
              </p:txBody>
            </p:sp>
            <p:sp>
              <p:nvSpPr>
                <p:cNvPr id="82" name="TextBox 81">
                  <a:extLst>
                    <a:ext uri="{FF2B5EF4-FFF2-40B4-BE49-F238E27FC236}">
                      <a16:creationId xmlns:a16="http://schemas.microsoft.com/office/drawing/2014/main" id="{8ABADA7A-3104-413E-9DA2-874485359DF1}"/>
                    </a:ext>
                  </a:extLst>
                </p:cNvPr>
                <p:cNvSpPr txBox="1"/>
                <p:nvPr/>
              </p:nvSpPr>
              <p:spPr>
                <a:xfrm>
                  <a:off x="1608457" y="5267211"/>
                  <a:ext cx="2549128" cy="331700"/>
                </a:xfrm>
                <a:prstGeom prst="rect">
                  <a:avLst/>
                </a:prstGeom>
                <a:noFill/>
              </p:spPr>
              <p:txBody>
                <a:bodyPr wrap="none" rtlCol="0">
                  <a:spAutoFit/>
                </a:bodyPr>
                <a:lstStyle/>
                <a:p>
                  <a:pPr algn="ctr"/>
                  <a:r>
                    <a:rPr lang="zh-CN" sz="1200">
                      <a:latin typeface="Arial"/>
                      <a:ea typeface="SimSun"/>
                      <a:cs typeface="Arial" panose="020B0604020202020204" pitchFamily="34" charset="0"/>
                    </a:rPr>
                    <a:t>从随机分组起的时间（月）</a:t>
                  </a:r>
                </a:p>
              </p:txBody>
            </p:sp>
            <p:sp>
              <p:nvSpPr>
                <p:cNvPr id="83" name="Freeform 21">
                  <a:extLst>
                    <a:ext uri="{FF2B5EF4-FFF2-40B4-BE49-F238E27FC236}">
                      <a16:creationId xmlns:a16="http://schemas.microsoft.com/office/drawing/2014/main" id="{166194F3-D2F7-4EFD-9766-11C0A9F8C58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4" name="Line 6">
                  <a:extLst>
                    <a:ext uri="{FF2B5EF4-FFF2-40B4-BE49-F238E27FC236}">
                      <a16:creationId xmlns:a16="http://schemas.microsoft.com/office/drawing/2014/main" id="{10EA279F-D8E5-4DC2-B565-9545C4F41ECF}"/>
                    </a:ext>
                  </a:extLst>
                </p:cNvPr>
                <p:cNvSpPr>
                  <a:spLocks noChangeShapeType="1"/>
                </p:cNvSpPr>
                <p:nvPr/>
              </p:nvSpPr>
              <p:spPr bwMode="auto">
                <a:xfrm>
                  <a:off x="1017539" y="259233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5" name="Line 7">
                  <a:extLst>
                    <a:ext uri="{FF2B5EF4-FFF2-40B4-BE49-F238E27FC236}">
                      <a16:creationId xmlns:a16="http://schemas.microsoft.com/office/drawing/2014/main" id="{160C76C7-B40A-4469-9D5F-D7FE4F5B295A}"/>
                    </a:ext>
                  </a:extLst>
                </p:cNvPr>
                <p:cNvSpPr>
                  <a:spLocks noChangeShapeType="1"/>
                </p:cNvSpPr>
                <p:nvPr/>
              </p:nvSpPr>
              <p:spPr bwMode="auto">
                <a:xfrm>
                  <a:off x="1017539" y="3077983"/>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6" name="Line 8">
                  <a:extLst>
                    <a:ext uri="{FF2B5EF4-FFF2-40B4-BE49-F238E27FC236}">
                      <a16:creationId xmlns:a16="http://schemas.microsoft.com/office/drawing/2014/main" id="{76A124CD-E503-4013-828A-8AFF0C49522A}"/>
                    </a:ext>
                  </a:extLst>
                </p:cNvPr>
                <p:cNvSpPr>
                  <a:spLocks noChangeShapeType="1"/>
                </p:cNvSpPr>
                <p:nvPr/>
              </p:nvSpPr>
              <p:spPr bwMode="auto">
                <a:xfrm>
                  <a:off x="1017539" y="35418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7" name="Line 9">
                  <a:extLst>
                    <a:ext uri="{FF2B5EF4-FFF2-40B4-BE49-F238E27FC236}">
                      <a16:creationId xmlns:a16="http://schemas.microsoft.com/office/drawing/2014/main" id="{93207190-1C2B-49DA-9493-CACE1BB4F075}"/>
                    </a:ext>
                  </a:extLst>
                </p:cNvPr>
                <p:cNvSpPr>
                  <a:spLocks noChangeShapeType="1"/>
                </p:cNvSpPr>
                <p:nvPr/>
              </p:nvSpPr>
              <p:spPr bwMode="auto">
                <a:xfrm>
                  <a:off x="1017539" y="4020650"/>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8" name="Line 10">
                  <a:extLst>
                    <a:ext uri="{FF2B5EF4-FFF2-40B4-BE49-F238E27FC236}">
                      <a16:creationId xmlns:a16="http://schemas.microsoft.com/office/drawing/2014/main" id="{931F1672-B80B-4732-B2FB-7D8C2263FBF4}"/>
                    </a:ext>
                  </a:extLst>
                </p:cNvPr>
                <p:cNvSpPr>
                  <a:spLocks noChangeShapeType="1"/>
                </p:cNvSpPr>
                <p:nvPr/>
              </p:nvSpPr>
              <p:spPr bwMode="auto">
                <a:xfrm>
                  <a:off x="1017539" y="448948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9" name="Line 11">
                  <a:extLst>
                    <a:ext uri="{FF2B5EF4-FFF2-40B4-BE49-F238E27FC236}">
                      <a16:creationId xmlns:a16="http://schemas.microsoft.com/office/drawing/2014/main" id="{5F043861-6EDD-4227-B3D9-AA6059AEAAE2}"/>
                    </a:ext>
                  </a:extLst>
                </p:cNvPr>
                <p:cNvSpPr>
                  <a:spLocks noChangeShapeType="1"/>
                </p:cNvSpPr>
                <p:nvPr/>
              </p:nvSpPr>
              <p:spPr bwMode="auto">
                <a:xfrm>
                  <a:off x="1017539" y="49633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0" name="TextBox 89">
                  <a:extLst>
                    <a:ext uri="{FF2B5EF4-FFF2-40B4-BE49-F238E27FC236}">
                      <a16:creationId xmlns:a16="http://schemas.microsoft.com/office/drawing/2014/main" id="{BD2ED268-FF4B-44EC-95D2-8895B1D4F10C}"/>
                    </a:ext>
                  </a:extLst>
                </p:cNvPr>
                <p:cNvSpPr txBox="1"/>
                <p:nvPr/>
              </p:nvSpPr>
              <p:spPr>
                <a:xfrm>
                  <a:off x="588873" y="2447694"/>
                  <a:ext cx="413703" cy="308194"/>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100</a:t>
                  </a:r>
                </a:p>
              </p:txBody>
            </p:sp>
            <p:sp>
              <p:nvSpPr>
                <p:cNvPr id="91" name="TextBox 90">
                  <a:extLst>
                    <a:ext uri="{FF2B5EF4-FFF2-40B4-BE49-F238E27FC236}">
                      <a16:creationId xmlns:a16="http://schemas.microsoft.com/office/drawing/2014/main" id="{787D41A8-947D-4C55-93F4-2A845A7A55D0}"/>
                    </a:ext>
                  </a:extLst>
                </p:cNvPr>
                <p:cNvSpPr txBox="1"/>
                <p:nvPr/>
              </p:nvSpPr>
              <p:spPr>
                <a:xfrm>
                  <a:off x="676694" y="2935135"/>
                  <a:ext cx="325897" cy="308194"/>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80</a:t>
                  </a:r>
                </a:p>
              </p:txBody>
            </p:sp>
            <p:sp>
              <p:nvSpPr>
                <p:cNvPr id="92" name="TextBox 91">
                  <a:extLst>
                    <a:ext uri="{FF2B5EF4-FFF2-40B4-BE49-F238E27FC236}">
                      <a16:creationId xmlns:a16="http://schemas.microsoft.com/office/drawing/2014/main" id="{181B55D7-F711-41DF-8805-463F6F358A90}"/>
                    </a:ext>
                  </a:extLst>
                </p:cNvPr>
                <p:cNvSpPr txBox="1"/>
                <p:nvPr/>
              </p:nvSpPr>
              <p:spPr>
                <a:xfrm>
                  <a:off x="676694" y="3398759"/>
                  <a:ext cx="325897" cy="308194"/>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60</a:t>
                  </a:r>
                </a:p>
              </p:txBody>
            </p:sp>
            <p:sp>
              <p:nvSpPr>
                <p:cNvPr id="93" name="TextBox 92">
                  <a:extLst>
                    <a:ext uri="{FF2B5EF4-FFF2-40B4-BE49-F238E27FC236}">
                      <a16:creationId xmlns:a16="http://schemas.microsoft.com/office/drawing/2014/main" id="{A9DD8250-FC2C-4033-BFD7-6567659524C2}"/>
                    </a:ext>
                  </a:extLst>
                </p:cNvPr>
                <p:cNvSpPr txBox="1"/>
                <p:nvPr/>
              </p:nvSpPr>
              <p:spPr>
                <a:xfrm>
                  <a:off x="676694" y="3877379"/>
                  <a:ext cx="325897" cy="308194"/>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40</a:t>
                  </a:r>
                </a:p>
              </p:txBody>
            </p:sp>
            <p:sp>
              <p:nvSpPr>
                <p:cNvPr id="94" name="TextBox 93">
                  <a:extLst>
                    <a:ext uri="{FF2B5EF4-FFF2-40B4-BE49-F238E27FC236}">
                      <a16:creationId xmlns:a16="http://schemas.microsoft.com/office/drawing/2014/main" id="{866BDAD5-0051-4216-B76C-F1F713098E55}"/>
                    </a:ext>
                  </a:extLst>
                </p:cNvPr>
                <p:cNvSpPr txBox="1"/>
                <p:nvPr/>
              </p:nvSpPr>
              <p:spPr>
                <a:xfrm>
                  <a:off x="676694" y="4345999"/>
                  <a:ext cx="325897" cy="308194"/>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20</a:t>
                  </a:r>
                </a:p>
              </p:txBody>
            </p:sp>
            <p:sp>
              <p:nvSpPr>
                <p:cNvPr id="95" name="TextBox 94">
                  <a:extLst>
                    <a:ext uri="{FF2B5EF4-FFF2-40B4-BE49-F238E27FC236}">
                      <a16:creationId xmlns:a16="http://schemas.microsoft.com/office/drawing/2014/main" id="{EE4A30BA-DAB3-49DA-987C-B8A8557C0ABA}"/>
                    </a:ext>
                  </a:extLst>
                </p:cNvPr>
                <p:cNvSpPr txBox="1"/>
                <p:nvPr/>
              </p:nvSpPr>
              <p:spPr>
                <a:xfrm>
                  <a:off x="764515" y="4807587"/>
                  <a:ext cx="238089" cy="308194"/>
                </a:xfrm>
                <a:prstGeom prst="rect">
                  <a:avLst/>
                </a:prstGeom>
                <a:noFill/>
              </p:spPr>
              <p:txBody>
                <a:bodyPr wrap="none" lIns="72000" tIns="36000" rIns="72000" bIns="36000" rtlCol="0" anchor="ctr" anchorCtr="0">
                  <a:spAutoFit/>
                </a:bodyPr>
                <a:lstStyle/>
                <a:p>
                  <a:pPr algn="r"/>
                  <a:r>
                    <a:rPr lang="zh-CN" sz="1200">
                      <a:solidFill>
                        <a:srgbClr val="4D4D4D"/>
                      </a:solidFill>
                      <a:latin typeface="Arial"/>
                      <a:ea typeface="SimSun"/>
                      <a:cs typeface="Arial" panose="020B0604020202020204" pitchFamily="34" charset="0"/>
                    </a:rPr>
                    <a:t>0</a:t>
                  </a:r>
                </a:p>
              </p:txBody>
            </p:sp>
            <p:sp>
              <p:nvSpPr>
                <p:cNvPr id="96" name="Line 19">
                  <a:extLst>
                    <a:ext uri="{FF2B5EF4-FFF2-40B4-BE49-F238E27FC236}">
                      <a16:creationId xmlns:a16="http://schemas.microsoft.com/office/drawing/2014/main" id="{10F79426-8229-400E-861F-D86A5C5D24F1}"/>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7" name="Line 21">
                  <a:extLst>
                    <a:ext uri="{FF2B5EF4-FFF2-40B4-BE49-F238E27FC236}">
                      <a16:creationId xmlns:a16="http://schemas.microsoft.com/office/drawing/2014/main" id="{6DF13696-1B7D-4597-BDDF-0407ECF06265}"/>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98" name="Line 19">
                  <a:extLst>
                    <a:ext uri="{FF2B5EF4-FFF2-40B4-BE49-F238E27FC236}">
                      <a16:creationId xmlns:a16="http://schemas.microsoft.com/office/drawing/2014/main" id="{4B70C1C3-9618-4169-A81A-FFEDBB138577}"/>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9" name="Line 21">
                  <a:extLst>
                    <a:ext uri="{FF2B5EF4-FFF2-40B4-BE49-F238E27FC236}">
                      <a16:creationId xmlns:a16="http://schemas.microsoft.com/office/drawing/2014/main" id="{29B9FB7F-F40F-411B-B180-E7FCA07ABEED}"/>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100" name="Line 19">
                  <a:extLst>
                    <a:ext uri="{FF2B5EF4-FFF2-40B4-BE49-F238E27FC236}">
                      <a16:creationId xmlns:a16="http://schemas.microsoft.com/office/drawing/2014/main" id="{1F00D3FD-8F17-4A73-BC79-210533A8E6EC}"/>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01" name="Line 21">
                  <a:extLst>
                    <a:ext uri="{FF2B5EF4-FFF2-40B4-BE49-F238E27FC236}">
                      <a16:creationId xmlns:a16="http://schemas.microsoft.com/office/drawing/2014/main" id="{E2DF4FEA-4D10-4DF0-AB1D-15F8F5ED9729}"/>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102" name="Line 21">
                  <a:extLst>
                    <a:ext uri="{FF2B5EF4-FFF2-40B4-BE49-F238E27FC236}">
                      <a16:creationId xmlns:a16="http://schemas.microsoft.com/office/drawing/2014/main" id="{B9F3A5FB-5ED1-4387-A2F6-5148157742B8}"/>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grpSp>
              <p:nvGrpSpPr>
                <p:cNvPr id="103" name="Group 102">
                  <a:extLst>
                    <a:ext uri="{FF2B5EF4-FFF2-40B4-BE49-F238E27FC236}">
                      <a16:creationId xmlns:a16="http://schemas.microsoft.com/office/drawing/2014/main" id="{5DA947DD-13BF-4D98-9653-9F48F4044F6C}"/>
                    </a:ext>
                  </a:extLst>
                </p:cNvPr>
                <p:cNvGrpSpPr/>
                <p:nvPr/>
              </p:nvGrpSpPr>
              <p:grpSpPr>
                <a:xfrm>
                  <a:off x="1048835" y="5054265"/>
                  <a:ext cx="3869293" cy="308194"/>
                  <a:chOff x="918201" y="5054265"/>
                  <a:chExt cx="3869293" cy="308194"/>
                </a:xfrm>
              </p:grpSpPr>
              <p:sp>
                <p:nvSpPr>
                  <p:cNvPr id="122" name="TextBox 121">
                    <a:extLst>
                      <a:ext uri="{FF2B5EF4-FFF2-40B4-BE49-F238E27FC236}">
                        <a16:creationId xmlns:a16="http://schemas.microsoft.com/office/drawing/2014/main" id="{2552CE88-9E0D-4ABE-BA16-ABDCCAC56A8E}"/>
                      </a:ext>
                    </a:extLst>
                  </p:cNvPr>
                  <p:cNvSpPr txBox="1"/>
                  <p:nvPr/>
                </p:nvSpPr>
                <p:spPr>
                  <a:xfrm>
                    <a:off x="918201" y="5054265"/>
                    <a:ext cx="162948"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0</a:t>
                    </a:r>
                  </a:p>
                </p:txBody>
              </p:sp>
              <p:sp>
                <p:nvSpPr>
                  <p:cNvPr id="123" name="TextBox 122">
                    <a:extLst>
                      <a:ext uri="{FF2B5EF4-FFF2-40B4-BE49-F238E27FC236}">
                        <a16:creationId xmlns:a16="http://schemas.microsoft.com/office/drawing/2014/main" id="{C6C962E6-C2A3-483D-BF40-0A29D7C3F69D}"/>
                      </a:ext>
                    </a:extLst>
                  </p:cNvPr>
                  <p:cNvSpPr txBox="1"/>
                  <p:nvPr/>
                </p:nvSpPr>
                <p:spPr>
                  <a:xfrm>
                    <a:off x="1480048" y="5054265"/>
                    <a:ext cx="250754"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10</a:t>
                    </a:r>
                  </a:p>
                </p:txBody>
              </p:sp>
              <p:sp>
                <p:nvSpPr>
                  <p:cNvPr id="124" name="TextBox 123">
                    <a:extLst>
                      <a:ext uri="{FF2B5EF4-FFF2-40B4-BE49-F238E27FC236}">
                        <a16:creationId xmlns:a16="http://schemas.microsoft.com/office/drawing/2014/main" id="{1CAC9D09-5397-4E6B-B146-6F594C04C31A}"/>
                      </a:ext>
                    </a:extLst>
                  </p:cNvPr>
                  <p:cNvSpPr txBox="1"/>
                  <p:nvPr/>
                </p:nvSpPr>
                <p:spPr>
                  <a:xfrm>
                    <a:off x="2095122" y="5054265"/>
                    <a:ext cx="250754"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20</a:t>
                    </a:r>
                  </a:p>
                </p:txBody>
              </p:sp>
              <p:sp>
                <p:nvSpPr>
                  <p:cNvPr id="125" name="TextBox 124">
                    <a:extLst>
                      <a:ext uri="{FF2B5EF4-FFF2-40B4-BE49-F238E27FC236}">
                        <a16:creationId xmlns:a16="http://schemas.microsoft.com/office/drawing/2014/main" id="{22E01F65-E3E2-4CCC-AD96-79D4435D4060}"/>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30</a:t>
                    </a:r>
                  </a:p>
                </p:txBody>
              </p:sp>
              <p:sp>
                <p:nvSpPr>
                  <p:cNvPr id="126" name="TextBox 125">
                    <a:extLst>
                      <a:ext uri="{FF2B5EF4-FFF2-40B4-BE49-F238E27FC236}">
                        <a16:creationId xmlns:a16="http://schemas.microsoft.com/office/drawing/2014/main" id="{0A983B8C-D683-4E38-90FD-BA81AA9A9E3A}"/>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40</a:t>
                    </a:r>
                  </a:p>
                </p:txBody>
              </p:sp>
              <p:sp>
                <p:nvSpPr>
                  <p:cNvPr id="127" name="TextBox 126">
                    <a:extLst>
                      <a:ext uri="{FF2B5EF4-FFF2-40B4-BE49-F238E27FC236}">
                        <a16:creationId xmlns:a16="http://schemas.microsoft.com/office/drawing/2014/main" id="{05D54982-91BD-45FD-9722-62B6F055B008}"/>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50</a:t>
                    </a:r>
                  </a:p>
                </p:txBody>
              </p:sp>
              <p:sp>
                <p:nvSpPr>
                  <p:cNvPr id="128" name="TextBox 127">
                    <a:extLst>
                      <a:ext uri="{FF2B5EF4-FFF2-40B4-BE49-F238E27FC236}">
                        <a16:creationId xmlns:a16="http://schemas.microsoft.com/office/drawing/2014/main" id="{81DD10CF-0B62-4437-9493-0EDA6569823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zh-CN" sz="1200">
                        <a:solidFill>
                          <a:srgbClr val="4D4D4D"/>
                        </a:solidFill>
                        <a:latin typeface="Arial"/>
                        <a:ea typeface="SimSun"/>
                        <a:cs typeface="Arial" panose="020B0604020202020204" pitchFamily="34" charset="0"/>
                      </a:rPr>
                      <a:t>60</a:t>
                    </a:r>
                  </a:p>
                </p:txBody>
              </p:sp>
            </p:grpSp>
            <p:sp>
              <p:nvSpPr>
                <p:cNvPr id="104" name="TextBox 103">
                  <a:extLst>
                    <a:ext uri="{FF2B5EF4-FFF2-40B4-BE49-F238E27FC236}">
                      <a16:creationId xmlns:a16="http://schemas.microsoft.com/office/drawing/2014/main" id="{E3ECD845-06C6-4C44-AB96-8BCD345A103B}"/>
                    </a:ext>
                  </a:extLst>
                </p:cNvPr>
                <p:cNvSpPr txBox="1"/>
                <p:nvPr/>
              </p:nvSpPr>
              <p:spPr>
                <a:xfrm>
                  <a:off x="1047086" y="4532183"/>
                  <a:ext cx="2651118" cy="294844"/>
                </a:xfrm>
                <a:prstGeom prst="rect">
                  <a:avLst/>
                </a:prstGeom>
                <a:noFill/>
              </p:spPr>
              <p:txBody>
                <a:bodyPr wrap="none" rtlCol="0">
                  <a:spAutoFit/>
                </a:bodyPr>
                <a:lstStyle/>
                <a:p>
                  <a:r>
                    <a:rPr lang="zh-CN" sz="1000">
                      <a:solidFill>
                        <a:srgbClr val="B2C0D8"/>
                      </a:solidFill>
                      <a:latin typeface="Arial"/>
                      <a:ea typeface="SimSun"/>
                    </a:rPr>
                    <a:t>中位 RFS 13.4 个月（95% CI 为 11.7，15.5）</a:t>
                  </a:r>
                </a:p>
              </p:txBody>
            </p:sp>
            <p:sp>
              <p:nvSpPr>
                <p:cNvPr id="105" name="TextBox 104">
                  <a:extLst>
                    <a:ext uri="{FF2B5EF4-FFF2-40B4-BE49-F238E27FC236}">
                      <a16:creationId xmlns:a16="http://schemas.microsoft.com/office/drawing/2014/main" id="{673C0514-AD3C-43A4-A79B-F8EF6A8B03DF}"/>
                    </a:ext>
                  </a:extLst>
                </p:cNvPr>
                <p:cNvSpPr txBox="1"/>
                <p:nvPr/>
              </p:nvSpPr>
              <p:spPr>
                <a:xfrm>
                  <a:off x="1032980" y="4747484"/>
                  <a:ext cx="2578221" cy="294844"/>
                </a:xfrm>
                <a:prstGeom prst="rect">
                  <a:avLst/>
                </a:prstGeom>
                <a:noFill/>
              </p:spPr>
              <p:txBody>
                <a:bodyPr wrap="none" rtlCol="0">
                  <a:spAutoFit/>
                </a:bodyPr>
                <a:lstStyle/>
                <a:p>
                  <a:r>
                    <a:rPr lang="zh-CN" sz="1000">
                      <a:solidFill>
                        <a:srgbClr val="B60D27"/>
                      </a:solidFill>
                      <a:latin typeface="Arial"/>
                      <a:ea typeface="SimSun"/>
                    </a:rPr>
                    <a:t>中位 RFS 14.2 个月（95% CI 为 12.2，16.9）</a:t>
                  </a:r>
                </a:p>
              </p:txBody>
            </p:sp>
            <p:sp>
              <p:nvSpPr>
                <p:cNvPr id="106" name="TextBox 105">
                  <a:extLst>
                    <a:ext uri="{FF2B5EF4-FFF2-40B4-BE49-F238E27FC236}">
                      <a16:creationId xmlns:a16="http://schemas.microsoft.com/office/drawing/2014/main" id="{5BDE08F7-1720-46C4-956E-E67F1477371C}"/>
                    </a:ext>
                  </a:extLst>
                </p:cNvPr>
                <p:cNvSpPr txBox="1"/>
                <p:nvPr/>
              </p:nvSpPr>
              <p:spPr>
                <a:xfrm>
                  <a:off x="826199" y="5060931"/>
                  <a:ext cx="190923" cy="331700"/>
                </a:xfrm>
                <a:prstGeom prst="rect">
                  <a:avLst/>
                </a:prstGeom>
                <a:noFill/>
              </p:spPr>
              <p:txBody>
                <a:bodyPr wrap="none" rtlCol="0">
                  <a:spAutoFit/>
                </a:bodyPr>
                <a:lstStyle/>
                <a:p>
                  <a:pPr algn="r"/>
                  <a:endParaRPr lang="en-US" sz="1200" dirty="0">
                    <a:solidFill>
                      <a:srgbClr val="4D4D4D"/>
                    </a:solidFill>
                    <a:latin typeface="Arial"/>
                  </a:endParaRPr>
                </a:p>
              </p:txBody>
            </p:sp>
            <p:grpSp>
              <p:nvGrpSpPr>
                <p:cNvPr id="107" name="Group 106">
                  <a:extLst>
                    <a:ext uri="{FF2B5EF4-FFF2-40B4-BE49-F238E27FC236}">
                      <a16:creationId xmlns:a16="http://schemas.microsoft.com/office/drawing/2014/main" id="{4A29ED1D-BD0B-45F7-8DEF-707183FF26AE}"/>
                    </a:ext>
                  </a:extLst>
                </p:cNvPr>
                <p:cNvGrpSpPr/>
                <p:nvPr/>
              </p:nvGrpSpPr>
              <p:grpSpPr>
                <a:xfrm>
                  <a:off x="826199" y="5496700"/>
                  <a:ext cx="4086341" cy="331700"/>
                  <a:chOff x="695565" y="5496700"/>
                  <a:chExt cx="4086341" cy="331700"/>
                </a:xfrm>
              </p:grpSpPr>
              <p:grpSp>
                <p:nvGrpSpPr>
                  <p:cNvPr id="113" name="Group 112">
                    <a:extLst>
                      <a:ext uri="{FF2B5EF4-FFF2-40B4-BE49-F238E27FC236}">
                        <a16:creationId xmlns:a16="http://schemas.microsoft.com/office/drawing/2014/main" id="{292AA6F7-C02F-4924-9090-3EC8C0005384}"/>
                      </a:ext>
                    </a:extLst>
                  </p:cNvPr>
                  <p:cNvGrpSpPr/>
                  <p:nvPr/>
                </p:nvGrpSpPr>
                <p:grpSpPr>
                  <a:xfrm>
                    <a:off x="824807" y="5506515"/>
                    <a:ext cx="3957099" cy="308194"/>
                    <a:chOff x="830395" y="5054265"/>
                    <a:chExt cx="3957099" cy="308194"/>
                  </a:xfrm>
                </p:grpSpPr>
                <p:sp>
                  <p:nvSpPr>
                    <p:cNvPr id="115" name="TextBox 114">
                      <a:extLst>
                        <a:ext uri="{FF2B5EF4-FFF2-40B4-BE49-F238E27FC236}">
                          <a16:creationId xmlns:a16="http://schemas.microsoft.com/office/drawing/2014/main" id="{3A76E398-DD65-4064-AE26-341AEAF4CAAA}"/>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366</a:t>
                      </a:r>
                    </a:p>
                  </p:txBody>
                </p:sp>
                <p:sp>
                  <p:nvSpPr>
                    <p:cNvPr id="116" name="TextBox 115">
                      <a:extLst>
                        <a:ext uri="{FF2B5EF4-FFF2-40B4-BE49-F238E27FC236}">
                          <a16:creationId xmlns:a16="http://schemas.microsoft.com/office/drawing/2014/main" id="{F5603127-929D-4614-897E-80D3B372BAEE}"/>
                        </a:ext>
                      </a:extLst>
                    </p:cNvPr>
                    <p:cNvSpPr txBox="1"/>
                    <p:nvPr/>
                  </p:nvSpPr>
                  <p:spPr>
                    <a:xfrm>
                      <a:off x="1436144" y="5054265"/>
                      <a:ext cx="338563"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228</a:t>
                      </a:r>
                    </a:p>
                  </p:txBody>
                </p:sp>
                <p:sp>
                  <p:nvSpPr>
                    <p:cNvPr id="117" name="TextBox 116">
                      <a:extLst>
                        <a:ext uri="{FF2B5EF4-FFF2-40B4-BE49-F238E27FC236}">
                          <a16:creationId xmlns:a16="http://schemas.microsoft.com/office/drawing/2014/main" id="{52E9FFF3-02C6-4189-AF69-B608164D2853}"/>
                        </a:ext>
                      </a:extLst>
                    </p:cNvPr>
                    <p:cNvSpPr txBox="1"/>
                    <p:nvPr/>
                  </p:nvSpPr>
                  <p:spPr>
                    <a:xfrm>
                      <a:off x="2051217" y="5054265"/>
                      <a:ext cx="338563"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133</a:t>
                      </a:r>
                    </a:p>
                  </p:txBody>
                </p:sp>
                <p:sp>
                  <p:nvSpPr>
                    <p:cNvPr id="118" name="TextBox 117">
                      <a:extLst>
                        <a:ext uri="{FF2B5EF4-FFF2-40B4-BE49-F238E27FC236}">
                          <a16:creationId xmlns:a16="http://schemas.microsoft.com/office/drawing/2014/main" id="{CD7253BF-99E4-4DD5-B740-EB8E469441EC}"/>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97</a:t>
                      </a:r>
                    </a:p>
                  </p:txBody>
                </p:sp>
                <p:sp>
                  <p:nvSpPr>
                    <p:cNvPr id="119" name="TextBox 118">
                      <a:extLst>
                        <a:ext uri="{FF2B5EF4-FFF2-40B4-BE49-F238E27FC236}">
                          <a16:creationId xmlns:a16="http://schemas.microsoft.com/office/drawing/2014/main" id="{BAEDA4D1-9619-46FA-9C2E-308910E8CE1A}"/>
                        </a:ext>
                      </a:extLst>
                    </p:cNvPr>
                    <p:cNvSpPr txBox="1"/>
                    <p:nvPr/>
                  </p:nvSpPr>
                  <p:spPr>
                    <a:xfrm>
                      <a:off x="3315929" y="5054265"/>
                      <a:ext cx="250754"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75</a:t>
                      </a:r>
                    </a:p>
                  </p:txBody>
                </p:sp>
                <p:sp>
                  <p:nvSpPr>
                    <p:cNvPr id="120" name="TextBox 119">
                      <a:extLst>
                        <a:ext uri="{FF2B5EF4-FFF2-40B4-BE49-F238E27FC236}">
                          <a16:creationId xmlns:a16="http://schemas.microsoft.com/office/drawing/2014/main" id="{6489A52A-45A3-454D-8732-1DD961D3CDEF}"/>
                        </a:ext>
                      </a:extLst>
                    </p:cNvPr>
                    <p:cNvSpPr txBox="1"/>
                    <p:nvPr/>
                  </p:nvSpPr>
                  <p:spPr>
                    <a:xfrm>
                      <a:off x="3921680" y="5054265"/>
                      <a:ext cx="250754"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59</a:t>
                      </a:r>
                    </a:p>
                  </p:txBody>
                </p:sp>
                <p:sp>
                  <p:nvSpPr>
                    <p:cNvPr id="121" name="TextBox 120">
                      <a:extLst>
                        <a:ext uri="{FF2B5EF4-FFF2-40B4-BE49-F238E27FC236}">
                          <a16:creationId xmlns:a16="http://schemas.microsoft.com/office/drawing/2014/main" id="{548E88B3-7A72-4AE3-B8CE-F8EC2769BF0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zh-CN" sz="1200">
                          <a:solidFill>
                            <a:srgbClr val="B2C0D8"/>
                          </a:solidFill>
                          <a:latin typeface="Arial"/>
                          <a:ea typeface="SimSun"/>
                          <a:cs typeface="Arial" panose="020B0604020202020204" pitchFamily="34" charset="0"/>
                        </a:rPr>
                        <a:t>53</a:t>
                      </a:r>
                    </a:p>
                  </p:txBody>
                </p:sp>
              </p:grpSp>
              <p:sp>
                <p:nvSpPr>
                  <p:cNvPr id="114" name="TextBox 113">
                    <a:extLst>
                      <a:ext uri="{FF2B5EF4-FFF2-40B4-BE49-F238E27FC236}">
                        <a16:creationId xmlns:a16="http://schemas.microsoft.com/office/drawing/2014/main" id="{A481C2AD-BC35-4BDF-9D63-9538D7CBF8E5}"/>
                      </a:ext>
                    </a:extLst>
                  </p:cNvPr>
                  <p:cNvSpPr txBox="1"/>
                  <p:nvPr/>
                </p:nvSpPr>
                <p:spPr>
                  <a:xfrm>
                    <a:off x="695565" y="5496700"/>
                    <a:ext cx="190923" cy="331700"/>
                  </a:xfrm>
                  <a:prstGeom prst="rect">
                    <a:avLst/>
                  </a:prstGeom>
                  <a:noFill/>
                </p:spPr>
                <p:txBody>
                  <a:bodyPr wrap="none" rtlCol="0">
                    <a:spAutoFit/>
                  </a:bodyPr>
                  <a:lstStyle/>
                  <a:p>
                    <a:pPr algn="r"/>
                    <a:endParaRPr lang="en-US" sz="1200" dirty="0">
                      <a:solidFill>
                        <a:srgbClr val="043882"/>
                      </a:solidFill>
                      <a:latin typeface="Arial"/>
                    </a:endParaRPr>
                  </a:p>
                </p:txBody>
              </p:sp>
            </p:grpSp>
            <p:grpSp>
              <p:nvGrpSpPr>
                <p:cNvPr id="108" name="Group 107">
                  <a:extLst>
                    <a:ext uri="{FF2B5EF4-FFF2-40B4-BE49-F238E27FC236}">
                      <a16:creationId xmlns:a16="http://schemas.microsoft.com/office/drawing/2014/main" id="{694A981F-32E3-4917-9633-2CCB98400B06}"/>
                    </a:ext>
                  </a:extLst>
                </p:cNvPr>
                <p:cNvGrpSpPr/>
                <p:nvPr/>
              </p:nvGrpSpPr>
              <p:grpSpPr>
                <a:xfrm>
                  <a:off x="2173882" y="2470395"/>
                  <a:ext cx="2553777" cy="552834"/>
                  <a:chOff x="2173882" y="2470395"/>
                  <a:chExt cx="2553777" cy="552834"/>
                </a:xfrm>
              </p:grpSpPr>
              <p:sp>
                <p:nvSpPr>
                  <p:cNvPr id="110" name="TextBox 109">
                    <a:extLst>
                      <a:ext uri="{FF2B5EF4-FFF2-40B4-BE49-F238E27FC236}">
                        <a16:creationId xmlns:a16="http://schemas.microsoft.com/office/drawing/2014/main" id="{2DF30515-B139-40E2-9EDC-DC851650EF5C}"/>
                      </a:ext>
                    </a:extLst>
                  </p:cNvPr>
                  <p:cNvSpPr txBox="1"/>
                  <p:nvPr/>
                </p:nvSpPr>
                <p:spPr>
                  <a:xfrm>
                    <a:off x="2576877" y="2470395"/>
                    <a:ext cx="2150782" cy="552834"/>
                  </a:xfrm>
                  <a:prstGeom prst="rect">
                    <a:avLst/>
                  </a:prstGeom>
                  <a:noFill/>
                </p:spPr>
                <p:txBody>
                  <a:bodyPr wrap="none" rtlCol="0">
                    <a:spAutoFit/>
                  </a:bodyPr>
                  <a:lstStyle/>
                  <a:p>
                    <a:r>
                      <a:rPr lang="zh-CN" sz="1200">
                        <a:solidFill>
                          <a:srgbClr val="B2C0D8"/>
                        </a:solidFill>
                        <a:latin typeface="Arial"/>
                        <a:ea typeface="SimSun"/>
                      </a:rPr>
                      <a:t>吉西他滨</a:t>
                    </a:r>
                  </a:p>
                  <a:p>
                    <a:r>
                      <a:rPr lang="zh-CN" sz="1200">
                        <a:solidFill>
                          <a:srgbClr val="B60D27"/>
                        </a:solidFill>
                        <a:latin typeface="Arial"/>
                        <a:ea typeface="SimSun"/>
                      </a:rPr>
                      <a:t>吉西他滨 + 卡培他滨</a:t>
                    </a:r>
                  </a:p>
                </p:txBody>
              </p:sp>
              <p:cxnSp>
                <p:nvCxnSpPr>
                  <p:cNvPr id="111" name="Straight Connector 110">
                    <a:extLst>
                      <a:ext uri="{FF2B5EF4-FFF2-40B4-BE49-F238E27FC236}">
                        <a16:creationId xmlns:a16="http://schemas.microsoft.com/office/drawing/2014/main" id="{11EAF464-87AB-4FD5-BD04-384736B05580}"/>
                      </a:ext>
                    </a:extLst>
                  </p:cNvPr>
                  <p:cNvCxnSpPr/>
                  <p:nvPr/>
                </p:nvCxnSpPr>
                <p:spPr>
                  <a:xfrm>
                    <a:off x="2173882"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E0AE27-7D0D-4365-9323-47FB56F3C079}"/>
                      </a:ext>
                    </a:extLst>
                  </p:cNvPr>
                  <p:cNvCxnSpPr/>
                  <p:nvPr/>
                </p:nvCxnSpPr>
                <p:spPr>
                  <a:xfrm>
                    <a:off x="2173882"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109" name="TextBox 108">
                  <a:extLst>
                    <a:ext uri="{FF2B5EF4-FFF2-40B4-BE49-F238E27FC236}">
                      <a16:creationId xmlns:a16="http://schemas.microsoft.com/office/drawing/2014/main" id="{8392990E-3F2F-450E-BD59-3313750BAE19}"/>
                    </a:ext>
                  </a:extLst>
                </p:cNvPr>
                <p:cNvSpPr txBox="1"/>
                <p:nvPr/>
              </p:nvSpPr>
              <p:spPr>
                <a:xfrm>
                  <a:off x="2173882" y="3001336"/>
                  <a:ext cx="2193857" cy="552834"/>
                </a:xfrm>
                <a:prstGeom prst="rect">
                  <a:avLst/>
                </a:prstGeom>
                <a:noFill/>
              </p:spPr>
              <p:txBody>
                <a:bodyPr wrap="none" rtlCol="0">
                  <a:spAutoFit/>
                </a:bodyPr>
                <a:lstStyle/>
                <a:p>
                  <a:r>
                    <a:rPr lang="zh-CN" sz="1200" dirty="0">
                      <a:solidFill>
                        <a:srgbClr val="4D4D4D"/>
                      </a:solidFill>
                      <a:latin typeface="Arial"/>
                      <a:ea typeface="SimSun"/>
                    </a:rPr>
                    <a:t>HR 0.85（95% CI 为 0.73，1.00）</a:t>
                  </a:r>
                </a:p>
                <a:p>
                  <a:r>
                    <a:rPr lang="zh-CN" sz="1200" dirty="0">
                      <a:solidFill>
                        <a:srgbClr val="4D4D4D"/>
                      </a:solidFill>
                      <a:latin typeface="Arial"/>
                      <a:ea typeface="SimSun"/>
                    </a:rPr>
                    <a:t>	p=0.069</a:t>
                  </a:r>
                </a:p>
              </p:txBody>
            </p:sp>
          </p:grpSp>
        </p:grpSp>
        <p:sp>
          <p:nvSpPr>
            <p:cNvPr id="77" name="Graphic 8">
              <a:extLst>
                <a:ext uri="{FF2B5EF4-FFF2-40B4-BE49-F238E27FC236}">
                  <a16:creationId xmlns:a16="http://schemas.microsoft.com/office/drawing/2014/main" id="{57FDEE3C-A6E4-4B5C-8675-EDE6B6AB9549}"/>
                </a:ext>
              </a:extLst>
            </p:cNvPr>
            <p:cNvSpPr/>
            <p:nvPr/>
          </p:nvSpPr>
          <p:spPr>
            <a:xfrm>
              <a:off x="2386244" y="2124229"/>
              <a:ext cx="5583420" cy="2454862"/>
            </a:xfrm>
            <a:custGeom>
              <a:avLst/>
              <a:gdLst>
                <a:gd name="connsiteX0" fmla="*/ 8835028 w 8829675"/>
                <a:gd name="connsiteY0" fmla="*/ 3803266 h 3800475"/>
                <a:gd name="connsiteX1" fmla="*/ 8727320 w 8829675"/>
                <a:gd name="connsiteY1" fmla="*/ 3803266 h 3800475"/>
                <a:gd name="connsiteX2" fmla="*/ 8727320 w 8829675"/>
                <a:gd name="connsiteY2" fmla="*/ 3793169 h 3800475"/>
                <a:gd name="connsiteX3" fmla="*/ 8602789 w 8829675"/>
                <a:gd name="connsiteY3" fmla="*/ 3793169 h 3800475"/>
                <a:gd name="connsiteX4" fmla="*/ 8602789 w 8829675"/>
                <a:gd name="connsiteY4" fmla="*/ 3769614 h 3800475"/>
                <a:gd name="connsiteX5" fmla="*/ 8336900 w 8829675"/>
                <a:gd name="connsiteY5" fmla="*/ 3769614 h 3800475"/>
                <a:gd name="connsiteX6" fmla="*/ 8336900 w 8829675"/>
                <a:gd name="connsiteY6" fmla="*/ 3762880 h 3800475"/>
                <a:gd name="connsiteX7" fmla="*/ 8114757 w 8829675"/>
                <a:gd name="connsiteY7" fmla="*/ 3762880 h 3800475"/>
                <a:gd name="connsiteX8" fmla="*/ 8114757 w 8829675"/>
                <a:gd name="connsiteY8" fmla="*/ 3746049 h 3800475"/>
                <a:gd name="connsiteX9" fmla="*/ 7916180 w 8829675"/>
                <a:gd name="connsiteY9" fmla="*/ 3746049 h 3800475"/>
                <a:gd name="connsiteX10" fmla="*/ 7916180 w 8829675"/>
                <a:gd name="connsiteY10" fmla="*/ 3739315 h 3800475"/>
                <a:gd name="connsiteX11" fmla="*/ 7498833 w 8829675"/>
                <a:gd name="connsiteY11" fmla="*/ 3739315 h 3800475"/>
                <a:gd name="connsiteX12" fmla="*/ 7498833 w 8829675"/>
                <a:gd name="connsiteY12" fmla="*/ 3729219 h 3800475"/>
                <a:gd name="connsiteX13" fmla="*/ 7249773 w 8829675"/>
                <a:gd name="connsiteY13" fmla="*/ 3729219 h 3800475"/>
                <a:gd name="connsiteX14" fmla="*/ 7249773 w 8829675"/>
                <a:gd name="connsiteY14" fmla="*/ 3705663 h 3800475"/>
                <a:gd name="connsiteX15" fmla="*/ 7175726 w 8829675"/>
                <a:gd name="connsiteY15" fmla="*/ 3705663 h 3800475"/>
                <a:gd name="connsiteX16" fmla="*/ 7175726 w 8829675"/>
                <a:gd name="connsiteY16" fmla="*/ 3672002 h 3800475"/>
                <a:gd name="connsiteX17" fmla="*/ 6973777 w 8829675"/>
                <a:gd name="connsiteY17" fmla="*/ 3672002 h 3800475"/>
                <a:gd name="connsiteX18" fmla="*/ 6973777 w 8829675"/>
                <a:gd name="connsiteY18" fmla="*/ 3641712 h 3800475"/>
                <a:gd name="connsiteX19" fmla="*/ 6734814 w 8829675"/>
                <a:gd name="connsiteY19" fmla="*/ 3641712 h 3800475"/>
                <a:gd name="connsiteX20" fmla="*/ 6734814 w 8829675"/>
                <a:gd name="connsiteY20" fmla="*/ 3628254 h 3800475"/>
                <a:gd name="connsiteX21" fmla="*/ 6630476 w 8829675"/>
                <a:gd name="connsiteY21" fmla="*/ 3628254 h 3800475"/>
                <a:gd name="connsiteX22" fmla="*/ 6630476 w 8829675"/>
                <a:gd name="connsiteY22" fmla="*/ 3608061 h 3800475"/>
                <a:gd name="connsiteX23" fmla="*/ 6166009 w 8829675"/>
                <a:gd name="connsiteY23" fmla="*/ 3608061 h 3800475"/>
                <a:gd name="connsiteX24" fmla="*/ 6166009 w 8829675"/>
                <a:gd name="connsiteY24" fmla="*/ 3571037 h 3800475"/>
                <a:gd name="connsiteX25" fmla="*/ 6038107 w 8829675"/>
                <a:gd name="connsiteY25" fmla="*/ 3571037 h 3800475"/>
                <a:gd name="connsiteX26" fmla="*/ 6038107 w 8829675"/>
                <a:gd name="connsiteY26" fmla="*/ 3547472 h 3800475"/>
                <a:gd name="connsiteX27" fmla="*/ 5826071 w 8829675"/>
                <a:gd name="connsiteY27" fmla="*/ 3547472 h 3800475"/>
                <a:gd name="connsiteX28" fmla="*/ 5826071 w 8829675"/>
                <a:gd name="connsiteY28" fmla="*/ 3473425 h 3800475"/>
                <a:gd name="connsiteX29" fmla="*/ 5539978 w 8829675"/>
                <a:gd name="connsiteY29" fmla="*/ 3473425 h 3800475"/>
                <a:gd name="connsiteX30" fmla="*/ 5539978 w 8829675"/>
                <a:gd name="connsiteY30" fmla="*/ 3456604 h 3800475"/>
                <a:gd name="connsiteX31" fmla="*/ 5425545 w 8829675"/>
                <a:gd name="connsiteY31" fmla="*/ 3456604 h 3800475"/>
                <a:gd name="connsiteX32" fmla="*/ 5425545 w 8829675"/>
                <a:gd name="connsiteY32" fmla="*/ 3429677 h 3800475"/>
                <a:gd name="connsiteX33" fmla="*/ 5196678 w 8829675"/>
                <a:gd name="connsiteY33" fmla="*/ 3429677 h 3800475"/>
                <a:gd name="connsiteX34" fmla="*/ 5196678 w 8829675"/>
                <a:gd name="connsiteY34" fmla="*/ 3396015 h 3800475"/>
                <a:gd name="connsiteX35" fmla="*/ 5085607 w 8829675"/>
                <a:gd name="connsiteY35" fmla="*/ 3396015 h 3800475"/>
                <a:gd name="connsiteX36" fmla="*/ 5085607 w 8829675"/>
                <a:gd name="connsiteY36" fmla="*/ 3375822 h 3800475"/>
                <a:gd name="connsiteX37" fmla="*/ 4870199 w 8829675"/>
                <a:gd name="connsiteY37" fmla="*/ 3375822 h 3800475"/>
                <a:gd name="connsiteX38" fmla="*/ 4870199 w 8829675"/>
                <a:gd name="connsiteY38" fmla="*/ 3332064 h 3800475"/>
                <a:gd name="connsiteX39" fmla="*/ 4732211 w 8829675"/>
                <a:gd name="connsiteY39" fmla="*/ 3332064 h 3800475"/>
                <a:gd name="connsiteX40" fmla="*/ 4732211 w 8829675"/>
                <a:gd name="connsiteY40" fmla="*/ 3298412 h 3800475"/>
                <a:gd name="connsiteX41" fmla="*/ 4563923 w 8829675"/>
                <a:gd name="connsiteY41" fmla="*/ 3298412 h 3800475"/>
                <a:gd name="connsiteX42" fmla="*/ 4563923 w 8829675"/>
                <a:gd name="connsiteY42" fmla="*/ 3291678 h 3800475"/>
                <a:gd name="connsiteX43" fmla="*/ 4479779 w 8829675"/>
                <a:gd name="connsiteY43" fmla="*/ 3291678 h 3800475"/>
                <a:gd name="connsiteX44" fmla="*/ 4479779 w 8829675"/>
                <a:gd name="connsiteY44" fmla="*/ 3264751 h 3800475"/>
                <a:gd name="connsiteX45" fmla="*/ 4217251 w 8829675"/>
                <a:gd name="connsiteY45" fmla="*/ 3264751 h 3800475"/>
                <a:gd name="connsiteX46" fmla="*/ 4217251 w 8829675"/>
                <a:gd name="connsiteY46" fmla="*/ 3224365 h 3800475"/>
                <a:gd name="connsiteX47" fmla="*/ 4119648 w 8829675"/>
                <a:gd name="connsiteY47" fmla="*/ 3224365 h 3800475"/>
                <a:gd name="connsiteX48" fmla="*/ 4119648 w 8829675"/>
                <a:gd name="connsiteY48" fmla="*/ 3194076 h 3800475"/>
                <a:gd name="connsiteX49" fmla="*/ 4032142 w 8829675"/>
                <a:gd name="connsiteY49" fmla="*/ 3194076 h 3800475"/>
                <a:gd name="connsiteX50" fmla="*/ 4032142 w 8829675"/>
                <a:gd name="connsiteY50" fmla="*/ 3160414 h 3800475"/>
                <a:gd name="connsiteX51" fmla="*/ 3951361 w 8829675"/>
                <a:gd name="connsiteY51" fmla="*/ 3160414 h 3800475"/>
                <a:gd name="connsiteX52" fmla="*/ 3951361 w 8829675"/>
                <a:gd name="connsiteY52" fmla="*/ 3123391 h 3800475"/>
                <a:gd name="connsiteX53" fmla="*/ 3836927 w 8829675"/>
                <a:gd name="connsiteY53" fmla="*/ 3123391 h 3800475"/>
                <a:gd name="connsiteX54" fmla="*/ 3836927 w 8829675"/>
                <a:gd name="connsiteY54" fmla="*/ 3086367 h 3800475"/>
                <a:gd name="connsiteX55" fmla="*/ 3651809 w 8829675"/>
                <a:gd name="connsiteY55" fmla="*/ 3086367 h 3800475"/>
                <a:gd name="connsiteX56" fmla="*/ 3651809 w 8829675"/>
                <a:gd name="connsiteY56" fmla="*/ 3029150 h 3800475"/>
                <a:gd name="connsiteX57" fmla="*/ 3564303 w 8829675"/>
                <a:gd name="connsiteY57" fmla="*/ 3029150 h 3800475"/>
                <a:gd name="connsiteX58" fmla="*/ 3564303 w 8829675"/>
                <a:gd name="connsiteY58" fmla="*/ 2988764 h 3800475"/>
                <a:gd name="connsiteX59" fmla="*/ 3348895 w 8829675"/>
                <a:gd name="connsiteY59" fmla="*/ 2988764 h 3800475"/>
                <a:gd name="connsiteX60" fmla="*/ 3348895 w 8829675"/>
                <a:gd name="connsiteY60" fmla="*/ 2931547 h 3800475"/>
                <a:gd name="connsiteX61" fmla="*/ 3261389 w 8829675"/>
                <a:gd name="connsiteY61" fmla="*/ 2931547 h 3800475"/>
                <a:gd name="connsiteX62" fmla="*/ 3261389 w 8829675"/>
                <a:gd name="connsiteY62" fmla="*/ 2894524 h 3800475"/>
                <a:gd name="connsiteX63" fmla="*/ 3076270 w 8829675"/>
                <a:gd name="connsiteY63" fmla="*/ 2894524 h 3800475"/>
                <a:gd name="connsiteX64" fmla="*/ 3076270 w 8829675"/>
                <a:gd name="connsiteY64" fmla="*/ 2860862 h 3800475"/>
                <a:gd name="connsiteX65" fmla="*/ 2904620 w 8829675"/>
                <a:gd name="connsiteY65" fmla="*/ 2860862 h 3800475"/>
                <a:gd name="connsiteX66" fmla="*/ 2904620 w 8829675"/>
                <a:gd name="connsiteY66" fmla="*/ 2803646 h 3800475"/>
                <a:gd name="connsiteX67" fmla="*/ 2870959 w 8829675"/>
                <a:gd name="connsiteY67" fmla="*/ 2803646 h 3800475"/>
                <a:gd name="connsiteX68" fmla="*/ 2870959 w 8829675"/>
                <a:gd name="connsiteY68" fmla="*/ 2739704 h 3800475"/>
                <a:gd name="connsiteX69" fmla="*/ 2769994 w 8829675"/>
                <a:gd name="connsiteY69" fmla="*/ 2739704 h 3800475"/>
                <a:gd name="connsiteX70" fmla="*/ 2769994 w 8829675"/>
                <a:gd name="connsiteY70" fmla="*/ 2692575 h 3800475"/>
                <a:gd name="connsiteX71" fmla="*/ 2642092 w 8829675"/>
                <a:gd name="connsiteY71" fmla="*/ 2692575 h 3800475"/>
                <a:gd name="connsiteX72" fmla="*/ 2642092 w 8829675"/>
                <a:gd name="connsiteY72" fmla="*/ 2628633 h 3800475"/>
                <a:gd name="connsiteX73" fmla="*/ 2588238 w 8829675"/>
                <a:gd name="connsiteY73" fmla="*/ 2628633 h 3800475"/>
                <a:gd name="connsiteX74" fmla="*/ 2588238 w 8829675"/>
                <a:gd name="connsiteY74" fmla="*/ 2574779 h 3800475"/>
                <a:gd name="connsiteX75" fmla="*/ 2477177 w 8829675"/>
                <a:gd name="connsiteY75" fmla="*/ 2574779 h 3800475"/>
                <a:gd name="connsiteX76" fmla="*/ 2477177 w 8829675"/>
                <a:gd name="connsiteY76" fmla="*/ 2517562 h 3800475"/>
                <a:gd name="connsiteX77" fmla="*/ 2359371 w 8829675"/>
                <a:gd name="connsiteY77" fmla="*/ 2517562 h 3800475"/>
                <a:gd name="connsiteX78" fmla="*/ 2359371 w 8829675"/>
                <a:gd name="connsiteY78" fmla="*/ 2467080 h 3800475"/>
                <a:gd name="connsiteX79" fmla="*/ 2285324 w 8829675"/>
                <a:gd name="connsiteY79" fmla="*/ 2467080 h 3800475"/>
                <a:gd name="connsiteX80" fmla="*/ 2285324 w 8829675"/>
                <a:gd name="connsiteY80" fmla="*/ 2399757 h 3800475"/>
                <a:gd name="connsiteX81" fmla="*/ 2100215 w 8829675"/>
                <a:gd name="connsiteY81" fmla="*/ 2399757 h 3800475"/>
                <a:gd name="connsiteX82" fmla="*/ 2100215 w 8829675"/>
                <a:gd name="connsiteY82" fmla="*/ 2335816 h 3800475"/>
                <a:gd name="connsiteX83" fmla="*/ 2076650 w 8829675"/>
                <a:gd name="connsiteY83" fmla="*/ 2335816 h 3800475"/>
                <a:gd name="connsiteX84" fmla="*/ 2076650 w 8829675"/>
                <a:gd name="connsiteY84" fmla="*/ 2261768 h 3800475"/>
                <a:gd name="connsiteX85" fmla="*/ 1975685 w 8829675"/>
                <a:gd name="connsiteY85" fmla="*/ 2261768 h 3800475"/>
                <a:gd name="connsiteX86" fmla="*/ 1975685 w 8829675"/>
                <a:gd name="connsiteY86" fmla="*/ 2177625 h 3800475"/>
                <a:gd name="connsiteX87" fmla="*/ 1841049 w 8829675"/>
                <a:gd name="connsiteY87" fmla="*/ 2177625 h 3800475"/>
                <a:gd name="connsiteX88" fmla="*/ 1841049 w 8829675"/>
                <a:gd name="connsiteY88" fmla="*/ 2123770 h 3800475"/>
                <a:gd name="connsiteX89" fmla="*/ 1760277 w 8829675"/>
                <a:gd name="connsiteY89" fmla="*/ 2123770 h 3800475"/>
                <a:gd name="connsiteX90" fmla="*/ 1760277 w 8829675"/>
                <a:gd name="connsiteY90" fmla="*/ 2056457 h 3800475"/>
                <a:gd name="connsiteX91" fmla="*/ 1723254 w 8829675"/>
                <a:gd name="connsiteY91" fmla="*/ 2056457 h 3800475"/>
                <a:gd name="connsiteX92" fmla="*/ 1723254 w 8829675"/>
                <a:gd name="connsiteY92" fmla="*/ 1874711 h 3800475"/>
                <a:gd name="connsiteX93" fmla="*/ 1652569 w 8829675"/>
                <a:gd name="connsiteY93" fmla="*/ 1874711 h 3800475"/>
                <a:gd name="connsiteX94" fmla="*/ 1652569 w 8829675"/>
                <a:gd name="connsiteY94" fmla="*/ 1820856 h 3800475"/>
                <a:gd name="connsiteX95" fmla="*/ 1558328 w 8829675"/>
                <a:gd name="connsiteY95" fmla="*/ 1820856 h 3800475"/>
                <a:gd name="connsiteX96" fmla="*/ 1558328 w 8829675"/>
                <a:gd name="connsiteY96" fmla="*/ 1740084 h 3800475"/>
                <a:gd name="connsiteX97" fmla="*/ 1501111 w 8829675"/>
                <a:gd name="connsiteY97" fmla="*/ 1740084 h 3800475"/>
                <a:gd name="connsiteX98" fmla="*/ 1501111 w 8829675"/>
                <a:gd name="connsiteY98" fmla="*/ 1682858 h 3800475"/>
                <a:gd name="connsiteX99" fmla="*/ 1440532 w 8829675"/>
                <a:gd name="connsiteY99" fmla="*/ 1682858 h 3800475"/>
                <a:gd name="connsiteX100" fmla="*/ 1440532 w 8829675"/>
                <a:gd name="connsiteY100" fmla="*/ 1524676 h 3800475"/>
                <a:gd name="connsiteX101" fmla="*/ 1383316 w 8829675"/>
                <a:gd name="connsiteY101" fmla="*/ 1524676 h 3800475"/>
                <a:gd name="connsiteX102" fmla="*/ 1383316 w 8829675"/>
                <a:gd name="connsiteY102" fmla="*/ 1467460 h 3800475"/>
                <a:gd name="connsiteX103" fmla="*/ 1299172 w 8829675"/>
                <a:gd name="connsiteY103" fmla="*/ 1467460 h 3800475"/>
                <a:gd name="connsiteX104" fmla="*/ 1299172 w 8829675"/>
                <a:gd name="connsiteY104" fmla="*/ 1393412 h 3800475"/>
                <a:gd name="connsiteX105" fmla="*/ 1248680 w 8829675"/>
                <a:gd name="connsiteY105" fmla="*/ 1393412 h 3800475"/>
                <a:gd name="connsiteX106" fmla="*/ 1248680 w 8829675"/>
                <a:gd name="connsiteY106" fmla="*/ 1268882 h 3800475"/>
                <a:gd name="connsiteX107" fmla="*/ 1184739 w 8829675"/>
                <a:gd name="connsiteY107" fmla="*/ 1268882 h 3800475"/>
                <a:gd name="connsiteX108" fmla="*/ 1184739 w 8829675"/>
                <a:gd name="connsiteY108" fmla="*/ 1201560 h 3800475"/>
                <a:gd name="connsiteX109" fmla="*/ 1127522 w 8829675"/>
                <a:gd name="connsiteY109" fmla="*/ 1201560 h 3800475"/>
                <a:gd name="connsiteX110" fmla="*/ 1127522 w 8829675"/>
                <a:gd name="connsiteY110" fmla="*/ 1161174 h 3800475"/>
                <a:gd name="connsiteX111" fmla="*/ 1060199 w 8829675"/>
                <a:gd name="connsiteY111" fmla="*/ 1161174 h 3800475"/>
                <a:gd name="connsiteX112" fmla="*/ 1060199 w 8829675"/>
                <a:gd name="connsiteY112" fmla="*/ 1023176 h 3800475"/>
                <a:gd name="connsiteX113" fmla="*/ 965959 w 8829675"/>
                <a:gd name="connsiteY113" fmla="*/ 1023176 h 3800475"/>
                <a:gd name="connsiteX114" fmla="*/ 965959 w 8829675"/>
                <a:gd name="connsiteY114" fmla="*/ 932306 h 3800475"/>
                <a:gd name="connsiteX115" fmla="*/ 922209 w 8829675"/>
                <a:gd name="connsiteY115" fmla="*/ 932306 h 3800475"/>
                <a:gd name="connsiteX116" fmla="*/ 922209 w 8829675"/>
                <a:gd name="connsiteY116" fmla="*/ 811139 h 3800475"/>
                <a:gd name="connsiteX117" fmla="*/ 868357 w 8829675"/>
                <a:gd name="connsiteY117" fmla="*/ 811139 h 3800475"/>
                <a:gd name="connsiteX118" fmla="*/ 868357 w 8829675"/>
                <a:gd name="connsiteY118" fmla="*/ 706802 h 3800475"/>
                <a:gd name="connsiteX119" fmla="*/ 814506 w 8829675"/>
                <a:gd name="connsiteY119" fmla="*/ 706802 h 3800475"/>
                <a:gd name="connsiteX120" fmla="*/ 814506 w 8829675"/>
                <a:gd name="connsiteY120" fmla="*/ 538516 h 3800475"/>
                <a:gd name="connsiteX121" fmla="*/ 720265 w 8829675"/>
                <a:gd name="connsiteY121" fmla="*/ 538516 h 3800475"/>
                <a:gd name="connsiteX122" fmla="*/ 720265 w 8829675"/>
                <a:gd name="connsiteY122" fmla="*/ 457738 h 3800475"/>
                <a:gd name="connsiteX123" fmla="*/ 636122 w 8829675"/>
                <a:gd name="connsiteY123" fmla="*/ 457738 h 3800475"/>
                <a:gd name="connsiteX124" fmla="*/ 636122 w 8829675"/>
                <a:gd name="connsiteY124" fmla="*/ 387058 h 3800475"/>
                <a:gd name="connsiteX125" fmla="*/ 585636 w 8829675"/>
                <a:gd name="connsiteY125" fmla="*/ 387058 h 3800475"/>
                <a:gd name="connsiteX126" fmla="*/ 585636 w 8829675"/>
                <a:gd name="connsiteY126" fmla="*/ 282721 h 3800475"/>
                <a:gd name="connsiteX127" fmla="*/ 461104 w 8829675"/>
                <a:gd name="connsiteY127" fmla="*/ 282721 h 3800475"/>
                <a:gd name="connsiteX128" fmla="*/ 461104 w 8829675"/>
                <a:gd name="connsiteY128" fmla="*/ 232235 h 3800475"/>
                <a:gd name="connsiteX129" fmla="*/ 336573 w 8829675"/>
                <a:gd name="connsiteY129" fmla="*/ 232235 h 3800475"/>
                <a:gd name="connsiteX130" fmla="*/ 336573 w 8829675"/>
                <a:gd name="connsiteY130" fmla="*/ 185115 h 3800475"/>
                <a:gd name="connsiteX131" fmla="*/ 286086 w 8829675"/>
                <a:gd name="connsiteY131" fmla="*/ 185115 h 3800475"/>
                <a:gd name="connsiteX132" fmla="*/ 286086 w 8829675"/>
                <a:gd name="connsiteY132" fmla="*/ 90874 h 3800475"/>
                <a:gd name="connsiteX133" fmla="*/ 242332 w 8829675"/>
                <a:gd name="connsiteY133" fmla="*/ 90874 h 3800475"/>
                <a:gd name="connsiteX134" fmla="*/ 242332 w 8829675"/>
                <a:gd name="connsiteY134" fmla="*/ 70680 h 3800475"/>
                <a:gd name="connsiteX135" fmla="*/ 181749 w 8829675"/>
                <a:gd name="connsiteY135" fmla="*/ 70680 h 3800475"/>
                <a:gd name="connsiteX136" fmla="*/ 181749 w 8829675"/>
                <a:gd name="connsiteY136" fmla="*/ 0 h 3800475"/>
                <a:gd name="connsiteX137" fmla="*/ 0 w 8829675"/>
                <a:gd name="connsiteY137" fmla="*/ 0 h 38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829675" h="3800475">
                  <a:moveTo>
                    <a:pt x="8835028" y="3803266"/>
                  </a:moveTo>
                  <a:lnTo>
                    <a:pt x="8727320" y="3803266"/>
                  </a:lnTo>
                  <a:lnTo>
                    <a:pt x="8727320" y="3793169"/>
                  </a:lnTo>
                  <a:lnTo>
                    <a:pt x="8602789" y="3793169"/>
                  </a:lnTo>
                  <a:lnTo>
                    <a:pt x="8602789" y="3769614"/>
                  </a:lnTo>
                  <a:lnTo>
                    <a:pt x="8336900" y="3769614"/>
                  </a:lnTo>
                  <a:lnTo>
                    <a:pt x="8336900" y="3762880"/>
                  </a:lnTo>
                  <a:lnTo>
                    <a:pt x="8114757" y="3762880"/>
                  </a:lnTo>
                  <a:lnTo>
                    <a:pt x="8114757" y="3746049"/>
                  </a:lnTo>
                  <a:lnTo>
                    <a:pt x="7916180" y="3746049"/>
                  </a:lnTo>
                  <a:lnTo>
                    <a:pt x="7916180" y="3739315"/>
                  </a:lnTo>
                  <a:lnTo>
                    <a:pt x="7498833" y="3739315"/>
                  </a:lnTo>
                  <a:lnTo>
                    <a:pt x="7498833" y="3729219"/>
                  </a:lnTo>
                  <a:lnTo>
                    <a:pt x="7249773" y="3729219"/>
                  </a:lnTo>
                  <a:lnTo>
                    <a:pt x="7249773" y="3705663"/>
                  </a:lnTo>
                  <a:lnTo>
                    <a:pt x="7175726" y="3705663"/>
                  </a:lnTo>
                  <a:lnTo>
                    <a:pt x="7175726" y="3672002"/>
                  </a:lnTo>
                  <a:lnTo>
                    <a:pt x="6973777" y="3672002"/>
                  </a:lnTo>
                  <a:lnTo>
                    <a:pt x="6973777" y="3641712"/>
                  </a:lnTo>
                  <a:lnTo>
                    <a:pt x="6734814" y="3641712"/>
                  </a:lnTo>
                  <a:lnTo>
                    <a:pt x="6734814" y="3628254"/>
                  </a:lnTo>
                  <a:lnTo>
                    <a:pt x="6630476" y="3628254"/>
                  </a:lnTo>
                  <a:lnTo>
                    <a:pt x="6630476" y="3608061"/>
                  </a:lnTo>
                  <a:lnTo>
                    <a:pt x="6166009" y="3608061"/>
                  </a:lnTo>
                  <a:lnTo>
                    <a:pt x="6166009" y="3571037"/>
                  </a:lnTo>
                  <a:lnTo>
                    <a:pt x="6038107" y="3571037"/>
                  </a:lnTo>
                  <a:lnTo>
                    <a:pt x="6038107" y="3547472"/>
                  </a:lnTo>
                  <a:lnTo>
                    <a:pt x="5826071" y="3547472"/>
                  </a:lnTo>
                  <a:lnTo>
                    <a:pt x="5826071" y="3473425"/>
                  </a:lnTo>
                  <a:lnTo>
                    <a:pt x="5539978" y="3473425"/>
                  </a:lnTo>
                  <a:lnTo>
                    <a:pt x="5539978" y="3456604"/>
                  </a:lnTo>
                  <a:lnTo>
                    <a:pt x="5425545" y="3456604"/>
                  </a:lnTo>
                  <a:lnTo>
                    <a:pt x="5425545" y="3429677"/>
                  </a:lnTo>
                  <a:lnTo>
                    <a:pt x="5196678" y="3429677"/>
                  </a:lnTo>
                  <a:lnTo>
                    <a:pt x="5196678" y="3396015"/>
                  </a:lnTo>
                  <a:lnTo>
                    <a:pt x="5085607" y="3396015"/>
                  </a:lnTo>
                  <a:lnTo>
                    <a:pt x="5085607" y="3375822"/>
                  </a:lnTo>
                  <a:lnTo>
                    <a:pt x="4870199" y="3375822"/>
                  </a:lnTo>
                  <a:lnTo>
                    <a:pt x="4870199" y="3332064"/>
                  </a:lnTo>
                  <a:lnTo>
                    <a:pt x="4732211" y="3332064"/>
                  </a:lnTo>
                  <a:lnTo>
                    <a:pt x="4732211" y="3298412"/>
                  </a:lnTo>
                  <a:lnTo>
                    <a:pt x="4563923" y="3298412"/>
                  </a:lnTo>
                  <a:lnTo>
                    <a:pt x="4563923" y="3291678"/>
                  </a:lnTo>
                  <a:lnTo>
                    <a:pt x="4479779" y="3291678"/>
                  </a:lnTo>
                  <a:lnTo>
                    <a:pt x="4479779" y="3264751"/>
                  </a:lnTo>
                  <a:lnTo>
                    <a:pt x="4217251" y="3264751"/>
                  </a:lnTo>
                  <a:lnTo>
                    <a:pt x="4217251" y="3224365"/>
                  </a:lnTo>
                  <a:lnTo>
                    <a:pt x="4119648" y="3224365"/>
                  </a:lnTo>
                  <a:lnTo>
                    <a:pt x="4119648" y="3194076"/>
                  </a:lnTo>
                  <a:lnTo>
                    <a:pt x="4032142" y="3194076"/>
                  </a:lnTo>
                  <a:lnTo>
                    <a:pt x="4032142" y="3160414"/>
                  </a:lnTo>
                  <a:lnTo>
                    <a:pt x="3951361" y="3160414"/>
                  </a:lnTo>
                  <a:lnTo>
                    <a:pt x="3951361" y="3123391"/>
                  </a:lnTo>
                  <a:lnTo>
                    <a:pt x="3836927" y="3123391"/>
                  </a:lnTo>
                  <a:lnTo>
                    <a:pt x="3836927" y="3086367"/>
                  </a:lnTo>
                  <a:lnTo>
                    <a:pt x="3651809" y="3086367"/>
                  </a:lnTo>
                  <a:lnTo>
                    <a:pt x="3651809" y="3029150"/>
                  </a:lnTo>
                  <a:lnTo>
                    <a:pt x="3564303" y="3029150"/>
                  </a:lnTo>
                  <a:lnTo>
                    <a:pt x="3564303" y="2988764"/>
                  </a:lnTo>
                  <a:lnTo>
                    <a:pt x="3348895" y="2988764"/>
                  </a:lnTo>
                  <a:lnTo>
                    <a:pt x="3348895" y="2931547"/>
                  </a:lnTo>
                  <a:lnTo>
                    <a:pt x="3261389" y="2931547"/>
                  </a:lnTo>
                  <a:lnTo>
                    <a:pt x="3261389" y="2894524"/>
                  </a:lnTo>
                  <a:lnTo>
                    <a:pt x="3076270" y="2894524"/>
                  </a:lnTo>
                  <a:lnTo>
                    <a:pt x="3076270" y="2860862"/>
                  </a:lnTo>
                  <a:lnTo>
                    <a:pt x="2904620" y="2860862"/>
                  </a:lnTo>
                  <a:lnTo>
                    <a:pt x="2904620" y="2803646"/>
                  </a:lnTo>
                  <a:lnTo>
                    <a:pt x="2870959" y="2803646"/>
                  </a:lnTo>
                  <a:lnTo>
                    <a:pt x="2870959" y="2739704"/>
                  </a:lnTo>
                  <a:lnTo>
                    <a:pt x="2769994" y="2739704"/>
                  </a:lnTo>
                  <a:lnTo>
                    <a:pt x="2769994" y="2692575"/>
                  </a:lnTo>
                  <a:lnTo>
                    <a:pt x="2642092" y="2692575"/>
                  </a:lnTo>
                  <a:lnTo>
                    <a:pt x="2642092" y="2628633"/>
                  </a:lnTo>
                  <a:lnTo>
                    <a:pt x="2588238" y="2628633"/>
                  </a:lnTo>
                  <a:lnTo>
                    <a:pt x="2588238" y="2574779"/>
                  </a:lnTo>
                  <a:lnTo>
                    <a:pt x="2477177" y="2574779"/>
                  </a:lnTo>
                  <a:lnTo>
                    <a:pt x="2477177" y="2517562"/>
                  </a:lnTo>
                  <a:lnTo>
                    <a:pt x="2359371" y="2517562"/>
                  </a:lnTo>
                  <a:lnTo>
                    <a:pt x="2359371" y="2467080"/>
                  </a:lnTo>
                  <a:lnTo>
                    <a:pt x="2285324" y="2467080"/>
                  </a:lnTo>
                  <a:lnTo>
                    <a:pt x="2285324" y="2399757"/>
                  </a:lnTo>
                  <a:lnTo>
                    <a:pt x="2100215" y="2399757"/>
                  </a:lnTo>
                  <a:lnTo>
                    <a:pt x="2100215" y="2335816"/>
                  </a:lnTo>
                  <a:lnTo>
                    <a:pt x="2076650" y="2335816"/>
                  </a:lnTo>
                  <a:lnTo>
                    <a:pt x="2076650" y="2261768"/>
                  </a:lnTo>
                  <a:lnTo>
                    <a:pt x="1975685" y="2261768"/>
                  </a:lnTo>
                  <a:lnTo>
                    <a:pt x="1975685" y="2177625"/>
                  </a:lnTo>
                  <a:lnTo>
                    <a:pt x="1841049" y="2177625"/>
                  </a:lnTo>
                  <a:lnTo>
                    <a:pt x="1841049" y="2123770"/>
                  </a:lnTo>
                  <a:lnTo>
                    <a:pt x="1760277" y="2123770"/>
                  </a:lnTo>
                  <a:lnTo>
                    <a:pt x="1760277" y="2056457"/>
                  </a:lnTo>
                  <a:lnTo>
                    <a:pt x="1723254" y="2056457"/>
                  </a:lnTo>
                  <a:lnTo>
                    <a:pt x="1723254" y="1874711"/>
                  </a:lnTo>
                  <a:lnTo>
                    <a:pt x="1652569" y="1874711"/>
                  </a:lnTo>
                  <a:lnTo>
                    <a:pt x="1652569" y="1820856"/>
                  </a:lnTo>
                  <a:lnTo>
                    <a:pt x="1558328" y="1820856"/>
                  </a:lnTo>
                  <a:lnTo>
                    <a:pt x="1558328" y="1740084"/>
                  </a:lnTo>
                  <a:lnTo>
                    <a:pt x="1501111" y="1740084"/>
                  </a:lnTo>
                  <a:lnTo>
                    <a:pt x="1501111" y="1682858"/>
                  </a:lnTo>
                  <a:lnTo>
                    <a:pt x="1440532" y="1682858"/>
                  </a:lnTo>
                  <a:lnTo>
                    <a:pt x="1440532" y="1524676"/>
                  </a:lnTo>
                  <a:lnTo>
                    <a:pt x="1383316" y="1524676"/>
                  </a:lnTo>
                  <a:lnTo>
                    <a:pt x="1383316" y="1467460"/>
                  </a:lnTo>
                  <a:lnTo>
                    <a:pt x="1299172" y="1467460"/>
                  </a:lnTo>
                  <a:lnTo>
                    <a:pt x="1299172" y="1393412"/>
                  </a:lnTo>
                  <a:lnTo>
                    <a:pt x="1248680" y="1393412"/>
                  </a:lnTo>
                  <a:lnTo>
                    <a:pt x="1248680" y="1268882"/>
                  </a:lnTo>
                  <a:lnTo>
                    <a:pt x="1184739" y="1268882"/>
                  </a:lnTo>
                  <a:lnTo>
                    <a:pt x="1184739" y="1201560"/>
                  </a:lnTo>
                  <a:lnTo>
                    <a:pt x="1127522" y="1201560"/>
                  </a:lnTo>
                  <a:lnTo>
                    <a:pt x="1127522" y="1161174"/>
                  </a:lnTo>
                  <a:lnTo>
                    <a:pt x="1060199" y="1161174"/>
                  </a:lnTo>
                  <a:lnTo>
                    <a:pt x="1060199" y="1023176"/>
                  </a:lnTo>
                  <a:lnTo>
                    <a:pt x="965959" y="1023176"/>
                  </a:lnTo>
                  <a:lnTo>
                    <a:pt x="965959" y="932306"/>
                  </a:lnTo>
                  <a:lnTo>
                    <a:pt x="922209" y="932306"/>
                  </a:lnTo>
                  <a:lnTo>
                    <a:pt x="922209" y="811139"/>
                  </a:lnTo>
                  <a:lnTo>
                    <a:pt x="868357" y="811139"/>
                  </a:lnTo>
                  <a:lnTo>
                    <a:pt x="868357" y="706802"/>
                  </a:lnTo>
                  <a:lnTo>
                    <a:pt x="814506" y="706802"/>
                  </a:lnTo>
                  <a:lnTo>
                    <a:pt x="814506" y="538516"/>
                  </a:lnTo>
                  <a:lnTo>
                    <a:pt x="720265" y="538516"/>
                  </a:lnTo>
                  <a:lnTo>
                    <a:pt x="720265" y="457738"/>
                  </a:lnTo>
                  <a:lnTo>
                    <a:pt x="636122" y="457738"/>
                  </a:lnTo>
                  <a:lnTo>
                    <a:pt x="636122" y="387058"/>
                  </a:lnTo>
                  <a:lnTo>
                    <a:pt x="585636" y="387058"/>
                  </a:lnTo>
                  <a:lnTo>
                    <a:pt x="585636" y="282721"/>
                  </a:lnTo>
                  <a:lnTo>
                    <a:pt x="461104" y="282721"/>
                  </a:lnTo>
                  <a:lnTo>
                    <a:pt x="461104" y="232235"/>
                  </a:lnTo>
                  <a:lnTo>
                    <a:pt x="336573" y="232235"/>
                  </a:lnTo>
                  <a:lnTo>
                    <a:pt x="336573" y="185115"/>
                  </a:lnTo>
                  <a:lnTo>
                    <a:pt x="286086" y="185115"/>
                  </a:lnTo>
                  <a:lnTo>
                    <a:pt x="286086" y="90874"/>
                  </a:lnTo>
                  <a:lnTo>
                    <a:pt x="242332" y="90874"/>
                  </a:lnTo>
                  <a:lnTo>
                    <a:pt x="242332" y="70680"/>
                  </a:lnTo>
                  <a:lnTo>
                    <a:pt x="181749" y="70680"/>
                  </a:lnTo>
                  <a:lnTo>
                    <a:pt x="181749"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sp>
          <p:nvSpPr>
            <p:cNvPr id="78" name="Graphic 4">
              <a:extLst>
                <a:ext uri="{FF2B5EF4-FFF2-40B4-BE49-F238E27FC236}">
                  <a16:creationId xmlns:a16="http://schemas.microsoft.com/office/drawing/2014/main" id="{06E478D6-9097-4C76-9C50-2B69EC830438}"/>
                </a:ext>
              </a:extLst>
            </p:cNvPr>
            <p:cNvSpPr/>
            <p:nvPr/>
          </p:nvSpPr>
          <p:spPr>
            <a:xfrm>
              <a:off x="2386246" y="2124231"/>
              <a:ext cx="5605806" cy="2304565"/>
            </a:xfrm>
            <a:custGeom>
              <a:avLst/>
              <a:gdLst>
                <a:gd name="connsiteX0" fmla="*/ 8779297 w 8772525"/>
                <a:gd name="connsiteY0" fmla="*/ 3515478 h 3514725"/>
                <a:gd name="connsiteX1" fmla="*/ 8309305 w 8772525"/>
                <a:gd name="connsiteY1" fmla="*/ 3515478 h 3514725"/>
                <a:gd name="connsiteX2" fmla="*/ 8309305 w 8772525"/>
                <a:gd name="connsiteY2" fmla="*/ 3465348 h 3514725"/>
                <a:gd name="connsiteX3" fmla="*/ 7801728 w 8772525"/>
                <a:gd name="connsiteY3" fmla="*/ 3465348 h 3514725"/>
                <a:gd name="connsiteX4" fmla="*/ 7801728 w 8772525"/>
                <a:gd name="connsiteY4" fmla="*/ 3471615 h 3514725"/>
                <a:gd name="connsiteX5" fmla="*/ 7156285 w 8772525"/>
                <a:gd name="connsiteY5" fmla="*/ 3471615 h 3514725"/>
                <a:gd name="connsiteX6" fmla="*/ 7156285 w 8772525"/>
                <a:gd name="connsiteY6" fmla="*/ 3452813 h 3514725"/>
                <a:gd name="connsiteX7" fmla="*/ 6987092 w 8772525"/>
                <a:gd name="connsiteY7" fmla="*/ 3452813 h 3514725"/>
                <a:gd name="connsiteX8" fmla="*/ 6987092 w 8772525"/>
                <a:gd name="connsiteY8" fmla="*/ 3396415 h 3514725"/>
                <a:gd name="connsiteX9" fmla="*/ 6711363 w 8772525"/>
                <a:gd name="connsiteY9" fmla="*/ 3396415 h 3514725"/>
                <a:gd name="connsiteX10" fmla="*/ 6711363 w 8772525"/>
                <a:gd name="connsiteY10" fmla="*/ 3377613 h 3514725"/>
                <a:gd name="connsiteX11" fmla="*/ 6285243 w 8772525"/>
                <a:gd name="connsiteY11" fmla="*/ 3377613 h 3514725"/>
                <a:gd name="connsiteX12" fmla="*/ 6285243 w 8772525"/>
                <a:gd name="connsiteY12" fmla="*/ 3352552 h 3514725"/>
                <a:gd name="connsiteX13" fmla="*/ 5715000 w 8772525"/>
                <a:gd name="connsiteY13" fmla="*/ 3352552 h 3514725"/>
                <a:gd name="connsiteX14" fmla="*/ 5715000 w 8772525"/>
                <a:gd name="connsiteY14" fmla="*/ 3308680 h 3514725"/>
                <a:gd name="connsiteX15" fmla="*/ 5545808 w 8772525"/>
                <a:gd name="connsiteY15" fmla="*/ 3308680 h 3514725"/>
                <a:gd name="connsiteX16" fmla="*/ 5545808 w 8772525"/>
                <a:gd name="connsiteY16" fmla="*/ 3264818 h 3514725"/>
                <a:gd name="connsiteX17" fmla="*/ 5276346 w 8772525"/>
                <a:gd name="connsiteY17" fmla="*/ 3264818 h 3514725"/>
                <a:gd name="connsiteX18" fmla="*/ 5276346 w 8772525"/>
                <a:gd name="connsiteY18" fmla="*/ 3239757 h 3514725"/>
                <a:gd name="connsiteX19" fmla="*/ 4956763 w 8772525"/>
                <a:gd name="connsiteY19" fmla="*/ 3239757 h 3514725"/>
                <a:gd name="connsiteX20" fmla="*/ 4956763 w 8772525"/>
                <a:gd name="connsiteY20" fmla="*/ 3214688 h 3514725"/>
                <a:gd name="connsiteX21" fmla="*/ 4825165 w 8772525"/>
                <a:gd name="connsiteY21" fmla="*/ 3214688 h 3514725"/>
                <a:gd name="connsiteX22" fmla="*/ 4825165 w 8772525"/>
                <a:gd name="connsiteY22" fmla="*/ 3189618 h 3514725"/>
                <a:gd name="connsiteX23" fmla="*/ 4430382 w 8772525"/>
                <a:gd name="connsiteY23" fmla="*/ 3189618 h 3514725"/>
                <a:gd name="connsiteX24" fmla="*/ 4430382 w 8772525"/>
                <a:gd name="connsiteY24" fmla="*/ 3152023 h 3514725"/>
                <a:gd name="connsiteX25" fmla="*/ 4380243 w 8772525"/>
                <a:gd name="connsiteY25" fmla="*/ 3152023 h 3514725"/>
                <a:gd name="connsiteX26" fmla="*/ 4380243 w 8772525"/>
                <a:gd name="connsiteY26" fmla="*/ 3101892 h 3514725"/>
                <a:gd name="connsiteX27" fmla="*/ 3991728 w 8772525"/>
                <a:gd name="connsiteY27" fmla="*/ 3101892 h 3514725"/>
                <a:gd name="connsiteX28" fmla="*/ 3991728 w 8772525"/>
                <a:gd name="connsiteY28" fmla="*/ 3032960 h 3514725"/>
                <a:gd name="connsiteX29" fmla="*/ 3816267 w 8772525"/>
                <a:gd name="connsiteY29" fmla="*/ 3032960 h 3514725"/>
                <a:gd name="connsiteX30" fmla="*/ 3816267 w 8772525"/>
                <a:gd name="connsiteY30" fmla="*/ 2995365 h 3514725"/>
                <a:gd name="connsiteX31" fmla="*/ 3703473 w 8772525"/>
                <a:gd name="connsiteY31" fmla="*/ 2995365 h 3514725"/>
                <a:gd name="connsiteX32" fmla="*/ 3703473 w 8772525"/>
                <a:gd name="connsiteY32" fmla="*/ 2951493 h 3514725"/>
                <a:gd name="connsiteX33" fmla="*/ 3571875 w 8772525"/>
                <a:gd name="connsiteY33" fmla="*/ 2951493 h 3514725"/>
                <a:gd name="connsiteX34" fmla="*/ 3571875 w 8772525"/>
                <a:gd name="connsiteY34" fmla="*/ 2920165 h 3514725"/>
                <a:gd name="connsiteX35" fmla="*/ 3490408 w 8772525"/>
                <a:gd name="connsiteY35" fmla="*/ 2920165 h 3514725"/>
                <a:gd name="connsiteX36" fmla="*/ 3490408 w 8772525"/>
                <a:gd name="connsiteY36" fmla="*/ 2876302 h 3514725"/>
                <a:gd name="connsiteX37" fmla="*/ 3371345 w 8772525"/>
                <a:gd name="connsiteY37" fmla="*/ 2876302 h 3514725"/>
                <a:gd name="connsiteX38" fmla="*/ 3371345 w 8772525"/>
                <a:gd name="connsiteY38" fmla="*/ 2813637 h 3514725"/>
                <a:gd name="connsiteX39" fmla="*/ 3233490 w 8772525"/>
                <a:gd name="connsiteY39" fmla="*/ 2813637 h 3514725"/>
                <a:gd name="connsiteX40" fmla="*/ 3233490 w 8772525"/>
                <a:gd name="connsiteY40" fmla="*/ 2763507 h 3514725"/>
                <a:gd name="connsiteX41" fmla="*/ 3076823 w 8772525"/>
                <a:gd name="connsiteY41" fmla="*/ 2763507 h 3514725"/>
                <a:gd name="connsiteX42" fmla="*/ 3076823 w 8772525"/>
                <a:gd name="connsiteY42" fmla="*/ 2700843 h 3514725"/>
                <a:gd name="connsiteX43" fmla="*/ 2957760 w 8772525"/>
                <a:gd name="connsiteY43" fmla="*/ 2700843 h 3514725"/>
                <a:gd name="connsiteX44" fmla="*/ 2957760 w 8772525"/>
                <a:gd name="connsiteY44" fmla="*/ 2650703 h 3514725"/>
                <a:gd name="connsiteX45" fmla="*/ 2700843 w 8772525"/>
                <a:gd name="connsiteY45" fmla="*/ 2650703 h 3514725"/>
                <a:gd name="connsiteX46" fmla="*/ 2700843 w 8772525"/>
                <a:gd name="connsiteY46" fmla="*/ 2625642 h 3514725"/>
                <a:gd name="connsiteX47" fmla="*/ 2619375 w 8772525"/>
                <a:gd name="connsiteY47" fmla="*/ 2625642 h 3514725"/>
                <a:gd name="connsiteX48" fmla="*/ 2619375 w 8772525"/>
                <a:gd name="connsiteY48" fmla="*/ 2562978 h 3514725"/>
                <a:gd name="connsiteX49" fmla="*/ 2562978 w 8772525"/>
                <a:gd name="connsiteY49" fmla="*/ 2562978 h 3514725"/>
                <a:gd name="connsiteX50" fmla="*/ 2562978 w 8772525"/>
                <a:gd name="connsiteY50" fmla="*/ 2456450 h 3514725"/>
                <a:gd name="connsiteX51" fmla="*/ 2418845 w 8772525"/>
                <a:gd name="connsiteY51" fmla="*/ 2456450 h 3514725"/>
                <a:gd name="connsiteX52" fmla="*/ 2418845 w 8772525"/>
                <a:gd name="connsiteY52" fmla="*/ 2412578 h 3514725"/>
                <a:gd name="connsiteX53" fmla="*/ 2349922 w 8772525"/>
                <a:gd name="connsiteY53" fmla="*/ 2412578 h 3514725"/>
                <a:gd name="connsiteX54" fmla="*/ 2349922 w 8772525"/>
                <a:gd name="connsiteY54" fmla="*/ 2362448 h 3514725"/>
                <a:gd name="connsiteX55" fmla="*/ 2186988 w 8772525"/>
                <a:gd name="connsiteY55" fmla="*/ 2362448 h 3514725"/>
                <a:gd name="connsiteX56" fmla="*/ 2186988 w 8772525"/>
                <a:gd name="connsiteY56" fmla="*/ 2274722 h 3514725"/>
                <a:gd name="connsiteX57" fmla="*/ 2111797 w 8772525"/>
                <a:gd name="connsiteY57" fmla="*/ 2274722 h 3514725"/>
                <a:gd name="connsiteX58" fmla="*/ 2111797 w 8772525"/>
                <a:gd name="connsiteY58" fmla="*/ 2218325 h 3514725"/>
                <a:gd name="connsiteX59" fmla="*/ 1992735 w 8772525"/>
                <a:gd name="connsiteY59" fmla="*/ 2218325 h 3514725"/>
                <a:gd name="connsiteX60" fmla="*/ 1992735 w 8772525"/>
                <a:gd name="connsiteY60" fmla="*/ 2161927 h 3514725"/>
                <a:gd name="connsiteX61" fmla="*/ 1911268 w 8772525"/>
                <a:gd name="connsiteY61" fmla="*/ 2161927 h 3514725"/>
                <a:gd name="connsiteX62" fmla="*/ 1911268 w 8772525"/>
                <a:gd name="connsiteY62" fmla="*/ 2086727 h 3514725"/>
                <a:gd name="connsiteX63" fmla="*/ 1842335 w 8772525"/>
                <a:gd name="connsiteY63" fmla="*/ 2086727 h 3514725"/>
                <a:gd name="connsiteX64" fmla="*/ 1842335 w 8772525"/>
                <a:gd name="connsiteY64" fmla="*/ 2042865 h 3514725"/>
                <a:gd name="connsiteX65" fmla="*/ 1735807 w 8772525"/>
                <a:gd name="connsiteY65" fmla="*/ 2042865 h 3514725"/>
                <a:gd name="connsiteX66" fmla="*/ 1735807 w 8772525"/>
                <a:gd name="connsiteY66" fmla="*/ 1936328 h 3514725"/>
                <a:gd name="connsiteX67" fmla="*/ 1685677 w 8772525"/>
                <a:gd name="connsiteY67" fmla="*/ 1936328 h 3514725"/>
                <a:gd name="connsiteX68" fmla="*/ 1685677 w 8772525"/>
                <a:gd name="connsiteY68" fmla="*/ 1717005 h 3514725"/>
                <a:gd name="connsiteX69" fmla="*/ 1591675 w 8772525"/>
                <a:gd name="connsiteY69" fmla="*/ 1717005 h 3514725"/>
                <a:gd name="connsiteX70" fmla="*/ 1591675 w 8772525"/>
                <a:gd name="connsiteY70" fmla="*/ 1623012 h 3514725"/>
                <a:gd name="connsiteX71" fmla="*/ 1535278 w 8772525"/>
                <a:gd name="connsiteY71" fmla="*/ 1623012 h 3514725"/>
                <a:gd name="connsiteX72" fmla="*/ 1535278 w 8772525"/>
                <a:gd name="connsiteY72" fmla="*/ 1566615 h 3514725"/>
                <a:gd name="connsiteX73" fmla="*/ 1378620 w 8772525"/>
                <a:gd name="connsiteY73" fmla="*/ 1566615 h 3514725"/>
                <a:gd name="connsiteX74" fmla="*/ 1378620 w 8772525"/>
                <a:gd name="connsiteY74" fmla="*/ 1359818 h 3514725"/>
                <a:gd name="connsiteX75" fmla="*/ 1284618 w 8772525"/>
                <a:gd name="connsiteY75" fmla="*/ 1359818 h 3514725"/>
                <a:gd name="connsiteX76" fmla="*/ 1284618 w 8772525"/>
                <a:gd name="connsiteY76" fmla="*/ 1284618 h 3514725"/>
                <a:gd name="connsiteX77" fmla="*/ 1234488 w 8772525"/>
                <a:gd name="connsiteY77" fmla="*/ 1284618 h 3514725"/>
                <a:gd name="connsiteX78" fmla="*/ 1234488 w 8772525"/>
                <a:gd name="connsiteY78" fmla="*/ 1171823 h 3514725"/>
                <a:gd name="connsiteX79" fmla="*/ 1146762 w 8772525"/>
                <a:gd name="connsiteY79" fmla="*/ 1171823 h 3514725"/>
                <a:gd name="connsiteX80" fmla="*/ 1146762 w 8772525"/>
                <a:gd name="connsiteY80" fmla="*/ 1021432 h 3514725"/>
                <a:gd name="connsiteX81" fmla="*/ 1090365 w 8772525"/>
                <a:gd name="connsiteY81" fmla="*/ 1021432 h 3514725"/>
                <a:gd name="connsiteX82" fmla="*/ 1090365 w 8772525"/>
                <a:gd name="connsiteY82" fmla="*/ 877303 h 3514725"/>
                <a:gd name="connsiteX83" fmla="*/ 990095 w 8772525"/>
                <a:gd name="connsiteY83" fmla="*/ 877303 h 3514725"/>
                <a:gd name="connsiteX84" fmla="*/ 990095 w 8772525"/>
                <a:gd name="connsiteY84" fmla="*/ 820905 h 3514725"/>
                <a:gd name="connsiteX85" fmla="*/ 952500 w 8772525"/>
                <a:gd name="connsiteY85" fmla="*/ 820905 h 3514725"/>
                <a:gd name="connsiteX86" fmla="*/ 952500 w 8772525"/>
                <a:gd name="connsiteY86" fmla="*/ 758241 h 3514725"/>
                <a:gd name="connsiteX87" fmla="*/ 896102 w 8772525"/>
                <a:gd name="connsiteY87" fmla="*/ 758241 h 3514725"/>
                <a:gd name="connsiteX88" fmla="*/ 896102 w 8772525"/>
                <a:gd name="connsiteY88" fmla="*/ 607846 h 3514725"/>
                <a:gd name="connsiteX89" fmla="*/ 827171 w 8772525"/>
                <a:gd name="connsiteY89" fmla="*/ 607846 h 3514725"/>
                <a:gd name="connsiteX90" fmla="*/ 827171 w 8772525"/>
                <a:gd name="connsiteY90" fmla="*/ 432385 h 3514725"/>
                <a:gd name="connsiteX91" fmla="*/ 739441 w 8772525"/>
                <a:gd name="connsiteY91" fmla="*/ 432385 h 3514725"/>
                <a:gd name="connsiteX92" fmla="*/ 739441 w 8772525"/>
                <a:gd name="connsiteY92" fmla="*/ 288257 h 3514725"/>
                <a:gd name="connsiteX93" fmla="*/ 639178 w 8772525"/>
                <a:gd name="connsiteY93" fmla="*/ 288257 h 3514725"/>
                <a:gd name="connsiteX94" fmla="*/ 639178 w 8772525"/>
                <a:gd name="connsiteY94" fmla="*/ 250658 h 3514725"/>
                <a:gd name="connsiteX95" fmla="*/ 563980 w 8772525"/>
                <a:gd name="connsiteY95" fmla="*/ 250658 h 3514725"/>
                <a:gd name="connsiteX96" fmla="*/ 563980 w 8772525"/>
                <a:gd name="connsiteY96" fmla="*/ 175461 h 3514725"/>
                <a:gd name="connsiteX97" fmla="*/ 350921 w 8772525"/>
                <a:gd name="connsiteY97" fmla="*/ 175461 h 3514725"/>
                <a:gd name="connsiteX98" fmla="*/ 350921 w 8772525"/>
                <a:gd name="connsiteY98" fmla="*/ 125329 h 3514725"/>
                <a:gd name="connsiteX99" fmla="*/ 325855 w 8772525"/>
                <a:gd name="connsiteY99" fmla="*/ 125329 h 3514725"/>
                <a:gd name="connsiteX100" fmla="*/ 325855 w 8772525"/>
                <a:gd name="connsiteY100" fmla="*/ 56398 h 3514725"/>
                <a:gd name="connsiteX101" fmla="*/ 225592 w 8772525"/>
                <a:gd name="connsiteY101" fmla="*/ 56398 h 3514725"/>
                <a:gd name="connsiteX102" fmla="*/ 225592 w 8772525"/>
                <a:gd name="connsiteY102" fmla="*/ 37599 h 3514725"/>
                <a:gd name="connsiteX103" fmla="*/ 169194 w 8772525"/>
                <a:gd name="connsiteY103" fmla="*/ 37599 h 3514725"/>
                <a:gd name="connsiteX104" fmla="*/ 169194 w 8772525"/>
                <a:gd name="connsiteY104" fmla="*/ 0 h 3514725"/>
                <a:gd name="connsiteX105" fmla="*/ 0 w 8772525"/>
                <a:gd name="connsiteY105" fmla="*/ 0 h 351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772525" h="3514725">
                  <a:moveTo>
                    <a:pt x="8779297" y="3515478"/>
                  </a:moveTo>
                  <a:lnTo>
                    <a:pt x="8309305" y="3515478"/>
                  </a:lnTo>
                  <a:lnTo>
                    <a:pt x="8309305" y="3465348"/>
                  </a:lnTo>
                  <a:lnTo>
                    <a:pt x="7801728" y="3465348"/>
                  </a:lnTo>
                  <a:lnTo>
                    <a:pt x="7801728" y="3471615"/>
                  </a:lnTo>
                  <a:lnTo>
                    <a:pt x="7156285" y="3471615"/>
                  </a:lnTo>
                  <a:lnTo>
                    <a:pt x="7156285" y="3452813"/>
                  </a:lnTo>
                  <a:lnTo>
                    <a:pt x="6987092" y="3452813"/>
                  </a:lnTo>
                  <a:lnTo>
                    <a:pt x="6987092" y="3396415"/>
                  </a:lnTo>
                  <a:lnTo>
                    <a:pt x="6711363" y="3396415"/>
                  </a:lnTo>
                  <a:lnTo>
                    <a:pt x="6711363" y="3377613"/>
                  </a:lnTo>
                  <a:lnTo>
                    <a:pt x="6285243" y="3377613"/>
                  </a:lnTo>
                  <a:lnTo>
                    <a:pt x="6285243" y="3352552"/>
                  </a:lnTo>
                  <a:lnTo>
                    <a:pt x="5715000" y="3352552"/>
                  </a:lnTo>
                  <a:lnTo>
                    <a:pt x="5715000" y="3308680"/>
                  </a:lnTo>
                  <a:lnTo>
                    <a:pt x="5545808" y="3308680"/>
                  </a:lnTo>
                  <a:lnTo>
                    <a:pt x="5545808" y="3264818"/>
                  </a:lnTo>
                  <a:lnTo>
                    <a:pt x="5276346" y="3264818"/>
                  </a:lnTo>
                  <a:lnTo>
                    <a:pt x="5276346" y="3239757"/>
                  </a:lnTo>
                  <a:lnTo>
                    <a:pt x="4956763" y="3239757"/>
                  </a:lnTo>
                  <a:lnTo>
                    <a:pt x="4956763" y="3214688"/>
                  </a:lnTo>
                  <a:lnTo>
                    <a:pt x="4825165" y="3214688"/>
                  </a:lnTo>
                  <a:lnTo>
                    <a:pt x="4825165" y="3189618"/>
                  </a:lnTo>
                  <a:lnTo>
                    <a:pt x="4430382" y="3189618"/>
                  </a:lnTo>
                  <a:lnTo>
                    <a:pt x="4430382" y="3152023"/>
                  </a:lnTo>
                  <a:lnTo>
                    <a:pt x="4380243" y="3152023"/>
                  </a:lnTo>
                  <a:lnTo>
                    <a:pt x="4380243" y="3101892"/>
                  </a:lnTo>
                  <a:lnTo>
                    <a:pt x="3991728" y="3101892"/>
                  </a:lnTo>
                  <a:lnTo>
                    <a:pt x="3991728" y="3032960"/>
                  </a:lnTo>
                  <a:lnTo>
                    <a:pt x="3816267" y="3032960"/>
                  </a:lnTo>
                  <a:lnTo>
                    <a:pt x="3816267" y="2995365"/>
                  </a:lnTo>
                  <a:lnTo>
                    <a:pt x="3703473" y="2995365"/>
                  </a:lnTo>
                  <a:lnTo>
                    <a:pt x="3703473" y="2951493"/>
                  </a:lnTo>
                  <a:lnTo>
                    <a:pt x="3571875" y="2951493"/>
                  </a:lnTo>
                  <a:lnTo>
                    <a:pt x="3571875" y="2920165"/>
                  </a:lnTo>
                  <a:lnTo>
                    <a:pt x="3490408" y="2920165"/>
                  </a:lnTo>
                  <a:lnTo>
                    <a:pt x="3490408" y="2876302"/>
                  </a:lnTo>
                  <a:lnTo>
                    <a:pt x="3371345" y="2876302"/>
                  </a:lnTo>
                  <a:lnTo>
                    <a:pt x="3371345" y="2813637"/>
                  </a:lnTo>
                  <a:lnTo>
                    <a:pt x="3233490" y="2813637"/>
                  </a:lnTo>
                  <a:lnTo>
                    <a:pt x="3233490" y="2763507"/>
                  </a:lnTo>
                  <a:lnTo>
                    <a:pt x="3076823" y="2763507"/>
                  </a:lnTo>
                  <a:lnTo>
                    <a:pt x="3076823" y="2700843"/>
                  </a:lnTo>
                  <a:lnTo>
                    <a:pt x="2957760" y="2700843"/>
                  </a:lnTo>
                  <a:lnTo>
                    <a:pt x="2957760" y="2650703"/>
                  </a:lnTo>
                  <a:lnTo>
                    <a:pt x="2700843" y="2650703"/>
                  </a:lnTo>
                  <a:lnTo>
                    <a:pt x="2700843" y="2625642"/>
                  </a:lnTo>
                  <a:lnTo>
                    <a:pt x="2619375" y="2625642"/>
                  </a:lnTo>
                  <a:lnTo>
                    <a:pt x="2619375" y="2562978"/>
                  </a:lnTo>
                  <a:lnTo>
                    <a:pt x="2562978" y="2562978"/>
                  </a:lnTo>
                  <a:lnTo>
                    <a:pt x="2562978" y="2456450"/>
                  </a:lnTo>
                  <a:lnTo>
                    <a:pt x="2418845" y="2456450"/>
                  </a:lnTo>
                  <a:lnTo>
                    <a:pt x="2418845" y="2412578"/>
                  </a:lnTo>
                  <a:lnTo>
                    <a:pt x="2349922" y="2412578"/>
                  </a:lnTo>
                  <a:lnTo>
                    <a:pt x="2349922" y="2362448"/>
                  </a:lnTo>
                  <a:lnTo>
                    <a:pt x="2186988" y="2362448"/>
                  </a:lnTo>
                  <a:lnTo>
                    <a:pt x="2186988" y="2274722"/>
                  </a:lnTo>
                  <a:lnTo>
                    <a:pt x="2111797" y="2274722"/>
                  </a:lnTo>
                  <a:lnTo>
                    <a:pt x="2111797" y="2218325"/>
                  </a:lnTo>
                  <a:lnTo>
                    <a:pt x="1992735" y="2218325"/>
                  </a:lnTo>
                  <a:lnTo>
                    <a:pt x="1992735" y="2161927"/>
                  </a:lnTo>
                  <a:lnTo>
                    <a:pt x="1911268" y="2161927"/>
                  </a:lnTo>
                  <a:lnTo>
                    <a:pt x="1911268" y="2086727"/>
                  </a:lnTo>
                  <a:lnTo>
                    <a:pt x="1842335" y="2086727"/>
                  </a:lnTo>
                  <a:lnTo>
                    <a:pt x="1842335" y="2042865"/>
                  </a:lnTo>
                  <a:lnTo>
                    <a:pt x="1735807" y="2042865"/>
                  </a:lnTo>
                  <a:lnTo>
                    <a:pt x="1735807" y="1936328"/>
                  </a:lnTo>
                  <a:lnTo>
                    <a:pt x="1685677" y="1936328"/>
                  </a:lnTo>
                  <a:lnTo>
                    <a:pt x="1685677" y="1717005"/>
                  </a:lnTo>
                  <a:lnTo>
                    <a:pt x="1591675" y="1717005"/>
                  </a:lnTo>
                  <a:lnTo>
                    <a:pt x="1591675" y="1623012"/>
                  </a:lnTo>
                  <a:lnTo>
                    <a:pt x="1535278" y="1623012"/>
                  </a:lnTo>
                  <a:lnTo>
                    <a:pt x="1535278" y="1566615"/>
                  </a:lnTo>
                  <a:lnTo>
                    <a:pt x="1378620" y="1566615"/>
                  </a:lnTo>
                  <a:lnTo>
                    <a:pt x="1378620" y="1359818"/>
                  </a:lnTo>
                  <a:lnTo>
                    <a:pt x="1284618" y="1359818"/>
                  </a:lnTo>
                  <a:lnTo>
                    <a:pt x="1284618" y="1284618"/>
                  </a:lnTo>
                  <a:lnTo>
                    <a:pt x="1234488" y="1284618"/>
                  </a:lnTo>
                  <a:lnTo>
                    <a:pt x="1234488" y="1171823"/>
                  </a:lnTo>
                  <a:lnTo>
                    <a:pt x="1146762" y="1171823"/>
                  </a:lnTo>
                  <a:lnTo>
                    <a:pt x="1146762" y="1021432"/>
                  </a:lnTo>
                  <a:lnTo>
                    <a:pt x="1090365" y="1021432"/>
                  </a:lnTo>
                  <a:lnTo>
                    <a:pt x="1090365" y="877303"/>
                  </a:lnTo>
                  <a:lnTo>
                    <a:pt x="990095" y="877303"/>
                  </a:lnTo>
                  <a:lnTo>
                    <a:pt x="990095" y="820905"/>
                  </a:lnTo>
                  <a:lnTo>
                    <a:pt x="952500" y="820905"/>
                  </a:lnTo>
                  <a:lnTo>
                    <a:pt x="952500" y="758241"/>
                  </a:lnTo>
                  <a:lnTo>
                    <a:pt x="896102" y="758241"/>
                  </a:lnTo>
                  <a:lnTo>
                    <a:pt x="896102" y="607846"/>
                  </a:lnTo>
                  <a:lnTo>
                    <a:pt x="827171" y="607846"/>
                  </a:lnTo>
                  <a:lnTo>
                    <a:pt x="827171" y="432385"/>
                  </a:lnTo>
                  <a:lnTo>
                    <a:pt x="739441" y="432385"/>
                  </a:lnTo>
                  <a:lnTo>
                    <a:pt x="739441" y="288257"/>
                  </a:lnTo>
                  <a:lnTo>
                    <a:pt x="639178" y="288257"/>
                  </a:lnTo>
                  <a:lnTo>
                    <a:pt x="639178" y="250658"/>
                  </a:lnTo>
                  <a:lnTo>
                    <a:pt x="563980" y="250658"/>
                  </a:lnTo>
                  <a:lnTo>
                    <a:pt x="563980" y="175461"/>
                  </a:lnTo>
                  <a:lnTo>
                    <a:pt x="350921" y="175461"/>
                  </a:lnTo>
                  <a:lnTo>
                    <a:pt x="350921" y="125329"/>
                  </a:lnTo>
                  <a:lnTo>
                    <a:pt x="325855" y="125329"/>
                  </a:lnTo>
                  <a:lnTo>
                    <a:pt x="325855" y="56398"/>
                  </a:lnTo>
                  <a:lnTo>
                    <a:pt x="225592" y="56398"/>
                  </a:lnTo>
                  <a:lnTo>
                    <a:pt x="225592" y="37599"/>
                  </a:lnTo>
                  <a:lnTo>
                    <a:pt x="169194" y="37599"/>
                  </a:lnTo>
                  <a:lnTo>
                    <a:pt x="169194" y="0"/>
                  </a:lnTo>
                  <a:lnTo>
                    <a:pt x="0" y="0"/>
                  </a:lnTo>
                </a:path>
              </a:pathLst>
            </a:custGeom>
            <a:noFill/>
            <a:ln w="25400" cap="flat">
              <a:solidFill>
                <a:srgbClr val="C00000"/>
              </a:solidFill>
              <a:prstDash val="solid"/>
              <a:miter/>
            </a:ln>
          </p:spPr>
          <p:txBody>
            <a:bodyPr rtlCol="0" anchor="ctr"/>
            <a:lstStyle/>
            <a:p>
              <a:endParaRPr lang="en-US" sz="1200" dirty="0">
                <a:solidFill>
                  <a:srgbClr val="4D4D4D"/>
                </a:solidFill>
                <a:latin typeface="Arial"/>
              </a:endParaRPr>
            </a:p>
          </p:txBody>
        </p:sp>
      </p:grpSp>
      <p:sp>
        <p:nvSpPr>
          <p:cNvPr id="7" name="TextBox 6"/>
          <p:cNvSpPr txBox="1"/>
          <p:nvPr/>
        </p:nvSpPr>
        <p:spPr>
          <a:xfrm>
            <a:off x="2412695" y="1298154"/>
            <a:ext cx="444352" cy="307777"/>
          </a:xfrm>
          <a:prstGeom prst="rect">
            <a:avLst/>
          </a:prstGeom>
          <a:noFill/>
        </p:spPr>
        <p:txBody>
          <a:bodyPr wrap="none" rtlCol="0">
            <a:spAutoFit/>
          </a:bodyPr>
          <a:lstStyle/>
          <a:p>
            <a:r>
              <a:rPr lang="zh-CN" sz="1400" b="1">
                <a:solidFill>
                  <a:srgbClr val="4D4D4D"/>
                </a:solidFill>
              </a:rPr>
              <a:t>OS</a:t>
            </a:r>
          </a:p>
        </p:txBody>
      </p:sp>
      <p:sp>
        <p:nvSpPr>
          <p:cNvPr id="136" name="TextBox 135"/>
          <p:cNvSpPr txBox="1"/>
          <p:nvPr/>
        </p:nvSpPr>
        <p:spPr>
          <a:xfrm>
            <a:off x="6002358" y="1298154"/>
            <a:ext cx="1984839" cy="307777"/>
          </a:xfrm>
          <a:prstGeom prst="rect">
            <a:avLst/>
          </a:prstGeom>
          <a:noFill/>
        </p:spPr>
        <p:txBody>
          <a:bodyPr wrap="none" rtlCol="0">
            <a:spAutoFit/>
          </a:bodyPr>
          <a:lstStyle/>
          <a:p>
            <a:r>
              <a:rPr lang="zh-CN" sz="1400" b="1">
                <a:solidFill>
                  <a:srgbClr val="4D4D4D"/>
                </a:solidFill>
              </a:rPr>
              <a:t>无复发生存率</a:t>
            </a:r>
          </a:p>
        </p:txBody>
      </p:sp>
    </p:spTree>
    <p:extLst>
      <p:ext uri="{BB962C8B-B14F-4D97-AF65-F5344CB8AC3E}">
        <p14:creationId xmlns:p14="http://schemas.microsoft.com/office/powerpoint/2010/main" val="21007092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sz="1700" dirty="0"/>
              <a:t>4516：ESPAC-4：一项多中心、国际、开放性、随机对照 III 期试验 - 吉西他滨 (GEM) 和卡培他滨 (CAP) 联合辅助化疗对比吉西他滨单一疗法用于切除胰腺导管腺癌的患者：五年随</a:t>
            </a:r>
            <a:r>
              <a:rPr lang="zh-CN" sz="1700" dirty="0" smtClean="0"/>
              <a:t>访</a:t>
            </a:r>
            <a:r>
              <a:rPr lang="en-GB" altLang="zh-CN" sz="1700" dirty="0" smtClean="0"/>
              <a:t> </a:t>
            </a:r>
            <a:r>
              <a:rPr lang="zh-CN" sz="1700" dirty="0" smtClean="0"/>
              <a:t>–</a:t>
            </a:r>
            <a:r>
              <a:rPr lang="en-GB" altLang="zh-CN" sz="1700" dirty="0" smtClean="0"/>
              <a:t> </a:t>
            </a:r>
            <a:r>
              <a:rPr lang="zh-CN" sz="1700" dirty="0" smtClean="0"/>
              <a:t>N</a:t>
            </a:r>
            <a:r>
              <a:rPr lang="zh-CN" sz="1700" dirty="0"/>
              <a:t>eoptolemos JP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31200"/>
              </a:spcBef>
              <a:buNone/>
            </a:pPr>
            <a:r>
              <a:rPr lang="zh-CN" b="1"/>
              <a:t>结论</a:t>
            </a:r>
          </a:p>
          <a:p>
            <a:r>
              <a:rPr lang="zh-CN" b="1"/>
              <a:t>在胰腺导管腺癌患者中，相比吉西他滨单药，吉西他滨 + 卡培他滨可显著改善 OS</a:t>
            </a:r>
          </a:p>
        </p:txBody>
      </p:sp>
      <p:sp>
        <p:nvSpPr>
          <p:cNvPr id="5" name="Text Placeholder 4"/>
          <p:cNvSpPr>
            <a:spLocks noGrp="1"/>
          </p:cNvSpPr>
          <p:nvPr>
            <p:ph type="body" sz="quarter" idx="11"/>
          </p:nvPr>
        </p:nvSpPr>
        <p:spPr>
          <a:xfrm>
            <a:off x="4557600" y="6096000"/>
            <a:ext cx="4221275" cy="487363"/>
          </a:xfrm>
        </p:spPr>
        <p:txBody>
          <a:bodyPr/>
          <a:lstStyle/>
          <a:p>
            <a:r>
              <a:rPr lang="zh-CN"/>
              <a:t>Neoptolemos JP, et al.J Clin Oncol 2020;38(suppl);abstr 4515</a:t>
            </a:r>
          </a:p>
        </p:txBody>
      </p:sp>
      <p:graphicFrame>
        <p:nvGraphicFramePr>
          <p:cNvPr id="6" name="Group 88"/>
          <p:cNvGraphicFramePr>
            <a:graphicFrameLocks noGrp="1"/>
          </p:cNvGraphicFramePr>
          <p:nvPr>
            <p:extLst>
              <p:ext uri="{D42A27DB-BD31-4B8C-83A1-F6EECF244321}">
                <p14:modId xmlns:p14="http://schemas.microsoft.com/office/powerpoint/2010/main" val="4058768916"/>
              </p:ext>
            </p:extLst>
          </p:nvPr>
        </p:nvGraphicFramePr>
        <p:xfrm>
          <a:off x="355540" y="1572179"/>
          <a:ext cx="8432920" cy="3943296"/>
        </p:xfrm>
        <a:graphic>
          <a:graphicData uri="http://schemas.openxmlformats.org/drawingml/2006/table">
            <a:tbl>
              <a:tblPr firstRow="1" bandRow="1">
                <a:tableStyleId>{5202B0CA-FC54-4496-8BCA-5EF66A818D29}</a:tableStyleId>
              </a:tblPr>
              <a:tblGrid>
                <a:gridCol w="3035607">
                  <a:extLst>
                    <a:ext uri="{9D8B030D-6E8A-4147-A177-3AD203B41FA5}">
                      <a16:colId xmlns:a16="http://schemas.microsoft.com/office/drawing/2014/main" val="20000"/>
                    </a:ext>
                  </a:extLst>
                </a:gridCol>
                <a:gridCol w="2563200">
                  <a:extLst>
                    <a:ext uri="{9D8B030D-6E8A-4147-A177-3AD203B41FA5}">
                      <a16:colId xmlns:a16="http://schemas.microsoft.com/office/drawing/2014/main" val="2460137384"/>
                    </a:ext>
                  </a:extLst>
                </a:gridCol>
                <a:gridCol w="1749600">
                  <a:extLst>
                    <a:ext uri="{9D8B030D-6E8A-4147-A177-3AD203B41FA5}">
                      <a16:colId xmlns:a16="http://schemas.microsoft.com/office/drawing/2014/main" val="20002"/>
                    </a:ext>
                  </a:extLst>
                </a:gridCol>
                <a:gridCol w="1084513">
                  <a:extLst>
                    <a:ext uri="{9D8B030D-6E8A-4147-A177-3AD203B41FA5}">
                      <a16:colId xmlns:a16="http://schemas.microsoft.com/office/drawing/2014/main" val="1525761184"/>
                    </a:ext>
                  </a:extLst>
                </a:gridCol>
              </a:tblGrid>
              <a:tr h="36264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2"/>
                          </a:solidFill>
                          <a:latin typeface="+mn-lt"/>
                          <a:ea typeface="SimSun"/>
                        </a:rPr>
                        <a:t>3/4 级 AE，n (%)</a:t>
                      </a: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u="none" strike="noStrike" cap="none" normalizeH="0" baseline="0" noProof="0" dirty="0">
                          <a:ln>
                            <a:noFill/>
                          </a:ln>
                          <a:solidFill>
                            <a:schemeClr val="tx2"/>
                          </a:solidFill>
                          <a:latin typeface="+mn-lt"/>
                          <a:ea typeface="SimSun"/>
                        </a:rPr>
                        <a:t>吉西他滨 + 卡培他滨 </a:t>
                      </a:r>
                      <a:r>
                        <a:rPr kumimoji="0" lang="en-GB" altLang="zh-CN" sz="1400" b="1" u="none" strike="noStrike" cap="none" normalizeH="0" baseline="0" noProof="0" dirty="0" smtClean="0">
                          <a:ln>
                            <a:noFill/>
                          </a:ln>
                          <a:solidFill>
                            <a:schemeClr val="tx2"/>
                          </a:solidFill>
                          <a:latin typeface="+mn-lt"/>
                          <a:ea typeface="SimSun"/>
                        </a:rPr>
                        <a:t/>
                      </a:r>
                      <a:br>
                        <a:rPr kumimoji="0" lang="en-GB" altLang="zh-CN" sz="1400" b="1" u="none" strike="noStrike" cap="none" normalizeH="0" baseline="0" noProof="0" dirty="0" smtClean="0">
                          <a:ln>
                            <a:noFill/>
                          </a:ln>
                          <a:solidFill>
                            <a:schemeClr val="tx2"/>
                          </a:solidFill>
                          <a:latin typeface="+mn-lt"/>
                          <a:ea typeface="SimSun"/>
                        </a:rPr>
                      </a:br>
                      <a:r>
                        <a:rPr kumimoji="0" lang="zh-CN" sz="1400" b="1" u="none" strike="noStrike" cap="none" normalizeH="0" baseline="0" noProof="0" dirty="0" smtClean="0">
                          <a:ln>
                            <a:noFill/>
                          </a:ln>
                          <a:solidFill>
                            <a:schemeClr val="tx2"/>
                          </a:solidFill>
                          <a:latin typeface="+mn-lt"/>
                          <a:ea typeface="SimSun"/>
                        </a:rPr>
                        <a:t>(</a:t>
                      </a:r>
                      <a:r>
                        <a:rPr kumimoji="0" lang="zh-CN" sz="1400" b="1" u="none" strike="noStrike" cap="none" normalizeH="0" baseline="0" noProof="0" dirty="0">
                          <a:ln>
                            <a:noFill/>
                          </a:ln>
                          <a:solidFill>
                            <a:schemeClr val="tx2"/>
                          </a:solidFill>
                          <a:latin typeface="+mn-lt"/>
                          <a:ea typeface="SimSun"/>
                        </a:rPr>
                        <a:t>n=359)</a:t>
                      </a: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u="none" strike="noStrike" cap="none" normalizeH="0" baseline="0" noProof="0">
                          <a:ln>
                            <a:noFill/>
                          </a:ln>
                          <a:solidFill>
                            <a:schemeClr val="tx2"/>
                          </a:solidFill>
                          <a:latin typeface="+mn-lt"/>
                          <a:ea typeface="SimSun"/>
                        </a:rPr>
                        <a:t>吉西他滨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u="none" strike="noStrike" cap="none" normalizeH="0" baseline="0" noProof="0">
                          <a:ln>
                            <a:noFill/>
                          </a:ln>
                          <a:solidFill>
                            <a:schemeClr val="tx2"/>
                          </a:solidFill>
                          <a:latin typeface="+mn-lt"/>
                          <a:ea typeface="SimSun"/>
                        </a:rPr>
                        <a:t>(n=366)</a:t>
                      </a: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mn-cs"/>
                        </a:rPr>
                        <a:t>p 值</a:t>
                      </a:r>
                    </a:p>
                  </a:txBody>
                  <a:tcPr marL="72000" marR="72000" marT="18000" marB="18000" anchor="ctr" horzOverflow="overflow"/>
                </a:tc>
                <a:extLst>
                  <a:ext uri="{0D108BD9-81ED-4DB2-BD59-A6C34878D82A}">
                    <a16:rowId xmlns:a16="http://schemas.microsoft.com/office/drawing/2014/main" val="10000"/>
                  </a:ext>
                </a:extLst>
              </a:tr>
              <a:tr h="21150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贫血</a:t>
                      </a: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8 (2)</a:t>
                      </a: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14 (4)</a:t>
                      </a: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0.279 </a:t>
                      </a:r>
                    </a:p>
                  </a:txBody>
                  <a:tcPr marL="72000" marR="72000" marT="18000" marB="18000"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6868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腹泻</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19 (5)</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6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0.008 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14746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疲乏</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20 (6)</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19 (5)</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0.870 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17665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发热</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6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6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1.000 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39728460"/>
                  </a:ext>
                </a:extLst>
              </a:tr>
              <a:tr h="83437">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感染和侵染，其他</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9 (3)</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24 (7)</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0.012 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28963008"/>
                  </a:ext>
                </a:extLst>
              </a:tr>
              <a:tr h="11982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淋巴细胞</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9 (3)</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11 (3)</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0.821 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0321182"/>
                  </a:ext>
                </a:extLst>
              </a:tr>
              <a:tr h="9140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中性粒细胞</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137 (38)</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89 (24)</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&lt;0.001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93411531"/>
                  </a:ext>
                </a:extLst>
              </a:tr>
              <a:tr h="14938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手足综合征</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26 (7)</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&lt;0.001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02618219"/>
                  </a:ext>
                </a:extLst>
              </a:tr>
              <a:tr h="15697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血小板</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8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7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0.800 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96242300"/>
                  </a:ext>
                </a:extLst>
              </a:tr>
              <a:tr h="0">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血栓栓塞事件</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8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9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1.000</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3317495"/>
                  </a:ext>
                </a:extLst>
              </a:tr>
              <a:tr h="11454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白细胞</a:t>
                      </a: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F0502020204030204" pitchFamily="34" charset="0"/>
                        </a:rPr>
                        <a:t>37 (10)</a:t>
                      </a: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a:ln>
                            <a:noFill/>
                          </a:ln>
                          <a:solidFill>
                            <a:schemeClr val="tx1"/>
                          </a:solidFill>
                          <a:latin typeface="+mn-lt"/>
                          <a:ea typeface="SimSun" panose="020B0600070205080204" pitchFamily="34" charset="-128"/>
                        </a:rPr>
                        <a:t>28 (8)</a:t>
                      </a: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zh-CN" sz="1600" b="0" i="0" u="none" strike="noStrike" cap="none" normalizeH="0" baseline="0" noProof="0" dirty="0">
                          <a:ln>
                            <a:noFill/>
                          </a:ln>
                          <a:solidFill>
                            <a:schemeClr val="tx1"/>
                          </a:solidFill>
                          <a:latin typeface="+mn-lt"/>
                          <a:ea typeface="SimSun" panose="020B0600070205080204" pitchFamily="34" charset="-128"/>
                        </a:rPr>
                        <a:t>0.242</a:t>
                      </a:r>
                    </a:p>
                  </a:txBody>
                  <a:tcPr marL="72000" marR="72000" marT="18000" marB="18000"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68474072"/>
                  </a:ext>
                </a:extLst>
              </a:tr>
            </a:tbl>
          </a:graphicData>
        </a:graphic>
      </p:graphicFrame>
    </p:spTree>
    <p:extLst>
      <p:ext uri="{BB962C8B-B14F-4D97-AF65-F5344CB8AC3E}">
        <p14:creationId xmlns:p14="http://schemas.microsoft.com/office/powerpoint/2010/main" val="20543395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t>肝癌</a:t>
            </a:r>
          </a:p>
        </p:txBody>
      </p:sp>
      <p:sp>
        <p:nvSpPr>
          <p:cNvPr id="3" name="Text Placeholder 2"/>
          <p:cNvSpPr>
            <a:spLocks noGrp="1"/>
          </p:cNvSpPr>
          <p:nvPr>
            <p:ph type="body" idx="1"/>
          </p:nvPr>
        </p:nvSpPr>
        <p:spPr/>
        <p:txBody>
          <a:bodyPr/>
          <a:lstStyle/>
          <a:p>
            <a:r>
              <a:rPr lang="zh-CN" b="1"/>
              <a:t>胰腺、小肠和肝胆管癌</a:t>
            </a:r>
          </a:p>
        </p:txBody>
      </p:sp>
    </p:spTree>
    <p:extLst>
      <p:ext uri="{BB962C8B-B14F-4D97-AF65-F5344CB8AC3E}">
        <p14:creationId xmlns:p14="http://schemas.microsoft.com/office/powerpoint/2010/main" val="1666320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4506：多纳非尼对比索拉非尼作为一线疗法用于晚期肝癌：一项开放性、随机化、多中</a:t>
            </a:r>
            <a:r>
              <a:rPr lang="zh-CN" dirty="0" smtClean="0"/>
              <a:t>心</a:t>
            </a:r>
            <a:r>
              <a:rPr lang="fr-FR" altLang="zh-CN" dirty="0" smtClean="0"/>
              <a:t> </a:t>
            </a:r>
            <a:r>
              <a:rPr lang="zh-CN" dirty="0" smtClean="0"/>
              <a:t>I</a:t>
            </a:r>
            <a:r>
              <a:rPr lang="zh-CN" dirty="0"/>
              <a:t>I/III 期试验 </a:t>
            </a:r>
            <a:r>
              <a:rPr lang="en-US" altLang="zh-CN" dirty="0" smtClean="0"/>
              <a:t>–</a:t>
            </a:r>
            <a:r>
              <a:rPr lang="zh-CN" dirty="0" smtClean="0"/>
              <a:t> </a:t>
            </a:r>
            <a:r>
              <a:rPr lang="zh-CN" dirty="0"/>
              <a:t>Bi F 等人</a:t>
            </a:r>
          </a:p>
        </p:txBody>
      </p:sp>
      <p:sp>
        <p:nvSpPr>
          <p:cNvPr id="3" name="Content Placeholder 2"/>
          <p:cNvSpPr>
            <a:spLocks noGrp="1"/>
          </p:cNvSpPr>
          <p:nvPr>
            <p:ph idx="1"/>
          </p:nvPr>
        </p:nvSpPr>
        <p:spPr/>
        <p:txBody>
          <a:bodyPr/>
          <a:lstStyle/>
          <a:p>
            <a:pPr marL="0" indent="0">
              <a:buNone/>
            </a:pPr>
            <a:r>
              <a:rPr lang="zh-CN" b="1"/>
              <a:t>研究目的</a:t>
            </a:r>
          </a:p>
          <a:p>
            <a:r>
              <a:rPr lang="zh-CN"/>
              <a:t>评价多纳非尼作为一线疗法用于晚期 HCC 患者的疗效和安全性</a:t>
            </a:r>
          </a:p>
        </p:txBody>
      </p:sp>
      <p:sp>
        <p:nvSpPr>
          <p:cNvPr id="5" name="Text Placeholder 4"/>
          <p:cNvSpPr>
            <a:spLocks noGrp="1"/>
          </p:cNvSpPr>
          <p:nvPr>
            <p:ph type="body" sz="quarter" idx="11"/>
          </p:nvPr>
        </p:nvSpPr>
        <p:spPr/>
        <p:txBody>
          <a:bodyPr/>
          <a:lstStyle/>
          <a:p>
            <a:r>
              <a:rPr lang="zh-CN"/>
              <a:t>Bi F, et al.J Clin Oncol 2020;38(suppl);abstr 4506</a:t>
            </a:r>
          </a:p>
        </p:txBody>
      </p:sp>
      <p:sp>
        <p:nvSpPr>
          <p:cNvPr id="7" name="Rectangle 9"/>
          <p:cNvSpPr txBox="1">
            <a:spLocks noChangeArrowheads="1"/>
          </p:cNvSpPr>
          <p:nvPr/>
        </p:nvSpPr>
        <p:spPr bwMode="auto">
          <a:xfrm>
            <a:off x="267689" y="532036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320363"/>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PFS、ORR、DCR、安全性</a:t>
            </a:r>
          </a:p>
        </p:txBody>
      </p:sp>
      <p:sp>
        <p:nvSpPr>
          <p:cNvPr id="9" name="Oval 14"/>
          <p:cNvSpPr>
            <a:spLocks noChangeArrowheads="1"/>
          </p:cNvSpPr>
          <p:nvPr/>
        </p:nvSpPr>
        <p:spPr bwMode="auto">
          <a:xfrm>
            <a:off x="3402623" y="334675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1:1</a:t>
            </a:r>
          </a:p>
        </p:txBody>
      </p:sp>
      <p:cxnSp>
        <p:nvCxnSpPr>
          <p:cNvPr id="11" name="AutoShape 15"/>
          <p:cNvCxnSpPr>
            <a:cxnSpLocks noChangeShapeType="1"/>
            <a:stCxn id="9" idx="0"/>
            <a:endCxn id="16" idx="1"/>
          </p:cNvCxnSpPr>
          <p:nvPr/>
        </p:nvCxnSpPr>
        <p:spPr bwMode="auto">
          <a:xfrm rot="5400000" flipH="1" flipV="1">
            <a:off x="3597655" y="2763535"/>
            <a:ext cx="679989"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FFFFFF"/>
                </a:solidFill>
                <a:uLnTx/>
                <a:uFillTx/>
                <a:latin typeface="Arial"/>
                <a:ea typeface="SimSun" pitchFamily="2" charset="-122"/>
                <a:cs typeface="Arial"/>
              </a:rPr>
              <a:t>PD</a:t>
            </a:r>
            <a:r>
              <a:rPr kumimoji="0" lang="zh-CN" sz="1600" b="1" i="0" u="none" strike="noStrike" cap="none" normalizeH="0" baseline="0" dirty="0" smtClean="0">
                <a:ln>
                  <a:noFill/>
                </a:ln>
                <a:solidFill>
                  <a:srgbClr val="FFFFFF"/>
                </a:solidFill>
                <a:uLnTx/>
                <a:uFillTx/>
                <a:latin typeface="Arial"/>
                <a:ea typeface="SimSun" pitchFamily="2" charset="-122"/>
                <a:cs typeface="Arial"/>
              </a:rPr>
              <a:t>/</a:t>
            </a:r>
            <a:r>
              <a:rPr kumimoji="0" lang="zh-CN" sz="1600" b="1" i="0" u="none" strike="noStrike" cap="none" normalizeH="0" baseline="0" dirty="0">
                <a:ln>
                  <a:noFill/>
                </a:ln>
                <a:solidFill>
                  <a:srgbClr val="FFFFFF"/>
                </a:solidFill>
                <a:uLnTx/>
                <a:uFillTx/>
                <a:latin typeface="Arial"/>
                <a:ea typeface="SimSun" pitchFamily="2" charset="-122"/>
                <a:cs typeface="Arial"/>
              </a:rPr>
              <a:t/>
            </a:r>
            <a:br>
              <a:rPr kumimoji="0" lang="zh-CN" sz="1600" b="1" i="0" u="none" strike="noStrike" cap="none" normalizeH="0" baseline="0" dirty="0">
                <a:ln>
                  <a:noFill/>
                </a:ln>
                <a:solidFill>
                  <a:srgbClr val="FFFFFF"/>
                </a:solidFill>
                <a:uLnTx/>
                <a:uFillTx/>
                <a:latin typeface="Arial"/>
                <a:ea typeface="SimSun" pitchFamily="2" charset="-122"/>
                <a:cs typeface="Arial"/>
              </a:rPr>
            </a:br>
            <a:r>
              <a:rPr kumimoji="0" lang="zh-CN" sz="1600" b="1" i="0" u="none" strike="noStrike" cap="none" normalizeH="0" baseline="0" dirty="0">
                <a:ln>
                  <a:noFill/>
                </a:ln>
                <a:solidFill>
                  <a:srgbClr val="FFFFFF"/>
                </a:solidFill>
                <a:uLnTx/>
                <a:uFillTx/>
                <a:latin typeface="Arial"/>
                <a:ea typeface="SimSun" pitchFamily="2" charset="-122"/>
                <a:cs typeface="Arial"/>
              </a:rPr>
              <a:t>毒性</a:t>
            </a:r>
          </a:p>
        </p:txBody>
      </p:sp>
      <p:cxnSp>
        <p:nvCxnSpPr>
          <p:cNvPr id="14" name="AutoShape 19"/>
          <p:cNvCxnSpPr>
            <a:cxnSpLocks noChangeShapeType="1"/>
            <a:stCxn id="17" idx="3"/>
            <a:endCxn id="9" idx="2"/>
          </p:cNvCxnSpPr>
          <p:nvPr/>
        </p:nvCxnSpPr>
        <p:spPr bwMode="auto">
          <a:xfrm>
            <a:off x="3293764" y="3638857"/>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5" name="AutoShape 21"/>
          <p:cNvCxnSpPr>
            <a:cxnSpLocks noChangeShapeType="1"/>
            <a:stCxn id="16"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6"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a:ea typeface="SimSun" pitchFamily="2" charset="-122"/>
                <a:cs typeface="Arial"/>
              </a:rPr>
              <a:t>多纳非尼 0.2 g bid </a:t>
            </a:r>
            <a:r>
              <a:rPr kumimoji="0" lang="zh-CN" sz="1800" b="0" i="0" u="none" strike="noStrike" cap="none" normalizeH="0" baseline="0" dirty="0" smtClean="0">
                <a:ln>
                  <a:noFill/>
                </a:ln>
                <a:solidFill>
                  <a:srgbClr val="FFFFFF"/>
                </a:solidFill>
                <a:uLnTx/>
                <a:uFillTx/>
                <a:latin typeface="Arial"/>
                <a:ea typeface="SimSun" pitchFamily="2" charset="-122"/>
                <a:cs typeface="Arial"/>
              </a:rPr>
              <a:t>po</a:t>
            </a:r>
            <a:r>
              <a:rPr kumimoji="0" lang="zh-CN" sz="1800" b="0" i="0" u="none" strike="noStrike" cap="none" normalizeH="0" baseline="0" dirty="0">
                <a:ln>
                  <a:noFill/>
                </a:ln>
                <a:solidFill>
                  <a:srgbClr val="FFFFFF"/>
                </a:solidFill>
                <a:uLnTx/>
                <a:uFillTx/>
                <a:latin typeface="Arial"/>
                <a:ea typeface="SimSun" pitchFamily="2" charset="-122"/>
                <a:cs typeface="Arial"/>
              </a:rPr>
              <a:t/>
            </a:r>
            <a:br>
              <a:rPr kumimoji="0" lang="zh-CN" sz="1800" b="0" i="0" u="none" strike="noStrike" cap="none" normalizeH="0" baseline="0" dirty="0">
                <a:ln>
                  <a:noFill/>
                </a:ln>
                <a:solidFill>
                  <a:srgbClr val="FFFFFF"/>
                </a:solidFill>
                <a:uLnTx/>
                <a:uFillTx/>
                <a:latin typeface="Arial"/>
                <a:ea typeface="SimSun" pitchFamily="2" charset="-122"/>
                <a:cs typeface="Arial"/>
              </a:rPr>
            </a:br>
            <a:r>
              <a:rPr kumimoji="0" lang="zh-CN" sz="1800" b="0" i="0" u="none" strike="noStrike" cap="none" normalizeH="0" baseline="0" dirty="0">
                <a:ln>
                  <a:noFill/>
                </a:ln>
                <a:solidFill>
                  <a:srgbClr val="FFFFFF"/>
                </a:solidFill>
                <a:uLnTx/>
                <a:uFillTx/>
                <a:latin typeface="Arial"/>
                <a:ea typeface="SimSun" pitchFamily="2" charset="-122"/>
                <a:cs typeface="Arial"/>
              </a:rPr>
              <a:t> (n=328)</a:t>
            </a:r>
          </a:p>
        </p:txBody>
      </p:sp>
      <p:sp>
        <p:nvSpPr>
          <p:cNvPr id="17" name="AutoShape 9"/>
          <p:cNvSpPr>
            <a:spLocks noChangeArrowheads="1"/>
          </p:cNvSpPr>
          <p:nvPr/>
        </p:nvSpPr>
        <p:spPr bwMode="auto">
          <a:xfrm>
            <a:off x="326402" y="2670643"/>
            <a:ext cx="2967362" cy="193642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不可切除性或转移性 HCC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Child-Pugh 评分 </a:t>
            </a:r>
            <a:r>
              <a:rPr kumimoji="0" lang="zh-CN" sz="16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600" b="0" i="0" u="none" strike="noStrike" cap="none" normalizeH="0" baseline="0" dirty="0">
                <a:ln>
                  <a:noFill/>
                </a:ln>
                <a:solidFill>
                  <a:srgbClr val="FFFFFF"/>
                </a:solidFill>
                <a:uLnTx/>
                <a:uFillTx/>
                <a:latin typeface="Arial"/>
                <a:ea typeface="SimSun" pitchFamily="2" charset="-122"/>
                <a:cs typeface="Arial"/>
              </a:rPr>
              <a:t>7</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无既往全身性治疗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(n=66</a:t>
            </a:r>
            <a:r>
              <a:rPr kumimoji="0" lang="zh-CN" sz="1600" b="0" i="0" u="none" strike="noStrike" cap="none" normalizeH="0" baseline="0" dirty="0" smtClean="0">
                <a:ln>
                  <a:noFill/>
                </a:ln>
                <a:solidFill>
                  <a:srgbClr val="FFFFFF"/>
                </a:solidFill>
                <a:uLnTx/>
                <a:uFillTx/>
                <a:latin typeface="Arial"/>
                <a:ea typeface="SimSun" pitchFamily="2" charset="-122"/>
                <a:cs typeface="Arial"/>
              </a:rPr>
              <a:t>8</a:t>
            </a:r>
            <a: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t>)</a:t>
            </a:r>
            <a:endParaRPr kumimoji="0" lang="zh-CN" sz="1600" b="0" i="0" u="none" strike="noStrike" cap="none" normalizeH="0" baseline="0" dirty="0">
              <a:ln>
                <a:noFill/>
              </a:ln>
              <a:solidFill>
                <a:srgbClr val="FFFFFF"/>
              </a:solidFill>
              <a:uLnTx/>
              <a:uFillTx/>
              <a:latin typeface="Arial"/>
              <a:ea typeface="SimSun" pitchFamily="2" charset="-122"/>
              <a:cs typeface="Arial"/>
            </a:endParaRPr>
          </a:p>
        </p:txBody>
      </p:sp>
      <p:cxnSp>
        <p:nvCxnSpPr>
          <p:cNvPr id="18" name="AutoShape 16"/>
          <p:cNvCxnSpPr>
            <a:cxnSpLocks noChangeShapeType="1"/>
            <a:stCxn id="9" idx="4"/>
            <a:endCxn id="21" idx="1"/>
          </p:cNvCxnSpPr>
          <p:nvPr/>
        </p:nvCxnSpPr>
        <p:spPr bwMode="auto">
          <a:xfrm rot="16200000" flipH="1">
            <a:off x="3609073" y="4016304"/>
            <a:ext cx="657152" cy="486457"/>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7701496" y="4253589"/>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FFFFFF"/>
                </a:solidFill>
                <a:uLnTx/>
                <a:uFillTx/>
                <a:latin typeface="Arial"/>
                <a:ea typeface="SimSun" pitchFamily="2" charset="-122"/>
                <a:cs typeface="Arial"/>
              </a:rPr>
              <a:t>PD</a:t>
            </a:r>
            <a:r>
              <a:rPr kumimoji="0" lang="zh-CN" sz="1600" b="1" i="0" u="none" strike="noStrike" cap="none" normalizeH="0" baseline="0" dirty="0" smtClean="0">
                <a:ln>
                  <a:noFill/>
                </a:ln>
                <a:solidFill>
                  <a:srgbClr val="FFFFFF"/>
                </a:solidFill>
                <a:uLnTx/>
                <a:uFillTx/>
                <a:latin typeface="Arial"/>
                <a:ea typeface="SimSun" pitchFamily="2" charset="-122"/>
                <a:cs typeface="Arial"/>
              </a:rPr>
              <a:t>/</a:t>
            </a:r>
            <a:r>
              <a:rPr kumimoji="0" lang="zh-CN" sz="1600" b="1" i="0" u="none" strike="noStrike" cap="none" normalizeH="0" baseline="0" dirty="0">
                <a:ln>
                  <a:noFill/>
                </a:ln>
                <a:solidFill>
                  <a:srgbClr val="FFFFFF"/>
                </a:solidFill>
                <a:uLnTx/>
                <a:uFillTx/>
                <a:latin typeface="Arial"/>
                <a:ea typeface="SimSun" pitchFamily="2" charset="-122"/>
                <a:cs typeface="Arial"/>
              </a:rPr>
              <a:t/>
            </a:r>
            <a:br>
              <a:rPr kumimoji="0" lang="zh-CN" sz="1600" b="1" i="0" u="none" strike="noStrike" cap="none" normalizeH="0" baseline="0" dirty="0">
                <a:ln>
                  <a:noFill/>
                </a:ln>
                <a:solidFill>
                  <a:srgbClr val="FFFFFF"/>
                </a:solidFill>
                <a:uLnTx/>
                <a:uFillTx/>
                <a:latin typeface="Arial"/>
                <a:ea typeface="SimSun" pitchFamily="2" charset="-122"/>
                <a:cs typeface="Arial"/>
              </a:rPr>
            </a:br>
            <a:r>
              <a:rPr kumimoji="0" lang="zh-CN" sz="1600" b="1" i="0" u="none" strike="noStrike" cap="none" normalizeH="0" baseline="0" dirty="0">
                <a:ln>
                  <a:noFill/>
                </a:ln>
                <a:solidFill>
                  <a:srgbClr val="FFFFFF"/>
                </a:solidFill>
                <a:uLnTx/>
                <a:uFillTx/>
                <a:latin typeface="Arial"/>
                <a:ea typeface="SimSun" pitchFamily="2" charset="-122"/>
                <a:cs typeface="Arial"/>
              </a:rPr>
              <a:t>毒性</a:t>
            </a:r>
          </a:p>
        </p:txBody>
      </p:sp>
      <p:cxnSp>
        <p:nvCxnSpPr>
          <p:cNvPr id="20" name="AutoShape 20"/>
          <p:cNvCxnSpPr>
            <a:cxnSpLocks noChangeShapeType="1"/>
            <a:stCxn id="21" idx="3"/>
            <a:endCxn id="19" idx="1"/>
          </p:cNvCxnSpPr>
          <p:nvPr/>
        </p:nvCxnSpPr>
        <p:spPr bwMode="auto">
          <a:xfrm flipV="1">
            <a:off x="7329752" y="4588108"/>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1" name="AutoShape 12"/>
          <p:cNvSpPr>
            <a:spLocks noChangeArrowheads="1"/>
          </p:cNvSpPr>
          <p:nvPr/>
        </p:nvSpPr>
        <p:spPr bwMode="auto">
          <a:xfrm>
            <a:off x="4180878" y="4185945"/>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a:ea typeface="SimSun" pitchFamily="2" charset="-122"/>
                <a:cs typeface="Arial"/>
              </a:rPr>
              <a:t>索拉非尼 0.4 mg bid </a:t>
            </a:r>
            <a:r>
              <a:rPr kumimoji="0" lang="zh-CN" sz="1800" b="0" i="0" u="none" strike="noStrike" cap="none" normalizeH="0" baseline="0" dirty="0" smtClean="0">
                <a:ln>
                  <a:noFill/>
                </a:ln>
                <a:solidFill>
                  <a:srgbClr val="4D4D4D"/>
                </a:solidFill>
                <a:uLnTx/>
                <a:uFillTx/>
                <a:latin typeface="Arial"/>
                <a:ea typeface="SimSun" pitchFamily="2" charset="-122"/>
                <a:cs typeface="Arial"/>
              </a:rPr>
              <a:t>po</a:t>
            </a:r>
            <a:r>
              <a:rPr kumimoji="0" lang="zh-CN" sz="1800" b="0" i="0" u="none" strike="noStrike" cap="none" normalizeH="0" baseline="0" dirty="0">
                <a:ln>
                  <a:noFill/>
                </a:ln>
                <a:solidFill>
                  <a:srgbClr val="4D4D4D"/>
                </a:solidFill>
                <a:uLnTx/>
                <a:uFillTx/>
                <a:latin typeface="Arial"/>
                <a:ea typeface="SimSun" pitchFamily="2" charset="-122"/>
                <a:cs typeface="Arial"/>
              </a:rPr>
              <a:t/>
            </a:r>
            <a:br>
              <a:rPr kumimoji="0" lang="zh-CN" sz="1800" b="0" i="0" u="none" strike="noStrike" cap="none" normalizeH="0" baseline="0" dirty="0">
                <a:ln>
                  <a:noFill/>
                </a:ln>
                <a:solidFill>
                  <a:srgbClr val="4D4D4D"/>
                </a:solidFill>
                <a:uLnTx/>
                <a:uFillTx/>
                <a:latin typeface="Arial"/>
                <a:ea typeface="SimSun" pitchFamily="2" charset="-122"/>
                <a:cs typeface="Arial"/>
              </a:rPr>
            </a:br>
            <a:r>
              <a:rPr kumimoji="0" lang="zh-CN" sz="1800" b="0" i="0" u="none" strike="noStrike" cap="none" normalizeH="0" baseline="0" dirty="0">
                <a:ln>
                  <a:noFill/>
                </a:ln>
                <a:solidFill>
                  <a:srgbClr val="4D4D4D"/>
                </a:solidFill>
                <a:uLnTx/>
                <a:uFillTx/>
                <a:latin typeface="Arial"/>
                <a:ea typeface="SimSun" pitchFamily="2" charset="-122"/>
                <a:cs typeface="Arial"/>
              </a:rPr>
              <a:t>(n=331)</a:t>
            </a:r>
          </a:p>
        </p:txBody>
      </p:sp>
      <p:sp>
        <p:nvSpPr>
          <p:cNvPr id="22" name="Content Placeholder 26"/>
          <p:cNvSpPr txBox="1">
            <a:spLocks/>
          </p:cNvSpPr>
          <p:nvPr/>
        </p:nvSpPr>
        <p:spPr bwMode="auto">
          <a:xfrm>
            <a:off x="4180879" y="3069093"/>
            <a:ext cx="4603888"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zh-CN" sz="1200" b="1" i="0" u="none" strike="noStrike" cap="none" normalizeH="0" baseline="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a:rPr>
              <a:t>AFP 水平 (&lt;400 vs. ≥400 μg/L)</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a:rPr>
              <a:t>既往局部区域疗法</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a:rPr>
              <a:t>BCLC 阶段 (B vs C)</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a:rPr>
              <a:t>门静脉侵袭和/或肝外转移</a:t>
            </a:r>
          </a:p>
        </p:txBody>
      </p:sp>
    </p:spTree>
    <p:extLst>
      <p:ext uri="{BB962C8B-B14F-4D97-AF65-F5344CB8AC3E}">
        <p14:creationId xmlns:p14="http://schemas.microsoft.com/office/powerpoint/2010/main" val="31754558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4506：多纳非尼对比索拉非尼作为一线疗法用于晚期肝癌：一项开放性、随机化、多中</a:t>
            </a:r>
            <a:r>
              <a:rPr lang="zh-CN" dirty="0" smtClean="0"/>
              <a:t>心</a:t>
            </a:r>
            <a:r>
              <a:rPr lang="fr-FR" altLang="zh-CN" dirty="0" smtClean="0"/>
              <a:t> </a:t>
            </a:r>
            <a:r>
              <a:rPr lang="zh-CN" dirty="0" smtClean="0"/>
              <a:t>I</a:t>
            </a:r>
            <a:r>
              <a:rPr lang="zh-CN" dirty="0"/>
              <a:t>I/III 期试验 </a:t>
            </a:r>
            <a:r>
              <a:rPr lang="en-US" altLang="zh-CN" dirty="0" smtClean="0"/>
              <a:t>–</a:t>
            </a:r>
            <a:r>
              <a:rPr lang="zh-CN" dirty="0" smtClean="0"/>
              <a:t> </a:t>
            </a:r>
            <a:r>
              <a:rPr lang="zh-CN" dirty="0"/>
              <a:t>Bi F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Bi F, et al.J Clin Oncol 2020;38(suppl);abstr 4506</a:t>
            </a:r>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626526556"/>
              </p:ext>
            </p:extLst>
          </p:nvPr>
        </p:nvGraphicFramePr>
        <p:xfrm>
          <a:off x="4225711" y="1774218"/>
          <a:ext cx="4383608" cy="1476720"/>
        </p:xfrm>
        <a:graphic>
          <a:graphicData uri="http://schemas.openxmlformats.org/drawingml/2006/table">
            <a:tbl>
              <a:tblPr firstRow="1" bandRow="1">
                <a:tableStyleId>{5C22544A-7EE6-4342-B048-85BDC9FD1C3A}</a:tableStyleId>
              </a:tblPr>
              <a:tblGrid>
                <a:gridCol w="1690347">
                  <a:extLst>
                    <a:ext uri="{9D8B030D-6E8A-4147-A177-3AD203B41FA5}">
                      <a16:colId xmlns:a16="http://schemas.microsoft.com/office/drawing/2014/main" val="1355162333"/>
                    </a:ext>
                  </a:extLst>
                </a:gridCol>
                <a:gridCol w="1548312">
                  <a:extLst>
                    <a:ext uri="{9D8B030D-6E8A-4147-A177-3AD203B41FA5}">
                      <a16:colId xmlns:a16="http://schemas.microsoft.com/office/drawing/2014/main" val="3541236192"/>
                    </a:ext>
                  </a:extLst>
                </a:gridCol>
                <a:gridCol w="1144949">
                  <a:extLst>
                    <a:ext uri="{9D8B030D-6E8A-4147-A177-3AD203B41FA5}">
                      <a16:colId xmlns:a16="http://schemas.microsoft.com/office/drawing/2014/main" val="765329259"/>
                    </a:ext>
                  </a:extLst>
                </a:gridCol>
              </a:tblGrid>
              <a:tr h="466506">
                <a:tc>
                  <a:txBody>
                    <a:bodyPr/>
                    <a:lstStyle/>
                    <a:p>
                      <a:endParaRPr lang="en-GB" sz="1300" dirty="0"/>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300">
                          <a:solidFill>
                            <a:schemeClr val="accent3"/>
                          </a:solidFill>
                        </a:rPr>
                        <a:t>多纳非尼 </a:t>
                      </a:r>
                    </a:p>
                    <a:p>
                      <a:pPr algn="ctr"/>
                      <a:r>
                        <a:rPr lang="zh-CN" sz="1300">
                          <a:solidFill>
                            <a:schemeClr val="accent3"/>
                          </a:solidFill>
                        </a:rPr>
                        <a:t>(n=328)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300">
                          <a:solidFill>
                            <a:schemeClr val="accent2"/>
                          </a:solidFill>
                        </a:rPr>
                        <a:t>索拉非尼</a:t>
                      </a:r>
                    </a:p>
                    <a:p>
                      <a:pPr algn="ctr"/>
                      <a:r>
                        <a:rPr lang="zh-CN" sz="1300">
                          <a:solidFill>
                            <a:schemeClr val="accent2"/>
                          </a:solidFill>
                        </a:rPr>
                        <a:t>(n=331)</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269120">
                <a:tc>
                  <a:txBody>
                    <a:bodyPr/>
                    <a:lstStyle/>
                    <a:p>
                      <a:r>
                        <a:rPr lang="zh-CN" sz="1300">
                          <a:solidFill>
                            <a:schemeClr val="tx1"/>
                          </a:solidFill>
                        </a:rPr>
                        <a:t>mOS</a:t>
                      </a:r>
                      <a:r>
                        <a:rPr lang="zh-CN" sz="1300" baseline="0">
                          <a:solidFill>
                            <a:schemeClr val="tx1"/>
                          </a:solidFill>
                        </a:rPr>
                        <a:t>（月）</a:t>
                      </a:r>
                      <a:r>
                        <a:rPr lang="zh-CN" sz="1300">
                          <a:solidFill>
                            <a:schemeClr val="tx1"/>
                          </a:solidFill>
                        </a:rPr>
                        <a:t> (95% CI)</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300">
                          <a:solidFill>
                            <a:schemeClr val="tx1"/>
                          </a:solidFill>
                        </a:rPr>
                        <a:t>12.1 </a:t>
                      </a:r>
                    </a:p>
                    <a:p>
                      <a:pPr algn="ctr"/>
                      <a:r>
                        <a:rPr lang="zh-CN" sz="1300">
                          <a:solidFill>
                            <a:schemeClr val="tx1"/>
                          </a:solidFill>
                        </a:rPr>
                        <a:t>(10.3，13.4)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300">
                          <a:solidFill>
                            <a:schemeClr val="tx1"/>
                          </a:solidFill>
                        </a:rPr>
                        <a:t>10.3</a:t>
                      </a:r>
                    </a:p>
                    <a:p>
                      <a:pPr marL="0" marR="0" lvl="0" indent="0" algn="ctr" defTabSz="914400" rtl="0" eaLnBrk="1" fontAlgn="auto" latinLnBrk="0" hangingPunct="1">
                        <a:lnSpc>
                          <a:spcPct val="100000"/>
                        </a:lnSpc>
                        <a:spcBef>
                          <a:spcPts val="0"/>
                        </a:spcBef>
                        <a:spcAft>
                          <a:spcPts val="0"/>
                        </a:spcAft>
                        <a:buClrTx/>
                        <a:buSzTx/>
                        <a:buFontTx/>
                        <a:buNone/>
                        <a:tabLst/>
                        <a:defRPr/>
                      </a:pPr>
                      <a:r>
                        <a:rPr lang="zh-CN" sz="1300">
                          <a:solidFill>
                            <a:schemeClr val="tx1"/>
                          </a:solidFill>
                        </a:rPr>
                        <a:t>(9.2,</a:t>
                      </a:r>
                      <a:r>
                        <a:rPr lang="zh-CN" sz="1300" baseline="0">
                          <a:solidFill>
                            <a:schemeClr val="tx1"/>
                          </a:solidFill>
                        </a:rPr>
                        <a:t> 12.0</a:t>
                      </a:r>
                      <a:r>
                        <a:rPr lang="zh-CN" sz="1300">
                          <a:solidFill>
                            <a:schemeClr val="tx1"/>
                          </a:solidFill>
                        </a:rPr>
                        <a:t>)</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269120">
                <a:tc>
                  <a:txBody>
                    <a:bodyPr/>
                    <a:lstStyle/>
                    <a:p>
                      <a:r>
                        <a:rPr lang="zh-CN" sz="1300">
                          <a:solidFill>
                            <a:schemeClr val="tx1"/>
                          </a:solidFill>
                        </a:rPr>
                        <a:t>HR (95% 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300">
                          <a:solidFill>
                            <a:schemeClr val="tx1"/>
                          </a:solidFill>
                        </a:rPr>
                        <a:t>0.831</a:t>
                      </a:r>
                      <a:r>
                        <a:rPr lang="zh-CN" sz="1300" baseline="0">
                          <a:solidFill>
                            <a:schemeClr val="tx1"/>
                          </a:solidFill>
                        </a:rPr>
                        <a:t> (0.699, 0.988</a:t>
                      </a:r>
                      <a:r>
                        <a:rPr lang="zh-CN" sz="1300">
                          <a:solidFill>
                            <a:schemeClr val="tx1"/>
                          </a:solidFill>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269120">
                <a:tc>
                  <a:txBody>
                    <a:bodyPr/>
                    <a:lstStyle/>
                    <a:p>
                      <a:r>
                        <a:rPr lang="zh-CN" sz="1300">
                          <a:solidFill>
                            <a:schemeClr val="tx1"/>
                          </a:solidFill>
                        </a:rPr>
                        <a:t>p 值 </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300">
                          <a:solidFill>
                            <a:schemeClr val="tx1"/>
                          </a:solidFill>
                        </a:rPr>
                        <a:t>0.0363</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9" name="TextBox 8"/>
          <p:cNvSpPr txBox="1"/>
          <p:nvPr/>
        </p:nvSpPr>
        <p:spPr>
          <a:xfrm>
            <a:off x="3468175" y="1366170"/>
            <a:ext cx="220765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OS（全分析集）</a:t>
            </a:r>
          </a:p>
        </p:txBody>
      </p:sp>
      <p:grpSp>
        <p:nvGrpSpPr>
          <p:cNvPr id="1037" name="Group 1036">
            <a:extLst>
              <a:ext uri="{FF2B5EF4-FFF2-40B4-BE49-F238E27FC236}">
                <a16:creationId xmlns:a16="http://schemas.microsoft.com/office/drawing/2014/main" id="{71B60C7F-F052-4C98-B6E4-6633256E3536}"/>
              </a:ext>
            </a:extLst>
          </p:cNvPr>
          <p:cNvGrpSpPr/>
          <p:nvPr/>
        </p:nvGrpSpPr>
        <p:grpSpPr>
          <a:xfrm>
            <a:off x="749282" y="2259855"/>
            <a:ext cx="6894197" cy="3620136"/>
            <a:chOff x="716633" y="2259684"/>
            <a:chExt cx="5756270" cy="3497341"/>
          </a:xfrm>
        </p:grpSpPr>
        <p:sp>
          <p:nvSpPr>
            <p:cNvPr id="11" name="Freeform 21">
              <a:extLst>
                <a:ext uri="{FF2B5EF4-FFF2-40B4-BE49-F238E27FC236}">
                  <a16:creationId xmlns:a16="http://schemas.microsoft.com/office/drawing/2014/main" id="{77CA3DF0-6593-44B5-B88A-863F22374A7E}"/>
                </a:ext>
              </a:extLst>
            </p:cNvPr>
            <p:cNvSpPr>
              <a:spLocks/>
            </p:cNvSpPr>
            <p:nvPr/>
          </p:nvSpPr>
          <p:spPr bwMode="auto">
            <a:xfrm>
              <a:off x="1490746" y="24011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12" name="Group 11">
              <a:extLst>
                <a:ext uri="{FF2B5EF4-FFF2-40B4-BE49-F238E27FC236}">
                  <a16:creationId xmlns:a16="http://schemas.microsoft.com/office/drawing/2014/main" id="{6389D17A-1B30-42E3-80CD-0B1103AFFD92}"/>
                </a:ext>
              </a:extLst>
            </p:cNvPr>
            <p:cNvGrpSpPr/>
            <p:nvPr/>
          </p:nvGrpSpPr>
          <p:grpSpPr>
            <a:xfrm>
              <a:off x="787939" y="2259684"/>
              <a:ext cx="700929" cy="2417584"/>
              <a:chOff x="787939" y="2259684"/>
              <a:chExt cx="700929" cy="2417584"/>
            </a:xfrm>
          </p:grpSpPr>
          <p:sp>
            <p:nvSpPr>
              <p:cNvPr id="13" name="TextBox 19">
                <a:extLst>
                  <a:ext uri="{FF2B5EF4-FFF2-40B4-BE49-F238E27FC236}">
                    <a16:creationId xmlns:a16="http://schemas.microsoft.com/office/drawing/2014/main" id="{CD27F9B7-B4EA-4962-9029-EDCB58B8F2E0}"/>
                  </a:ext>
                </a:extLst>
              </p:cNvPr>
              <p:cNvSpPr txBox="1"/>
              <p:nvPr/>
            </p:nvSpPr>
            <p:spPr>
              <a:xfrm>
                <a:off x="1080003" y="2259684"/>
                <a:ext cx="309649"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100</a:t>
                </a:r>
              </a:p>
            </p:txBody>
          </p:sp>
          <p:sp>
            <p:nvSpPr>
              <p:cNvPr id="14" name="TextBox 18">
                <a:extLst>
                  <a:ext uri="{FF2B5EF4-FFF2-40B4-BE49-F238E27FC236}">
                    <a16:creationId xmlns:a16="http://schemas.microsoft.com/office/drawing/2014/main" id="{B1DF0DDA-8143-409C-A7B3-446A30539089}"/>
                  </a:ext>
                </a:extLst>
              </p:cNvPr>
              <p:cNvSpPr txBox="1"/>
              <p:nvPr/>
            </p:nvSpPr>
            <p:spPr>
              <a:xfrm rot="16200000">
                <a:off x="622236" y="3383879"/>
                <a:ext cx="571993" cy="24058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OS，%</a:t>
                </a:r>
              </a:p>
            </p:txBody>
          </p:sp>
          <p:sp>
            <p:nvSpPr>
              <p:cNvPr id="15" name="TextBox 20">
                <a:extLst>
                  <a:ext uri="{FF2B5EF4-FFF2-40B4-BE49-F238E27FC236}">
                    <a16:creationId xmlns:a16="http://schemas.microsoft.com/office/drawing/2014/main" id="{EDBF584A-CAA5-44CB-B76C-29055E028E62}"/>
                  </a:ext>
                </a:extLst>
              </p:cNvPr>
              <p:cNvSpPr txBox="1"/>
              <p:nvPr/>
            </p:nvSpPr>
            <p:spPr>
              <a:xfrm>
                <a:off x="1162986" y="2693506"/>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80</a:t>
                </a:r>
              </a:p>
            </p:txBody>
          </p:sp>
          <p:sp>
            <p:nvSpPr>
              <p:cNvPr id="16" name="TextBox 21">
                <a:extLst>
                  <a:ext uri="{FF2B5EF4-FFF2-40B4-BE49-F238E27FC236}">
                    <a16:creationId xmlns:a16="http://schemas.microsoft.com/office/drawing/2014/main" id="{81854095-668F-4E06-8841-C6A8470B2DA6}"/>
                  </a:ext>
                </a:extLst>
              </p:cNvPr>
              <p:cNvSpPr txBox="1"/>
              <p:nvPr/>
            </p:nvSpPr>
            <p:spPr>
              <a:xfrm>
                <a:off x="1162986" y="3092480"/>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60</a:t>
                </a:r>
              </a:p>
            </p:txBody>
          </p:sp>
          <p:sp>
            <p:nvSpPr>
              <p:cNvPr id="17" name="TextBox 22">
                <a:extLst>
                  <a:ext uri="{FF2B5EF4-FFF2-40B4-BE49-F238E27FC236}">
                    <a16:creationId xmlns:a16="http://schemas.microsoft.com/office/drawing/2014/main" id="{B8B29520-AE64-4636-8278-6FD66DC1863A}"/>
                  </a:ext>
                </a:extLst>
              </p:cNvPr>
              <p:cNvSpPr txBox="1"/>
              <p:nvPr/>
            </p:nvSpPr>
            <p:spPr>
              <a:xfrm>
                <a:off x="1162986" y="3532104"/>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40</a:t>
                </a:r>
              </a:p>
            </p:txBody>
          </p:sp>
          <p:sp>
            <p:nvSpPr>
              <p:cNvPr id="18" name="TextBox 23">
                <a:extLst>
                  <a:ext uri="{FF2B5EF4-FFF2-40B4-BE49-F238E27FC236}">
                    <a16:creationId xmlns:a16="http://schemas.microsoft.com/office/drawing/2014/main" id="{BCDAD3FE-602A-4A75-A581-A2A1393C5DFE}"/>
                  </a:ext>
                </a:extLst>
              </p:cNvPr>
              <p:cNvSpPr txBox="1"/>
              <p:nvPr/>
            </p:nvSpPr>
            <p:spPr>
              <a:xfrm>
                <a:off x="1162986" y="3949179"/>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20</a:t>
                </a:r>
              </a:p>
            </p:txBody>
          </p:sp>
          <p:sp>
            <p:nvSpPr>
              <p:cNvPr id="19" name="TextBox 24">
                <a:extLst>
                  <a:ext uri="{FF2B5EF4-FFF2-40B4-BE49-F238E27FC236}">
                    <a16:creationId xmlns:a16="http://schemas.microsoft.com/office/drawing/2014/main" id="{CC041DEC-95F8-4723-BC4C-21B54D6B75E0}"/>
                  </a:ext>
                </a:extLst>
              </p:cNvPr>
              <p:cNvSpPr txBox="1"/>
              <p:nvPr/>
            </p:nvSpPr>
            <p:spPr>
              <a:xfrm>
                <a:off x="1246011" y="4398895"/>
                <a:ext cx="143685"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a:t>
                </a:r>
              </a:p>
            </p:txBody>
          </p:sp>
          <p:sp>
            <p:nvSpPr>
              <p:cNvPr id="20" name="Line 6">
                <a:extLst>
                  <a:ext uri="{FF2B5EF4-FFF2-40B4-BE49-F238E27FC236}">
                    <a16:creationId xmlns:a16="http://schemas.microsoft.com/office/drawing/2014/main" id="{1AE1C490-F6A4-43FA-AC03-E483794F3DB7}"/>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7">
                <a:extLst>
                  <a:ext uri="{FF2B5EF4-FFF2-40B4-BE49-F238E27FC236}">
                    <a16:creationId xmlns:a16="http://schemas.microsoft.com/office/drawing/2014/main" id="{BE6045FD-45AE-4CFF-B02D-38961C9F3675}"/>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8">
                <a:extLst>
                  <a:ext uri="{FF2B5EF4-FFF2-40B4-BE49-F238E27FC236}">
                    <a16:creationId xmlns:a16="http://schemas.microsoft.com/office/drawing/2014/main" id="{26646055-5971-47A4-A7BC-8FFB9D1F6E39}"/>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3" name="Line 9">
                <a:extLst>
                  <a:ext uri="{FF2B5EF4-FFF2-40B4-BE49-F238E27FC236}">
                    <a16:creationId xmlns:a16="http://schemas.microsoft.com/office/drawing/2014/main" id="{C0AA9C7D-6C02-47CB-981C-704F5FC4742A}"/>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10">
                <a:extLst>
                  <a:ext uri="{FF2B5EF4-FFF2-40B4-BE49-F238E27FC236}">
                    <a16:creationId xmlns:a16="http://schemas.microsoft.com/office/drawing/2014/main" id="{436A2774-5852-4DF0-BEBD-47CE2DA12587}"/>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1">
                <a:extLst>
                  <a:ext uri="{FF2B5EF4-FFF2-40B4-BE49-F238E27FC236}">
                    <a16:creationId xmlns:a16="http://schemas.microsoft.com/office/drawing/2014/main" id="{59E7348C-50BB-4345-897B-9DC7A1DD34D9}"/>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6" name="Group 25">
              <a:extLst>
                <a:ext uri="{FF2B5EF4-FFF2-40B4-BE49-F238E27FC236}">
                  <a16:creationId xmlns:a16="http://schemas.microsoft.com/office/drawing/2014/main" id="{DF3F3D69-4FCC-4B99-81C4-37F54E35249A}"/>
                </a:ext>
              </a:extLst>
            </p:cNvPr>
            <p:cNvGrpSpPr/>
            <p:nvPr/>
          </p:nvGrpSpPr>
          <p:grpSpPr>
            <a:xfrm>
              <a:off x="1596019" y="4539009"/>
              <a:ext cx="4876884" cy="322877"/>
              <a:chOff x="1537607" y="5196181"/>
              <a:chExt cx="4876884" cy="322877"/>
            </a:xfrm>
          </p:grpSpPr>
          <p:sp>
            <p:nvSpPr>
              <p:cNvPr id="27" name="Line 21">
                <a:extLst>
                  <a:ext uri="{FF2B5EF4-FFF2-40B4-BE49-F238E27FC236}">
                    <a16:creationId xmlns:a16="http://schemas.microsoft.com/office/drawing/2014/main" id="{344B0444-55CD-4A8D-ADD4-31909D400FB9}"/>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67397008-1C8D-4418-BAD8-6882390E4DAE}"/>
                  </a:ext>
                </a:extLst>
              </p:cNvPr>
              <p:cNvSpPr>
                <a:spLocks noChangeShapeType="1"/>
              </p:cNvSpPr>
              <p:nvPr/>
            </p:nvSpPr>
            <p:spPr bwMode="auto">
              <a:xfrm>
                <a:off x="2140284"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BA767655-4874-4702-A900-7A968E8A761D}"/>
                  </a:ext>
                </a:extLst>
              </p:cNvPr>
              <p:cNvSpPr>
                <a:spLocks noChangeShapeType="1"/>
              </p:cNvSpPr>
              <p:nvPr/>
            </p:nvSpPr>
            <p:spPr bwMode="auto">
              <a:xfrm>
                <a:off x="265001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6B2F809-E6FF-4730-98FE-442ED75EE3B0}"/>
                  </a:ext>
                </a:extLst>
              </p:cNvPr>
              <p:cNvSpPr>
                <a:spLocks noChangeShapeType="1"/>
              </p:cNvSpPr>
              <p:nvPr/>
            </p:nvSpPr>
            <p:spPr bwMode="auto">
              <a:xfrm>
                <a:off x="316903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3D235561-224C-4197-A4E9-22107786F6F0}"/>
                  </a:ext>
                </a:extLst>
              </p:cNvPr>
              <p:cNvSpPr>
                <a:spLocks noChangeShapeType="1"/>
              </p:cNvSpPr>
              <p:nvPr/>
            </p:nvSpPr>
            <p:spPr bwMode="auto">
              <a:xfrm>
                <a:off x="368466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2C27033B-9CB0-49E5-8FBF-EA14FFC5B913}"/>
                  </a:ext>
                </a:extLst>
              </p:cNvPr>
              <p:cNvSpPr>
                <a:spLocks noChangeShapeType="1"/>
              </p:cNvSpPr>
              <p:nvPr/>
            </p:nvSpPr>
            <p:spPr bwMode="auto">
              <a:xfrm>
                <a:off x="420311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57F44E97-6E01-4FC1-8A37-F3C2FED56683}"/>
                  </a:ext>
                </a:extLst>
              </p:cNvPr>
              <p:cNvSpPr>
                <a:spLocks noChangeShapeType="1"/>
              </p:cNvSpPr>
              <p:nvPr/>
            </p:nvSpPr>
            <p:spPr bwMode="auto">
              <a:xfrm>
                <a:off x="4718357"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E53A8536-62E0-4397-A57A-E4DD5366F981}"/>
                  </a:ext>
                </a:extLst>
              </p:cNvPr>
              <p:cNvSpPr>
                <a:spLocks noChangeShapeType="1"/>
              </p:cNvSpPr>
              <p:nvPr/>
            </p:nvSpPr>
            <p:spPr bwMode="auto">
              <a:xfrm>
                <a:off x="5232908"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8" name="Line 19">
                <a:extLst>
                  <a:ext uri="{FF2B5EF4-FFF2-40B4-BE49-F238E27FC236}">
                    <a16:creationId xmlns:a16="http://schemas.microsoft.com/office/drawing/2014/main" id="{7FB99D7E-FD06-42D2-97B2-9BDD16233E90}"/>
                  </a:ext>
                </a:extLst>
              </p:cNvPr>
              <p:cNvSpPr>
                <a:spLocks noChangeShapeType="1"/>
              </p:cNvSpPr>
              <p:nvPr/>
            </p:nvSpPr>
            <p:spPr bwMode="auto">
              <a:xfrm>
                <a:off x="574159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0029C8B1-1B85-44C9-94EA-D1209ADB0838}"/>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26">
                <a:extLst>
                  <a:ext uri="{FF2B5EF4-FFF2-40B4-BE49-F238E27FC236}">
                    <a16:creationId xmlns:a16="http://schemas.microsoft.com/office/drawing/2014/main" id="{AA090722-85EB-4228-B872-3E67AAC66692}"/>
                  </a:ext>
                </a:extLst>
              </p:cNvPr>
              <p:cNvSpPr txBox="1"/>
              <p:nvPr/>
            </p:nvSpPr>
            <p:spPr>
              <a:xfrm>
                <a:off x="1537607"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a:t>
                </a:r>
              </a:p>
            </p:txBody>
          </p:sp>
          <p:sp>
            <p:nvSpPr>
              <p:cNvPr id="41" name="TextBox 28">
                <a:extLst>
                  <a:ext uri="{FF2B5EF4-FFF2-40B4-BE49-F238E27FC236}">
                    <a16:creationId xmlns:a16="http://schemas.microsoft.com/office/drawing/2014/main" id="{BC275395-F017-4C81-9954-715E19D0DDE4}"/>
                  </a:ext>
                </a:extLst>
              </p:cNvPr>
              <p:cNvSpPr txBox="1"/>
              <p:nvPr/>
            </p:nvSpPr>
            <p:spPr>
              <a:xfrm>
                <a:off x="2068442"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5</a:t>
                </a:r>
              </a:p>
            </p:txBody>
          </p:sp>
          <p:sp>
            <p:nvSpPr>
              <p:cNvPr id="43" name="TextBox 30">
                <a:extLst>
                  <a:ext uri="{FF2B5EF4-FFF2-40B4-BE49-F238E27FC236}">
                    <a16:creationId xmlns:a16="http://schemas.microsoft.com/office/drawing/2014/main" id="{D92E77ED-8792-4D81-B12E-A214D7566CF1}"/>
                  </a:ext>
                </a:extLst>
              </p:cNvPr>
              <p:cNvSpPr txBox="1"/>
              <p:nvPr/>
            </p:nvSpPr>
            <p:spPr>
              <a:xfrm>
                <a:off x="2536219"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10</a:t>
                </a:r>
              </a:p>
            </p:txBody>
          </p:sp>
          <p:sp>
            <p:nvSpPr>
              <p:cNvPr id="44" name="TextBox 30">
                <a:extLst>
                  <a:ext uri="{FF2B5EF4-FFF2-40B4-BE49-F238E27FC236}">
                    <a16:creationId xmlns:a16="http://schemas.microsoft.com/office/drawing/2014/main" id="{3D17D6CC-9918-4611-8BB0-EE2A24886EEC}"/>
                  </a:ext>
                </a:extLst>
              </p:cNvPr>
              <p:cNvSpPr txBox="1"/>
              <p:nvPr/>
            </p:nvSpPr>
            <p:spPr>
              <a:xfrm>
                <a:off x="30511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15</a:t>
                </a:r>
              </a:p>
            </p:txBody>
          </p:sp>
          <p:sp>
            <p:nvSpPr>
              <p:cNvPr id="45" name="TextBox 26">
                <a:extLst>
                  <a:ext uri="{FF2B5EF4-FFF2-40B4-BE49-F238E27FC236}">
                    <a16:creationId xmlns:a16="http://schemas.microsoft.com/office/drawing/2014/main" id="{06C45E00-062A-41C3-B73C-6CA7C8936570}"/>
                  </a:ext>
                </a:extLst>
              </p:cNvPr>
              <p:cNvSpPr txBox="1"/>
              <p:nvPr/>
            </p:nvSpPr>
            <p:spPr>
              <a:xfrm>
                <a:off x="3570226"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20</a:t>
                </a:r>
              </a:p>
            </p:txBody>
          </p:sp>
          <p:sp>
            <p:nvSpPr>
              <p:cNvPr id="47" name="TextBox 30">
                <a:extLst>
                  <a:ext uri="{FF2B5EF4-FFF2-40B4-BE49-F238E27FC236}">
                    <a16:creationId xmlns:a16="http://schemas.microsoft.com/office/drawing/2014/main" id="{ABD04069-588E-48A9-AF17-D5AE70DB6456}"/>
                  </a:ext>
                </a:extLst>
              </p:cNvPr>
              <p:cNvSpPr txBox="1"/>
              <p:nvPr/>
            </p:nvSpPr>
            <p:spPr>
              <a:xfrm>
                <a:off x="4084607"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25</a:t>
                </a:r>
              </a:p>
            </p:txBody>
          </p:sp>
          <p:sp>
            <p:nvSpPr>
              <p:cNvPr id="48" name="TextBox 30">
                <a:extLst>
                  <a:ext uri="{FF2B5EF4-FFF2-40B4-BE49-F238E27FC236}">
                    <a16:creationId xmlns:a16="http://schemas.microsoft.com/office/drawing/2014/main" id="{C4803953-169D-47BE-87E1-7A0FD257A756}"/>
                  </a:ext>
                </a:extLst>
              </p:cNvPr>
              <p:cNvSpPr txBox="1"/>
              <p:nvPr/>
            </p:nvSpPr>
            <p:spPr>
              <a:xfrm>
                <a:off x="4601054"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30</a:t>
                </a:r>
              </a:p>
            </p:txBody>
          </p:sp>
          <p:sp>
            <p:nvSpPr>
              <p:cNvPr id="49" name="TextBox 30">
                <a:extLst>
                  <a:ext uri="{FF2B5EF4-FFF2-40B4-BE49-F238E27FC236}">
                    <a16:creationId xmlns:a16="http://schemas.microsoft.com/office/drawing/2014/main" id="{908274E3-DD78-4D20-AD39-1831266CB6F0}"/>
                  </a:ext>
                </a:extLst>
              </p:cNvPr>
              <p:cNvSpPr txBox="1"/>
              <p:nvPr/>
            </p:nvSpPr>
            <p:spPr>
              <a:xfrm>
                <a:off x="51196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35</a:t>
                </a:r>
              </a:p>
            </p:txBody>
          </p:sp>
          <p:sp>
            <p:nvSpPr>
              <p:cNvPr id="51" name="TextBox 28">
                <a:extLst>
                  <a:ext uri="{FF2B5EF4-FFF2-40B4-BE49-F238E27FC236}">
                    <a16:creationId xmlns:a16="http://schemas.microsoft.com/office/drawing/2014/main" id="{B4DB258A-02DA-4FDB-B8E3-AD0C39DD51DD}"/>
                  </a:ext>
                </a:extLst>
              </p:cNvPr>
              <p:cNvSpPr txBox="1"/>
              <p:nvPr/>
            </p:nvSpPr>
            <p:spPr>
              <a:xfrm>
                <a:off x="5644255"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40</a:t>
                </a:r>
              </a:p>
            </p:txBody>
          </p:sp>
          <p:sp>
            <p:nvSpPr>
              <p:cNvPr id="52" name="TextBox 28">
                <a:extLst>
                  <a:ext uri="{FF2B5EF4-FFF2-40B4-BE49-F238E27FC236}">
                    <a16:creationId xmlns:a16="http://schemas.microsoft.com/office/drawing/2014/main" id="{7378BD2C-C92B-46AF-9EB8-0CBCBC98E23A}"/>
                  </a:ext>
                </a:extLst>
              </p:cNvPr>
              <p:cNvSpPr txBox="1"/>
              <p:nvPr/>
            </p:nvSpPr>
            <p:spPr>
              <a:xfrm>
                <a:off x="6187824" y="5240685"/>
                <a:ext cx="226667"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45</a:t>
                </a:r>
              </a:p>
            </p:txBody>
          </p:sp>
        </p:grpSp>
        <p:sp>
          <p:nvSpPr>
            <p:cNvPr id="53" name="TextBox 52">
              <a:extLst>
                <a:ext uri="{FF2B5EF4-FFF2-40B4-BE49-F238E27FC236}">
                  <a16:creationId xmlns:a16="http://schemas.microsoft.com/office/drawing/2014/main" id="{9C592F45-1CC1-497F-BEA0-D8D81B68CBC4}"/>
                </a:ext>
              </a:extLst>
            </p:cNvPr>
            <p:cNvSpPr txBox="1"/>
            <p:nvPr/>
          </p:nvSpPr>
          <p:spPr>
            <a:xfrm>
              <a:off x="3542141" y="4800599"/>
              <a:ext cx="1053388" cy="29733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时间（月）</a:t>
              </a:r>
            </a:p>
          </p:txBody>
        </p:sp>
        <p:grpSp>
          <p:nvGrpSpPr>
            <p:cNvPr id="8" name="Group 7">
              <a:extLst>
                <a:ext uri="{FF2B5EF4-FFF2-40B4-BE49-F238E27FC236}">
                  <a16:creationId xmlns:a16="http://schemas.microsoft.com/office/drawing/2014/main" id="{0E99DA96-E113-4CEF-AF25-41C1AA673C6E}"/>
                </a:ext>
              </a:extLst>
            </p:cNvPr>
            <p:cNvGrpSpPr/>
            <p:nvPr/>
          </p:nvGrpSpPr>
          <p:grpSpPr>
            <a:xfrm>
              <a:off x="716633" y="5042612"/>
              <a:ext cx="5746631" cy="297338"/>
              <a:chOff x="716633" y="5042612"/>
              <a:chExt cx="5746631" cy="297338"/>
            </a:xfrm>
          </p:grpSpPr>
          <p:sp>
            <p:nvSpPr>
              <p:cNvPr id="56" name="TextBox 55">
                <a:extLst>
                  <a:ext uri="{FF2B5EF4-FFF2-40B4-BE49-F238E27FC236}">
                    <a16:creationId xmlns:a16="http://schemas.microsoft.com/office/drawing/2014/main" id="{80A7A639-0CEF-46AA-B010-65288EB09ED8}"/>
                  </a:ext>
                </a:extLst>
              </p:cNvPr>
              <p:cNvSpPr txBox="1"/>
              <p:nvPr/>
            </p:nvSpPr>
            <p:spPr>
              <a:xfrm>
                <a:off x="716633" y="5042612"/>
                <a:ext cx="835441"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多纳非尼</a:t>
                </a:r>
              </a:p>
            </p:txBody>
          </p:sp>
          <p:grpSp>
            <p:nvGrpSpPr>
              <p:cNvPr id="6" name="Group 5">
                <a:extLst>
                  <a:ext uri="{FF2B5EF4-FFF2-40B4-BE49-F238E27FC236}">
                    <a16:creationId xmlns:a16="http://schemas.microsoft.com/office/drawing/2014/main" id="{31482142-078D-4D59-B808-192B9DB97D31}"/>
                  </a:ext>
                </a:extLst>
              </p:cNvPr>
              <p:cNvGrpSpPr/>
              <p:nvPr/>
            </p:nvGrpSpPr>
            <p:grpSpPr>
              <a:xfrm>
                <a:off x="1503399" y="5052427"/>
                <a:ext cx="4959865" cy="278373"/>
                <a:chOff x="1503399" y="5052427"/>
                <a:chExt cx="4959865" cy="278373"/>
              </a:xfrm>
            </p:grpSpPr>
            <p:sp>
              <p:nvSpPr>
                <p:cNvPr id="152" name="TextBox 26">
                  <a:extLst>
                    <a:ext uri="{FF2B5EF4-FFF2-40B4-BE49-F238E27FC236}">
                      <a16:creationId xmlns:a16="http://schemas.microsoft.com/office/drawing/2014/main" id="{CBE58C08-019E-486D-8D15-A9782E5668EC}"/>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328</a:t>
                  </a:r>
                </a:p>
              </p:txBody>
            </p:sp>
            <p:sp>
              <p:nvSpPr>
                <p:cNvPr id="153" name="TextBox 28">
                  <a:extLst>
                    <a:ext uri="{FF2B5EF4-FFF2-40B4-BE49-F238E27FC236}">
                      <a16:creationId xmlns:a16="http://schemas.microsoft.com/office/drawing/2014/main" id="{6D8BC3EC-BA66-4C45-989F-0C541122EA46}"/>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262</a:t>
                  </a:r>
                </a:p>
              </p:txBody>
            </p:sp>
            <p:sp>
              <p:nvSpPr>
                <p:cNvPr id="154" name="TextBox 30">
                  <a:extLst>
                    <a:ext uri="{FF2B5EF4-FFF2-40B4-BE49-F238E27FC236}">
                      <a16:creationId xmlns:a16="http://schemas.microsoft.com/office/drawing/2014/main" id="{4B6E920F-AAA1-4A88-A6F3-20E737BE4F2C}"/>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188</a:t>
                  </a:r>
                </a:p>
              </p:txBody>
            </p:sp>
            <p:sp>
              <p:nvSpPr>
                <p:cNvPr id="155" name="TextBox 30">
                  <a:extLst>
                    <a:ext uri="{FF2B5EF4-FFF2-40B4-BE49-F238E27FC236}">
                      <a16:creationId xmlns:a16="http://schemas.microsoft.com/office/drawing/2014/main" id="{DD60D373-6421-4763-9C41-18D16B4BAC0D}"/>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134</a:t>
                  </a:r>
                </a:p>
              </p:txBody>
            </p:sp>
            <p:sp>
              <p:nvSpPr>
                <p:cNvPr id="156" name="TextBox 26">
                  <a:extLst>
                    <a:ext uri="{FF2B5EF4-FFF2-40B4-BE49-F238E27FC236}">
                      <a16:creationId xmlns:a16="http://schemas.microsoft.com/office/drawing/2014/main" id="{79C7EA0E-8EF7-472F-BA6A-17222761A371}"/>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95</a:t>
                  </a:r>
                </a:p>
              </p:txBody>
            </p:sp>
            <p:sp>
              <p:nvSpPr>
                <p:cNvPr id="157" name="TextBox 30">
                  <a:extLst>
                    <a:ext uri="{FF2B5EF4-FFF2-40B4-BE49-F238E27FC236}">
                      <a16:creationId xmlns:a16="http://schemas.microsoft.com/office/drawing/2014/main" id="{E2BE6FDE-08A7-4D1A-A55E-48999D8C1B54}"/>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54</a:t>
                  </a:r>
                </a:p>
              </p:txBody>
            </p:sp>
            <p:sp>
              <p:nvSpPr>
                <p:cNvPr id="158" name="TextBox 30">
                  <a:extLst>
                    <a:ext uri="{FF2B5EF4-FFF2-40B4-BE49-F238E27FC236}">
                      <a16:creationId xmlns:a16="http://schemas.microsoft.com/office/drawing/2014/main" id="{3EC278B1-7B2D-4075-A5F1-5831A43CF541}"/>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25</a:t>
                  </a:r>
                </a:p>
              </p:txBody>
            </p:sp>
            <p:sp>
              <p:nvSpPr>
                <p:cNvPr id="159" name="TextBox 30">
                  <a:extLst>
                    <a:ext uri="{FF2B5EF4-FFF2-40B4-BE49-F238E27FC236}">
                      <a16:creationId xmlns:a16="http://schemas.microsoft.com/office/drawing/2014/main" id="{FEE4E829-D30A-497C-907F-3B0A859FE411}"/>
                    </a:ext>
                  </a:extLst>
                </p:cNvPr>
                <p:cNvSpPr txBox="1"/>
                <p:nvPr/>
              </p:nvSpPr>
              <p:spPr>
                <a:xfrm>
                  <a:off x="5168446"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10</a:t>
                  </a:r>
                </a:p>
              </p:txBody>
            </p:sp>
            <p:sp>
              <p:nvSpPr>
                <p:cNvPr id="160" name="TextBox 28">
                  <a:extLst>
                    <a:ext uri="{FF2B5EF4-FFF2-40B4-BE49-F238E27FC236}">
                      <a16:creationId xmlns:a16="http://schemas.microsoft.com/office/drawing/2014/main" id="{41BCBFFD-92D7-45B4-8AFA-28FEEA223C13}"/>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2</a:t>
                  </a:r>
                </a:p>
              </p:txBody>
            </p:sp>
            <p:sp>
              <p:nvSpPr>
                <p:cNvPr id="161" name="TextBox 28">
                  <a:extLst>
                    <a:ext uri="{FF2B5EF4-FFF2-40B4-BE49-F238E27FC236}">
                      <a16:creationId xmlns:a16="http://schemas.microsoft.com/office/drawing/2014/main" id="{443FE2B4-EFDD-4BD4-8DCB-111C97A472D9}"/>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0</a:t>
                  </a:r>
                </a:p>
              </p:txBody>
            </p:sp>
          </p:grpSp>
        </p:grpSp>
        <p:grpSp>
          <p:nvGrpSpPr>
            <p:cNvPr id="163" name="Group 162">
              <a:extLst>
                <a:ext uri="{FF2B5EF4-FFF2-40B4-BE49-F238E27FC236}">
                  <a16:creationId xmlns:a16="http://schemas.microsoft.com/office/drawing/2014/main" id="{086748ED-FAE5-4A95-B3BF-0A97AA1134D3}"/>
                </a:ext>
              </a:extLst>
            </p:cNvPr>
            <p:cNvGrpSpPr/>
            <p:nvPr/>
          </p:nvGrpSpPr>
          <p:grpSpPr>
            <a:xfrm>
              <a:off x="722953" y="5459687"/>
              <a:ext cx="5740311" cy="297338"/>
              <a:chOff x="722953" y="5042612"/>
              <a:chExt cx="5740311" cy="297338"/>
            </a:xfrm>
          </p:grpSpPr>
          <p:sp>
            <p:nvSpPr>
              <p:cNvPr id="164" name="TextBox 163">
                <a:extLst>
                  <a:ext uri="{FF2B5EF4-FFF2-40B4-BE49-F238E27FC236}">
                    <a16:creationId xmlns:a16="http://schemas.microsoft.com/office/drawing/2014/main" id="{78AB71E4-FD0C-4361-841E-464BBC0EF9D4}"/>
                  </a:ext>
                </a:extLst>
              </p:cNvPr>
              <p:cNvSpPr txBox="1"/>
              <p:nvPr/>
            </p:nvSpPr>
            <p:spPr>
              <a:xfrm>
                <a:off x="722953" y="5042612"/>
                <a:ext cx="793949"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索拉非尼</a:t>
                </a:r>
              </a:p>
            </p:txBody>
          </p:sp>
          <p:grpSp>
            <p:nvGrpSpPr>
              <p:cNvPr id="165" name="Group 164">
                <a:extLst>
                  <a:ext uri="{FF2B5EF4-FFF2-40B4-BE49-F238E27FC236}">
                    <a16:creationId xmlns:a16="http://schemas.microsoft.com/office/drawing/2014/main" id="{225D8DF1-E54F-4432-9A35-BB13ED9AFE60}"/>
                  </a:ext>
                </a:extLst>
              </p:cNvPr>
              <p:cNvGrpSpPr/>
              <p:nvPr/>
            </p:nvGrpSpPr>
            <p:grpSpPr>
              <a:xfrm>
                <a:off x="1503399" y="5052427"/>
                <a:ext cx="4959865" cy="278373"/>
                <a:chOff x="1503399" y="5052427"/>
                <a:chExt cx="4959865" cy="278373"/>
              </a:xfrm>
            </p:grpSpPr>
            <p:sp>
              <p:nvSpPr>
                <p:cNvPr id="166" name="TextBox 26">
                  <a:extLst>
                    <a:ext uri="{FF2B5EF4-FFF2-40B4-BE49-F238E27FC236}">
                      <a16:creationId xmlns:a16="http://schemas.microsoft.com/office/drawing/2014/main" id="{FB9D5B37-1341-461B-99AA-4D93AA6C2065}"/>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331</a:t>
                  </a:r>
                </a:p>
              </p:txBody>
            </p:sp>
            <p:sp>
              <p:nvSpPr>
                <p:cNvPr id="167" name="TextBox 28">
                  <a:extLst>
                    <a:ext uri="{FF2B5EF4-FFF2-40B4-BE49-F238E27FC236}">
                      <a16:creationId xmlns:a16="http://schemas.microsoft.com/office/drawing/2014/main" id="{57D68E74-A588-4DDC-A626-147B63A2A55A}"/>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258</a:t>
                  </a:r>
                </a:p>
              </p:txBody>
            </p:sp>
            <p:sp>
              <p:nvSpPr>
                <p:cNvPr id="168" name="TextBox 30">
                  <a:extLst>
                    <a:ext uri="{FF2B5EF4-FFF2-40B4-BE49-F238E27FC236}">
                      <a16:creationId xmlns:a16="http://schemas.microsoft.com/office/drawing/2014/main" id="{46D3359F-5006-48C7-A695-99EA90C61855}"/>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170</a:t>
                  </a:r>
                </a:p>
              </p:txBody>
            </p:sp>
            <p:sp>
              <p:nvSpPr>
                <p:cNvPr id="169" name="TextBox 30">
                  <a:extLst>
                    <a:ext uri="{FF2B5EF4-FFF2-40B4-BE49-F238E27FC236}">
                      <a16:creationId xmlns:a16="http://schemas.microsoft.com/office/drawing/2014/main" id="{9EEA04C9-97B3-4AD3-BFFF-959B397BADC4}"/>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124</a:t>
                  </a:r>
                </a:p>
              </p:txBody>
            </p:sp>
            <p:sp>
              <p:nvSpPr>
                <p:cNvPr id="170" name="TextBox 26">
                  <a:extLst>
                    <a:ext uri="{FF2B5EF4-FFF2-40B4-BE49-F238E27FC236}">
                      <a16:creationId xmlns:a16="http://schemas.microsoft.com/office/drawing/2014/main" id="{7D19519F-4A3A-407A-9AA1-737DC6E6F6ED}"/>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75</a:t>
                  </a:r>
                </a:p>
              </p:txBody>
            </p:sp>
            <p:sp>
              <p:nvSpPr>
                <p:cNvPr id="171" name="TextBox 30">
                  <a:extLst>
                    <a:ext uri="{FF2B5EF4-FFF2-40B4-BE49-F238E27FC236}">
                      <a16:creationId xmlns:a16="http://schemas.microsoft.com/office/drawing/2014/main" id="{8048628B-108A-443F-8D16-060CDA5508EA}"/>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39</a:t>
                  </a:r>
                </a:p>
              </p:txBody>
            </p:sp>
            <p:sp>
              <p:nvSpPr>
                <p:cNvPr id="172" name="TextBox 30">
                  <a:extLst>
                    <a:ext uri="{FF2B5EF4-FFF2-40B4-BE49-F238E27FC236}">
                      <a16:creationId xmlns:a16="http://schemas.microsoft.com/office/drawing/2014/main" id="{82CA6CCB-DAB8-4151-8EBC-E379976A86F0}"/>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15</a:t>
                  </a:r>
                </a:p>
              </p:txBody>
            </p:sp>
            <p:sp>
              <p:nvSpPr>
                <p:cNvPr id="173" name="TextBox 30">
                  <a:extLst>
                    <a:ext uri="{FF2B5EF4-FFF2-40B4-BE49-F238E27FC236}">
                      <a16:creationId xmlns:a16="http://schemas.microsoft.com/office/drawing/2014/main" id="{75798F56-BE1C-45AB-ABD9-275EA6BC12A3}"/>
                    </a:ext>
                  </a:extLst>
                </p:cNvPr>
                <p:cNvSpPr txBox="1"/>
                <p:nvPr/>
              </p:nvSpPr>
              <p:spPr>
                <a:xfrm>
                  <a:off x="5209937"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2</a:t>
                  </a:r>
                </a:p>
              </p:txBody>
            </p:sp>
            <p:sp>
              <p:nvSpPr>
                <p:cNvPr id="174" name="TextBox 28">
                  <a:extLst>
                    <a:ext uri="{FF2B5EF4-FFF2-40B4-BE49-F238E27FC236}">
                      <a16:creationId xmlns:a16="http://schemas.microsoft.com/office/drawing/2014/main" id="{60B66783-2DFE-42BB-896B-6807F946115C}"/>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1</a:t>
                  </a:r>
                </a:p>
              </p:txBody>
            </p:sp>
            <p:sp>
              <p:nvSpPr>
                <p:cNvPr id="175" name="TextBox 28">
                  <a:extLst>
                    <a:ext uri="{FF2B5EF4-FFF2-40B4-BE49-F238E27FC236}">
                      <a16:creationId xmlns:a16="http://schemas.microsoft.com/office/drawing/2014/main" id="{147F24F4-A0AA-44DC-BD5E-938451506A81}"/>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a:ln>
                        <a:noFill/>
                      </a:ln>
                      <a:solidFill>
                        <a:srgbClr val="B2C0EC"/>
                      </a:solidFill>
                      <a:uLnTx/>
                      <a:uFillTx/>
                      <a:latin typeface="Arial"/>
                      <a:ea typeface="SimSun"/>
                      <a:cs typeface="Arial"/>
                    </a:rPr>
                    <a:t>0</a:t>
                  </a:r>
                </a:p>
              </p:txBody>
            </p:sp>
          </p:grpSp>
        </p:grpSp>
        <p:cxnSp>
          <p:nvCxnSpPr>
            <p:cNvPr id="1028" name="Straight Connector 1027">
              <a:extLst>
                <a:ext uri="{FF2B5EF4-FFF2-40B4-BE49-F238E27FC236}">
                  <a16:creationId xmlns:a16="http://schemas.microsoft.com/office/drawing/2014/main" id="{4F07E515-5CDF-45AD-82F2-56DF5EC1D818}"/>
                </a:ext>
              </a:extLst>
            </p:cNvPr>
            <p:cNvCxnSpPr/>
            <p:nvPr/>
          </p:nvCxnSpPr>
          <p:spPr>
            <a:xfrm>
              <a:off x="2837289" y="3443702"/>
              <a:ext cx="0" cy="1110009"/>
            </a:xfrm>
            <a:prstGeom prst="line">
              <a:avLst/>
            </a:prstGeom>
            <a:ln w="15875">
              <a:solidFill>
                <a:srgbClr val="B2C0EC"/>
              </a:solidFill>
              <a:prstDash val="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60ADF64-D9E1-4779-9915-6B11B0EFC082}"/>
                </a:ext>
              </a:extLst>
            </p:cNvPr>
            <p:cNvCxnSpPr/>
            <p:nvPr/>
          </p:nvCxnSpPr>
          <p:spPr>
            <a:xfrm>
              <a:off x="3031909" y="3443702"/>
              <a:ext cx="0" cy="1110009"/>
            </a:xfrm>
            <a:prstGeom prst="line">
              <a:avLst/>
            </a:prstGeom>
            <a:ln w="15875">
              <a:solidFill>
                <a:srgbClr val="B60D27"/>
              </a:solidFill>
              <a:prstDash val="dash"/>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88CF9244-6A2F-44F9-9988-76138F41375E}"/>
                </a:ext>
              </a:extLst>
            </p:cNvPr>
            <p:cNvCxnSpPr/>
            <p:nvPr/>
          </p:nvCxnSpPr>
          <p:spPr>
            <a:xfrm>
              <a:off x="1516902" y="3470031"/>
              <a:ext cx="1515007"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3" name="Freeform: Shape 1032">
              <a:extLst>
                <a:ext uri="{FF2B5EF4-FFF2-40B4-BE49-F238E27FC236}">
                  <a16:creationId xmlns:a16="http://schemas.microsoft.com/office/drawing/2014/main" id="{137D48FA-8C43-4C2D-899D-0219A2086B89}"/>
                </a:ext>
              </a:extLst>
            </p:cNvPr>
            <p:cNvSpPr/>
            <p:nvPr/>
          </p:nvSpPr>
          <p:spPr>
            <a:xfrm>
              <a:off x="1655409" y="2404130"/>
              <a:ext cx="4238177" cy="1704165"/>
            </a:xfrm>
            <a:custGeom>
              <a:avLst/>
              <a:gdLst>
                <a:gd name="connsiteX0" fmla="*/ 6567888 w 6562725"/>
                <a:gd name="connsiteY0" fmla="*/ 2882404 h 2876550"/>
                <a:gd name="connsiteX1" fmla="*/ 4793628 w 6562725"/>
                <a:gd name="connsiteY1" fmla="*/ 2882404 h 2876550"/>
                <a:gd name="connsiteX2" fmla="*/ 4793628 w 6562725"/>
                <a:gd name="connsiteY2" fmla="*/ 2869955 h 2876550"/>
                <a:gd name="connsiteX3" fmla="*/ 4756271 w 6562725"/>
                <a:gd name="connsiteY3" fmla="*/ 2869955 h 2876550"/>
                <a:gd name="connsiteX4" fmla="*/ 4756271 w 6562725"/>
                <a:gd name="connsiteY4" fmla="*/ 2851277 h 2876550"/>
                <a:gd name="connsiteX5" fmla="*/ 4591298 w 6562725"/>
                <a:gd name="connsiteY5" fmla="*/ 2851277 h 2876550"/>
                <a:gd name="connsiteX6" fmla="*/ 4591298 w 6562725"/>
                <a:gd name="connsiteY6" fmla="*/ 2832598 h 2876550"/>
                <a:gd name="connsiteX7" fmla="*/ 4550836 w 6562725"/>
                <a:gd name="connsiteY7" fmla="*/ 2832598 h 2876550"/>
                <a:gd name="connsiteX8" fmla="*/ 4550836 w 6562725"/>
                <a:gd name="connsiteY8" fmla="*/ 2810805 h 2876550"/>
                <a:gd name="connsiteX9" fmla="*/ 4457453 w 6562725"/>
                <a:gd name="connsiteY9" fmla="*/ 2810805 h 2876550"/>
                <a:gd name="connsiteX10" fmla="*/ 4457453 w 6562725"/>
                <a:gd name="connsiteY10" fmla="*/ 2789021 h 2876550"/>
                <a:gd name="connsiteX11" fmla="*/ 4292480 w 6562725"/>
                <a:gd name="connsiteY11" fmla="*/ 2789021 h 2876550"/>
                <a:gd name="connsiteX12" fmla="*/ 4292480 w 6562725"/>
                <a:gd name="connsiteY12" fmla="*/ 2761008 h 2876550"/>
                <a:gd name="connsiteX13" fmla="*/ 4102599 w 6562725"/>
                <a:gd name="connsiteY13" fmla="*/ 2761008 h 2876550"/>
                <a:gd name="connsiteX14" fmla="*/ 4102599 w 6562725"/>
                <a:gd name="connsiteY14" fmla="*/ 2745444 h 2876550"/>
                <a:gd name="connsiteX15" fmla="*/ 3993652 w 6562725"/>
                <a:gd name="connsiteY15" fmla="*/ 2745444 h 2876550"/>
                <a:gd name="connsiteX16" fmla="*/ 3993652 w 6562725"/>
                <a:gd name="connsiteY16" fmla="*/ 2689409 h 2876550"/>
                <a:gd name="connsiteX17" fmla="*/ 3894049 w 6562725"/>
                <a:gd name="connsiteY17" fmla="*/ 2689409 h 2876550"/>
                <a:gd name="connsiteX18" fmla="*/ 3894049 w 6562725"/>
                <a:gd name="connsiteY18" fmla="*/ 2667625 h 2876550"/>
                <a:gd name="connsiteX19" fmla="*/ 3810000 w 6562725"/>
                <a:gd name="connsiteY19" fmla="*/ 2667625 h 2876550"/>
                <a:gd name="connsiteX20" fmla="*/ 3810000 w 6562725"/>
                <a:gd name="connsiteY20" fmla="*/ 2630268 h 2876550"/>
                <a:gd name="connsiteX21" fmla="*/ 3735296 w 6562725"/>
                <a:gd name="connsiteY21" fmla="*/ 2630268 h 2876550"/>
                <a:gd name="connsiteX22" fmla="*/ 3735296 w 6562725"/>
                <a:gd name="connsiteY22" fmla="*/ 2599140 h 2876550"/>
                <a:gd name="connsiteX23" fmla="*/ 3598336 w 6562725"/>
                <a:gd name="connsiteY23" fmla="*/ 2599140 h 2876550"/>
                <a:gd name="connsiteX24" fmla="*/ 3598336 w 6562725"/>
                <a:gd name="connsiteY24" fmla="*/ 2577357 h 2876550"/>
                <a:gd name="connsiteX25" fmla="*/ 3548529 w 6562725"/>
                <a:gd name="connsiteY25" fmla="*/ 2577357 h 2876550"/>
                <a:gd name="connsiteX26" fmla="*/ 3548529 w 6562725"/>
                <a:gd name="connsiteY26" fmla="*/ 2549334 h 2876550"/>
                <a:gd name="connsiteX27" fmla="*/ 3392891 w 6562725"/>
                <a:gd name="connsiteY27" fmla="*/ 2549334 h 2876550"/>
                <a:gd name="connsiteX28" fmla="*/ 3392891 w 6562725"/>
                <a:gd name="connsiteY28" fmla="*/ 2524436 h 2876550"/>
                <a:gd name="connsiteX29" fmla="*/ 3218583 w 6562725"/>
                <a:gd name="connsiteY29" fmla="*/ 2524436 h 2876550"/>
                <a:gd name="connsiteX30" fmla="*/ 3218583 w 6562725"/>
                <a:gd name="connsiteY30" fmla="*/ 2502643 h 2876550"/>
                <a:gd name="connsiteX31" fmla="*/ 3174997 w 6562725"/>
                <a:gd name="connsiteY31" fmla="*/ 2502643 h 2876550"/>
                <a:gd name="connsiteX32" fmla="*/ 3174997 w 6562725"/>
                <a:gd name="connsiteY32" fmla="*/ 2490193 h 2876550"/>
                <a:gd name="connsiteX33" fmla="*/ 3153213 w 6562725"/>
                <a:gd name="connsiteY33" fmla="*/ 2490193 h 2876550"/>
                <a:gd name="connsiteX34" fmla="*/ 3153213 w 6562725"/>
                <a:gd name="connsiteY34" fmla="*/ 2437282 h 2876550"/>
                <a:gd name="connsiteX35" fmla="*/ 2963332 w 6562725"/>
                <a:gd name="connsiteY35" fmla="*/ 2437282 h 2876550"/>
                <a:gd name="connsiteX36" fmla="*/ 2963332 w 6562725"/>
                <a:gd name="connsiteY36" fmla="*/ 2399925 h 2876550"/>
                <a:gd name="connsiteX37" fmla="*/ 2879293 w 6562725"/>
                <a:gd name="connsiteY37" fmla="*/ 2399925 h 2876550"/>
                <a:gd name="connsiteX38" fmla="*/ 2879293 w 6562725"/>
                <a:gd name="connsiteY38" fmla="*/ 2371912 h 2876550"/>
                <a:gd name="connsiteX39" fmla="*/ 2782796 w 6562725"/>
                <a:gd name="connsiteY39" fmla="*/ 2371912 h 2876550"/>
                <a:gd name="connsiteX40" fmla="*/ 2782796 w 6562725"/>
                <a:gd name="connsiteY40" fmla="*/ 2328335 h 2876550"/>
                <a:gd name="connsiteX41" fmla="*/ 2695642 w 6562725"/>
                <a:gd name="connsiteY41" fmla="*/ 2328335 h 2876550"/>
                <a:gd name="connsiteX42" fmla="*/ 2695642 w 6562725"/>
                <a:gd name="connsiteY42" fmla="*/ 2294093 h 2876550"/>
                <a:gd name="connsiteX43" fmla="*/ 2670734 w 6562725"/>
                <a:gd name="connsiteY43" fmla="*/ 2294093 h 2876550"/>
                <a:gd name="connsiteX44" fmla="*/ 2670734 w 6562725"/>
                <a:gd name="connsiteY44" fmla="*/ 2259850 h 2876550"/>
                <a:gd name="connsiteX45" fmla="*/ 2583580 w 6562725"/>
                <a:gd name="connsiteY45" fmla="*/ 2259850 h 2876550"/>
                <a:gd name="connsiteX46" fmla="*/ 2583580 w 6562725"/>
                <a:gd name="connsiteY46" fmla="*/ 2231837 h 2876550"/>
                <a:gd name="connsiteX47" fmla="*/ 2530659 w 6562725"/>
                <a:gd name="connsiteY47" fmla="*/ 2231837 h 2876550"/>
                <a:gd name="connsiteX48" fmla="*/ 2530659 w 6562725"/>
                <a:gd name="connsiteY48" fmla="*/ 2182031 h 2876550"/>
                <a:gd name="connsiteX49" fmla="*/ 2474633 w 6562725"/>
                <a:gd name="connsiteY49" fmla="*/ 2182031 h 2876550"/>
                <a:gd name="connsiteX50" fmla="*/ 2474633 w 6562725"/>
                <a:gd name="connsiteY50" fmla="*/ 2138454 h 2876550"/>
                <a:gd name="connsiteX51" fmla="*/ 2440391 w 6562725"/>
                <a:gd name="connsiteY51" fmla="*/ 2138454 h 2876550"/>
                <a:gd name="connsiteX52" fmla="*/ 2440391 w 6562725"/>
                <a:gd name="connsiteY52" fmla="*/ 2088648 h 2876550"/>
                <a:gd name="connsiteX53" fmla="*/ 2406148 w 6562725"/>
                <a:gd name="connsiteY53" fmla="*/ 2088648 h 2876550"/>
                <a:gd name="connsiteX54" fmla="*/ 2406148 w 6562725"/>
                <a:gd name="connsiteY54" fmla="*/ 2054415 h 2876550"/>
                <a:gd name="connsiteX55" fmla="*/ 2347008 w 6562725"/>
                <a:gd name="connsiteY55" fmla="*/ 2054415 h 2876550"/>
                <a:gd name="connsiteX56" fmla="*/ 2347008 w 6562725"/>
                <a:gd name="connsiteY56" fmla="*/ 2007723 h 2876550"/>
                <a:gd name="connsiteX57" fmla="*/ 2269189 w 6562725"/>
                <a:gd name="connsiteY57" fmla="*/ 2007723 h 2876550"/>
                <a:gd name="connsiteX58" fmla="*/ 2269189 w 6562725"/>
                <a:gd name="connsiteY58" fmla="*/ 1961032 h 2876550"/>
                <a:gd name="connsiteX59" fmla="*/ 2178920 w 6562725"/>
                <a:gd name="connsiteY59" fmla="*/ 1961032 h 2876550"/>
                <a:gd name="connsiteX60" fmla="*/ 2178920 w 6562725"/>
                <a:gd name="connsiteY60" fmla="*/ 1936124 h 2876550"/>
                <a:gd name="connsiteX61" fmla="*/ 2126009 w 6562725"/>
                <a:gd name="connsiteY61" fmla="*/ 1936124 h 2876550"/>
                <a:gd name="connsiteX62" fmla="*/ 2126009 w 6562725"/>
                <a:gd name="connsiteY62" fmla="*/ 1886327 h 2876550"/>
                <a:gd name="connsiteX63" fmla="*/ 2038845 w 6562725"/>
                <a:gd name="connsiteY63" fmla="*/ 1886327 h 2876550"/>
                <a:gd name="connsiteX64" fmla="*/ 2038845 w 6562725"/>
                <a:gd name="connsiteY64" fmla="*/ 1848970 h 2876550"/>
                <a:gd name="connsiteX65" fmla="*/ 1917449 w 6562725"/>
                <a:gd name="connsiteY65" fmla="*/ 1848970 h 2876550"/>
                <a:gd name="connsiteX66" fmla="*/ 1917449 w 6562725"/>
                <a:gd name="connsiteY66" fmla="*/ 1808508 h 2876550"/>
                <a:gd name="connsiteX67" fmla="*/ 1833410 w 6562725"/>
                <a:gd name="connsiteY67" fmla="*/ 1808508 h 2876550"/>
                <a:gd name="connsiteX68" fmla="*/ 1833410 w 6562725"/>
                <a:gd name="connsiteY68" fmla="*/ 1758702 h 2876550"/>
                <a:gd name="connsiteX69" fmla="*/ 1758706 w 6562725"/>
                <a:gd name="connsiteY69" fmla="*/ 1758702 h 2876550"/>
                <a:gd name="connsiteX70" fmla="*/ 1758706 w 6562725"/>
                <a:gd name="connsiteY70" fmla="*/ 1718240 h 2876550"/>
                <a:gd name="connsiteX71" fmla="*/ 1665323 w 6562725"/>
                <a:gd name="connsiteY71" fmla="*/ 1718240 h 2876550"/>
                <a:gd name="connsiteX72" fmla="*/ 1665323 w 6562725"/>
                <a:gd name="connsiteY72" fmla="*/ 1671548 h 2876550"/>
                <a:gd name="connsiteX73" fmla="*/ 1634195 w 6562725"/>
                <a:gd name="connsiteY73" fmla="*/ 1671548 h 2876550"/>
                <a:gd name="connsiteX74" fmla="*/ 1634195 w 6562725"/>
                <a:gd name="connsiteY74" fmla="*/ 1634191 h 2876550"/>
                <a:gd name="connsiteX75" fmla="*/ 1603067 w 6562725"/>
                <a:gd name="connsiteY75" fmla="*/ 1634191 h 2876550"/>
                <a:gd name="connsiteX76" fmla="*/ 1603067 w 6562725"/>
                <a:gd name="connsiteY76" fmla="*/ 1603063 h 2876550"/>
                <a:gd name="connsiteX77" fmla="*/ 1568825 w 6562725"/>
                <a:gd name="connsiteY77" fmla="*/ 1603063 h 2876550"/>
                <a:gd name="connsiteX78" fmla="*/ 1568825 w 6562725"/>
                <a:gd name="connsiteY78" fmla="*/ 1568821 h 2876550"/>
                <a:gd name="connsiteX79" fmla="*/ 1543926 w 6562725"/>
                <a:gd name="connsiteY79" fmla="*/ 1568821 h 2876550"/>
                <a:gd name="connsiteX80" fmla="*/ 1543926 w 6562725"/>
                <a:gd name="connsiteY80" fmla="*/ 1515910 h 2876550"/>
                <a:gd name="connsiteX81" fmla="*/ 1497235 w 6562725"/>
                <a:gd name="connsiteY81" fmla="*/ 1515910 h 2876550"/>
                <a:gd name="connsiteX82" fmla="*/ 1497235 w 6562725"/>
                <a:gd name="connsiteY82" fmla="*/ 1450540 h 2876550"/>
                <a:gd name="connsiteX83" fmla="*/ 1456763 w 6562725"/>
                <a:gd name="connsiteY83" fmla="*/ 1450540 h 2876550"/>
                <a:gd name="connsiteX84" fmla="*/ 1456763 w 6562725"/>
                <a:gd name="connsiteY84" fmla="*/ 1410077 h 2876550"/>
                <a:gd name="connsiteX85" fmla="*/ 1444314 w 6562725"/>
                <a:gd name="connsiteY85" fmla="*/ 1410077 h 2876550"/>
                <a:gd name="connsiteX86" fmla="*/ 1444314 w 6562725"/>
                <a:gd name="connsiteY86" fmla="*/ 1338478 h 2876550"/>
                <a:gd name="connsiteX87" fmla="*/ 1397622 w 6562725"/>
                <a:gd name="connsiteY87" fmla="*/ 1338478 h 2876550"/>
                <a:gd name="connsiteX88" fmla="*/ 1397622 w 6562725"/>
                <a:gd name="connsiteY88" fmla="*/ 1310465 h 2876550"/>
                <a:gd name="connsiteX89" fmla="*/ 1354045 w 6562725"/>
                <a:gd name="connsiteY89" fmla="*/ 1310465 h 2876550"/>
                <a:gd name="connsiteX90" fmla="*/ 1354045 w 6562725"/>
                <a:gd name="connsiteY90" fmla="*/ 1279337 h 2876550"/>
                <a:gd name="connsiteX91" fmla="*/ 1338482 w 6562725"/>
                <a:gd name="connsiteY91" fmla="*/ 1279337 h 2876550"/>
                <a:gd name="connsiteX92" fmla="*/ 1338482 w 6562725"/>
                <a:gd name="connsiteY92" fmla="*/ 1238875 h 2876550"/>
                <a:gd name="connsiteX93" fmla="*/ 1285561 w 6562725"/>
                <a:gd name="connsiteY93" fmla="*/ 1238875 h 2876550"/>
                <a:gd name="connsiteX94" fmla="*/ 1285561 w 6562725"/>
                <a:gd name="connsiteY94" fmla="*/ 1167276 h 2876550"/>
                <a:gd name="connsiteX95" fmla="*/ 1241984 w 6562725"/>
                <a:gd name="connsiteY95" fmla="*/ 1167276 h 2876550"/>
                <a:gd name="connsiteX96" fmla="*/ 1241984 w 6562725"/>
                <a:gd name="connsiteY96" fmla="*/ 1105020 h 2876550"/>
                <a:gd name="connsiteX97" fmla="*/ 1201522 w 6562725"/>
                <a:gd name="connsiteY97" fmla="*/ 1105020 h 2876550"/>
                <a:gd name="connsiteX98" fmla="*/ 1201522 w 6562725"/>
                <a:gd name="connsiteY98" fmla="*/ 1070787 h 2876550"/>
                <a:gd name="connsiteX99" fmla="*/ 1154830 w 6562725"/>
                <a:gd name="connsiteY99" fmla="*/ 1070787 h 2876550"/>
                <a:gd name="connsiteX100" fmla="*/ 1154830 w 6562725"/>
                <a:gd name="connsiteY100" fmla="*/ 1042774 h 2876550"/>
                <a:gd name="connsiteX101" fmla="*/ 1105024 w 6562725"/>
                <a:gd name="connsiteY101" fmla="*/ 1042774 h 2876550"/>
                <a:gd name="connsiteX102" fmla="*/ 1105024 w 6562725"/>
                <a:gd name="connsiteY102" fmla="*/ 1014752 h 2876550"/>
                <a:gd name="connsiteX103" fmla="*/ 1027205 w 6562725"/>
                <a:gd name="connsiteY103" fmla="*/ 1014752 h 2876550"/>
                <a:gd name="connsiteX104" fmla="*/ 1027205 w 6562725"/>
                <a:gd name="connsiteY104" fmla="*/ 946277 h 2876550"/>
                <a:gd name="connsiteX105" fmla="*/ 983628 w 6562725"/>
                <a:gd name="connsiteY105" fmla="*/ 946277 h 2876550"/>
                <a:gd name="connsiteX106" fmla="*/ 983628 w 6562725"/>
                <a:gd name="connsiteY106" fmla="*/ 908921 h 2876550"/>
                <a:gd name="connsiteX107" fmla="*/ 908921 w 6562725"/>
                <a:gd name="connsiteY107" fmla="*/ 908921 h 2876550"/>
                <a:gd name="connsiteX108" fmla="*/ 908921 w 6562725"/>
                <a:gd name="connsiteY108" fmla="*/ 812426 h 2876550"/>
                <a:gd name="connsiteX109" fmla="*/ 887133 w 6562725"/>
                <a:gd name="connsiteY109" fmla="*/ 812426 h 2876550"/>
                <a:gd name="connsiteX110" fmla="*/ 887133 w 6562725"/>
                <a:gd name="connsiteY110" fmla="*/ 762623 h 2876550"/>
                <a:gd name="connsiteX111" fmla="*/ 818652 w 6562725"/>
                <a:gd name="connsiteY111" fmla="*/ 762623 h 2876550"/>
                <a:gd name="connsiteX112" fmla="*/ 818652 w 6562725"/>
                <a:gd name="connsiteY112" fmla="*/ 731495 h 2876550"/>
                <a:gd name="connsiteX113" fmla="*/ 775074 w 6562725"/>
                <a:gd name="connsiteY113" fmla="*/ 731495 h 2876550"/>
                <a:gd name="connsiteX114" fmla="*/ 775074 w 6562725"/>
                <a:gd name="connsiteY114" fmla="*/ 694142 h 2876550"/>
                <a:gd name="connsiteX115" fmla="*/ 722157 w 6562725"/>
                <a:gd name="connsiteY115" fmla="*/ 694142 h 2876550"/>
                <a:gd name="connsiteX116" fmla="*/ 722157 w 6562725"/>
                <a:gd name="connsiteY116" fmla="*/ 638112 h 2876550"/>
                <a:gd name="connsiteX117" fmla="*/ 650564 w 6562725"/>
                <a:gd name="connsiteY117" fmla="*/ 638112 h 2876550"/>
                <a:gd name="connsiteX118" fmla="*/ 650564 w 6562725"/>
                <a:gd name="connsiteY118" fmla="*/ 566519 h 2876550"/>
                <a:gd name="connsiteX119" fmla="*/ 603873 w 6562725"/>
                <a:gd name="connsiteY119" fmla="*/ 566519 h 2876550"/>
                <a:gd name="connsiteX120" fmla="*/ 603873 w 6562725"/>
                <a:gd name="connsiteY120" fmla="*/ 507378 h 2876550"/>
                <a:gd name="connsiteX121" fmla="*/ 563407 w 6562725"/>
                <a:gd name="connsiteY121" fmla="*/ 507378 h 2876550"/>
                <a:gd name="connsiteX122" fmla="*/ 563407 w 6562725"/>
                <a:gd name="connsiteY122" fmla="*/ 336176 h 2876550"/>
                <a:gd name="connsiteX123" fmla="*/ 516716 w 6562725"/>
                <a:gd name="connsiteY123" fmla="*/ 336176 h 2876550"/>
                <a:gd name="connsiteX124" fmla="*/ 516716 w 6562725"/>
                <a:gd name="connsiteY124" fmla="*/ 311274 h 2876550"/>
                <a:gd name="connsiteX125" fmla="*/ 488701 w 6562725"/>
                <a:gd name="connsiteY125" fmla="*/ 311274 h 2876550"/>
                <a:gd name="connsiteX126" fmla="*/ 488701 w 6562725"/>
                <a:gd name="connsiteY126" fmla="*/ 242794 h 2876550"/>
                <a:gd name="connsiteX127" fmla="*/ 429558 w 6562725"/>
                <a:gd name="connsiteY127" fmla="*/ 242794 h 2876550"/>
                <a:gd name="connsiteX128" fmla="*/ 429558 w 6562725"/>
                <a:gd name="connsiteY128" fmla="*/ 199215 h 2876550"/>
                <a:gd name="connsiteX129" fmla="*/ 389093 w 6562725"/>
                <a:gd name="connsiteY129" fmla="*/ 199215 h 2876550"/>
                <a:gd name="connsiteX130" fmla="*/ 389093 w 6562725"/>
                <a:gd name="connsiteY130" fmla="*/ 158750 h 2876550"/>
                <a:gd name="connsiteX131" fmla="*/ 333064 w 6562725"/>
                <a:gd name="connsiteY131" fmla="*/ 158750 h 2876550"/>
                <a:gd name="connsiteX132" fmla="*/ 333064 w 6562725"/>
                <a:gd name="connsiteY132" fmla="*/ 127623 h 2876550"/>
                <a:gd name="connsiteX133" fmla="*/ 292598 w 6562725"/>
                <a:gd name="connsiteY133" fmla="*/ 127623 h 2876550"/>
                <a:gd name="connsiteX134" fmla="*/ 292598 w 6562725"/>
                <a:gd name="connsiteY134" fmla="*/ 96495 h 2876550"/>
                <a:gd name="connsiteX135" fmla="*/ 270809 w 6562725"/>
                <a:gd name="connsiteY135" fmla="*/ 96495 h 2876550"/>
                <a:gd name="connsiteX136" fmla="*/ 270809 w 6562725"/>
                <a:gd name="connsiteY136" fmla="*/ 71593 h 2876550"/>
                <a:gd name="connsiteX137" fmla="*/ 217892 w 6562725"/>
                <a:gd name="connsiteY137" fmla="*/ 71593 h 2876550"/>
                <a:gd name="connsiteX138" fmla="*/ 217892 w 6562725"/>
                <a:gd name="connsiteY138" fmla="*/ 28015 h 2876550"/>
                <a:gd name="connsiteX139" fmla="*/ 136961 w 6562725"/>
                <a:gd name="connsiteY139" fmla="*/ 28015 h 2876550"/>
                <a:gd name="connsiteX140" fmla="*/ 136961 w 6562725"/>
                <a:gd name="connsiteY140" fmla="*/ 0 h 2876550"/>
                <a:gd name="connsiteX141" fmla="*/ 0 w 6562725"/>
                <a:gd name="connsiteY141" fmla="*/ 0 h 287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562725" h="2876550">
                  <a:moveTo>
                    <a:pt x="6567888" y="2882404"/>
                  </a:moveTo>
                  <a:lnTo>
                    <a:pt x="4793628" y="2882404"/>
                  </a:lnTo>
                  <a:lnTo>
                    <a:pt x="4793628" y="2869955"/>
                  </a:lnTo>
                  <a:lnTo>
                    <a:pt x="4756271" y="2869955"/>
                  </a:lnTo>
                  <a:lnTo>
                    <a:pt x="4756271" y="2851277"/>
                  </a:lnTo>
                  <a:lnTo>
                    <a:pt x="4591298" y="2851277"/>
                  </a:lnTo>
                  <a:lnTo>
                    <a:pt x="4591298" y="2832598"/>
                  </a:lnTo>
                  <a:lnTo>
                    <a:pt x="4550836" y="2832598"/>
                  </a:lnTo>
                  <a:lnTo>
                    <a:pt x="4550836" y="2810805"/>
                  </a:lnTo>
                  <a:lnTo>
                    <a:pt x="4457453" y="2810805"/>
                  </a:lnTo>
                  <a:lnTo>
                    <a:pt x="4457453" y="2789021"/>
                  </a:lnTo>
                  <a:lnTo>
                    <a:pt x="4292480" y="2789021"/>
                  </a:lnTo>
                  <a:lnTo>
                    <a:pt x="4292480" y="2761008"/>
                  </a:lnTo>
                  <a:lnTo>
                    <a:pt x="4102599" y="2761008"/>
                  </a:lnTo>
                  <a:lnTo>
                    <a:pt x="4102599" y="2745444"/>
                  </a:lnTo>
                  <a:lnTo>
                    <a:pt x="3993652" y="2745444"/>
                  </a:lnTo>
                  <a:lnTo>
                    <a:pt x="3993652" y="2689409"/>
                  </a:lnTo>
                  <a:lnTo>
                    <a:pt x="3894049" y="2689409"/>
                  </a:lnTo>
                  <a:lnTo>
                    <a:pt x="3894049" y="2667625"/>
                  </a:lnTo>
                  <a:lnTo>
                    <a:pt x="3810000" y="2667625"/>
                  </a:lnTo>
                  <a:lnTo>
                    <a:pt x="3810000" y="2630268"/>
                  </a:lnTo>
                  <a:lnTo>
                    <a:pt x="3735296" y="2630268"/>
                  </a:lnTo>
                  <a:lnTo>
                    <a:pt x="3735296" y="2599140"/>
                  </a:lnTo>
                  <a:lnTo>
                    <a:pt x="3598336" y="2599140"/>
                  </a:lnTo>
                  <a:lnTo>
                    <a:pt x="3598336" y="2577357"/>
                  </a:lnTo>
                  <a:lnTo>
                    <a:pt x="3548529" y="2577357"/>
                  </a:lnTo>
                  <a:lnTo>
                    <a:pt x="3548529" y="2549334"/>
                  </a:lnTo>
                  <a:lnTo>
                    <a:pt x="3392891" y="2549334"/>
                  </a:lnTo>
                  <a:lnTo>
                    <a:pt x="3392891" y="2524436"/>
                  </a:lnTo>
                  <a:lnTo>
                    <a:pt x="3218583" y="2524436"/>
                  </a:lnTo>
                  <a:lnTo>
                    <a:pt x="3218583" y="2502643"/>
                  </a:lnTo>
                  <a:lnTo>
                    <a:pt x="3174997" y="2502643"/>
                  </a:lnTo>
                  <a:lnTo>
                    <a:pt x="3174997" y="2490193"/>
                  </a:lnTo>
                  <a:lnTo>
                    <a:pt x="3153213" y="2490193"/>
                  </a:lnTo>
                  <a:lnTo>
                    <a:pt x="3153213" y="2437282"/>
                  </a:lnTo>
                  <a:lnTo>
                    <a:pt x="2963332" y="2437282"/>
                  </a:lnTo>
                  <a:lnTo>
                    <a:pt x="2963332" y="2399925"/>
                  </a:lnTo>
                  <a:lnTo>
                    <a:pt x="2879293" y="2399925"/>
                  </a:lnTo>
                  <a:lnTo>
                    <a:pt x="2879293" y="2371912"/>
                  </a:lnTo>
                  <a:lnTo>
                    <a:pt x="2782796" y="2371912"/>
                  </a:lnTo>
                  <a:lnTo>
                    <a:pt x="2782796" y="2328335"/>
                  </a:lnTo>
                  <a:lnTo>
                    <a:pt x="2695642" y="2328335"/>
                  </a:lnTo>
                  <a:lnTo>
                    <a:pt x="2695642" y="2294093"/>
                  </a:lnTo>
                  <a:lnTo>
                    <a:pt x="2670734" y="2294093"/>
                  </a:lnTo>
                  <a:lnTo>
                    <a:pt x="2670734" y="2259850"/>
                  </a:lnTo>
                  <a:lnTo>
                    <a:pt x="2583580" y="2259850"/>
                  </a:lnTo>
                  <a:lnTo>
                    <a:pt x="2583580" y="2231837"/>
                  </a:lnTo>
                  <a:lnTo>
                    <a:pt x="2530659" y="2231837"/>
                  </a:lnTo>
                  <a:lnTo>
                    <a:pt x="2530659" y="2182031"/>
                  </a:lnTo>
                  <a:lnTo>
                    <a:pt x="2474633" y="2182031"/>
                  </a:lnTo>
                  <a:lnTo>
                    <a:pt x="2474633" y="2138454"/>
                  </a:lnTo>
                  <a:lnTo>
                    <a:pt x="2440391" y="2138454"/>
                  </a:lnTo>
                  <a:lnTo>
                    <a:pt x="2440391" y="2088648"/>
                  </a:lnTo>
                  <a:lnTo>
                    <a:pt x="2406148" y="2088648"/>
                  </a:lnTo>
                  <a:lnTo>
                    <a:pt x="2406148" y="2054415"/>
                  </a:lnTo>
                  <a:lnTo>
                    <a:pt x="2347008" y="2054415"/>
                  </a:lnTo>
                  <a:lnTo>
                    <a:pt x="2347008" y="2007723"/>
                  </a:lnTo>
                  <a:lnTo>
                    <a:pt x="2269189" y="2007723"/>
                  </a:lnTo>
                  <a:lnTo>
                    <a:pt x="2269189" y="1961032"/>
                  </a:lnTo>
                  <a:lnTo>
                    <a:pt x="2178920" y="1961032"/>
                  </a:lnTo>
                  <a:lnTo>
                    <a:pt x="2178920" y="1936124"/>
                  </a:lnTo>
                  <a:lnTo>
                    <a:pt x="2126009" y="1936124"/>
                  </a:lnTo>
                  <a:lnTo>
                    <a:pt x="2126009" y="1886327"/>
                  </a:lnTo>
                  <a:lnTo>
                    <a:pt x="2038845" y="1886327"/>
                  </a:lnTo>
                  <a:lnTo>
                    <a:pt x="2038845" y="1848970"/>
                  </a:lnTo>
                  <a:lnTo>
                    <a:pt x="1917449" y="1848970"/>
                  </a:lnTo>
                  <a:lnTo>
                    <a:pt x="1917449" y="1808508"/>
                  </a:lnTo>
                  <a:lnTo>
                    <a:pt x="1833410" y="1808508"/>
                  </a:lnTo>
                  <a:lnTo>
                    <a:pt x="1833410" y="1758702"/>
                  </a:lnTo>
                  <a:lnTo>
                    <a:pt x="1758706" y="1758702"/>
                  </a:lnTo>
                  <a:lnTo>
                    <a:pt x="1758706" y="1718240"/>
                  </a:lnTo>
                  <a:lnTo>
                    <a:pt x="1665323" y="1718240"/>
                  </a:lnTo>
                  <a:lnTo>
                    <a:pt x="1665323" y="1671548"/>
                  </a:lnTo>
                  <a:lnTo>
                    <a:pt x="1634195" y="1671548"/>
                  </a:lnTo>
                  <a:lnTo>
                    <a:pt x="1634195" y="1634191"/>
                  </a:lnTo>
                  <a:lnTo>
                    <a:pt x="1603067" y="1634191"/>
                  </a:lnTo>
                  <a:lnTo>
                    <a:pt x="1603067" y="1603063"/>
                  </a:lnTo>
                  <a:lnTo>
                    <a:pt x="1568825" y="1603063"/>
                  </a:lnTo>
                  <a:lnTo>
                    <a:pt x="1568825" y="1568821"/>
                  </a:lnTo>
                  <a:lnTo>
                    <a:pt x="1543926" y="1568821"/>
                  </a:lnTo>
                  <a:lnTo>
                    <a:pt x="1543926" y="1515910"/>
                  </a:lnTo>
                  <a:lnTo>
                    <a:pt x="1497235" y="1515910"/>
                  </a:lnTo>
                  <a:lnTo>
                    <a:pt x="1497235" y="1450540"/>
                  </a:lnTo>
                  <a:lnTo>
                    <a:pt x="1456763" y="1450540"/>
                  </a:lnTo>
                  <a:lnTo>
                    <a:pt x="1456763" y="1410077"/>
                  </a:lnTo>
                  <a:lnTo>
                    <a:pt x="1444314" y="1410077"/>
                  </a:lnTo>
                  <a:lnTo>
                    <a:pt x="1444314" y="1338478"/>
                  </a:lnTo>
                  <a:lnTo>
                    <a:pt x="1397622" y="1338478"/>
                  </a:lnTo>
                  <a:lnTo>
                    <a:pt x="1397622" y="1310465"/>
                  </a:lnTo>
                  <a:lnTo>
                    <a:pt x="1354045" y="1310465"/>
                  </a:lnTo>
                  <a:lnTo>
                    <a:pt x="1354045" y="1279337"/>
                  </a:lnTo>
                  <a:lnTo>
                    <a:pt x="1338482" y="1279337"/>
                  </a:lnTo>
                  <a:lnTo>
                    <a:pt x="1338482" y="1238875"/>
                  </a:lnTo>
                  <a:lnTo>
                    <a:pt x="1285561" y="1238875"/>
                  </a:lnTo>
                  <a:lnTo>
                    <a:pt x="1285561" y="1167276"/>
                  </a:lnTo>
                  <a:lnTo>
                    <a:pt x="1241984" y="1167276"/>
                  </a:lnTo>
                  <a:lnTo>
                    <a:pt x="1241984" y="1105020"/>
                  </a:lnTo>
                  <a:lnTo>
                    <a:pt x="1201522" y="1105020"/>
                  </a:lnTo>
                  <a:lnTo>
                    <a:pt x="1201522" y="1070787"/>
                  </a:lnTo>
                  <a:lnTo>
                    <a:pt x="1154830" y="1070787"/>
                  </a:lnTo>
                  <a:lnTo>
                    <a:pt x="1154830" y="1042774"/>
                  </a:lnTo>
                  <a:lnTo>
                    <a:pt x="1105024" y="1042774"/>
                  </a:lnTo>
                  <a:lnTo>
                    <a:pt x="1105024" y="1014752"/>
                  </a:lnTo>
                  <a:lnTo>
                    <a:pt x="1027205" y="1014752"/>
                  </a:lnTo>
                  <a:lnTo>
                    <a:pt x="1027205" y="946277"/>
                  </a:lnTo>
                  <a:lnTo>
                    <a:pt x="983628" y="946277"/>
                  </a:lnTo>
                  <a:lnTo>
                    <a:pt x="983628" y="908921"/>
                  </a:lnTo>
                  <a:lnTo>
                    <a:pt x="908921" y="908921"/>
                  </a:lnTo>
                  <a:lnTo>
                    <a:pt x="908921" y="812426"/>
                  </a:lnTo>
                  <a:lnTo>
                    <a:pt x="887133" y="812426"/>
                  </a:lnTo>
                  <a:lnTo>
                    <a:pt x="887133" y="762623"/>
                  </a:lnTo>
                  <a:lnTo>
                    <a:pt x="818652" y="762623"/>
                  </a:lnTo>
                  <a:lnTo>
                    <a:pt x="818652" y="731495"/>
                  </a:lnTo>
                  <a:lnTo>
                    <a:pt x="775074" y="731495"/>
                  </a:lnTo>
                  <a:lnTo>
                    <a:pt x="775074" y="694142"/>
                  </a:lnTo>
                  <a:lnTo>
                    <a:pt x="722157" y="694142"/>
                  </a:lnTo>
                  <a:lnTo>
                    <a:pt x="722157" y="638112"/>
                  </a:lnTo>
                  <a:lnTo>
                    <a:pt x="650564" y="638112"/>
                  </a:lnTo>
                  <a:lnTo>
                    <a:pt x="650564" y="566519"/>
                  </a:lnTo>
                  <a:lnTo>
                    <a:pt x="603873" y="566519"/>
                  </a:lnTo>
                  <a:lnTo>
                    <a:pt x="603873" y="507378"/>
                  </a:lnTo>
                  <a:lnTo>
                    <a:pt x="563407" y="507378"/>
                  </a:lnTo>
                  <a:lnTo>
                    <a:pt x="563407" y="336176"/>
                  </a:lnTo>
                  <a:lnTo>
                    <a:pt x="516716" y="336176"/>
                  </a:lnTo>
                  <a:lnTo>
                    <a:pt x="516716" y="311274"/>
                  </a:lnTo>
                  <a:lnTo>
                    <a:pt x="488701" y="311274"/>
                  </a:lnTo>
                  <a:lnTo>
                    <a:pt x="488701" y="242794"/>
                  </a:lnTo>
                  <a:lnTo>
                    <a:pt x="429558" y="242794"/>
                  </a:lnTo>
                  <a:lnTo>
                    <a:pt x="429558" y="199215"/>
                  </a:lnTo>
                  <a:lnTo>
                    <a:pt x="389093" y="199215"/>
                  </a:lnTo>
                  <a:lnTo>
                    <a:pt x="389093" y="158750"/>
                  </a:lnTo>
                  <a:lnTo>
                    <a:pt x="333064" y="158750"/>
                  </a:lnTo>
                  <a:lnTo>
                    <a:pt x="333064" y="127623"/>
                  </a:lnTo>
                  <a:lnTo>
                    <a:pt x="292598" y="127623"/>
                  </a:lnTo>
                  <a:lnTo>
                    <a:pt x="292598" y="96495"/>
                  </a:lnTo>
                  <a:lnTo>
                    <a:pt x="270809" y="96495"/>
                  </a:lnTo>
                  <a:lnTo>
                    <a:pt x="270809" y="71593"/>
                  </a:lnTo>
                  <a:lnTo>
                    <a:pt x="217892" y="71593"/>
                  </a:lnTo>
                  <a:lnTo>
                    <a:pt x="217892" y="28015"/>
                  </a:lnTo>
                  <a:lnTo>
                    <a:pt x="136961" y="28015"/>
                  </a:lnTo>
                  <a:lnTo>
                    <a:pt x="136961" y="0"/>
                  </a:lnTo>
                  <a:lnTo>
                    <a:pt x="0" y="0"/>
                  </a:lnTo>
                </a:path>
              </a:pathLst>
            </a:custGeom>
            <a:noFill/>
            <a:ln w="25400" cap="flat">
              <a:solidFill>
                <a:srgbClr val="B2C0E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6CDC554F-94B6-4F5A-AD04-FCBCDF59C6C5}"/>
                </a:ext>
              </a:extLst>
            </p:cNvPr>
            <p:cNvSpPr/>
            <p:nvPr/>
          </p:nvSpPr>
          <p:spPr>
            <a:xfrm>
              <a:off x="1724222" y="2398136"/>
              <a:ext cx="4328351" cy="1599828"/>
            </a:xfrm>
            <a:custGeom>
              <a:avLst/>
              <a:gdLst>
                <a:gd name="connsiteX0" fmla="*/ 6692400 w 6686550"/>
                <a:gd name="connsiteY0" fmla="*/ 2692527 h 2686050"/>
                <a:gd name="connsiteX1" fmla="*/ 5020857 w 6686550"/>
                <a:gd name="connsiteY1" fmla="*/ 2692527 h 2686050"/>
                <a:gd name="connsiteX2" fmla="*/ 5020857 w 6686550"/>
                <a:gd name="connsiteY2" fmla="*/ 2664514 h 2686050"/>
                <a:gd name="connsiteX3" fmla="*/ 4553942 w 6686550"/>
                <a:gd name="connsiteY3" fmla="*/ 2664514 h 2686050"/>
                <a:gd name="connsiteX4" fmla="*/ 4553942 w 6686550"/>
                <a:gd name="connsiteY4" fmla="*/ 2652055 h 2686050"/>
                <a:gd name="connsiteX5" fmla="*/ 4454339 w 6686550"/>
                <a:gd name="connsiteY5" fmla="*/ 2652055 h 2686050"/>
                <a:gd name="connsiteX6" fmla="*/ 4454339 w 6686550"/>
                <a:gd name="connsiteY6" fmla="*/ 2617823 h 2686050"/>
                <a:gd name="connsiteX7" fmla="*/ 4392084 w 6686550"/>
                <a:gd name="connsiteY7" fmla="*/ 2617823 h 2686050"/>
                <a:gd name="connsiteX8" fmla="*/ 4392084 w 6686550"/>
                <a:gd name="connsiteY8" fmla="*/ 2605364 h 2686050"/>
                <a:gd name="connsiteX9" fmla="*/ 4239560 w 6686550"/>
                <a:gd name="connsiteY9" fmla="*/ 2605364 h 2686050"/>
                <a:gd name="connsiteX10" fmla="*/ 4239560 w 6686550"/>
                <a:gd name="connsiteY10" fmla="*/ 2574236 h 2686050"/>
                <a:gd name="connsiteX11" fmla="*/ 4199097 w 6686550"/>
                <a:gd name="connsiteY11" fmla="*/ 2574236 h 2686050"/>
                <a:gd name="connsiteX12" fmla="*/ 4199097 w 6686550"/>
                <a:gd name="connsiteY12" fmla="*/ 2549338 h 2686050"/>
                <a:gd name="connsiteX13" fmla="*/ 4115049 w 6686550"/>
                <a:gd name="connsiteY13" fmla="*/ 2549338 h 2686050"/>
                <a:gd name="connsiteX14" fmla="*/ 4115049 w 6686550"/>
                <a:gd name="connsiteY14" fmla="*/ 2499532 h 2686050"/>
                <a:gd name="connsiteX15" fmla="*/ 3778874 w 6686550"/>
                <a:gd name="connsiteY15" fmla="*/ 2499532 h 2686050"/>
                <a:gd name="connsiteX16" fmla="*/ 3778874 w 6686550"/>
                <a:gd name="connsiteY16" fmla="*/ 2468404 h 2686050"/>
                <a:gd name="connsiteX17" fmla="*/ 3713503 w 6686550"/>
                <a:gd name="connsiteY17" fmla="*/ 2468404 h 2686050"/>
                <a:gd name="connsiteX18" fmla="*/ 3713503 w 6686550"/>
                <a:gd name="connsiteY18" fmla="*/ 2443506 h 2686050"/>
                <a:gd name="connsiteX19" fmla="*/ 3598337 w 6686550"/>
                <a:gd name="connsiteY19" fmla="*/ 2443506 h 2686050"/>
                <a:gd name="connsiteX20" fmla="*/ 3598337 w 6686550"/>
                <a:gd name="connsiteY20" fmla="*/ 2409263 h 2686050"/>
                <a:gd name="connsiteX21" fmla="*/ 3529852 w 6686550"/>
                <a:gd name="connsiteY21" fmla="*/ 2409263 h 2686050"/>
                <a:gd name="connsiteX22" fmla="*/ 3529852 w 6686550"/>
                <a:gd name="connsiteY22" fmla="*/ 2387480 h 2686050"/>
                <a:gd name="connsiteX23" fmla="*/ 3470711 w 6686550"/>
                <a:gd name="connsiteY23" fmla="*/ 2387480 h 2686050"/>
                <a:gd name="connsiteX24" fmla="*/ 3470711 w 6686550"/>
                <a:gd name="connsiteY24" fmla="*/ 2334559 h 2686050"/>
                <a:gd name="connsiteX25" fmla="*/ 3371099 w 6686550"/>
                <a:gd name="connsiteY25" fmla="*/ 2334559 h 2686050"/>
                <a:gd name="connsiteX26" fmla="*/ 3371099 w 6686550"/>
                <a:gd name="connsiteY26" fmla="*/ 2312765 h 2686050"/>
                <a:gd name="connsiteX27" fmla="*/ 3259047 w 6686550"/>
                <a:gd name="connsiteY27" fmla="*/ 2312765 h 2686050"/>
                <a:gd name="connsiteX28" fmla="*/ 3259047 w 6686550"/>
                <a:gd name="connsiteY28" fmla="*/ 2297201 h 2686050"/>
                <a:gd name="connsiteX29" fmla="*/ 3221689 w 6686550"/>
                <a:gd name="connsiteY29" fmla="*/ 2297201 h 2686050"/>
                <a:gd name="connsiteX30" fmla="*/ 3221689 w 6686550"/>
                <a:gd name="connsiteY30" fmla="*/ 2262969 h 2686050"/>
                <a:gd name="connsiteX31" fmla="*/ 3059831 w 6686550"/>
                <a:gd name="connsiteY31" fmla="*/ 2262969 h 2686050"/>
                <a:gd name="connsiteX32" fmla="*/ 3059831 w 6686550"/>
                <a:gd name="connsiteY32" fmla="*/ 2253625 h 2686050"/>
                <a:gd name="connsiteX33" fmla="*/ 3013140 w 6686550"/>
                <a:gd name="connsiteY33" fmla="*/ 2253625 h 2686050"/>
                <a:gd name="connsiteX34" fmla="*/ 3013140 w 6686550"/>
                <a:gd name="connsiteY34" fmla="*/ 2225612 h 2686050"/>
                <a:gd name="connsiteX35" fmla="*/ 2988232 w 6686550"/>
                <a:gd name="connsiteY35" fmla="*/ 2225612 h 2686050"/>
                <a:gd name="connsiteX36" fmla="*/ 2988232 w 6686550"/>
                <a:gd name="connsiteY36" fmla="*/ 2197599 h 2686050"/>
                <a:gd name="connsiteX37" fmla="*/ 2888629 w 6686550"/>
                <a:gd name="connsiteY37" fmla="*/ 2197599 h 2686050"/>
                <a:gd name="connsiteX38" fmla="*/ 2888629 w 6686550"/>
                <a:gd name="connsiteY38" fmla="*/ 2185149 h 2686050"/>
                <a:gd name="connsiteX39" fmla="*/ 2807695 w 6686550"/>
                <a:gd name="connsiteY39" fmla="*/ 2185149 h 2686050"/>
                <a:gd name="connsiteX40" fmla="*/ 2807695 w 6686550"/>
                <a:gd name="connsiteY40" fmla="*/ 2160242 h 2686050"/>
                <a:gd name="connsiteX41" fmla="*/ 2761003 w 6686550"/>
                <a:gd name="connsiteY41" fmla="*/ 2160242 h 2686050"/>
                <a:gd name="connsiteX42" fmla="*/ 2761003 w 6686550"/>
                <a:gd name="connsiteY42" fmla="*/ 2129114 h 2686050"/>
                <a:gd name="connsiteX43" fmla="*/ 2561788 w 6686550"/>
                <a:gd name="connsiteY43" fmla="*/ 2129114 h 2686050"/>
                <a:gd name="connsiteX44" fmla="*/ 2561788 w 6686550"/>
                <a:gd name="connsiteY44" fmla="*/ 2094881 h 2686050"/>
                <a:gd name="connsiteX45" fmla="*/ 2505762 w 6686550"/>
                <a:gd name="connsiteY45" fmla="*/ 2094881 h 2686050"/>
                <a:gd name="connsiteX46" fmla="*/ 2505762 w 6686550"/>
                <a:gd name="connsiteY46" fmla="*/ 2069973 h 2686050"/>
                <a:gd name="connsiteX47" fmla="*/ 2415493 w 6686550"/>
                <a:gd name="connsiteY47" fmla="*/ 2069973 h 2686050"/>
                <a:gd name="connsiteX48" fmla="*/ 2415493 w 6686550"/>
                <a:gd name="connsiteY48" fmla="*/ 2045075 h 2686050"/>
                <a:gd name="connsiteX49" fmla="*/ 2318996 w 6686550"/>
                <a:gd name="connsiteY49" fmla="*/ 2045075 h 2686050"/>
                <a:gd name="connsiteX50" fmla="*/ 2318996 w 6686550"/>
                <a:gd name="connsiteY50" fmla="*/ 1976590 h 2686050"/>
                <a:gd name="connsiteX51" fmla="*/ 2290983 w 6686550"/>
                <a:gd name="connsiteY51" fmla="*/ 1976590 h 2686050"/>
                <a:gd name="connsiteX52" fmla="*/ 2290983 w 6686550"/>
                <a:gd name="connsiteY52" fmla="*/ 1942357 h 2686050"/>
                <a:gd name="connsiteX53" fmla="*/ 2238062 w 6686550"/>
                <a:gd name="connsiteY53" fmla="*/ 1942357 h 2686050"/>
                <a:gd name="connsiteX54" fmla="*/ 2238062 w 6686550"/>
                <a:gd name="connsiteY54" fmla="*/ 1917449 h 2686050"/>
                <a:gd name="connsiteX55" fmla="*/ 2203819 w 6686550"/>
                <a:gd name="connsiteY55" fmla="*/ 1917449 h 2686050"/>
                <a:gd name="connsiteX56" fmla="*/ 2203819 w 6686550"/>
                <a:gd name="connsiteY56" fmla="*/ 1892551 h 2686050"/>
                <a:gd name="connsiteX57" fmla="*/ 2147793 w 6686550"/>
                <a:gd name="connsiteY57" fmla="*/ 1892551 h 2686050"/>
                <a:gd name="connsiteX58" fmla="*/ 2147793 w 6686550"/>
                <a:gd name="connsiteY58" fmla="*/ 1864538 h 2686050"/>
                <a:gd name="connsiteX59" fmla="*/ 2048190 w 6686550"/>
                <a:gd name="connsiteY59" fmla="*/ 1864538 h 2686050"/>
                <a:gd name="connsiteX60" fmla="*/ 2048190 w 6686550"/>
                <a:gd name="connsiteY60" fmla="*/ 1839630 h 2686050"/>
                <a:gd name="connsiteX61" fmla="*/ 1992155 w 6686550"/>
                <a:gd name="connsiteY61" fmla="*/ 1839630 h 2686050"/>
                <a:gd name="connsiteX62" fmla="*/ 1992155 w 6686550"/>
                <a:gd name="connsiteY62" fmla="*/ 1789824 h 2686050"/>
                <a:gd name="connsiteX63" fmla="*/ 1961027 w 6686550"/>
                <a:gd name="connsiteY63" fmla="*/ 1789824 h 2686050"/>
                <a:gd name="connsiteX64" fmla="*/ 1961027 w 6686550"/>
                <a:gd name="connsiteY64" fmla="*/ 1746247 h 2686050"/>
                <a:gd name="connsiteX65" fmla="*/ 1920565 w 6686550"/>
                <a:gd name="connsiteY65" fmla="*/ 1746247 h 2686050"/>
                <a:gd name="connsiteX66" fmla="*/ 1920565 w 6686550"/>
                <a:gd name="connsiteY66" fmla="*/ 1705785 h 2686050"/>
                <a:gd name="connsiteX67" fmla="*/ 1864539 w 6686550"/>
                <a:gd name="connsiteY67" fmla="*/ 1705785 h 2686050"/>
                <a:gd name="connsiteX68" fmla="*/ 1864539 w 6686550"/>
                <a:gd name="connsiteY68" fmla="*/ 1668428 h 2686050"/>
                <a:gd name="connsiteX69" fmla="*/ 1824067 w 6686550"/>
                <a:gd name="connsiteY69" fmla="*/ 1668428 h 2686050"/>
                <a:gd name="connsiteX70" fmla="*/ 1824067 w 6686550"/>
                <a:gd name="connsiteY70" fmla="*/ 1634195 h 2686050"/>
                <a:gd name="connsiteX71" fmla="*/ 1774261 w 6686550"/>
                <a:gd name="connsiteY71" fmla="*/ 1634195 h 2686050"/>
                <a:gd name="connsiteX72" fmla="*/ 1774261 w 6686550"/>
                <a:gd name="connsiteY72" fmla="*/ 1593723 h 2686050"/>
                <a:gd name="connsiteX73" fmla="*/ 1718235 w 6686550"/>
                <a:gd name="connsiteY73" fmla="*/ 1593723 h 2686050"/>
                <a:gd name="connsiteX74" fmla="*/ 1718235 w 6686550"/>
                <a:gd name="connsiteY74" fmla="*/ 1575044 h 2686050"/>
                <a:gd name="connsiteX75" fmla="*/ 1640416 w 6686550"/>
                <a:gd name="connsiteY75" fmla="*/ 1575044 h 2686050"/>
                <a:gd name="connsiteX76" fmla="*/ 1640416 w 6686550"/>
                <a:gd name="connsiteY76" fmla="*/ 1540812 h 2686050"/>
                <a:gd name="connsiteX77" fmla="*/ 1581275 w 6686550"/>
                <a:gd name="connsiteY77" fmla="*/ 1540812 h 2686050"/>
                <a:gd name="connsiteX78" fmla="*/ 1581275 w 6686550"/>
                <a:gd name="connsiteY78" fmla="*/ 1494120 h 2686050"/>
                <a:gd name="connsiteX79" fmla="*/ 1534583 w 6686550"/>
                <a:gd name="connsiteY79" fmla="*/ 1494120 h 2686050"/>
                <a:gd name="connsiteX80" fmla="*/ 1534583 w 6686550"/>
                <a:gd name="connsiteY80" fmla="*/ 1450543 h 2686050"/>
                <a:gd name="connsiteX81" fmla="*/ 1506570 w 6686550"/>
                <a:gd name="connsiteY81" fmla="*/ 1450543 h 2686050"/>
                <a:gd name="connsiteX82" fmla="*/ 1506570 w 6686550"/>
                <a:gd name="connsiteY82" fmla="*/ 1413186 h 2686050"/>
                <a:gd name="connsiteX83" fmla="*/ 1459879 w 6686550"/>
                <a:gd name="connsiteY83" fmla="*/ 1413186 h 2686050"/>
                <a:gd name="connsiteX84" fmla="*/ 1459879 w 6686550"/>
                <a:gd name="connsiteY84" fmla="*/ 1354045 h 2686050"/>
                <a:gd name="connsiteX85" fmla="*/ 1434980 w 6686550"/>
                <a:gd name="connsiteY85" fmla="*/ 1354045 h 2686050"/>
                <a:gd name="connsiteX86" fmla="*/ 1434980 w 6686550"/>
                <a:gd name="connsiteY86" fmla="*/ 1322918 h 2686050"/>
                <a:gd name="connsiteX87" fmla="*/ 1425636 w 6686550"/>
                <a:gd name="connsiteY87" fmla="*/ 1322918 h 2686050"/>
                <a:gd name="connsiteX88" fmla="*/ 1425636 w 6686550"/>
                <a:gd name="connsiteY88" fmla="*/ 1288675 h 2686050"/>
                <a:gd name="connsiteX89" fmla="*/ 1357161 w 6686550"/>
                <a:gd name="connsiteY89" fmla="*/ 1288675 h 2686050"/>
                <a:gd name="connsiteX90" fmla="*/ 1357161 w 6686550"/>
                <a:gd name="connsiteY90" fmla="*/ 1266892 h 2686050"/>
                <a:gd name="connsiteX91" fmla="*/ 1279342 w 6686550"/>
                <a:gd name="connsiteY91" fmla="*/ 1266892 h 2686050"/>
                <a:gd name="connsiteX92" fmla="*/ 1279342 w 6686550"/>
                <a:gd name="connsiteY92" fmla="*/ 1226420 h 2686050"/>
                <a:gd name="connsiteX93" fmla="*/ 1248214 w 6686550"/>
                <a:gd name="connsiteY93" fmla="*/ 1226420 h 2686050"/>
                <a:gd name="connsiteX94" fmla="*/ 1248214 w 6686550"/>
                <a:gd name="connsiteY94" fmla="*/ 1198407 h 2686050"/>
                <a:gd name="connsiteX95" fmla="*/ 1229536 w 6686550"/>
                <a:gd name="connsiteY95" fmla="*/ 1198407 h 2686050"/>
                <a:gd name="connsiteX96" fmla="*/ 1229536 w 6686550"/>
                <a:gd name="connsiteY96" fmla="*/ 1185958 h 2686050"/>
                <a:gd name="connsiteX97" fmla="*/ 1198408 w 6686550"/>
                <a:gd name="connsiteY97" fmla="*/ 1185958 h 2686050"/>
                <a:gd name="connsiteX98" fmla="*/ 1198408 w 6686550"/>
                <a:gd name="connsiteY98" fmla="*/ 1142381 h 2686050"/>
                <a:gd name="connsiteX99" fmla="*/ 1133038 w 6686550"/>
                <a:gd name="connsiteY99" fmla="*/ 1142381 h 2686050"/>
                <a:gd name="connsiteX100" fmla="*/ 1133038 w 6686550"/>
                <a:gd name="connsiteY100" fmla="*/ 1114358 h 2686050"/>
                <a:gd name="connsiteX101" fmla="*/ 1105025 w 6686550"/>
                <a:gd name="connsiteY101" fmla="*/ 1114358 h 2686050"/>
                <a:gd name="connsiteX102" fmla="*/ 1105025 w 6686550"/>
                <a:gd name="connsiteY102" fmla="*/ 1086345 h 2686050"/>
                <a:gd name="connsiteX103" fmla="*/ 1055219 w 6686550"/>
                <a:gd name="connsiteY103" fmla="*/ 1086345 h 2686050"/>
                <a:gd name="connsiteX104" fmla="*/ 1055219 w 6686550"/>
                <a:gd name="connsiteY104" fmla="*/ 1039654 h 2686050"/>
                <a:gd name="connsiteX105" fmla="*/ 1011642 w 6686550"/>
                <a:gd name="connsiteY105" fmla="*/ 1039654 h 2686050"/>
                <a:gd name="connsiteX106" fmla="*/ 1011642 w 6686550"/>
                <a:gd name="connsiteY106" fmla="*/ 983628 h 2686050"/>
                <a:gd name="connsiteX107" fmla="*/ 992963 w 6686550"/>
                <a:gd name="connsiteY107" fmla="*/ 983628 h 2686050"/>
                <a:gd name="connsiteX108" fmla="*/ 992963 w 6686550"/>
                <a:gd name="connsiteY108" fmla="*/ 949387 h 2686050"/>
                <a:gd name="connsiteX109" fmla="*/ 927603 w 6686550"/>
                <a:gd name="connsiteY109" fmla="*/ 949387 h 2686050"/>
                <a:gd name="connsiteX110" fmla="*/ 927603 w 6686550"/>
                <a:gd name="connsiteY110" fmla="*/ 924485 h 2686050"/>
                <a:gd name="connsiteX111" fmla="*/ 856003 w 6686550"/>
                <a:gd name="connsiteY111" fmla="*/ 924485 h 2686050"/>
                <a:gd name="connsiteX112" fmla="*/ 856003 w 6686550"/>
                <a:gd name="connsiteY112" fmla="*/ 899583 h 2686050"/>
                <a:gd name="connsiteX113" fmla="*/ 856003 w 6686550"/>
                <a:gd name="connsiteY113" fmla="*/ 899583 h 2686050"/>
                <a:gd name="connsiteX114" fmla="*/ 856003 w 6686550"/>
                <a:gd name="connsiteY114" fmla="*/ 849780 h 2686050"/>
                <a:gd name="connsiteX115" fmla="*/ 812426 w 6686550"/>
                <a:gd name="connsiteY115" fmla="*/ 849780 h 2686050"/>
                <a:gd name="connsiteX116" fmla="*/ 812426 w 6686550"/>
                <a:gd name="connsiteY116" fmla="*/ 809314 h 2686050"/>
                <a:gd name="connsiteX117" fmla="*/ 787524 w 6686550"/>
                <a:gd name="connsiteY117" fmla="*/ 809314 h 2686050"/>
                <a:gd name="connsiteX118" fmla="*/ 787524 w 6686550"/>
                <a:gd name="connsiteY118" fmla="*/ 747059 h 2686050"/>
                <a:gd name="connsiteX119" fmla="*/ 725270 w 6686550"/>
                <a:gd name="connsiteY119" fmla="*/ 747059 h 2686050"/>
                <a:gd name="connsiteX120" fmla="*/ 725270 w 6686550"/>
                <a:gd name="connsiteY120" fmla="*/ 678578 h 2686050"/>
                <a:gd name="connsiteX121" fmla="*/ 697255 w 6686550"/>
                <a:gd name="connsiteY121" fmla="*/ 678578 h 2686050"/>
                <a:gd name="connsiteX122" fmla="*/ 697255 w 6686550"/>
                <a:gd name="connsiteY122" fmla="*/ 635000 h 2686050"/>
                <a:gd name="connsiteX123" fmla="*/ 638113 w 6686550"/>
                <a:gd name="connsiteY123" fmla="*/ 635000 h 2686050"/>
                <a:gd name="connsiteX124" fmla="*/ 638113 w 6686550"/>
                <a:gd name="connsiteY124" fmla="*/ 572745 h 2686050"/>
                <a:gd name="connsiteX125" fmla="*/ 591422 w 6686550"/>
                <a:gd name="connsiteY125" fmla="*/ 572745 h 2686050"/>
                <a:gd name="connsiteX126" fmla="*/ 591422 w 6686550"/>
                <a:gd name="connsiteY126" fmla="*/ 513603 h 2686050"/>
                <a:gd name="connsiteX127" fmla="*/ 544730 w 6686550"/>
                <a:gd name="connsiteY127" fmla="*/ 513603 h 2686050"/>
                <a:gd name="connsiteX128" fmla="*/ 544730 w 6686550"/>
                <a:gd name="connsiteY128" fmla="*/ 473137 h 2686050"/>
                <a:gd name="connsiteX129" fmla="*/ 519829 w 6686550"/>
                <a:gd name="connsiteY129" fmla="*/ 473137 h 2686050"/>
                <a:gd name="connsiteX130" fmla="*/ 519829 w 6686550"/>
                <a:gd name="connsiteY130" fmla="*/ 429558 h 2686050"/>
                <a:gd name="connsiteX131" fmla="*/ 494927 w 6686550"/>
                <a:gd name="connsiteY131" fmla="*/ 429558 h 2686050"/>
                <a:gd name="connsiteX132" fmla="*/ 494927 w 6686550"/>
                <a:gd name="connsiteY132" fmla="*/ 385981 h 2686050"/>
                <a:gd name="connsiteX133" fmla="*/ 448235 w 6686550"/>
                <a:gd name="connsiteY133" fmla="*/ 385981 h 2686050"/>
                <a:gd name="connsiteX134" fmla="*/ 448235 w 6686550"/>
                <a:gd name="connsiteY134" fmla="*/ 342402 h 2686050"/>
                <a:gd name="connsiteX135" fmla="*/ 429558 w 6686550"/>
                <a:gd name="connsiteY135" fmla="*/ 342402 h 2686050"/>
                <a:gd name="connsiteX136" fmla="*/ 429558 w 6686550"/>
                <a:gd name="connsiteY136" fmla="*/ 308161 h 2686050"/>
                <a:gd name="connsiteX137" fmla="*/ 389093 w 6686550"/>
                <a:gd name="connsiteY137" fmla="*/ 308161 h 2686050"/>
                <a:gd name="connsiteX138" fmla="*/ 389093 w 6686550"/>
                <a:gd name="connsiteY138" fmla="*/ 264584 h 2686050"/>
                <a:gd name="connsiteX139" fmla="*/ 329951 w 6686550"/>
                <a:gd name="connsiteY139" fmla="*/ 264584 h 2686050"/>
                <a:gd name="connsiteX140" fmla="*/ 329951 w 6686550"/>
                <a:gd name="connsiteY140" fmla="*/ 217892 h 2686050"/>
                <a:gd name="connsiteX141" fmla="*/ 305050 w 6686550"/>
                <a:gd name="connsiteY141" fmla="*/ 217892 h 2686050"/>
                <a:gd name="connsiteX142" fmla="*/ 305050 w 6686550"/>
                <a:gd name="connsiteY142" fmla="*/ 186764 h 2686050"/>
                <a:gd name="connsiteX143" fmla="*/ 252132 w 6686550"/>
                <a:gd name="connsiteY143" fmla="*/ 186764 h 2686050"/>
                <a:gd name="connsiteX144" fmla="*/ 252132 w 6686550"/>
                <a:gd name="connsiteY144" fmla="*/ 149412 h 2686050"/>
                <a:gd name="connsiteX145" fmla="*/ 205441 w 6686550"/>
                <a:gd name="connsiteY145" fmla="*/ 149412 h 2686050"/>
                <a:gd name="connsiteX146" fmla="*/ 205441 w 6686550"/>
                <a:gd name="connsiteY146" fmla="*/ 118284 h 2686050"/>
                <a:gd name="connsiteX147" fmla="*/ 180540 w 6686550"/>
                <a:gd name="connsiteY147" fmla="*/ 118284 h 2686050"/>
                <a:gd name="connsiteX148" fmla="*/ 180540 w 6686550"/>
                <a:gd name="connsiteY148" fmla="*/ 68480 h 2686050"/>
                <a:gd name="connsiteX149" fmla="*/ 133848 w 6686550"/>
                <a:gd name="connsiteY149" fmla="*/ 68480 h 2686050"/>
                <a:gd name="connsiteX150" fmla="*/ 133848 w 6686550"/>
                <a:gd name="connsiteY150" fmla="*/ 43578 h 2686050"/>
                <a:gd name="connsiteX151" fmla="*/ 80931 w 6686550"/>
                <a:gd name="connsiteY151" fmla="*/ 43578 h 2686050"/>
                <a:gd name="connsiteX152" fmla="*/ 80931 w 6686550"/>
                <a:gd name="connsiteY152" fmla="*/ 34240 h 2686050"/>
                <a:gd name="connsiteX153" fmla="*/ 0 w 6686550"/>
                <a:gd name="connsiteY153" fmla="*/ 34240 h 2686050"/>
                <a:gd name="connsiteX154" fmla="*/ 0 w 6686550"/>
                <a:gd name="connsiteY154"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6686550" h="2686050">
                  <a:moveTo>
                    <a:pt x="6692400" y="2692527"/>
                  </a:moveTo>
                  <a:lnTo>
                    <a:pt x="5020857" y="2692527"/>
                  </a:lnTo>
                  <a:lnTo>
                    <a:pt x="5020857" y="2664514"/>
                  </a:lnTo>
                  <a:lnTo>
                    <a:pt x="4553942" y="2664514"/>
                  </a:lnTo>
                  <a:lnTo>
                    <a:pt x="4553942" y="2652055"/>
                  </a:lnTo>
                  <a:lnTo>
                    <a:pt x="4454339" y="2652055"/>
                  </a:lnTo>
                  <a:lnTo>
                    <a:pt x="4454339" y="2617823"/>
                  </a:lnTo>
                  <a:lnTo>
                    <a:pt x="4392084" y="2617823"/>
                  </a:lnTo>
                  <a:lnTo>
                    <a:pt x="4392084" y="2605364"/>
                  </a:lnTo>
                  <a:lnTo>
                    <a:pt x="4239560" y="2605364"/>
                  </a:lnTo>
                  <a:lnTo>
                    <a:pt x="4239560" y="2574236"/>
                  </a:lnTo>
                  <a:lnTo>
                    <a:pt x="4199097" y="2574236"/>
                  </a:lnTo>
                  <a:lnTo>
                    <a:pt x="4199097" y="2549338"/>
                  </a:lnTo>
                  <a:lnTo>
                    <a:pt x="4115049" y="2549338"/>
                  </a:lnTo>
                  <a:lnTo>
                    <a:pt x="4115049" y="2499532"/>
                  </a:lnTo>
                  <a:lnTo>
                    <a:pt x="3778874" y="2499532"/>
                  </a:lnTo>
                  <a:lnTo>
                    <a:pt x="3778874" y="2468404"/>
                  </a:lnTo>
                  <a:lnTo>
                    <a:pt x="3713503" y="2468404"/>
                  </a:lnTo>
                  <a:lnTo>
                    <a:pt x="3713503" y="2443506"/>
                  </a:lnTo>
                  <a:lnTo>
                    <a:pt x="3598337" y="2443506"/>
                  </a:lnTo>
                  <a:lnTo>
                    <a:pt x="3598337" y="2409263"/>
                  </a:lnTo>
                  <a:lnTo>
                    <a:pt x="3529852" y="2409263"/>
                  </a:lnTo>
                  <a:lnTo>
                    <a:pt x="3529852" y="2387480"/>
                  </a:lnTo>
                  <a:lnTo>
                    <a:pt x="3470711" y="2387480"/>
                  </a:lnTo>
                  <a:lnTo>
                    <a:pt x="3470711" y="2334559"/>
                  </a:lnTo>
                  <a:lnTo>
                    <a:pt x="3371099" y="2334559"/>
                  </a:lnTo>
                  <a:lnTo>
                    <a:pt x="3371099" y="2312765"/>
                  </a:lnTo>
                  <a:lnTo>
                    <a:pt x="3259047" y="2312765"/>
                  </a:lnTo>
                  <a:lnTo>
                    <a:pt x="3259047" y="2297201"/>
                  </a:lnTo>
                  <a:lnTo>
                    <a:pt x="3221689" y="2297201"/>
                  </a:lnTo>
                  <a:lnTo>
                    <a:pt x="3221689" y="2262969"/>
                  </a:lnTo>
                  <a:lnTo>
                    <a:pt x="3059831" y="2262969"/>
                  </a:lnTo>
                  <a:lnTo>
                    <a:pt x="3059831" y="2253625"/>
                  </a:lnTo>
                  <a:lnTo>
                    <a:pt x="3013140" y="2253625"/>
                  </a:lnTo>
                  <a:lnTo>
                    <a:pt x="3013140" y="2225612"/>
                  </a:lnTo>
                  <a:lnTo>
                    <a:pt x="2988232" y="2225612"/>
                  </a:lnTo>
                  <a:lnTo>
                    <a:pt x="2988232" y="2197599"/>
                  </a:lnTo>
                  <a:lnTo>
                    <a:pt x="2888629" y="2197599"/>
                  </a:lnTo>
                  <a:lnTo>
                    <a:pt x="2888629" y="2185149"/>
                  </a:lnTo>
                  <a:lnTo>
                    <a:pt x="2807695" y="2185149"/>
                  </a:lnTo>
                  <a:lnTo>
                    <a:pt x="2807695" y="2160242"/>
                  </a:lnTo>
                  <a:lnTo>
                    <a:pt x="2761003" y="2160242"/>
                  </a:lnTo>
                  <a:lnTo>
                    <a:pt x="2761003" y="2129114"/>
                  </a:lnTo>
                  <a:lnTo>
                    <a:pt x="2561788" y="2129114"/>
                  </a:lnTo>
                  <a:lnTo>
                    <a:pt x="2561788" y="2094881"/>
                  </a:lnTo>
                  <a:lnTo>
                    <a:pt x="2505762" y="2094881"/>
                  </a:lnTo>
                  <a:lnTo>
                    <a:pt x="2505762" y="2069973"/>
                  </a:lnTo>
                  <a:lnTo>
                    <a:pt x="2415493" y="2069973"/>
                  </a:lnTo>
                  <a:lnTo>
                    <a:pt x="2415493" y="2045075"/>
                  </a:lnTo>
                  <a:lnTo>
                    <a:pt x="2318996" y="2045075"/>
                  </a:lnTo>
                  <a:lnTo>
                    <a:pt x="2318996" y="1976590"/>
                  </a:lnTo>
                  <a:lnTo>
                    <a:pt x="2290983" y="1976590"/>
                  </a:lnTo>
                  <a:lnTo>
                    <a:pt x="2290983" y="1942357"/>
                  </a:lnTo>
                  <a:lnTo>
                    <a:pt x="2238062" y="1942357"/>
                  </a:lnTo>
                  <a:lnTo>
                    <a:pt x="2238062" y="1917449"/>
                  </a:lnTo>
                  <a:lnTo>
                    <a:pt x="2203819" y="1917449"/>
                  </a:lnTo>
                  <a:lnTo>
                    <a:pt x="2203819" y="1892551"/>
                  </a:lnTo>
                  <a:lnTo>
                    <a:pt x="2147793" y="1892551"/>
                  </a:lnTo>
                  <a:lnTo>
                    <a:pt x="2147793" y="1864538"/>
                  </a:lnTo>
                  <a:lnTo>
                    <a:pt x="2048190" y="1864538"/>
                  </a:lnTo>
                  <a:lnTo>
                    <a:pt x="2048190" y="1839630"/>
                  </a:lnTo>
                  <a:lnTo>
                    <a:pt x="1992155" y="1839630"/>
                  </a:lnTo>
                  <a:lnTo>
                    <a:pt x="1992155" y="1789824"/>
                  </a:lnTo>
                  <a:lnTo>
                    <a:pt x="1961027" y="1789824"/>
                  </a:lnTo>
                  <a:lnTo>
                    <a:pt x="1961027" y="1746247"/>
                  </a:lnTo>
                  <a:lnTo>
                    <a:pt x="1920565" y="1746247"/>
                  </a:lnTo>
                  <a:lnTo>
                    <a:pt x="1920565" y="1705785"/>
                  </a:lnTo>
                  <a:lnTo>
                    <a:pt x="1864539" y="1705785"/>
                  </a:lnTo>
                  <a:lnTo>
                    <a:pt x="1864539" y="1668428"/>
                  </a:lnTo>
                  <a:lnTo>
                    <a:pt x="1824067" y="1668428"/>
                  </a:lnTo>
                  <a:lnTo>
                    <a:pt x="1824067" y="1634195"/>
                  </a:lnTo>
                  <a:lnTo>
                    <a:pt x="1774261" y="1634195"/>
                  </a:lnTo>
                  <a:lnTo>
                    <a:pt x="1774261" y="1593723"/>
                  </a:lnTo>
                  <a:lnTo>
                    <a:pt x="1718235" y="1593723"/>
                  </a:lnTo>
                  <a:lnTo>
                    <a:pt x="1718235" y="1575044"/>
                  </a:lnTo>
                  <a:lnTo>
                    <a:pt x="1640416" y="1575044"/>
                  </a:lnTo>
                  <a:lnTo>
                    <a:pt x="1640416" y="1540812"/>
                  </a:lnTo>
                  <a:lnTo>
                    <a:pt x="1581275" y="1540812"/>
                  </a:lnTo>
                  <a:lnTo>
                    <a:pt x="1581275" y="1494120"/>
                  </a:lnTo>
                  <a:lnTo>
                    <a:pt x="1534583" y="1494120"/>
                  </a:lnTo>
                  <a:lnTo>
                    <a:pt x="1534583" y="1450543"/>
                  </a:lnTo>
                  <a:lnTo>
                    <a:pt x="1506570" y="1450543"/>
                  </a:lnTo>
                  <a:lnTo>
                    <a:pt x="1506570" y="1413186"/>
                  </a:lnTo>
                  <a:lnTo>
                    <a:pt x="1459879" y="1413186"/>
                  </a:lnTo>
                  <a:lnTo>
                    <a:pt x="1459879" y="1354045"/>
                  </a:lnTo>
                  <a:lnTo>
                    <a:pt x="1434980" y="1354045"/>
                  </a:lnTo>
                  <a:lnTo>
                    <a:pt x="1434980" y="1322918"/>
                  </a:lnTo>
                  <a:lnTo>
                    <a:pt x="1425636" y="1322918"/>
                  </a:lnTo>
                  <a:lnTo>
                    <a:pt x="1425636" y="1288675"/>
                  </a:lnTo>
                  <a:lnTo>
                    <a:pt x="1357161" y="1288675"/>
                  </a:lnTo>
                  <a:lnTo>
                    <a:pt x="1357161" y="1266892"/>
                  </a:lnTo>
                  <a:lnTo>
                    <a:pt x="1279342" y="1266892"/>
                  </a:lnTo>
                  <a:lnTo>
                    <a:pt x="1279342" y="1226420"/>
                  </a:lnTo>
                  <a:lnTo>
                    <a:pt x="1248214" y="1226420"/>
                  </a:lnTo>
                  <a:lnTo>
                    <a:pt x="1248214" y="1198407"/>
                  </a:lnTo>
                  <a:lnTo>
                    <a:pt x="1229536" y="1198407"/>
                  </a:lnTo>
                  <a:lnTo>
                    <a:pt x="1229536" y="1185958"/>
                  </a:lnTo>
                  <a:lnTo>
                    <a:pt x="1198408" y="1185958"/>
                  </a:lnTo>
                  <a:lnTo>
                    <a:pt x="1198408" y="1142381"/>
                  </a:lnTo>
                  <a:lnTo>
                    <a:pt x="1133038" y="1142381"/>
                  </a:lnTo>
                  <a:lnTo>
                    <a:pt x="1133038" y="1114358"/>
                  </a:lnTo>
                  <a:lnTo>
                    <a:pt x="1105025" y="1114358"/>
                  </a:lnTo>
                  <a:lnTo>
                    <a:pt x="1105025" y="1086345"/>
                  </a:lnTo>
                  <a:lnTo>
                    <a:pt x="1055219" y="1086345"/>
                  </a:lnTo>
                  <a:lnTo>
                    <a:pt x="1055219" y="1039654"/>
                  </a:lnTo>
                  <a:lnTo>
                    <a:pt x="1011642" y="1039654"/>
                  </a:lnTo>
                  <a:lnTo>
                    <a:pt x="1011642" y="983628"/>
                  </a:lnTo>
                  <a:lnTo>
                    <a:pt x="992963" y="983628"/>
                  </a:lnTo>
                  <a:lnTo>
                    <a:pt x="992963" y="949387"/>
                  </a:lnTo>
                  <a:lnTo>
                    <a:pt x="927603" y="949387"/>
                  </a:lnTo>
                  <a:lnTo>
                    <a:pt x="927603" y="924485"/>
                  </a:lnTo>
                  <a:lnTo>
                    <a:pt x="856003" y="924485"/>
                  </a:lnTo>
                  <a:lnTo>
                    <a:pt x="856003" y="899583"/>
                  </a:lnTo>
                  <a:lnTo>
                    <a:pt x="856003" y="899583"/>
                  </a:lnTo>
                  <a:lnTo>
                    <a:pt x="856003" y="849780"/>
                  </a:lnTo>
                  <a:lnTo>
                    <a:pt x="812426" y="849780"/>
                  </a:lnTo>
                  <a:lnTo>
                    <a:pt x="812426" y="809314"/>
                  </a:lnTo>
                  <a:lnTo>
                    <a:pt x="787524" y="809314"/>
                  </a:lnTo>
                  <a:lnTo>
                    <a:pt x="787524" y="747059"/>
                  </a:lnTo>
                  <a:lnTo>
                    <a:pt x="725270" y="747059"/>
                  </a:lnTo>
                  <a:lnTo>
                    <a:pt x="725270" y="678578"/>
                  </a:lnTo>
                  <a:lnTo>
                    <a:pt x="697255" y="678578"/>
                  </a:lnTo>
                  <a:lnTo>
                    <a:pt x="697255" y="635000"/>
                  </a:lnTo>
                  <a:lnTo>
                    <a:pt x="638113" y="635000"/>
                  </a:lnTo>
                  <a:lnTo>
                    <a:pt x="638113" y="572745"/>
                  </a:lnTo>
                  <a:lnTo>
                    <a:pt x="591422" y="572745"/>
                  </a:lnTo>
                  <a:lnTo>
                    <a:pt x="591422" y="513603"/>
                  </a:lnTo>
                  <a:lnTo>
                    <a:pt x="544730" y="513603"/>
                  </a:lnTo>
                  <a:lnTo>
                    <a:pt x="544730" y="473137"/>
                  </a:lnTo>
                  <a:lnTo>
                    <a:pt x="519829" y="473137"/>
                  </a:lnTo>
                  <a:lnTo>
                    <a:pt x="519829" y="429558"/>
                  </a:lnTo>
                  <a:lnTo>
                    <a:pt x="494927" y="429558"/>
                  </a:lnTo>
                  <a:lnTo>
                    <a:pt x="494927" y="385981"/>
                  </a:lnTo>
                  <a:lnTo>
                    <a:pt x="448235" y="385981"/>
                  </a:lnTo>
                  <a:lnTo>
                    <a:pt x="448235" y="342402"/>
                  </a:lnTo>
                  <a:lnTo>
                    <a:pt x="429558" y="342402"/>
                  </a:lnTo>
                  <a:lnTo>
                    <a:pt x="429558" y="308161"/>
                  </a:lnTo>
                  <a:lnTo>
                    <a:pt x="389093" y="308161"/>
                  </a:lnTo>
                  <a:lnTo>
                    <a:pt x="389093" y="264584"/>
                  </a:lnTo>
                  <a:lnTo>
                    <a:pt x="329951" y="264584"/>
                  </a:lnTo>
                  <a:lnTo>
                    <a:pt x="329951" y="217892"/>
                  </a:lnTo>
                  <a:lnTo>
                    <a:pt x="305050" y="217892"/>
                  </a:lnTo>
                  <a:lnTo>
                    <a:pt x="305050" y="186764"/>
                  </a:lnTo>
                  <a:lnTo>
                    <a:pt x="252132" y="186764"/>
                  </a:lnTo>
                  <a:lnTo>
                    <a:pt x="252132" y="149412"/>
                  </a:lnTo>
                  <a:lnTo>
                    <a:pt x="205441" y="149412"/>
                  </a:lnTo>
                  <a:lnTo>
                    <a:pt x="205441" y="118284"/>
                  </a:lnTo>
                  <a:lnTo>
                    <a:pt x="180540" y="118284"/>
                  </a:lnTo>
                  <a:lnTo>
                    <a:pt x="180540" y="68480"/>
                  </a:lnTo>
                  <a:lnTo>
                    <a:pt x="133848" y="68480"/>
                  </a:lnTo>
                  <a:lnTo>
                    <a:pt x="133848" y="43578"/>
                  </a:lnTo>
                  <a:lnTo>
                    <a:pt x="80931" y="43578"/>
                  </a:lnTo>
                  <a:lnTo>
                    <a:pt x="80931" y="34240"/>
                  </a:lnTo>
                  <a:lnTo>
                    <a:pt x="0" y="3424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1492338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4506：多纳非尼对比索拉非尼作为一线疗法用于晚期肝癌：一项开放性、随机化、多中心 </a:t>
            </a:r>
            <a:r>
              <a:rPr lang="zh-CN" dirty="0" smtClean="0"/>
              <a:t>I</a:t>
            </a:r>
            <a:r>
              <a:rPr lang="zh-CN" dirty="0"/>
              <a:t>I/III 期试验 </a:t>
            </a:r>
            <a:r>
              <a:rPr lang="en-US" altLang="zh-CN" dirty="0" smtClean="0"/>
              <a:t>–</a:t>
            </a:r>
            <a:r>
              <a:rPr lang="zh-CN" dirty="0" smtClean="0"/>
              <a:t> </a:t>
            </a:r>
            <a:r>
              <a:rPr lang="zh-CN" dirty="0"/>
              <a:t>Bi F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Bi F, et al.J Clin Oncol 2020;38(suppl);abstr 4506</a:t>
            </a:r>
          </a:p>
        </p:txBody>
      </p:sp>
      <p:graphicFrame>
        <p:nvGraphicFramePr>
          <p:cNvPr id="11" name="Group 88"/>
          <p:cNvGraphicFramePr>
            <a:graphicFrameLocks noGrp="1"/>
          </p:cNvGraphicFramePr>
          <p:nvPr>
            <p:extLst>
              <p:ext uri="{D42A27DB-BD31-4B8C-83A1-F6EECF244321}">
                <p14:modId xmlns:p14="http://schemas.microsoft.com/office/powerpoint/2010/main" val="2020849032"/>
              </p:ext>
            </p:extLst>
          </p:nvPr>
        </p:nvGraphicFramePr>
        <p:xfrm>
          <a:off x="424202" y="1641475"/>
          <a:ext cx="8295597" cy="3607822"/>
        </p:xfrm>
        <a:graphic>
          <a:graphicData uri="http://schemas.openxmlformats.org/drawingml/2006/table">
            <a:tbl>
              <a:tblPr firstRow="1" bandRow="1">
                <a:tableStyleId>{69012ECD-51FC-41F1-AA8D-1B2483CD663E}</a:tableStyleId>
              </a:tblPr>
              <a:tblGrid>
                <a:gridCol w="2743415">
                  <a:extLst>
                    <a:ext uri="{9D8B030D-6E8A-4147-A177-3AD203B41FA5}">
                      <a16:colId xmlns:a16="http://schemas.microsoft.com/office/drawing/2014/main" val="20000"/>
                    </a:ext>
                  </a:extLst>
                </a:gridCol>
                <a:gridCol w="2776091">
                  <a:extLst>
                    <a:ext uri="{9D8B030D-6E8A-4147-A177-3AD203B41FA5}">
                      <a16:colId xmlns:a16="http://schemas.microsoft.com/office/drawing/2014/main" val="3397994981"/>
                    </a:ext>
                  </a:extLst>
                </a:gridCol>
                <a:gridCol w="2776091">
                  <a:extLst>
                    <a:ext uri="{9D8B030D-6E8A-4147-A177-3AD203B41FA5}">
                      <a16:colId xmlns:a16="http://schemas.microsoft.com/office/drawing/2014/main" val="2460137384"/>
                    </a:ext>
                  </a:extLst>
                </a:gridCol>
              </a:tblGrid>
              <a:tr h="34745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dirty="0">
                          <a:ln>
                            <a:noFill/>
                          </a:ln>
                          <a:solidFill>
                            <a:schemeClr val="tx2"/>
                          </a:solidFill>
                          <a:latin typeface="+mn-lt"/>
                          <a:ea typeface="SimSun"/>
                          <a:cs typeface="Arial" charset="0"/>
                        </a:rPr>
                        <a:t>结局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多纳非尼 (n=328)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索拉非尼 (n=331)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ORR，n (%)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15 (4.6) [2.6,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 (2.7) [1.3, 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97">
                <a:tc>
                  <a:txBody>
                    <a:bodyPr/>
                    <a:lstStyle/>
                    <a:p>
                      <a:pPr marL="95250" indent="0"/>
                      <a:r>
                        <a:rPr lang="zh-CN" sz="1400">
                          <a:latin typeface="+mn-lt"/>
                          <a:ea typeface="SimSun"/>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19 (5.8)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12 (3.6)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163 (49.7)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166 (50.2)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122 (37.2)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124 (37.5)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 (7.0)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19 (8.8)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DCR，n (%)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101 (30.8) [25.8, 36.1]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95 (28.7) [23.9, 33.9]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第 24 周 DCR，</a:t>
                      </a:r>
                      <a:r>
                        <a:rPr kumimoji="0" lang="zh-CN" sz="1400" b="0" i="0" u="none" strike="noStrike" cap="none" normalizeH="0" baseline="0" noProof="0" dirty="0" smtClean="0">
                          <a:ln>
                            <a:noFill/>
                          </a:ln>
                          <a:solidFill>
                            <a:srgbClr val="4D4D4D"/>
                          </a:solidFill>
                          <a:latin typeface="+mn-lt"/>
                          <a:ea typeface="SimSun"/>
                          <a:cs typeface="Arial" charset="0"/>
                        </a:rPr>
                        <a:t>n</a:t>
                      </a:r>
                      <a:r>
                        <a:rPr kumimoji="0" lang="en-GB" altLang="zh-CN" sz="1400" b="0" i="0" u="none" strike="noStrike" cap="none" normalizeH="0" baseline="0" noProof="0" dirty="0" smtClean="0">
                          <a:ln>
                            <a:noFill/>
                          </a:ln>
                          <a:solidFill>
                            <a:srgbClr val="4D4D4D"/>
                          </a:solidFill>
                          <a:latin typeface="+mn-lt"/>
                          <a:ea typeface="SimSun"/>
                          <a:cs typeface="Arial" charset="0"/>
                        </a:rPr>
                        <a:t>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68 (20.7)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52 (15.7)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612048615"/>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mPFS（月）(95%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3.7 (3.0, 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 (2.4, 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4144418979"/>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HR (95% CI)；p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0.909 (0.763，1.082)；0.2824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60705932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4506：多纳非尼对比索拉非尼作为一线疗法用于晚期肝癌：一项开放性、随机化、多中心 </a:t>
            </a:r>
            <a:r>
              <a:rPr lang="zh-CN" dirty="0" smtClean="0"/>
              <a:t>I</a:t>
            </a:r>
            <a:r>
              <a:rPr lang="zh-CN" dirty="0"/>
              <a:t>I/III 期试验 </a:t>
            </a:r>
            <a:r>
              <a:rPr lang="en-US" altLang="zh-CN" dirty="0" smtClean="0"/>
              <a:t>–</a:t>
            </a:r>
            <a:r>
              <a:rPr lang="zh-CN" dirty="0" smtClean="0"/>
              <a:t> </a:t>
            </a:r>
            <a:r>
              <a:rPr lang="zh-CN" dirty="0"/>
              <a:t>Bi F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4000"/>
              </a:spcBef>
              <a:buNone/>
            </a:pPr>
            <a:r>
              <a:rPr lang="zh-CN" b="1"/>
              <a:t>结论</a:t>
            </a:r>
          </a:p>
          <a:p>
            <a:r>
              <a:rPr lang="zh-CN" b="1"/>
              <a:t>在晚期 HCC 患者中，相比索拉非尼，多纳非尼在一线治疗中呈现 OS 更佳并具有良好的安全性</a:t>
            </a:r>
          </a:p>
        </p:txBody>
      </p:sp>
      <p:sp>
        <p:nvSpPr>
          <p:cNvPr id="5" name="Text Placeholder 4"/>
          <p:cNvSpPr>
            <a:spLocks noGrp="1"/>
          </p:cNvSpPr>
          <p:nvPr>
            <p:ph type="body" sz="quarter" idx="11"/>
          </p:nvPr>
        </p:nvSpPr>
        <p:spPr/>
        <p:txBody>
          <a:bodyPr/>
          <a:lstStyle/>
          <a:p>
            <a:r>
              <a:rPr lang="zh-CN"/>
              <a:t>Bi F, et al.J Clin Oncol 2020;38(suppl);abstr 4506</a:t>
            </a:r>
          </a:p>
        </p:txBody>
      </p:sp>
      <p:graphicFrame>
        <p:nvGraphicFramePr>
          <p:cNvPr id="6" name="Group 88"/>
          <p:cNvGraphicFramePr>
            <a:graphicFrameLocks noGrp="1"/>
          </p:cNvGraphicFramePr>
          <p:nvPr>
            <p:extLst>
              <p:ext uri="{D42A27DB-BD31-4B8C-83A1-F6EECF244321}">
                <p14:modId xmlns:p14="http://schemas.microsoft.com/office/powerpoint/2010/main" val="3635180622"/>
              </p:ext>
            </p:extLst>
          </p:nvPr>
        </p:nvGraphicFramePr>
        <p:xfrm>
          <a:off x="390388" y="1653239"/>
          <a:ext cx="8363224" cy="2776320"/>
        </p:xfrm>
        <a:graphic>
          <a:graphicData uri="http://schemas.openxmlformats.org/drawingml/2006/table">
            <a:tbl>
              <a:tblPr firstRow="1" bandRow="1">
                <a:tableStyleId>{69012ECD-51FC-41F1-AA8D-1B2483CD663E}</a:tableStyleId>
              </a:tblPr>
              <a:tblGrid>
                <a:gridCol w="2813450">
                  <a:extLst>
                    <a:ext uri="{9D8B030D-6E8A-4147-A177-3AD203B41FA5}">
                      <a16:colId xmlns:a16="http://schemas.microsoft.com/office/drawing/2014/main" val="20000"/>
                    </a:ext>
                  </a:extLst>
                </a:gridCol>
                <a:gridCol w="2177358">
                  <a:extLst>
                    <a:ext uri="{9D8B030D-6E8A-4147-A177-3AD203B41FA5}">
                      <a16:colId xmlns:a16="http://schemas.microsoft.com/office/drawing/2014/main" val="3397994981"/>
                    </a:ext>
                  </a:extLst>
                </a:gridCol>
                <a:gridCol w="2177358">
                  <a:extLst>
                    <a:ext uri="{9D8B030D-6E8A-4147-A177-3AD203B41FA5}">
                      <a16:colId xmlns:a16="http://schemas.microsoft.com/office/drawing/2014/main" val="20002"/>
                    </a:ext>
                  </a:extLst>
                </a:gridCol>
                <a:gridCol w="1195058">
                  <a:extLst>
                    <a:ext uri="{9D8B030D-6E8A-4147-A177-3AD203B41FA5}">
                      <a16:colId xmlns:a16="http://schemas.microsoft.com/office/drawing/2014/main" val="20003"/>
                    </a:ext>
                  </a:extLst>
                </a:gridCol>
              </a:tblGrid>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u="none" strike="noStrike" cap="none" normalizeH="0" baseline="0" noProof="0">
                          <a:ln>
                            <a:noFill/>
                          </a:ln>
                          <a:solidFill>
                            <a:schemeClr val="tx2"/>
                          </a:solidFill>
                          <a:latin typeface="+mn-lt"/>
                          <a:ea typeface="SimSun"/>
                        </a:rPr>
                        <a:t>多纳非尼 (n=333)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索拉非尼 (n=332)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级</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SAE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导致给药中断</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导致停药</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57.4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16.5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0.3731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0.0082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0.2307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0.0013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0.3324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0.1610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7645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任何 TRAE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 级</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SAE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导致给药中断</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导致停药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94.3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37.5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25.2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96.7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49.7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6.6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36.1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0.1902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0.0018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1.0000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0.0025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mn-cs"/>
                        </a:rPr>
                        <a:t>0.3544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9400561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4507：阿帕替尼作为二线治疗用于晚期肝细胞癌中国患者：一项随机化、安慰剂对照、双盲的 III 期研</a:t>
            </a:r>
            <a:r>
              <a:rPr lang="zh-CN" dirty="0" smtClean="0"/>
              <a:t>究</a:t>
            </a:r>
            <a:r>
              <a:rPr lang="en-GB" altLang="zh-CN" dirty="0" smtClean="0"/>
              <a:t> </a:t>
            </a:r>
            <a:r>
              <a:rPr lang="zh-CN" dirty="0" smtClean="0"/>
              <a:t>–</a:t>
            </a:r>
            <a:r>
              <a:rPr lang="en-GB" altLang="zh-CN" dirty="0" smtClean="0"/>
              <a:t> </a:t>
            </a:r>
            <a:r>
              <a:rPr lang="zh-CN" dirty="0" smtClean="0"/>
              <a:t>L</a:t>
            </a:r>
            <a:r>
              <a:rPr lang="zh-CN" dirty="0"/>
              <a:t>i Q 等人</a:t>
            </a:r>
          </a:p>
        </p:txBody>
      </p:sp>
      <p:sp>
        <p:nvSpPr>
          <p:cNvPr id="3" name="Content Placeholder 2"/>
          <p:cNvSpPr>
            <a:spLocks noGrp="1"/>
          </p:cNvSpPr>
          <p:nvPr>
            <p:ph idx="1"/>
          </p:nvPr>
        </p:nvSpPr>
        <p:spPr/>
        <p:txBody>
          <a:bodyPr/>
          <a:lstStyle/>
          <a:p>
            <a:pPr marL="0" indent="0">
              <a:buNone/>
            </a:pPr>
            <a:r>
              <a:rPr lang="zh-CN" b="1"/>
              <a:t>研究目的</a:t>
            </a:r>
          </a:p>
          <a:p>
            <a:r>
              <a:rPr lang="zh-CN"/>
              <a:t>评价阿帕替尼作为二线治疗用于晚期 HCC 中国患者的疗效和安全性</a:t>
            </a:r>
          </a:p>
        </p:txBody>
      </p:sp>
      <p:sp>
        <p:nvSpPr>
          <p:cNvPr id="5" name="Text Placeholder 4"/>
          <p:cNvSpPr>
            <a:spLocks noGrp="1"/>
          </p:cNvSpPr>
          <p:nvPr>
            <p:ph type="body" sz="quarter" idx="11"/>
          </p:nvPr>
        </p:nvSpPr>
        <p:spPr/>
        <p:txBody>
          <a:bodyPr/>
          <a:lstStyle/>
          <a:p>
            <a:r>
              <a:rPr lang="zh-CN"/>
              <a:t>Li Q, et al.J Clin Oncol 2020;38(suppl);abstr 4507</a:t>
            </a:r>
          </a:p>
        </p:txBody>
      </p:sp>
      <p:sp>
        <p:nvSpPr>
          <p:cNvPr id="7" name="Rectangle 9"/>
          <p:cNvSpPr txBox="1">
            <a:spLocks noChangeArrowheads="1"/>
          </p:cNvSpPr>
          <p:nvPr/>
        </p:nvSpPr>
        <p:spPr bwMode="auto">
          <a:xfrm>
            <a:off x="267689" y="5471137"/>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a:t>
            </a:r>
          </a:p>
        </p:txBody>
      </p:sp>
      <p:sp>
        <p:nvSpPr>
          <p:cNvPr id="8" name="Content Placeholder 26"/>
          <p:cNvSpPr txBox="1">
            <a:spLocks/>
          </p:cNvSpPr>
          <p:nvPr/>
        </p:nvSpPr>
        <p:spPr>
          <a:xfrm>
            <a:off x="4180878" y="5471137"/>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PFS、TTP、ORR、DoR、DCR、SD ≥6 周、安全性</a:t>
            </a:r>
          </a:p>
        </p:txBody>
      </p:sp>
      <p:sp>
        <p:nvSpPr>
          <p:cNvPr id="9" name="Oval 14"/>
          <p:cNvSpPr>
            <a:spLocks noChangeArrowheads="1"/>
          </p:cNvSpPr>
          <p:nvPr/>
        </p:nvSpPr>
        <p:spPr bwMode="auto">
          <a:xfrm>
            <a:off x="3157823" y="35365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2:1</a:t>
            </a:r>
          </a:p>
        </p:txBody>
      </p:sp>
      <p:cxnSp>
        <p:nvCxnSpPr>
          <p:cNvPr id="11" name="AutoShape 15"/>
          <p:cNvCxnSpPr>
            <a:cxnSpLocks noChangeShapeType="1"/>
            <a:stCxn id="9" idx="0"/>
            <a:endCxn id="15" idx="1"/>
          </p:cNvCxnSpPr>
          <p:nvPr/>
        </p:nvCxnSpPr>
        <p:spPr bwMode="auto">
          <a:xfrm rot="5400000" flipH="1" flipV="1">
            <a:off x="3380363" y="2736026"/>
            <a:ext cx="869772" cy="7312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FFFFFF"/>
                </a:solidFill>
                <a:uLnTx/>
                <a:uFillTx/>
                <a:latin typeface="Arial"/>
                <a:ea typeface="SimSun" pitchFamily="2" charset="-122"/>
                <a:cs typeface="Arial"/>
              </a:rPr>
              <a:t>PD</a:t>
            </a:r>
            <a:r>
              <a:rPr kumimoji="0" lang="zh-CN" sz="1600" b="1" i="0" u="none" strike="noStrike" cap="none" normalizeH="0" baseline="0" dirty="0" smtClean="0">
                <a:ln>
                  <a:noFill/>
                </a:ln>
                <a:solidFill>
                  <a:srgbClr val="FFFFFF"/>
                </a:solidFill>
                <a:uLnTx/>
                <a:uFillTx/>
                <a:latin typeface="Arial"/>
                <a:ea typeface="SimSun" pitchFamily="2" charset="-122"/>
                <a:cs typeface="Arial"/>
              </a:rPr>
              <a:t>/</a:t>
            </a:r>
            <a:r>
              <a:rPr kumimoji="0" lang="zh-CN" sz="1600" b="1" i="0" u="none" strike="noStrike" cap="none" normalizeH="0" baseline="0" dirty="0">
                <a:ln>
                  <a:noFill/>
                </a:ln>
                <a:solidFill>
                  <a:srgbClr val="FFFFFF"/>
                </a:solidFill>
                <a:uLnTx/>
                <a:uFillTx/>
                <a:latin typeface="Arial"/>
                <a:ea typeface="SimSun" pitchFamily="2" charset="-122"/>
                <a:cs typeface="Arial"/>
              </a:rPr>
              <a:t/>
            </a:r>
            <a:br>
              <a:rPr kumimoji="0" lang="zh-CN" sz="1600" b="1" i="0" u="none" strike="noStrike" cap="none" normalizeH="0" baseline="0" dirty="0">
                <a:ln>
                  <a:noFill/>
                </a:ln>
                <a:solidFill>
                  <a:srgbClr val="FFFFFF"/>
                </a:solidFill>
                <a:uLnTx/>
                <a:uFillTx/>
                <a:latin typeface="Arial"/>
                <a:ea typeface="SimSun" pitchFamily="2" charset="-122"/>
                <a:cs typeface="Arial"/>
              </a:rPr>
            </a:br>
            <a:r>
              <a:rPr kumimoji="0" lang="zh-CN" sz="1600" b="1" i="0" u="none" strike="noStrike" cap="none" normalizeH="0" baseline="0" dirty="0">
                <a:ln>
                  <a:noFill/>
                </a:ln>
                <a:solidFill>
                  <a:srgbClr val="FFFFFF"/>
                </a:solidFill>
                <a:uLnTx/>
                <a:uFillTx/>
                <a:latin typeface="Arial"/>
                <a:ea typeface="SimSun" pitchFamily="2" charset="-122"/>
                <a:cs typeface="Arial"/>
              </a:rPr>
              <a:t>毒性</a:t>
            </a:r>
          </a:p>
        </p:txBody>
      </p:sp>
      <p:cxnSp>
        <p:nvCxnSpPr>
          <p:cNvPr id="13" name="AutoShape 19"/>
          <p:cNvCxnSpPr>
            <a:cxnSpLocks noChangeShapeType="1"/>
            <a:stCxn id="16" idx="3"/>
            <a:endCxn id="9" idx="2"/>
          </p:cNvCxnSpPr>
          <p:nvPr/>
        </p:nvCxnSpPr>
        <p:spPr bwMode="auto">
          <a:xfrm flipV="1">
            <a:off x="2858400" y="3828640"/>
            <a:ext cx="299423" cy="1"/>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a:ea typeface="SimSun" pitchFamily="2" charset="-122"/>
                <a:cs typeface="Arial"/>
              </a:rPr>
              <a:t>阿帕替尼 750 mg/天 po (n=267)</a:t>
            </a:r>
          </a:p>
        </p:txBody>
      </p:sp>
      <p:sp>
        <p:nvSpPr>
          <p:cNvPr id="16" name="AutoShape 9"/>
          <p:cNvSpPr>
            <a:spLocks noChangeArrowheads="1"/>
          </p:cNvSpPr>
          <p:nvPr/>
        </p:nvSpPr>
        <p:spPr bwMode="auto">
          <a:xfrm>
            <a:off x="326402" y="2331051"/>
            <a:ext cx="2531998" cy="299517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晚期 HCC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Child-Pugh A 或 B 级，评分 </a:t>
            </a:r>
            <a:r>
              <a:rPr kumimoji="0" lang="zh-CN" sz="16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600" b="0" i="0" u="none" strike="noStrike" cap="none" normalizeH="0" baseline="0" dirty="0">
                <a:ln>
                  <a:noFill/>
                </a:ln>
                <a:solidFill>
                  <a:srgbClr val="FFFFFF"/>
                </a:solidFill>
                <a:uLnTx/>
                <a:uFillTx/>
                <a:latin typeface="Arial"/>
                <a:ea typeface="SimSun" pitchFamily="2" charset="-122"/>
                <a:cs typeface="Arial"/>
              </a:rPr>
              <a:t>7</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600" b="0" i="0" u="none" strike="noStrike" cap="none" normalizeH="0" baseline="0" dirty="0">
                <a:ln>
                  <a:noFill/>
                </a:ln>
                <a:solidFill>
                  <a:srgbClr val="FFFFFF"/>
                </a:solidFill>
                <a:uLnTx/>
                <a:uFillTx/>
                <a:latin typeface="Arial"/>
                <a:ea typeface="SimSun" pitchFamily="2" charset="-122"/>
                <a:cs typeface="Arial"/>
              </a:rPr>
              <a:t>1 次既往全身性治</a:t>
            </a:r>
            <a:r>
              <a:rPr kumimoji="0" lang="zh-CN" sz="1600" b="0" i="0" u="none" strike="noStrike" cap="none" normalizeH="0" baseline="0" dirty="0" smtClean="0">
                <a:ln>
                  <a:noFill/>
                </a:ln>
                <a:solidFill>
                  <a:srgbClr val="FFFFFF"/>
                </a:solidFill>
                <a:uLnTx/>
                <a:uFillTx/>
                <a:latin typeface="Arial"/>
                <a:ea typeface="SimSun" pitchFamily="2" charset="-122"/>
                <a:cs typeface="Arial"/>
              </a:rPr>
              <a:t>疗</a:t>
            </a:r>
            <a: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t/>
            </a:r>
            <a:b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br>
            <a:r>
              <a:rPr kumimoji="0" lang="zh-CN" sz="1600" b="0" i="0" u="none" strike="noStrike" cap="none" normalizeH="0" baseline="0" dirty="0" smtClean="0">
                <a:ln>
                  <a:noFill/>
                </a:ln>
                <a:solidFill>
                  <a:srgbClr val="FFFFFF"/>
                </a:solidFill>
                <a:uLnTx/>
                <a:uFillTx/>
                <a:latin typeface="Arial"/>
                <a:ea typeface="SimSun" pitchFamily="2" charset="-122"/>
                <a:cs typeface="Arial"/>
              </a:rPr>
              <a:t>（</a:t>
            </a:r>
            <a:r>
              <a:rPr kumimoji="0" lang="zh-CN" sz="1600" b="0" i="0" u="none" strike="noStrike" cap="none" normalizeH="0" baseline="0" dirty="0">
                <a:ln>
                  <a:noFill/>
                </a:ln>
                <a:solidFill>
                  <a:srgbClr val="FFFFFF"/>
                </a:solidFill>
                <a:uLnTx/>
                <a:uFillTx/>
                <a:latin typeface="Arial"/>
                <a:ea typeface="SimSun" pitchFamily="2" charset="-122"/>
                <a:cs typeface="Arial"/>
              </a:rPr>
              <a:t>索拉非尼和/或基于奥沙利铂的化疗）</a:t>
            </a:r>
          </a:p>
          <a:p>
            <a:pPr marL="228600" indent="-228600" defTabSz="892175" eaLnBrk="0" hangingPunct="0">
              <a:spcAft>
                <a:spcPct val="30000"/>
              </a:spcAft>
              <a:buFont typeface="Arial" pitchFamily="34" charset="0"/>
              <a:buChar char="•"/>
              <a:defRPr/>
            </a:pPr>
            <a:r>
              <a:rPr lang="zh-CN" sz="1600" dirty="0">
                <a:solidFill>
                  <a:srgbClr val="FFFFFF"/>
                </a:solidFill>
                <a:latin typeface="Arial"/>
                <a:ea typeface="SimSun" pitchFamily="2" charset="-122"/>
                <a:cs typeface="Arial"/>
              </a:rPr>
              <a:t>BCLC 阶段：B 或 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(n=40</a:t>
            </a:r>
            <a:r>
              <a:rPr kumimoji="0" lang="zh-CN" sz="1600" b="0" i="0" u="none" strike="noStrike" cap="none" normalizeH="0" baseline="0" dirty="0" smtClean="0">
                <a:ln>
                  <a:noFill/>
                </a:ln>
                <a:solidFill>
                  <a:srgbClr val="FFFFFF"/>
                </a:solidFill>
                <a:uLnTx/>
                <a:uFillTx/>
                <a:latin typeface="Arial"/>
                <a:ea typeface="SimSun" pitchFamily="2" charset="-122"/>
                <a:cs typeface="Arial"/>
              </a:rPr>
              <a:t>0</a:t>
            </a:r>
            <a:r>
              <a:rPr kumimoji="0" lang="en-GB" altLang="zh-CN" sz="1600" b="0" i="0" u="none" strike="noStrike" cap="none" normalizeH="0" baseline="0" dirty="0" smtClean="0">
                <a:ln>
                  <a:noFill/>
                </a:ln>
                <a:solidFill>
                  <a:srgbClr val="FFFFFF"/>
                </a:solidFill>
                <a:uLnTx/>
                <a:uFillTx/>
                <a:latin typeface="Arial"/>
                <a:ea typeface="SimSun" pitchFamily="2" charset="-122"/>
                <a:cs typeface="Arial"/>
              </a:rPr>
              <a:t>)</a:t>
            </a:r>
            <a:endParaRPr kumimoji="0" lang="zh-CN" sz="1600" b="0" i="0" u="none" strike="noStrike" cap="none" normalizeH="0" baseline="0" dirty="0">
              <a:ln>
                <a:noFill/>
              </a:ln>
              <a:solidFill>
                <a:srgbClr val="FFFFFF"/>
              </a:solidFill>
              <a:uLnTx/>
              <a:uFillTx/>
              <a:latin typeface="Arial"/>
              <a:ea typeface="SimSun" pitchFamily="2" charset="-122"/>
              <a:cs typeface="Arial"/>
            </a:endParaRPr>
          </a:p>
        </p:txBody>
      </p:sp>
      <p:cxnSp>
        <p:nvCxnSpPr>
          <p:cNvPr id="17" name="AutoShape 16"/>
          <p:cNvCxnSpPr>
            <a:cxnSpLocks noChangeShapeType="1"/>
            <a:stCxn id="9" idx="4"/>
            <a:endCxn id="20" idx="1"/>
          </p:cNvCxnSpPr>
          <p:nvPr/>
        </p:nvCxnSpPr>
        <p:spPr bwMode="auto">
          <a:xfrm rot="16200000" flipH="1">
            <a:off x="3407442" y="4162918"/>
            <a:ext cx="815615" cy="731257"/>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701496" y="4601835"/>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dirty="0">
                <a:ln>
                  <a:noFill/>
                </a:ln>
                <a:solidFill>
                  <a:srgbClr val="FFFFFF"/>
                </a:solidFill>
                <a:uLnTx/>
                <a:uFillTx/>
                <a:latin typeface="Arial"/>
                <a:ea typeface="SimSun" pitchFamily="2" charset="-122"/>
                <a:cs typeface="Arial"/>
              </a:rPr>
              <a:t>PD</a:t>
            </a:r>
            <a:r>
              <a:rPr kumimoji="0" lang="zh-CN" sz="1600" b="1" i="0" u="none" strike="noStrike" cap="none" normalizeH="0" baseline="0" dirty="0" smtClean="0">
                <a:ln>
                  <a:noFill/>
                </a:ln>
                <a:solidFill>
                  <a:srgbClr val="FFFFFF"/>
                </a:solidFill>
                <a:uLnTx/>
                <a:uFillTx/>
                <a:latin typeface="Arial"/>
                <a:ea typeface="SimSun" pitchFamily="2" charset="-122"/>
                <a:cs typeface="Arial"/>
              </a:rPr>
              <a:t>/</a:t>
            </a:r>
            <a:r>
              <a:rPr kumimoji="0" lang="zh-CN" sz="1600" b="1" i="0" u="none" strike="noStrike" cap="none" normalizeH="0" baseline="0" dirty="0">
                <a:ln>
                  <a:noFill/>
                </a:ln>
                <a:solidFill>
                  <a:srgbClr val="FFFFFF"/>
                </a:solidFill>
                <a:uLnTx/>
                <a:uFillTx/>
                <a:latin typeface="Arial"/>
                <a:ea typeface="SimSun" pitchFamily="2" charset="-122"/>
                <a:cs typeface="Arial"/>
              </a:rPr>
              <a:t/>
            </a:r>
            <a:br>
              <a:rPr kumimoji="0" lang="zh-CN" sz="1600" b="1" i="0" u="none" strike="noStrike" cap="none" normalizeH="0" baseline="0" dirty="0">
                <a:ln>
                  <a:noFill/>
                </a:ln>
                <a:solidFill>
                  <a:srgbClr val="FFFFFF"/>
                </a:solidFill>
                <a:uLnTx/>
                <a:uFillTx/>
                <a:latin typeface="Arial"/>
                <a:ea typeface="SimSun" pitchFamily="2" charset="-122"/>
                <a:cs typeface="Arial"/>
              </a:rPr>
            </a:br>
            <a:r>
              <a:rPr kumimoji="0" lang="zh-CN" sz="1600" b="1" i="0" u="none" strike="noStrike" cap="none" normalizeH="0" baseline="0" dirty="0">
                <a:ln>
                  <a:noFill/>
                </a:ln>
                <a:solidFill>
                  <a:srgbClr val="FFFFFF"/>
                </a:solidFill>
                <a:uLnTx/>
                <a:uFillTx/>
                <a:latin typeface="Arial"/>
                <a:ea typeface="SimSun" pitchFamily="2" charset="-122"/>
                <a:cs typeface="Arial"/>
              </a:rPr>
              <a:t>毒性</a:t>
            </a:r>
          </a:p>
        </p:txBody>
      </p:sp>
      <p:cxnSp>
        <p:nvCxnSpPr>
          <p:cNvPr id="19" name="AutoShape 20"/>
          <p:cNvCxnSpPr>
            <a:cxnSpLocks noChangeShapeType="1"/>
            <a:stCxn id="20" idx="3"/>
            <a:endCxn id="18" idx="1"/>
          </p:cNvCxnSpPr>
          <p:nvPr/>
        </p:nvCxnSpPr>
        <p:spPr bwMode="auto">
          <a:xfrm flipV="1">
            <a:off x="7329752" y="4936354"/>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180878" y="4534191"/>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a:ea typeface="SimSun" pitchFamily="2" charset="-122"/>
                <a:cs typeface="Arial"/>
              </a:rPr>
              <a:t>安慰剂 </a:t>
            </a:r>
            <a:br>
              <a:rPr kumimoji="0" lang="zh-CN" sz="1800" b="0" i="0" u="none" strike="noStrike" cap="none" normalizeH="0" baseline="0" dirty="0">
                <a:ln>
                  <a:noFill/>
                </a:ln>
                <a:solidFill>
                  <a:srgbClr val="4D4D4D"/>
                </a:solidFill>
                <a:uLnTx/>
                <a:uFillTx/>
                <a:latin typeface="Arial"/>
                <a:ea typeface="SimSun" pitchFamily="2" charset="-122"/>
                <a:cs typeface="Arial"/>
              </a:rPr>
            </a:br>
            <a:r>
              <a:rPr kumimoji="0" lang="zh-CN" sz="1800" b="0" i="0" u="none" strike="noStrike" cap="none" normalizeH="0" baseline="0" dirty="0">
                <a:ln>
                  <a:noFill/>
                </a:ln>
                <a:solidFill>
                  <a:srgbClr val="4D4D4D"/>
                </a:solidFill>
                <a:uLnTx/>
                <a:uFillTx/>
                <a:latin typeface="Arial"/>
                <a:ea typeface="SimSun" pitchFamily="2" charset="-122"/>
                <a:cs typeface="Arial"/>
              </a:rPr>
              <a:t>(n=133)</a:t>
            </a:r>
          </a:p>
        </p:txBody>
      </p:sp>
      <p:sp>
        <p:nvSpPr>
          <p:cNvPr id="21" name="Content Placeholder 26"/>
          <p:cNvSpPr txBox="1">
            <a:spLocks/>
          </p:cNvSpPr>
          <p:nvPr/>
        </p:nvSpPr>
        <p:spPr bwMode="auto">
          <a:xfrm>
            <a:off x="4252629" y="3133036"/>
            <a:ext cx="3924439"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zh-CN" sz="1400" b="1" i="0" u="none" strike="noStrike" cap="none" normalizeH="0" baseline="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a:ln>
                  <a:noFill/>
                </a:ln>
                <a:solidFill>
                  <a:srgbClr val="4D4D4D"/>
                </a:solidFill>
                <a:uLnTx/>
                <a:uFillTx/>
                <a:latin typeface="Arial"/>
                <a:ea typeface="SimSun"/>
                <a:cs typeface="Arial"/>
              </a:rPr>
              <a:t>ECOG PS (0 vs. 1)</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a:ln>
                  <a:noFill/>
                </a:ln>
                <a:solidFill>
                  <a:srgbClr val="4D4D4D"/>
                </a:solidFill>
                <a:uLnTx/>
                <a:uFillTx/>
                <a:latin typeface="Arial"/>
                <a:ea typeface="SimSun"/>
              </a:rPr>
              <a:t>既往使用索拉非尼 </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a:ln>
                  <a:noFill/>
                </a:ln>
                <a:solidFill>
                  <a:srgbClr val="4D4D4D"/>
                </a:solidFill>
                <a:uLnTx/>
                <a:uFillTx/>
                <a:latin typeface="Arial"/>
                <a:ea typeface="SimSun"/>
              </a:rPr>
              <a:t>肝外扩散和/或大血管侵袭（是 vs. 否）</a:t>
            </a:r>
          </a:p>
        </p:txBody>
      </p:sp>
    </p:spTree>
    <p:extLst>
      <p:ext uri="{BB962C8B-B14F-4D97-AF65-F5344CB8AC3E}">
        <p14:creationId xmlns:p14="http://schemas.microsoft.com/office/powerpoint/2010/main" val="55608848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4507：阿帕替尼作为二线治疗用于晚期肝细胞癌中国患者：一项随机化、安慰剂对照、双盲的 III 期研</a:t>
            </a:r>
            <a:r>
              <a:rPr lang="zh-CN" dirty="0" smtClean="0"/>
              <a:t>究</a:t>
            </a:r>
            <a:r>
              <a:rPr lang="en-GB" altLang="zh-CN" dirty="0" smtClean="0"/>
              <a:t> </a:t>
            </a:r>
            <a:r>
              <a:rPr lang="zh-CN" dirty="0" smtClean="0"/>
              <a:t>–</a:t>
            </a:r>
            <a:r>
              <a:rPr lang="en-GB" altLang="zh-CN" dirty="0" smtClean="0"/>
              <a:t> </a:t>
            </a:r>
            <a:r>
              <a:rPr lang="zh-CN" dirty="0" smtClean="0"/>
              <a:t>L</a:t>
            </a:r>
            <a:r>
              <a:rPr lang="zh-CN" dirty="0"/>
              <a:t>i Q 等人</a:t>
            </a:r>
          </a:p>
        </p:txBody>
      </p:sp>
      <p:sp>
        <p:nvSpPr>
          <p:cNvPr id="3" name="Content Placeholder 2"/>
          <p:cNvSpPr>
            <a:spLocks noGrp="1"/>
          </p:cNvSpPr>
          <p:nvPr>
            <p:ph idx="1"/>
          </p:nvPr>
        </p:nvSpPr>
        <p:spPr/>
        <p:txBody>
          <a:bodyPr/>
          <a:lstStyle/>
          <a:p>
            <a:pPr marL="0" indent="0">
              <a:buNone/>
            </a:pPr>
            <a:r>
              <a:rPr lang="zh-CN" b="1"/>
              <a:t>关键结果</a:t>
            </a:r>
          </a:p>
          <a:p>
            <a:pPr>
              <a:spcBef>
                <a:spcPts val="31200"/>
              </a:spcBef>
            </a:pPr>
            <a:r>
              <a:rPr lang="zh-CN"/>
              <a:t>mPFS：阿帕替尼 4.5 个月（95% CI 为 3.9, 4.7）vs. 安慰剂 1.9 个月（9% CI 为 1.9, 2.0） </a:t>
            </a:r>
          </a:p>
          <a:p>
            <a:pPr lvl="1"/>
            <a:r>
              <a:rPr lang="zh-CN"/>
              <a:t>HR 0.471（95% CI 为 0.369，0.601）；p&lt;0.0001</a:t>
            </a:r>
          </a:p>
          <a:p>
            <a:pPr marL="0" indent="0">
              <a:buNone/>
            </a:pPr>
            <a:endParaRPr lang="en-US" dirty="0"/>
          </a:p>
        </p:txBody>
      </p:sp>
      <p:sp>
        <p:nvSpPr>
          <p:cNvPr id="5" name="Text Placeholder 4"/>
          <p:cNvSpPr>
            <a:spLocks noGrp="1"/>
          </p:cNvSpPr>
          <p:nvPr>
            <p:ph type="body" sz="quarter" idx="11"/>
          </p:nvPr>
        </p:nvSpPr>
        <p:spPr/>
        <p:txBody>
          <a:bodyPr/>
          <a:lstStyle/>
          <a:p>
            <a:r>
              <a:rPr lang="zh-CN"/>
              <a:t>Li Q, et al.J Clin Oncol 2020;38(suppl);abstr 4507</a:t>
            </a:r>
          </a:p>
        </p:txBody>
      </p:sp>
      <p:graphicFrame>
        <p:nvGraphicFramePr>
          <p:cNvPr id="4"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1602311032"/>
              </p:ext>
            </p:extLst>
          </p:nvPr>
        </p:nvGraphicFramePr>
        <p:xfrm>
          <a:off x="4527234" y="1833991"/>
          <a:ext cx="4373719" cy="178761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accent3"/>
                          </a:solidFill>
                        </a:rPr>
                        <a:t>阿帕替尼
</a:t>
                      </a:r>
                      <a:r>
                        <a:rPr lang="zh-CN" sz="1000" dirty="0" smtClean="0">
                          <a:solidFill>
                            <a:schemeClr val="accent3"/>
                          </a:solidFill>
                        </a:rPr>
                        <a:t>(</a:t>
                      </a:r>
                      <a:r>
                        <a:rPr lang="zh-CN" sz="1000" dirty="0">
                          <a:solidFill>
                            <a:schemeClr val="accent3"/>
                          </a:solidFill>
                        </a:rPr>
                        <a:t>n=261)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accent2"/>
                          </a:solidFill>
                        </a:rPr>
                        <a:t>安慰剂
</a:t>
                      </a:r>
                      <a:r>
                        <a:rPr lang="zh-CN" sz="1000" dirty="0" smtClean="0">
                          <a:solidFill>
                            <a:schemeClr val="accent2"/>
                          </a:solidFill>
                        </a:rPr>
                        <a:t>(</a:t>
                      </a:r>
                      <a:r>
                        <a:rPr lang="zh-CN" sz="1000" dirty="0">
                          <a:solidFill>
                            <a:schemeClr val="accent2"/>
                          </a:solidFill>
                        </a:rPr>
                        <a:t>n=132)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35135">
                <a:tc>
                  <a:txBody>
                    <a:bodyPr/>
                    <a:lstStyle/>
                    <a:p>
                      <a:r>
                        <a:rPr lang="zh-CN" sz="1000">
                          <a:solidFill>
                            <a:srgbClr val="4D4D4D"/>
                          </a:solidFill>
                        </a:rPr>
                        <a:t>事件，n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206 (78.9)</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106 (80.3)</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35135">
                <a:tc>
                  <a:txBody>
                    <a:bodyPr/>
                    <a:lstStyle/>
                    <a:p>
                      <a:r>
                        <a:rPr lang="zh-CN" sz="1000">
                          <a:solidFill>
                            <a:srgbClr val="4D4D4D"/>
                          </a:solidFill>
                        </a:rPr>
                        <a:t>mOS</a:t>
                      </a:r>
                      <a:r>
                        <a:rPr lang="zh-CN" sz="1000" baseline="0">
                          <a:solidFill>
                            <a:srgbClr val="4D4D4D"/>
                          </a:solidFill>
                        </a:rPr>
                        <a:t> </a:t>
                      </a:r>
                      <a:r>
                        <a:rPr lang="zh-CN" sz="1000">
                          <a:solidFill>
                            <a:srgbClr val="4D4D4D"/>
                          </a:solidFill>
                        </a:rPr>
                        <a:t>（月）(95%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8.7 (7.5,</a:t>
                      </a:r>
                      <a:r>
                        <a:rPr lang="zh-CN" sz="1000" baseline="0">
                          <a:solidFill>
                            <a:schemeClr val="tx1"/>
                          </a:solidFill>
                        </a:rPr>
                        <a:t> </a:t>
                      </a:r>
                      <a:r>
                        <a:rPr lang="zh-CN" sz="1000">
                          <a:solidFill>
                            <a:schemeClr val="tx1"/>
                          </a:solidFill>
                        </a:rPr>
                        <a:t>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6.8 (5.7,</a:t>
                      </a:r>
                      <a:r>
                        <a:rPr lang="zh-CN" sz="1000" baseline="0">
                          <a:solidFill>
                            <a:schemeClr val="tx1"/>
                          </a:solidFill>
                        </a:rPr>
                        <a:t> </a:t>
                      </a:r>
                      <a:r>
                        <a:rPr lang="zh-CN" sz="1000">
                          <a:solidFill>
                            <a:schemeClr val="tx1"/>
                          </a:solidFill>
                        </a:rPr>
                        <a:t>9.1)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35135">
                <a:tc>
                  <a:txBody>
                    <a:bodyPr/>
                    <a:lstStyle/>
                    <a:p>
                      <a:r>
                        <a:rPr lang="zh-CN" sz="1000">
                          <a:solidFill>
                            <a:srgbClr val="4D4D4D"/>
                          </a:solidFill>
                        </a:rPr>
                        <a:t>HR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zh-CN" sz="1000">
                          <a:solidFill>
                            <a:srgbClr val="4D4D4D"/>
                          </a:solidFill>
                        </a:rPr>
                        <a:t>0.785 (0.617,</a:t>
                      </a:r>
                      <a:r>
                        <a:rPr lang="zh-CN" sz="1000" baseline="0">
                          <a:solidFill>
                            <a:srgbClr val="4D4D4D"/>
                          </a:solidFill>
                        </a:rPr>
                        <a:t> </a:t>
                      </a:r>
                      <a:r>
                        <a:rPr lang="zh-CN" sz="1000">
                          <a:solidFill>
                            <a:srgbClr val="4D4D4D"/>
                          </a:solidFill>
                        </a:rPr>
                        <a:t>0.998)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35135">
                <a:tc>
                  <a:txBody>
                    <a:bodyPr/>
                    <a:lstStyle/>
                    <a:p>
                      <a:r>
                        <a:rPr lang="zh-CN" sz="1000">
                          <a:solidFill>
                            <a:srgbClr val="4D4D4D"/>
                          </a:solidFill>
                        </a:rPr>
                        <a:t>双侧分层 </a:t>
                      </a:r>
                      <a:r>
                        <a:rPr lang="zh-CN" sz="1000" b="0" i="0">
                          <a:solidFill>
                            <a:srgbClr val="4D4D4D"/>
                          </a:solidFill>
                        </a:rPr>
                        <a:t>p 值</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zh-CN" sz="1000">
                          <a:solidFill>
                            <a:srgbClr val="4D4D4D"/>
                          </a:solidFill>
                        </a:rPr>
                        <a:t>0.0476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r h="235135">
                <a:tc>
                  <a:txBody>
                    <a:bodyPr/>
                    <a:lstStyle/>
                    <a:p>
                      <a:r>
                        <a:rPr lang="zh-CN" sz="1000">
                          <a:solidFill>
                            <a:srgbClr val="4D4D4D"/>
                          </a:solidFill>
                        </a:rPr>
                        <a:t>6</a:t>
                      </a:r>
                      <a:r>
                        <a:rPr lang="zh-CN" sz="1000" baseline="0">
                          <a:solidFill>
                            <a:srgbClr val="4D4D4D"/>
                          </a:solidFill>
                        </a:rPr>
                        <a:t> 个月</a:t>
                      </a:r>
                      <a:r>
                        <a:rPr lang="zh-CN" sz="1000">
                          <a:solidFill>
                            <a:srgbClr val="4D4D4D"/>
                          </a:solidFill>
                        </a:rPr>
                        <a:t> OS 率，%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70 (64.1,</a:t>
                      </a:r>
                      <a:r>
                        <a:rPr lang="zh-CN" sz="1000" baseline="0">
                          <a:solidFill>
                            <a:srgbClr val="4D4D4D"/>
                          </a:solidFill>
                        </a:rPr>
                        <a:t> 7</a:t>
                      </a:r>
                      <a:r>
                        <a:rPr lang="zh-CN" sz="1000">
                          <a:solidFill>
                            <a:srgbClr val="4D4D4D"/>
                          </a:solidFill>
                        </a:rPr>
                        <a:t>5.2)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56.1 (47.2,</a:t>
                      </a:r>
                      <a:r>
                        <a:rPr lang="zh-CN" sz="1000" baseline="0">
                          <a:solidFill>
                            <a:srgbClr val="4D4D4D"/>
                          </a:solidFill>
                        </a:rPr>
                        <a:t> </a:t>
                      </a:r>
                      <a:r>
                        <a:rPr lang="zh-CN" sz="1000">
                          <a:solidFill>
                            <a:srgbClr val="4D4D4D"/>
                          </a:solidFill>
                        </a:rPr>
                        <a:t>64.0)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93824261"/>
                  </a:ext>
                </a:extLst>
              </a:tr>
              <a:tr h="2351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000">
                          <a:solidFill>
                            <a:srgbClr val="4D4D4D"/>
                          </a:solidFill>
                        </a:rPr>
                        <a:t>12 个月 OS 率，% (95% CI)</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000">
                          <a:solidFill>
                            <a:srgbClr val="4D4D4D"/>
                          </a:solidFill>
                        </a:rPr>
                        <a:t>36.8 (30.8,</a:t>
                      </a:r>
                      <a:r>
                        <a:rPr lang="zh-CN" sz="1000" baseline="0">
                          <a:solidFill>
                            <a:srgbClr val="4D4D4D"/>
                          </a:solidFill>
                        </a:rPr>
                        <a:t> </a:t>
                      </a:r>
                      <a:r>
                        <a:rPr lang="zh-CN" sz="1000">
                          <a:solidFill>
                            <a:srgbClr val="4D4D4D"/>
                          </a:solidFill>
                        </a:rPr>
                        <a:t>42.8)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000" dirty="0">
                          <a:solidFill>
                            <a:srgbClr val="4D4D4D"/>
                          </a:solidFill>
                        </a:rPr>
                        <a:t>28.9 (21.2,</a:t>
                      </a:r>
                      <a:r>
                        <a:rPr lang="zh-CN" sz="1000" baseline="0" dirty="0">
                          <a:solidFill>
                            <a:srgbClr val="4D4D4D"/>
                          </a:solidFill>
                        </a:rPr>
                        <a:t> </a:t>
                      </a:r>
                      <a:r>
                        <a:rPr lang="zh-CN" sz="1000" dirty="0">
                          <a:solidFill>
                            <a:srgbClr val="4D4D4D"/>
                          </a:solidFill>
                        </a:rPr>
                        <a:t>37.1)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0060053"/>
                  </a:ext>
                </a:extLst>
              </a:tr>
            </a:tbl>
          </a:graphicData>
        </a:graphic>
      </p:graphicFrame>
      <p:grpSp>
        <p:nvGrpSpPr>
          <p:cNvPr id="6" name="Group 5"/>
          <p:cNvGrpSpPr/>
          <p:nvPr/>
        </p:nvGrpSpPr>
        <p:grpSpPr>
          <a:xfrm>
            <a:off x="552060" y="1652557"/>
            <a:ext cx="7211965" cy="3786641"/>
            <a:chOff x="88166" y="2072639"/>
            <a:chExt cx="7641041" cy="4202847"/>
          </a:xfrm>
        </p:grpSpPr>
        <p:sp>
          <p:nvSpPr>
            <p:cNvPr id="12" name="TextBox 10">
              <a:extLst>
                <a:ext uri="{FF2B5EF4-FFF2-40B4-BE49-F238E27FC236}">
                  <a16:creationId xmlns:a16="http://schemas.microsoft.com/office/drawing/2014/main" id="{27321B56-4F52-47C2-8E68-6AB22745B902}"/>
                </a:ext>
              </a:extLst>
            </p:cNvPr>
            <p:cNvSpPr txBox="1"/>
            <p:nvPr/>
          </p:nvSpPr>
          <p:spPr>
            <a:xfrm>
              <a:off x="4140091" y="5387774"/>
              <a:ext cx="1057593" cy="349271"/>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时间（月）</a:t>
              </a:r>
            </a:p>
          </p:txBody>
        </p:sp>
        <p:sp>
          <p:nvSpPr>
            <p:cNvPr id="13" name="Freeform 21">
              <a:extLst>
                <a:ext uri="{FF2B5EF4-FFF2-40B4-BE49-F238E27FC236}">
                  <a16:creationId xmlns:a16="http://schemas.microsoft.com/office/drawing/2014/main" id="{E9BB25B2-6BA2-4EC8-A754-F2D00E15D3DE}"/>
                </a:ext>
              </a:extLst>
            </p:cNvPr>
            <p:cNvSpPr>
              <a:spLocks/>
            </p:cNvSpPr>
            <p:nvPr/>
          </p:nvSpPr>
          <p:spPr bwMode="auto">
            <a:xfrm>
              <a:off x="1715695" y="2188676"/>
              <a:ext cx="5873527"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6">
              <a:extLst>
                <a:ext uri="{FF2B5EF4-FFF2-40B4-BE49-F238E27FC236}">
                  <a16:creationId xmlns:a16="http://schemas.microsoft.com/office/drawing/2014/main" id="{57A1D79B-FA64-485A-9B85-DEE1FE36E5E1}"/>
                </a:ext>
              </a:extLst>
            </p:cNvPr>
            <p:cNvSpPr>
              <a:spLocks noChangeShapeType="1"/>
            </p:cNvSpPr>
            <p:nvPr/>
          </p:nvSpPr>
          <p:spPr bwMode="auto">
            <a:xfrm>
              <a:off x="1630283" y="218867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7">
              <a:extLst>
                <a:ext uri="{FF2B5EF4-FFF2-40B4-BE49-F238E27FC236}">
                  <a16:creationId xmlns:a16="http://schemas.microsoft.com/office/drawing/2014/main" id="{B060ECE5-344B-4C3F-BB63-B1B13596970E}"/>
                </a:ext>
              </a:extLst>
            </p:cNvPr>
            <p:cNvSpPr>
              <a:spLocks noChangeShapeType="1"/>
            </p:cNvSpPr>
            <p:nvPr/>
          </p:nvSpPr>
          <p:spPr bwMode="auto">
            <a:xfrm>
              <a:off x="1630283" y="2779400"/>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8">
              <a:extLst>
                <a:ext uri="{FF2B5EF4-FFF2-40B4-BE49-F238E27FC236}">
                  <a16:creationId xmlns:a16="http://schemas.microsoft.com/office/drawing/2014/main" id="{32F275B0-89CA-44B5-B06C-B17D8AAAF62C}"/>
                </a:ext>
              </a:extLst>
            </p:cNvPr>
            <p:cNvSpPr>
              <a:spLocks noChangeShapeType="1"/>
            </p:cNvSpPr>
            <p:nvPr/>
          </p:nvSpPr>
          <p:spPr bwMode="auto">
            <a:xfrm>
              <a:off x="1630283" y="3343602"/>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9">
              <a:extLst>
                <a:ext uri="{FF2B5EF4-FFF2-40B4-BE49-F238E27FC236}">
                  <a16:creationId xmlns:a16="http://schemas.microsoft.com/office/drawing/2014/main" id="{6AFBD951-9D44-4AD6-8F4E-FF766B559783}"/>
                </a:ext>
              </a:extLst>
            </p:cNvPr>
            <p:cNvSpPr>
              <a:spLocks noChangeShapeType="1"/>
            </p:cNvSpPr>
            <p:nvPr/>
          </p:nvSpPr>
          <p:spPr bwMode="auto">
            <a:xfrm>
              <a:off x="1630283" y="392603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0">
              <a:extLst>
                <a:ext uri="{FF2B5EF4-FFF2-40B4-BE49-F238E27FC236}">
                  <a16:creationId xmlns:a16="http://schemas.microsoft.com/office/drawing/2014/main" id="{CA7AFC68-CFA0-41E6-8CB6-60AF5E8F2295}"/>
                </a:ext>
              </a:extLst>
            </p:cNvPr>
            <p:cNvSpPr>
              <a:spLocks noChangeShapeType="1"/>
            </p:cNvSpPr>
            <p:nvPr/>
          </p:nvSpPr>
          <p:spPr bwMode="auto">
            <a:xfrm>
              <a:off x="1630283" y="4496318"/>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9" name="Line 11">
              <a:extLst>
                <a:ext uri="{FF2B5EF4-FFF2-40B4-BE49-F238E27FC236}">
                  <a16:creationId xmlns:a16="http://schemas.microsoft.com/office/drawing/2014/main" id="{604E3436-51C6-4DCD-BB2F-AE4E3C18B9BA}"/>
                </a:ext>
              </a:extLst>
            </p:cNvPr>
            <p:cNvSpPr>
              <a:spLocks noChangeShapeType="1"/>
            </p:cNvSpPr>
            <p:nvPr/>
          </p:nvSpPr>
          <p:spPr bwMode="auto">
            <a:xfrm>
              <a:off x="1630283" y="5111215"/>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18">
              <a:extLst>
                <a:ext uri="{FF2B5EF4-FFF2-40B4-BE49-F238E27FC236}">
                  <a16:creationId xmlns:a16="http://schemas.microsoft.com/office/drawing/2014/main" id="{3ECDBD4E-F661-42F7-8350-91B834BCB2BB}"/>
                </a:ext>
              </a:extLst>
            </p:cNvPr>
            <p:cNvSpPr txBox="1"/>
            <p:nvPr/>
          </p:nvSpPr>
          <p:spPr>
            <a:xfrm rot="16200000">
              <a:off x="831035" y="3474399"/>
              <a:ext cx="530831" cy="2563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363636"/>
                  </a:solidFill>
                  <a:uLnTx/>
                  <a:uFillTx/>
                  <a:latin typeface="Arial"/>
                  <a:ea typeface="SimSun"/>
                  <a:cs typeface="Arial"/>
                </a:rPr>
                <a:t>OS，%</a:t>
              </a:r>
            </a:p>
          </p:txBody>
        </p:sp>
        <p:sp>
          <p:nvSpPr>
            <p:cNvPr id="21" name="TextBox 20">
              <a:extLst>
                <a:ext uri="{FF2B5EF4-FFF2-40B4-BE49-F238E27FC236}">
                  <a16:creationId xmlns:a16="http://schemas.microsoft.com/office/drawing/2014/main" id="{95889FC8-7B5C-4776-A9CD-54930CA7FDA1}"/>
                </a:ext>
              </a:extLst>
            </p:cNvPr>
            <p:cNvSpPr txBox="1"/>
            <p:nvPr/>
          </p:nvSpPr>
          <p:spPr>
            <a:xfrm>
              <a:off x="1343161" y="264416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363636"/>
                  </a:solidFill>
                  <a:uLnTx/>
                  <a:uFillTx/>
                  <a:latin typeface="Arial"/>
                  <a:ea typeface="SimSun"/>
                  <a:cs typeface="Arial"/>
                </a:rPr>
                <a:t>80</a:t>
              </a:r>
            </a:p>
          </p:txBody>
        </p:sp>
        <p:sp>
          <p:nvSpPr>
            <p:cNvPr id="22" name="TextBox 21">
              <a:extLst>
                <a:ext uri="{FF2B5EF4-FFF2-40B4-BE49-F238E27FC236}">
                  <a16:creationId xmlns:a16="http://schemas.microsoft.com/office/drawing/2014/main" id="{760E4727-C3CD-43DA-A057-F06A04E7BC4A}"/>
                </a:ext>
              </a:extLst>
            </p:cNvPr>
            <p:cNvSpPr txBox="1"/>
            <p:nvPr/>
          </p:nvSpPr>
          <p:spPr>
            <a:xfrm>
              <a:off x="1343161" y="3208108"/>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363636"/>
                  </a:solidFill>
                  <a:uLnTx/>
                  <a:uFillTx/>
                  <a:latin typeface="Arial"/>
                  <a:ea typeface="SimSun"/>
                  <a:cs typeface="Arial"/>
                </a:rPr>
                <a:t>60</a:t>
              </a:r>
            </a:p>
          </p:txBody>
        </p:sp>
        <p:sp>
          <p:nvSpPr>
            <p:cNvPr id="23" name="TextBox 22">
              <a:extLst>
                <a:ext uri="{FF2B5EF4-FFF2-40B4-BE49-F238E27FC236}">
                  <a16:creationId xmlns:a16="http://schemas.microsoft.com/office/drawing/2014/main" id="{6E20146A-EE1F-499D-A72A-224A4956F46C}"/>
                </a:ext>
              </a:extLst>
            </p:cNvPr>
            <p:cNvSpPr txBox="1"/>
            <p:nvPr/>
          </p:nvSpPr>
          <p:spPr>
            <a:xfrm>
              <a:off x="1343161" y="379028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363636"/>
                  </a:solidFill>
                  <a:uLnTx/>
                  <a:uFillTx/>
                  <a:latin typeface="Arial"/>
                  <a:ea typeface="SimSun"/>
                  <a:cs typeface="Arial"/>
                </a:rPr>
                <a:t>40</a:t>
              </a:r>
            </a:p>
          </p:txBody>
        </p:sp>
        <p:sp>
          <p:nvSpPr>
            <p:cNvPr id="24" name="TextBox 23">
              <a:extLst>
                <a:ext uri="{FF2B5EF4-FFF2-40B4-BE49-F238E27FC236}">
                  <a16:creationId xmlns:a16="http://schemas.microsoft.com/office/drawing/2014/main" id="{FE0936C4-7463-46C1-A4CE-C934530669E8}"/>
                </a:ext>
              </a:extLst>
            </p:cNvPr>
            <p:cNvSpPr txBox="1"/>
            <p:nvPr/>
          </p:nvSpPr>
          <p:spPr>
            <a:xfrm>
              <a:off x="1343161" y="4360304"/>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363636"/>
                  </a:solidFill>
                  <a:uLnTx/>
                  <a:uFillTx/>
                  <a:latin typeface="Arial"/>
                  <a:ea typeface="SimSun"/>
                  <a:cs typeface="Arial"/>
                </a:rPr>
                <a:t>20</a:t>
              </a:r>
            </a:p>
          </p:txBody>
        </p:sp>
        <p:sp>
          <p:nvSpPr>
            <p:cNvPr id="25" name="TextBox 24">
              <a:extLst>
                <a:ext uri="{FF2B5EF4-FFF2-40B4-BE49-F238E27FC236}">
                  <a16:creationId xmlns:a16="http://schemas.microsoft.com/office/drawing/2014/main" id="{BDB8C1C7-D5DF-4D6D-90E3-AFBF883C5693}"/>
                </a:ext>
              </a:extLst>
            </p:cNvPr>
            <p:cNvSpPr txBox="1"/>
            <p:nvPr/>
          </p:nvSpPr>
          <p:spPr>
            <a:xfrm>
              <a:off x="1426381" y="4974937"/>
              <a:ext cx="160250"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0</a:t>
              </a:r>
            </a:p>
          </p:txBody>
        </p:sp>
        <p:sp>
          <p:nvSpPr>
            <p:cNvPr id="26" name="Line 21">
              <a:extLst>
                <a:ext uri="{FF2B5EF4-FFF2-40B4-BE49-F238E27FC236}">
                  <a16:creationId xmlns:a16="http://schemas.microsoft.com/office/drawing/2014/main" id="{E1878E99-30D0-4D10-96EB-51C0E09001D9}"/>
                </a:ext>
              </a:extLst>
            </p:cNvPr>
            <p:cNvSpPr>
              <a:spLocks noChangeShapeType="1"/>
            </p:cNvSpPr>
            <p:nvPr/>
          </p:nvSpPr>
          <p:spPr bwMode="auto">
            <a:xfrm>
              <a:off x="1719906" y="5101162"/>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7DD3A76E-372F-42E0-B568-56719A6AEECF}"/>
                </a:ext>
              </a:extLst>
            </p:cNvPr>
            <p:cNvSpPr>
              <a:spLocks noChangeShapeType="1"/>
            </p:cNvSpPr>
            <p:nvPr/>
          </p:nvSpPr>
          <p:spPr bwMode="auto">
            <a:xfrm>
              <a:off x="255118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6A3A73AE-5483-4FCC-A701-57BCAB3B25B9}"/>
                </a:ext>
              </a:extLst>
            </p:cNvPr>
            <p:cNvSpPr>
              <a:spLocks noChangeShapeType="1"/>
            </p:cNvSpPr>
            <p:nvPr/>
          </p:nvSpPr>
          <p:spPr bwMode="auto">
            <a:xfrm>
              <a:off x="337324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E4B2B909-CEE1-4C7A-86A2-D8B885C03CE3}"/>
                </a:ext>
              </a:extLst>
            </p:cNvPr>
            <p:cNvSpPr>
              <a:spLocks noChangeShapeType="1"/>
            </p:cNvSpPr>
            <p:nvPr/>
          </p:nvSpPr>
          <p:spPr bwMode="auto">
            <a:xfrm>
              <a:off x="4233554"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70634577-F518-4984-B4AE-197A977DE6EE}"/>
                </a:ext>
              </a:extLst>
            </p:cNvPr>
            <p:cNvSpPr>
              <a:spLocks noChangeShapeType="1"/>
            </p:cNvSpPr>
            <p:nvPr/>
          </p:nvSpPr>
          <p:spPr bwMode="auto">
            <a:xfrm>
              <a:off x="505561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AD8B455B-59F7-405C-B61C-F80E77F4A9DB}"/>
                </a:ext>
              </a:extLst>
            </p:cNvPr>
            <p:cNvSpPr>
              <a:spLocks noChangeShapeType="1"/>
            </p:cNvSpPr>
            <p:nvPr/>
          </p:nvSpPr>
          <p:spPr bwMode="auto">
            <a:xfrm>
              <a:off x="591591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05BBD608-CB9C-47C4-B81C-D6E3A72C5252}"/>
                </a:ext>
              </a:extLst>
            </p:cNvPr>
            <p:cNvSpPr>
              <a:spLocks noChangeShapeType="1"/>
            </p:cNvSpPr>
            <p:nvPr/>
          </p:nvSpPr>
          <p:spPr bwMode="auto">
            <a:xfrm>
              <a:off x="6737976"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96A2704-8E76-448C-A56A-FAAE3F469499}"/>
                </a:ext>
              </a:extLst>
            </p:cNvPr>
            <p:cNvSpPr>
              <a:spLocks noChangeShapeType="1"/>
            </p:cNvSpPr>
            <p:nvPr/>
          </p:nvSpPr>
          <p:spPr bwMode="auto">
            <a:xfrm>
              <a:off x="7598278"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29177F24-A600-4B19-9989-3E3753E016A8}"/>
                </a:ext>
              </a:extLst>
            </p:cNvPr>
            <p:cNvGrpSpPr/>
            <p:nvPr/>
          </p:nvGrpSpPr>
          <p:grpSpPr>
            <a:xfrm>
              <a:off x="1665317" y="5171317"/>
              <a:ext cx="6054692" cy="268577"/>
              <a:chOff x="1701956" y="5374692"/>
              <a:chExt cx="6824115" cy="268577"/>
            </a:xfrm>
          </p:grpSpPr>
          <p:sp>
            <p:nvSpPr>
              <p:cNvPr id="35" name="TextBox 26">
                <a:extLst>
                  <a:ext uri="{FF2B5EF4-FFF2-40B4-BE49-F238E27FC236}">
                    <a16:creationId xmlns:a16="http://schemas.microsoft.com/office/drawing/2014/main" id="{EE6998C8-640D-4480-98B6-CC6E26D5D379}"/>
                  </a:ext>
                </a:extLst>
              </p:cNvPr>
              <p:cNvSpPr txBox="1"/>
              <p:nvPr/>
            </p:nvSpPr>
            <p:spPr>
              <a:xfrm>
                <a:off x="1701956"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0</a:t>
                </a:r>
              </a:p>
            </p:txBody>
          </p:sp>
          <p:sp>
            <p:nvSpPr>
              <p:cNvPr id="36" name="TextBox 28">
                <a:extLst>
                  <a:ext uri="{FF2B5EF4-FFF2-40B4-BE49-F238E27FC236}">
                    <a16:creationId xmlns:a16="http://schemas.microsoft.com/office/drawing/2014/main" id="{AEC07374-094C-4C39-9DCC-DA348853E088}"/>
                  </a:ext>
                </a:extLst>
              </p:cNvPr>
              <p:cNvSpPr txBox="1"/>
              <p:nvPr/>
            </p:nvSpPr>
            <p:spPr>
              <a:xfrm>
                <a:off x="2610090"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6</a:t>
                </a:r>
              </a:p>
            </p:txBody>
          </p:sp>
          <p:sp>
            <p:nvSpPr>
              <p:cNvPr id="37" name="TextBox 30">
                <a:extLst>
                  <a:ext uri="{FF2B5EF4-FFF2-40B4-BE49-F238E27FC236}">
                    <a16:creationId xmlns:a16="http://schemas.microsoft.com/office/drawing/2014/main" id="{A097AB55-702B-43F6-9B08-0841C8C21F00}"/>
                  </a:ext>
                </a:extLst>
              </p:cNvPr>
              <p:cNvSpPr txBox="1"/>
              <p:nvPr/>
            </p:nvSpPr>
            <p:spPr>
              <a:xfrm>
                <a:off x="3518506"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12</a:t>
                </a:r>
              </a:p>
            </p:txBody>
          </p:sp>
          <p:sp>
            <p:nvSpPr>
              <p:cNvPr id="38" name="TextBox 32">
                <a:extLst>
                  <a:ext uri="{FF2B5EF4-FFF2-40B4-BE49-F238E27FC236}">
                    <a16:creationId xmlns:a16="http://schemas.microsoft.com/office/drawing/2014/main" id="{83613677-91DD-4A84-AA54-0ACDCA2F17AF}"/>
                  </a:ext>
                </a:extLst>
              </p:cNvPr>
              <p:cNvSpPr txBox="1"/>
              <p:nvPr/>
            </p:nvSpPr>
            <p:spPr>
              <a:xfrm>
                <a:off x="4472085"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18</a:t>
                </a:r>
              </a:p>
            </p:txBody>
          </p:sp>
          <p:sp>
            <p:nvSpPr>
              <p:cNvPr id="39" name="TextBox 34">
                <a:extLst>
                  <a:ext uri="{FF2B5EF4-FFF2-40B4-BE49-F238E27FC236}">
                    <a16:creationId xmlns:a16="http://schemas.microsoft.com/office/drawing/2014/main" id="{462CCFE2-AEDB-4248-9EAC-311B23D787E6}"/>
                  </a:ext>
                </a:extLst>
              </p:cNvPr>
              <p:cNvSpPr txBox="1"/>
              <p:nvPr/>
            </p:nvSpPr>
            <p:spPr>
              <a:xfrm>
                <a:off x="5414667"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24</a:t>
                </a:r>
              </a:p>
            </p:txBody>
          </p:sp>
          <p:sp>
            <p:nvSpPr>
              <p:cNvPr id="40" name="TextBox 36">
                <a:extLst>
                  <a:ext uri="{FF2B5EF4-FFF2-40B4-BE49-F238E27FC236}">
                    <a16:creationId xmlns:a16="http://schemas.microsoft.com/office/drawing/2014/main" id="{BFF67913-E2EF-40B7-9F3B-5D8948C8D925}"/>
                  </a:ext>
                </a:extLst>
              </p:cNvPr>
              <p:cNvSpPr txBox="1"/>
              <p:nvPr/>
            </p:nvSpPr>
            <p:spPr>
              <a:xfrm>
                <a:off x="6355511"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30</a:t>
                </a:r>
              </a:p>
            </p:txBody>
          </p:sp>
          <p:sp>
            <p:nvSpPr>
              <p:cNvPr id="41" name="TextBox 38">
                <a:extLst>
                  <a:ext uri="{FF2B5EF4-FFF2-40B4-BE49-F238E27FC236}">
                    <a16:creationId xmlns:a16="http://schemas.microsoft.com/office/drawing/2014/main" id="{E58D3E58-73AD-4FE3-A57A-474BA8F9841F}"/>
                  </a:ext>
                </a:extLst>
              </p:cNvPr>
              <p:cNvSpPr txBox="1"/>
              <p:nvPr/>
            </p:nvSpPr>
            <p:spPr>
              <a:xfrm>
                <a:off x="7310820"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36</a:t>
                </a:r>
              </a:p>
            </p:txBody>
          </p:sp>
          <p:sp>
            <p:nvSpPr>
              <p:cNvPr id="42" name="TextBox 40">
                <a:extLst>
                  <a:ext uri="{FF2B5EF4-FFF2-40B4-BE49-F238E27FC236}">
                    <a16:creationId xmlns:a16="http://schemas.microsoft.com/office/drawing/2014/main" id="{32429E31-997B-4604-8CA3-32DB31C17216}"/>
                  </a:ext>
                </a:extLst>
              </p:cNvPr>
              <p:cNvSpPr txBox="1"/>
              <p:nvPr/>
            </p:nvSpPr>
            <p:spPr>
              <a:xfrm>
                <a:off x="8251663"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42</a:t>
                </a:r>
              </a:p>
            </p:txBody>
          </p:sp>
        </p:grpSp>
        <p:sp>
          <p:nvSpPr>
            <p:cNvPr id="43" name="TextBox 42">
              <a:extLst>
                <a:ext uri="{FF2B5EF4-FFF2-40B4-BE49-F238E27FC236}">
                  <a16:creationId xmlns:a16="http://schemas.microsoft.com/office/drawing/2014/main" id="{B1BA8909-5CF2-462E-BFD7-E784192E527A}"/>
                </a:ext>
              </a:extLst>
            </p:cNvPr>
            <p:cNvSpPr txBox="1"/>
            <p:nvPr/>
          </p:nvSpPr>
          <p:spPr>
            <a:xfrm>
              <a:off x="88166" y="5450912"/>
              <a:ext cx="1356019" cy="34927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a:ea typeface="SimSun"/>
                  <a:cs typeface="Arial"/>
                </a:rPr>
                <a:t>面临风险的人数</a:t>
              </a:r>
            </a:p>
          </p:txBody>
        </p:sp>
        <p:grpSp>
          <p:nvGrpSpPr>
            <p:cNvPr id="44" name="Group 43">
              <a:extLst>
                <a:ext uri="{FF2B5EF4-FFF2-40B4-BE49-F238E27FC236}">
                  <a16:creationId xmlns:a16="http://schemas.microsoft.com/office/drawing/2014/main" id="{6158EA6F-96B5-428D-9B9A-782C18A0C537}"/>
                </a:ext>
              </a:extLst>
            </p:cNvPr>
            <p:cNvGrpSpPr/>
            <p:nvPr/>
          </p:nvGrpSpPr>
          <p:grpSpPr>
            <a:xfrm>
              <a:off x="757117" y="5731870"/>
              <a:ext cx="6972090" cy="268577"/>
              <a:chOff x="678341" y="6020970"/>
              <a:chExt cx="7858097" cy="268577"/>
            </a:xfrm>
          </p:grpSpPr>
          <p:sp>
            <p:nvSpPr>
              <p:cNvPr id="45" name="TextBox 46">
                <a:extLst>
                  <a:ext uri="{FF2B5EF4-FFF2-40B4-BE49-F238E27FC236}">
                    <a16:creationId xmlns:a16="http://schemas.microsoft.com/office/drawing/2014/main" id="{C9BEAAE3-9024-40BC-ACF8-4D27E9401756}"/>
                  </a:ext>
                </a:extLst>
              </p:cNvPr>
              <p:cNvSpPr txBox="1"/>
              <p:nvPr/>
            </p:nvSpPr>
            <p:spPr>
              <a:xfrm>
                <a:off x="1665423"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261</a:t>
                </a:r>
              </a:p>
            </p:txBody>
          </p:sp>
          <p:sp>
            <p:nvSpPr>
              <p:cNvPr id="46" name="TextBox 47">
                <a:extLst>
                  <a:ext uri="{FF2B5EF4-FFF2-40B4-BE49-F238E27FC236}">
                    <a16:creationId xmlns:a16="http://schemas.microsoft.com/office/drawing/2014/main" id="{0129B72C-9335-4B0D-B455-27C89AA726D8}"/>
                  </a:ext>
                </a:extLst>
              </p:cNvPr>
              <p:cNvSpPr txBox="1"/>
              <p:nvPr/>
            </p:nvSpPr>
            <p:spPr>
              <a:xfrm>
                <a:off x="2573558"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182</a:t>
                </a:r>
              </a:p>
            </p:txBody>
          </p:sp>
          <p:sp>
            <p:nvSpPr>
              <p:cNvPr id="47" name="TextBox 48">
                <a:extLst>
                  <a:ext uri="{FF2B5EF4-FFF2-40B4-BE49-F238E27FC236}">
                    <a16:creationId xmlns:a16="http://schemas.microsoft.com/office/drawing/2014/main" id="{5EA18E72-256D-4875-B045-77C69091AB0B}"/>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81</a:t>
                </a:r>
              </a:p>
            </p:txBody>
          </p:sp>
          <p:sp>
            <p:nvSpPr>
              <p:cNvPr id="48" name="TextBox 49">
                <a:extLst>
                  <a:ext uri="{FF2B5EF4-FFF2-40B4-BE49-F238E27FC236}">
                    <a16:creationId xmlns:a16="http://schemas.microsoft.com/office/drawing/2014/main" id="{349E5460-F2B8-4F94-AD7F-B7B62977DB6E}"/>
                  </a:ext>
                </a:extLst>
              </p:cNvPr>
              <p:cNvSpPr txBox="1"/>
              <p:nvPr/>
            </p:nvSpPr>
            <p:spPr>
              <a:xfrm>
                <a:off x="452934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35</a:t>
                </a:r>
              </a:p>
            </p:txBody>
          </p:sp>
          <p:sp>
            <p:nvSpPr>
              <p:cNvPr id="49" name="TextBox 50">
                <a:extLst>
                  <a:ext uri="{FF2B5EF4-FFF2-40B4-BE49-F238E27FC236}">
                    <a16:creationId xmlns:a16="http://schemas.microsoft.com/office/drawing/2014/main" id="{79A8B9E5-190B-427D-8FA9-8F75517784CD}"/>
                  </a:ext>
                </a:extLst>
              </p:cNvPr>
              <p:cNvSpPr txBox="1"/>
              <p:nvPr/>
            </p:nvSpPr>
            <p:spPr>
              <a:xfrm>
                <a:off x="5471931"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19</a:t>
                </a:r>
              </a:p>
            </p:txBody>
          </p:sp>
          <p:sp>
            <p:nvSpPr>
              <p:cNvPr id="50" name="TextBox 51">
                <a:extLst>
                  <a:ext uri="{FF2B5EF4-FFF2-40B4-BE49-F238E27FC236}">
                    <a16:creationId xmlns:a16="http://schemas.microsoft.com/office/drawing/2014/main" id="{063C53A6-E6D1-46D2-87B4-0F05839D60CC}"/>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6</a:t>
                </a:r>
              </a:p>
            </p:txBody>
          </p:sp>
          <p:sp>
            <p:nvSpPr>
              <p:cNvPr id="51" name="TextBox 52">
                <a:extLst>
                  <a:ext uri="{FF2B5EF4-FFF2-40B4-BE49-F238E27FC236}">
                    <a16:creationId xmlns:a16="http://schemas.microsoft.com/office/drawing/2014/main" id="{952BDE08-CD0D-4FA2-9465-B5720974581A}"/>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2</a:t>
                </a:r>
              </a:p>
            </p:txBody>
          </p:sp>
          <p:sp>
            <p:nvSpPr>
              <p:cNvPr id="52" name="TextBox 53">
                <a:extLst>
                  <a:ext uri="{FF2B5EF4-FFF2-40B4-BE49-F238E27FC236}">
                    <a16:creationId xmlns:a16="http://schemas.microsoft.com/office/drawing/2014/main" id="{BC217261-D180-4465-ADF5-7B96532F7A61}"/>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0</a:t>
                </a:r>
              </a:p>
            </p:txBody>
          </p:sp>
          <p:sp>
            <p:nvSpPr>
              <p:cNvPr id="53" name="TextBox 54">
                <a:extLst>
                  <a:ext uri="{FF2B5EF4-FFF2-40B4-BE49-F238E27FC236}">
                    <a16:creationId xmlns:a16="http://schemas.microsoft.com/office/drawing/2014/main" id="{6ADDC852-CECF-460F-BD92-F4C7C0111F31}"/>
                  </a:ext>
                </a:extLst>
              </p:cNvPr>
              <p:cNvSpPr txBox="1"/>
              <p:nvPr/>
            </p:nvSpPr>
            <p:spPr>
              <a:xfrm>
                <a:off x="678341" y="6020970"/>
                <a:ext cx="697447"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a:ea typeface="SimSun"/>
                    <a:cs typeface="Arial"/>
                  </a:rPr>
                  <a:t>阿帕替尼</a:t>
                </a:r>
              </a:p>
            </p:txBody>
          </p:sp>
        </p:grpSp>
        <p:grpSp>
          <p:nvGrpSpPr>
            <p:cNvPr id="54" name="Group 53">
              <a:extLst>
                <a:ext uri="{FF2B5EF4-FFF2-40B4-BE49-F238E27FC236}">
                  <a16:creationId xmlns:a16="http://schemas.microsoft.com/office/drawing/2014/main" id="{AB6D6DD2-B514-437C-ADE8-ECFF6E50F73B}"/>
                </a:ext>
              </a:extLst>
            </p:cNvPr>
            <p:cNvGrpSpPr/>
            <p:nvPr/>
          </p:nvGrpSpPr>
          <p:grpSpPr>
            <a:xfrm>
              <a:off x="760824" y="6006909"/>
              <a:ext cx="6968383" cy="268577"/>
              <a:chOff x="682519" y="6020970"/>
              <a:chExt cx="7853919" cy="268577"/>
            </a:xfrm>
          </p:grpSpPr>
          <p:sp>
            <p:nvSpPr>
              <p:cNvPr id="55" name="TextBox 57">
                <a:extLst>
                  <a:ext uri="{FF2B5EF4-FFF2-40B4-BE49-F238E27FC236}">
                    <a16:creationId xmlns:a16="http://schemas.microsoft.com/office/drawing/2014/main" id="{2112F28C-8C99-4E60-B749-0DFE587C54B0}"/>
                  </a:ext>
                </a:extLst>
              </p:cNvPr>
              <p:cNvSpPr txBox="1"/>
              <p:nvPr/>
            </p:nvSpPr>
            <p:spPr>
              <a:xfrm>
                <a:off x="1665424"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132</a:t>
                </a:r>
              </a:p>
            </p:txBody>
          </p:sp>
          <p:sp>
            <p:nvSpPr>
              <p:cNvPr id="56" name="TextBox 58">
                <a:extLst>
                  <a:ext uri="{FF2B5EF4-FFF2-40B4-BE49-F238E27FC236}">
                    <a16:creationId xmlns:a16="http://schemas.microsoft.com/office/drawing/2014/main" id="{2CEBB345-4C74-4D49-9E94-411068A38365}"/>
                  </a:ext>
                </a:extLst>
              </p:cNvPr>
              <p:cNvSpPr txBox="1"/>
              <p:nvPr/>
            </p:nvSpPr>
            <p:spPr>
              <a:xfrm>
                <a:off x="262045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74</a:t>
                </a:r>
              </a:p>
            </p:txBody>
          </p:sp>
          <p:sp>
            <p:nvSpPr>
              <p:cNvPr id="57" name="TextBox 59">
                <a:extLst>
                  <a:ext uri="{FF2B5EF4-FFF2-40B4-BE49-F238E27FC236}">
                    <a16:creationId xmlns:a16="http://schemas.microsoft.com/office/drawing/2014/main" id="{9E7434EF-7D8A-437C-A6C8-52C1C4F8F661}"/>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30</a:t>
                </a:r>
              </a:p>
            </p:txBody>
          </p:sp>
          <p:sp>
            <p:nvSpPr>
              <p:cNvPr id="58" name="TextBox 60">
                <a:extLst>
                  <a:ext uri="{FF2B5EF4-FFF2-40B4-BE49-F238E27FC236}">
                    <a16:creationId xmlns:a16="http://schemas.microsoft.com/office/drawing/2014/main" id="{4D09DF29-EAA9-4491-A4E3-9A2711301786}"/>
                  </a:ext>
                </a:extLst>
              </p:cNvPr>
              <p:cNvSpPr txBox="1"/>
              <p:nvPr/>
            </p:nvSpPr>
            <p:spPr>
              <a:xfrm>
                <a:off x="452934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14</a:t>
                </a:r>
              </a:p>
            </p:txBody>
          </p:sp>
          <p:sp>
            <p:nvSpPr>
              <p:cNvPr id="59" name="TextBox 61">
                <a:extLst>
                  <a:ext uri="{FF2B5EF4-FFF2-40B4-BE49-F238E27FC236}">
                    <a16:creationId xmlns:a16="http://schemas.microsoft.com/office/drawing/2014/main" id="{D86CA0F0-770D-4FC7-A91A-3C64CAA141C0}"/>
                  </a:ext>
                </a:extLst>
              </p:cNvPr>
              <p:cNvSpPr txBox="1"/>
              <p:nvPr/>
            </p:nvSpPr>
            <p:spPr>
              <a:xfrm>
                <a:off x="5518828"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8</a:t>
                </a:r>
              </a:p>
            </p:txBody>
          </p:sp>
          <p:sp>
            <p:nvSpPr>
              <p:cNvPr id="60" name="TextBox 62">
                <a:extLst>
                  <a:ext uri="{FF2B5EF4-FFF2-40B4-BE49-F238E27FC236}">
                    <a16:creationId xmlns:a16="http://schemas.microsoft.com/office/drawing/2014/main" id="{BDEE59CA-90A6-491B-B752-AF9257310F23}"/>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2</a:t>
                </a:r>
              </a:p>
            </p:txBody>
          </p:sp>
          <p:sp>
            <p:nvSpPr>
              <p:cNvPr id="61" name="TextBox 63">
                <a:extLst>
                  <a:ext uri="{FF2B5EF4-FFF2-40B4-BE49-F238E27FC236}">
                    <a16:creationId xmlns:a16="http://schemas.microsoft.com/office/drawing/2014/main" id="{7573A51F-22D7-465D-856C-01056F6F2407}"/>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0</a:t>
                </a:r>
              </a:p>
            </p:txBody>
          </p:sp>
          <p:sp>
            <p:nvSpPr>
              <p:cNvPr id="62" name="TextBox 64">
                <a:extLst>
                  <a:ext uri="{FF2B5EF4-FFF2-40B4-BE49-F238E27FC236}">
                    <a16:creationId xmlns:a16="http://schemas.microsoft.com/office/drawing/2014/main" id="{CB132565-A98F-4142-B6CB-95CA5D91DC27}"/>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0</a:t>
                </a:r>
              </a:p>
            </p:txBody>
          </p:sp>
          <p:sp>
            <p:nvSpPr>
              <p:cNvPr id="63" name="TextBox 65">
                <a:extLst>
                  <a:ext uri="{FF2B5EF4-FFF2-40B4-BE49-F238E27FC236}">
                    <a16:creationId xmlns:a16="http://schemas.microsoft.com/office/drawing/2014/main" id="{789A51DD-28EC-4418-84F3-ABB9D5FE8E27}"/>
                  </a:ext>
                </a:extLst>
              </p:cNvPr>
              <p:cNvSpPr txBox="1"/>
              <p:nvPr/>
            </p:nvSpPr>
            <p:spPr>
              <a:xfrm>
                <a:off x="682519" y="6020970"/>
                <a:ext cx="69744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a:ea typeface="SimSun"/>
                    <a:cs typeface="Arial"/>
                  </a:rPr>
                  <a:t>安慰剂</a:t>
                </a:r>
              </a:p>
            </p:txBody>
          </p:sp>
        </p:grpSp>
        <p:sp>
          <p:nvSpPr>
            <p:cNvPr id="65" name="TextBox 64">
              <a:extLst>
                <a:ext uri="{FF2B5EF4-FFF2-40B4-BE49-F238E27FC236}">
                  <a16:creationId xmlns:a16="http://schemas.microsoft.com/office/drawing/2014/main" id="{13576544-913C-4B6D-AC94-FB033E31A503}"/>
                </a:ext>
              </a:extLst>
            </p:cNvPr>
            <p:cNvSpPr txBox="1"/>
            <p:nvPr/>
          </p:nvSpPr>
          <p:spPr>
            <a:xfrm>
              <a:off x="1259940" y="2072639"/>
              <a:ext cx="32668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363636"/>
                  </a:solidFill>
                  <a:uLnTx/>
                  <a:uFillTx/>
                  <a:latin typeface="Arial"/>
                  <a:ea typeface="SimSun"/>
                  <a:cs typeface="Arial"/>
                </a:rPr>
                <a:t>100</a:t>
              </a:r>
            </a:p>
          </p:txBody>
        </p:sp>
        <p:grpSp>
          <p:nvGrpSpPr>
            <p:cNvPr id="92" name="Group 91">
              <a:extLst>
                <a:ext uri="{FF2B5EF4-FFF2-40B4-BE49-F238E27FC236}">
                  <a16:creationId xmlns:a16="http://schemas.microsoft.com/office/drawing/2014/main" id="{DE25DC62-A991-41E2-AF73-49330E514259}"/>
                </a:ext>
              </a:extLst>
            </p:cNvPr>
            <p:cNvGrpSpPr/>
            <p:nvPr/>
          </p:nvGrpSpPr>
          <p:grpSpPr>
            <a:xfrm>
              <a:off x="1722868" y="2244782"/>
              <a:ext cx="4572000" cy="2876131"/>
              <a:chOff x="3644724" y="1384494"/>
              <a:chExt cx="7143750" cy="4533900"/>
            </a:xfrm>
          </p:grpSpPr>
          <p:sp>
            <p:nvSpPr>
              <p:cNvPr id="67" name="Freeform: Shape 66">
                <a:extLst>
                  <a:ext uri="{FF2B5EF4-FFF2-40B4-BE49-F238E27FC236}">
                    <a16:creationId xmlns:a16="http://schemas.microsoft.com/office/drawing/2014/main" id="{F4CF3E2C-0544-47D3-A2AE-91E0D40175A7}"/>
                  </a:ext>
                </a:extLst>
              </p:cNvPr>
              <p:cNvSpPr/>
              <p:nvPr/>
            </p:nvSpPr>
            <p:spPr>
              <a:xfrm>
                <a:off x="3644724" y="1384494"/>
                <a:ext cx="7143750" cy="4533900"/>
              </a:xfrm>
              <a:custGeom>
                <a:avLst/>
                <a:gdLst>
                  <a:gd name="connsiteX0" fmla="*/ 7148465 w 7143750"/>
                  <a:gd name="connsiteY0" fmla="*/ 4536167 h 4533900"/>
                  <a:gd name="connsiteX1" fmla="*/ 7148465 w 7143750"/>
                  <a:gd name="connsiteY1" fmla="*/ 4130640 h 4533900"/>
                  <a:gd name="connsiteX2" fmla="*/ 5719715 w 7143750"/>
                  <a:gd name="connsiteY2" fmla="*/ 4130640 h 4533900"/>
                  <a:gd name="connsiteX3" fmla="*/ 5719715 w 7143750"/>
                  <a:gd name="connsiteY3" fmla="*/ 4041048 h 4533900"/>
                  <a:gd name="connsiteX4" fmla="*/ 5394360 w 7143750"/>
                  <a:gd name="connsiteY4" fmla="*/ 4041048 h 4533900"/>
                  <a:gd name="connsiteX5" fmla="*/ 5394360 w 7143750"/>
                  <a:gd name="connsiteY5" fmla="*/ 3965610 h 4533900"/>
                  <a:gd name="connsiteX6" fmla="*/ 5276469 w 7143750"/>
                  <a:gd name="connsiteY6" fmla="*/ 3965610 h 4533900"/>
                  <a:gd name="connsiteX7" fmla="*/ 5276469 w 7143750"/>
                  <a:gd name="connsiteY7" fmla="*/ 3904307 h 4533900"/>
                  <a:gd name="connsiteX8" fmla="*/ 5125584 w 7143750"/>
                  <a:gd name="connsiteY8" fmla="*/ 3904307 h 4533900"/>
                  <a:gd name="connsiteX9" fmla="*/ 5125584 w 7143750"/>
                  <a:gd name="connsiteY9" fmla="*/ 3791141 h 4533900"/>
                  <a:gd name="connsiteX10" fmla="*/ 4432430 w 7143750"/>
                  <a:gd name="connsiteY10" fmla="*/ 3791141 h 4533900"/>
                  <a:gd name="connsiteX11" fmla="*/ 4432430 w 7143750"/>
                  <a:gd name="connsiteY11" fmla="*/ 3696833 h 4533900"/>
                  <a:gd name="connsiteX12" fmla="*/ 4224947 w 7143750"/>
                  <a:gd name="connsiteY12" fmla="*/ 3696833 h 4533900"/>
                  <a:gd name="connsiteX13" fmla="*/ 4224947 w 7143750"/>
                  <a:gd name="connsiteY13" fmla="*/ 3649675 h 4533900"/>
                  <a:gd name="connsiteX14" fmla="*/ 3871303 w 7143750"/>
                  <a:gd name="connsiteY14" fmla="*/ 3649675 h 4533900"/>
                  <a:gd name="connsiteX15" fmla="*/ 3871303 w 7143750"/>
                  <a:gd name="connsiteY15" fmla="*/ 3583667 h 4533900"/>
                  <a:gd name="connsiteX16" fmla="*/ 3324320 w 7143750"/>
                  <a:gd name="connsiteY16" fmla="*/ 3583667 h 4533900"/>
                  <a:gd name="connsiteX17" fmla="*/ 3324320 w 7143750"/>
                  <a:gd name="connsiteY17" fmla="*/ 3489360 h 4533900"/>
                  <a:gd name="connsiteX18" fmla="*/ 3244158 w 7143750"/>
                  <a:gd name="connsiteY18" fmla="*/ 3489360 h 4533900"/>
                  <a:gd name="connsiteX19" fmla="*/ 3244158 w 7143750"/>
                  <a:gd name="connsiteY19" fmla="*/ 3418628 h 4533900"/>
                  <a:gd name="connsiteX20" fmla="*/ 3064974 w 7143750"/>
                  <a:gd name="connsiteY20" fmla="*/ 3418628 h 4533900"/>
                  <a:gd name="connsiteX21" fmla="*/ 3064974 w 7143750"/>
                  <a:gd name="connsiteY21" fmla="*/ 3366754 h 4533900"/>
                  <a:gd name="connsiteX22" fmla="*/ 2989526 w 7143750"/>
                  <a:gd name="connsiteY22" fmla="*/ 3366754 h 4533900"/>
                  <a:gd name="connsiteX23" fmla="*/ 2989526 w 7143750"/>
                  <a:gd name="connsiteY23" fmla="*/ 3314891 h 4533900"/>
                  <a:gd name="connsiteX24" fmla="*/ 2923518 w 7143750"/>
                  <a:gd name="connsiteY24" fmla="*/ 3314891 h 4533900"/>
                  <a:gd name="connsiteX25" fmla="*/ 2923518 w 7143750"/>
                  <a:gd name="connsiteY25" fmla="*/ 3258303 h 4533900"/>
                  <a:gd name="connsiteX26" fmla="*/ 2753763 w 7143750"/>
                  <a:gd name="connsiteY26" fmla="*/ 3258303 h 4533900"/>
                  <a:gd name="connsiteX27" fmla="*/ 2753763 w 7143750"/>
                  <a:gd name="connsiteY27" fmla="*/ 3201724 h 4533900"/>
                  <a:gd name="connsiteX28" fmla="*/ 2480272 w 7143750"/>
                  <a:gd name="connsiteY28" fmla="*/ 3201724 h 4533900"/>
                  <a:gd name="connsiteX29" fmla="*/ 2480272 w 7143750"/>
                  <a:gd name="connsiteY29" fmla="*/ 3097978 h 4533900"/>
                  <a:gd name="connsiteX30" fmla="*/ 2423684 w 7143750"/>
                  <a:gd name="connsiteY30" fmla="*/ 3097978 h 4533900"/>
                  <a:gd name="connsiteX31" fmla="*/ 2423684 w 7143750"/>
                  <a:gd name="connsiteY31" fmla="*/ 3027255 h 4533900"/>
                  <a:gd name="connsiteX32" fmla="*/ 2371820 w 7143750"/>
                  <a:gd name="connsiteY32" fmla="*/ 3027255 h 4533900"/>
                  <a:gd name="connsiteX33" fmla="*/ 2371820 w 7143750"/>
                  <a:gd name="connsiteY33" fmla="*/ 2970667 h 4533900"/>
                  <a:gd name="connsiteX34" fmla="*/ 2310518 w 7143750"/>
                  <a:gd name="connsiteY34" fmla="*/ 2970667 h 4533900"/>
                  <a:gd name="connsiteX35" fmla="*/ 2310518 w 7143750"/>
                  <a:gd name="connsiteY35" fmla="*/ 2937662 h 4533900"/>
                  <a:gd name="connsiteX36" fmla="*/ 2211496 w 7143750"/>
                  <a:gd name="connsiteY36" fmla="*/ 2937662 h 4533900"/>
                  <a:gd name="connsiteX37" fmla="*/ 2211496 w 7143750"/>
                  <a:gd name="connsiteY37" fmla="*/ 2876360 h 4533900"/>
                  <a:gd name="connsiteX38" fmla="*/ 2169062 w 7143750"/>
                  <a:gd name="connsiteY38" fmla="*/ 2876360 h 4533900"/>
                  <a:gd name="connsiteX39" fmla="*/ 2169062 w 7143750"/>
                  <a:gd name="connsiteY39" fmla="*/ 2819781 h 4533900"/>
                  <a:gd name="connsiteX40" fmla="*/ 2084184 w 7143750"/>
                  <a:gd name="connsiteY40" fmla="*/ 2819781 h 4533900"/>
                  <a:gd name="connsiteX41" fmla="*/ 2084184 w 7143750"/>
                  <a:gd name="connsiteY41" fmla="*/ 2706605 h 4533900"/>
                  <a:gd name="connsiteX42" fmla="*/ 1975733 w 7143750"/>
                  <a:gd name="connsiteY42" fmla="*/ 2706605 h 4533900"/>
                  <a:gd name="connsiteX43" fmla="*/ 1975733 w 7143750"/>
                  <a:gd name="connsiteY43" fmla="*/ 2631167 h 4533900"/>
                  <a:gd name="connsiteX44" fmla="*/ 1942719 w 7143750"/>
                  <a:gd name="connsiteY44" fmla="*/ 2631167 h 4533900"/>
                  <a:gd name="connsiteX45" fmla="*/ 1942719 w 7143750"/>
                  <a:gd name="connsiteY45" fmla="*/ 2588724 h 4533900"/>
                  <a:gd name="connsiteX46" fmla="*/ 1820123 w 7143750"/>
                  <a:gd name="connsiteY46" fmla="*/ 2588724 h 4533900"/>
                  <a:gd name="connsiteX47" fmla="*/ 1820123 w 7143750"/>
                  <a:gd name="connsiteY47" fmla="*/ 2541575 h 4533900"/>
                  <a:gd name="connsiteX48" fmla="*/ 1617364 w 7143750"/>
                  <a:gd name="connsiteY48" fmla="*/ 2541575 h 4533900"/>
                  <a:gd name="connsiteX49" fmla="*/ 1617364 w 7143750"/>
                  <a:gd name="connsiteY49" fmla="*/ 2503846 h 4533900"/>
                  <a:gd name="connsiteX50" fmla="*/ 1570206 w 7143750"/>
                  <a:gd name="connsiteY50" fmla="*/ 2503846 h 4533900"/>
                  <a:gd name="connsiteX51" fmla="*/ 1570206 w 7143750"/>
                  <a:gd name="connsiteY51" fmla="*/ 2442553 h 4533900"/>
                  <a:gd name="connsiteX52" fmla="*/ 1523057 w 7143750"/>
                  <a:gd name="connsiteY52" fmla="*/ 2442553 h 4533900"/>
                  <a:gd name="connsiteX53" fmla="*/ 1523057 w 7143750"/>
                  <a:gd name="connsiteY53" fmla="*/ 2319947 h 4533900"/>
                  <a:gd name="connsiteX54" fmla="*/ 1480623 w 7143750"/>
                  <a:gd name="connsiteY54" fmla="*/ 2319947 h 4533900"/>
                  <a:gd name="connsiteX55" fmla="*/ 1480623 w 7143750"/>
                  <a:gd name="connsiteY55" fmla="*/ 2235070 h 4533900"/>
                  <a:gd name="connsiteX56" fmla="*/ 1419320 w 7143750"/>
                  <a:gd name="connsiteY56" fmla="*/ 2235070 h 4533900"/>
                  <a:gd name="connsiteX57" fmla="*/ 1419320 w 7143750"/>
                  <a:gd name="connsiteY57" fmla="*/ 2159632 h 4533900"/>
                  <a:gd name="connsiteX58" fmla="*/ 1381592 w 7143750"/>
                  <a:gd name="connsiteY58" fmla="*/ 2159632 h 4533900"/>
                  <a:gd name="connsiteX59" fmla="*/ 1381592 w 7143750"/>
                  <a:gd name="connsiteY59" fmla="*/ 2046456 h 4533900"/>
                  <a:gd name="connsiteX60" fmla="*/ 1334443 w 7143750"/>
                  <a:gd name="connsiteY60" fmla="*/ 2046456 h 4533900"/>
                  <a:gd name="connsiteX61" fmla="*/ 1334443 w 7143750"/>
                  <a:gd name="connsiteY61" fmla="*/ 1956873 h 4533900"/>
                  <a:gd name="connsiteX62" fmla="*/ 1301439 w 7143750"/>
                  <a:gd name="connsiteY62" fmla="*/ 1956873 h 4533900"/>
                  <a:gd name="connsiteX63" fmla="*/ 1301439 w 7143750"/>
                  <a:gd name="connsiteY63" fmla="*/ 1886141 h 4533900"/>
                  <a:gd name="connsiteX64" fmla="*/ 1221277 w 7143750"/>
                  <a:gd name="connsiteY64" fmla="*/ 1886141 h 4533900"/>
                  <a:gd name="connsiteX65" fmla="*/ 1221277 w 7143750"/>
                  <a:gd name="connsiteY65" fmla="*/ 1791834 h 4533900"/>
                  <a:gd name="connsiteX66" fmla="*/ 1145829 w 7143750"/>
                  <a:gd name="connsiteY66" fmla="*/ 1791834 h 4533900"/>
                  <a:gd name="connsiteX67" fmla="*/ 1145829 w 7143750"/>
                  <a:gd name="connsiteY67" fmla="*/ 1706956 h 4533900"/>
                  <a:gd name="connsiteX68" fmla="*/ 1093956 w 7143750"/>
                  <a:gd name="connsiteY68" fmla="*/ 1706956 h 4533900"/>
                  <a:gd name="connsiteX69" fmla="*/ 1093956 w 7143750"/>
                  <a:gd name="connsiteY69" fmla="*/ 1631509 h 4533900"/>
                  <a:gd name="connsiteX70" fmla="*/ 1009088 w 7143750"/>
                  <a:gd name="connsiteY70" fmla="*/ 1631509 h 4533900"/>
                  <a:gd name="connsiteX71" fmla="*/ 1009088 w 7143750"/>
                  <a:gd name="connsiteY71" fmla="*/ 1414605 h 4533900"/>
                  <a:gd name="connsiteX72" fmla="*/ 928923 w 7143750"/>
                  <a:gd name="connsiteY72" fmla="*/ 1414605 h 4533900"/>
                  <a:gd name="connsiteX73" fmla="*/ 928923 w 7143750"/>
                  <a:gd name="connsiteY73" fmla="*/ 1334443 h 4533900"/>
                  <a:gd name="connsiteX74" fmla="*/ 891201 w 7143750"/>
                  <a:gd name="connsiteY74" fmla="*/ 1334443 h 4533900"/>
                  <a:gd name="connsiteX75" fmla="*/ 891201 w 7143750"/>
                  <a:gd name="connsiteY75" fmla="*/ 1230706 h 4533900"/>
                  <a:gd name="connsiteX76" fmla="*/ 844047 w 7143750"/>
                  <a:gd name="connsiteY76" fmla="*/ 1230706 h 4533900"/>
                  <a:gd name="connsiteX77" fmla="*/ 844047 w 7143750"/>
                  <a:gd name="connsiteY77" fmla="*/ 1032662 h 4533900"/>
                  <a:gd name="connsiteX78" fmla="*/ 763886 w 7143750"/>
                  <a:gd name="connsiteY78" fmla="*/ 1032662 h 4533900"/>
                  <a:gd name="connsiteX79" fmla="*/ 763886 w 7143750"/>
                  <a:gd name="connsiteY79" fmla="*/ 914777 h 4533900"/>
                  <a:gd name="connsiteX80" fmla="*/ 721448 w 7143750"/>
                  <a:gd name="connsiteY80" fmla="*/ 914777 h 4533900"/>
                  <a:gd name="connsiteX81" fmla="*/ 721448 w 7143750"/>
                  <a:gd name="connsiteY81" fmla="*/ 844047 h 4533900"/>
                  <a:gd name="connsiteX82" fmla="*/ 679010 w 7143750"/>
                  <a:gd name="connsiteY82" fmla="*/ 844047 h 4533900"/>
                  <a:gd name="connsiteX83" fmla="*/ 679010 w 7143750"/>
                  <a:gd name="connsiteY83" fmla="*/ 660148 h 4533900"/>
                  <a:gd name="connsiteX84" fmla="*/ 650718 w 7143750"/>
                  <a:gd name="connsiteY84" fmla="*/ 660148 h 4533900"/>
                  <a:gd name="connsiteX85" fmla="*/ 650718 w 7143750"/>
                  <a:gd name="connsiteY85" fmla="*/ 608280 h 4533900"/>
                  <a:gd name="connsiteX86" fmla="*/ 598849 w 7143750"/>
                  <a:gd name="connsiteY86" fmla="*/ 608280 h 4533900"/>
                  <a:gd name="connsiteX87" fmla="*/ 598849 w 7143750"/>
                  <a:gd name="connsiteY87" fmla="*/ 551696 h 4533900"/>
                  <a:gd name="connsiteX88" fmla="*/ 523404 w 7143750"/>
                  <a:gd name="connsiteY88" fmla="*/ 551696 h 4533900"/>
                  <a:gd name="connsiteX89" fmla="*/ 523404 w 7143750"/>
                  <a:gd name="connsiteY89" fmla="*/ 485681 h 4533900"/>
                  <a:gd name="connsiteX90" fmla="*/ 447958 w 7143750"/>
                  <a:gd name="connsiteY90" fmla="*/ 485681 h 4533900"/>
                  <a:gd name="connsiteX91" fmla="*/ 447958 w 7143750"/>
                  <a:gd name="connsiteY91" fmla="*/ 353651 h 4533900"/>
                  <a:gd name="connsiteX92" fmla="*/ 377228 w 7143750"/>
                  <a:gd name="connsiteY92" fmla="*/ 353651 h 4533900"/>
                  <a:gd name="connsiteX93" fmla="*/ 377228 w 7143750"/>
                  <a:gd name="connsiteY93" fmla="*/ 259344 h 4533900"/>
                  <a:gd name="connsiteX94" fmla="*/ 334789 w 7143750"/>
                  <a:gd name="connsiteY94" fmla="*/ 259344 h 4533900"/>
                  <a:gd name="connsiteX95" fmla="*/ 334789 w 7143750"/>
                  <a:gd name="connsiteY95" fmla="*/ 169753 h 4533900"/>
                  <a:gd name="connsiteX96" fmla="*/ 221621 w 7143750"/>
                  <a:gd name="connsiteY96" fmla="*/ 169753 h 4533900"/>
                  <a:gd name="connsiteX97" fmla="*/ 221621 w 7143750"/>
                  <a:gd name="connsiteY97" fmla="*/ 84876 h 4533900"/>
                  <a:gd name="connsiteX98" fmla="*/ 169753 w 7143750"/>
                  <a:gd name="connsiteY98" fmla="*/ 84876 h 4533900"/>
                  <a:gd name="connsiteX99" fmla="*/ 169753 w 7143750"/>
                  <a:gd name="connsiteY99" fmla="*/ 0 h 4533900"/>
                  <a:gd name="connsiteX100" fmla="*/ 0 w 7143750"/>
                  <a:gd name="connsiteY100" fmla="*/ 0 h 45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7143750" h="4533900">
                    <a:moveTo>
                      <a:pt x="7148465" y="4536167"/>
                    </a:moveTo>
                    <a:lnTo>
                      <a:pt x="7148465" y="4130640"/>
                    </a:lnTo>
                    <a:lnTo>
                      <a:pt x="5719715" y="4130640"/>
                    </a:lnTo>
                    <a:lnTo>
                      <a:pt x="5719715" y="4041048"/>
                    </a:lnTo>
                    <a:lnTo>
                      <a:pt x="5394360" y="4041048"/>
                    </a:lnTo>
                    <a:lnTo>
                      <a:pt x="5394360" y="3965610"/>
                    </a:lnTo>
                    <a:lnTo>
                      <a:pt x="5276469" y="3965610"/>
                    </a:lnTo>
                    <a:lnTo>
                      <a:pt x="5276469" y="3904307"/>
                    </a:lnTo>
                    <a:lnTo>
                      <a:pt x="5125584" y="3904307"/>
                    </a:lnTo>
                    <a:lnTo>
                      <a:pt x="5125584" y="3791141"/>
                    </a:lnTo>
                    <a:lnTo>
                      <a:pt x="4432430" y="3791141"/>
                    </a:lnTo>
                    <a:lnTo>
                      <a:pt x="4432430" y="3696833"/>
                    </a:lnTo>
                    <a:lnTo>
                      <a:pt x="4224947" y="3696833"/>
                    </a:lnTo>
                    <a:lnTo>
                      <a:pt x="4224947" y="3649675"/>
                    </a:lnTo>
                    <a:lnTo>
                      <a:pt x="3871303" y="3649675"/>
                    </a:lnTo>
                    <a:lnTo>
                      <a:pt x="3871303" y="3583667"/>
                    </a:lnTo>
                    <a:lnTo>
                      <a:pt x="3324320" y="3583667"/>
                    </a:lnTo>
                    <a:lnTo>
                      <a:pt x="3324320" y="3489360"/>
                    </a:lnTo>
                    <a:lnTo>
                      <a:pt x="3244158" y="3489360"/>
                    </a:lnTo>
                    <a:lnTo>
                      <a:pt x="3244158" y="3418628"/>
                    </a:lnTo>
                    <a:lnTo>
                      <a:pt x="3064974" y="3418628"/>
                    </a:lnTo>
                    <a:lnTo>
                      <a:pt x="3064974" y="3366754"/>
                    </a:lnTo>
                    <a:lnTo>
                      <a:pt x="2989526" y="3366754"/>
                    </a:lnTo>
                    <a:lnTo>
                      <a:pt x="2989526" y="3314891"/>
                    </a:lnTo>
                    <a:lnTo>
                      <a:pt x="2923518" y="3314891"/>
                    </a:lnTo>
                    <a:lnTo>
                      <a:pt x="2923518" y="3258303"/>
                    </a:lnTo>
                    <a:lnTo>
                      <a:pt x="2753763" y="3258303"/>
                    </a:lnTo>
                    <a:lnTo>
                      <a:pt x="2753763" y="3201724"/>
                    </a:lnTo>
                    <a:lnTo>
                      <a:pt x="2480272" y="3201724"/>
                    </a:lnTo>
                    <a:lnTo>
                      <a:pt x="2480272" y="3097978"/>
                    </a:lnTo>
                    <a:lnTo>
                      <a:pt x="2423684" y="3097978"/>
                    </a:lnTo>
                    <a:lnTo>
                      <a:pt x="2423684" y="3027255"/>
                    </a:lnTo>
                    <a:lnTo>
                      <a:pt x="2371820" y="3027255"/>
                    </a:lnTo>
                    <a:lnTo>
                      <a:pt x="2371820" y="2970667"/>
                    </a:lnTo>
                    <a:lnTo>
                      <a:pt x="2310518" y="2970667"/>
                    </a:lnTo>
                    <a:lnTo>
                      <a:pt x="2310518" y="2937662"/>
                    </a:lnTo>
                    <a:lnTo>
                      <a:pt x="2211496" y="2937662"/>
                    </a:lnTo>
                    <a:lnTo>
                      <a:pt x="2211496" y="2876360"/>
                    </a:lnTo>
                    <a:lnTo>
                      <a:pt x="2169062" y="2876360"/>
                    </a:lnTo>
                    <a:lnTo>
                      <a:pt x="2169062" y="2819781"/>
                    </a:lnTo>
                    <a:lnTo>
                      <a:pt x="2084184" y="2819781"/>
                    </a:lnTo>
                    <a:lnTo>
                      <a:pt x="2084184" y="2706605"/>
                    </a:lnTo>
                    <a:lnTo>
                      <a:pt x="1975733" y="2706605"/>
                    </a:lnTo>
                    <a:lnTo>
                      <a:pt x="1975733" y="2631167"/>
                    </a:lnTo>
                    <a:lnTo>
                      <a:pt x="1942719" y="2631167"/>
                    </a:lnTo>
                    <a:lnTo>
                      <a:pt x="1942719" y="2588724"/>
                    </a:lnTo>
                    <a:lnTo>
                      <a:pt x="1820123" y="2588724"/>
                    </a:lnTo>
                    <a:lnTo>
                      <a:pt x="1820123" y="2541575"/>
                    </a:lnTo>
                    <a:lnTo>
                      <a:pt x="1617364" y="2541575"/>
                    </a:lnTo>
                    <a:lnTo>
                      <a:pt x="1617364" y="2503846"/>
                    </a:lnTo>
                    <a:lnTo>
                      <a:pt x="1570206" y="2503846"/>
                    </a:lnTo>
                    <a:lnTo>
                      <a:pt x="1570206" y="2442553"/>
                    </a:lnTo>
                    <a:lnTo>
                      <a:pt x="1523057" y="2442553"/>
                    </a:lnTo>
                    <a:lnTo>
                      <a:pt x="1523057" y="2319947"/>
                    </a:lnTo>
                    <a:lnTo>
                      <a:pt x="1480623" y="2319947"/>
                    </a:lnTo>
                    <a:lnTo>
                      <a:pt x="1480623" y="2235070"/>
                    </a:lnTo>
                    <a:lnTo>
                      <a:pt x="1419320" y="2235070"/>
                    </a:lnTo>
                    <a:lnTo>
                      <a:pt x="1419320" y="2159632"/>
                    </a:lnTo>
                    <a:lnTo>
                      <a:pt x="1381592" y="2159632"/>
                    </a:lnTo>
                    <a:lnTo>
                      <a:pt x="1381592" y="2046456"/>
                    </a:lnTo>
                    <a:lnTo>
                      <a:pt x="1334443" y="2046456"/>
                    </a:lnTo>
                    <a:lnTo>
                      <a:pt x="1334443" y="1956873"/>
                    </a:lnTo>
                    <a:lnTo>
                      <a:pt x="1301439" y="1956873"/>
                    </a:lnTo>
                    <a:lnTo>
                      <a:pt x="1301439" y="1886141"/>
                    </a:lnTo>
                    <a:lnTo>
                      <a:pt x="1221277" y="1886141"/>
                    </a:lnTo>
                    <a:lnTo>
                      <a:pt x="1221277" y="1791834"/>
                    </a:lnTo>
                    <a:lnTo>
                      <a:pt x="1145829" y="1791834"/>
                    </a:lnTo>
                    <a:lnTo>
                      <a:pt x="1145829" y="1706956"/>
                    </a:lnTo>
                    <a:lnTo>
                      <a:pt x="1093956" y="1706956"/>
                    </a:lnTo>
                    <a:lnTo>
                      <a:pt x="1093956" y="1631509"/>
                    </a:lnTo>
                    <a:lnTo>
                      <a:pt x="1009088" y="1631509"/>
                    </a:lnTo>
                    <a:lnTo>
                      <a:pt x="1009088" y="1414605"/>
                    </a:lnTo>
                    <a:lnTo>
                      <a:pt x="928923" y="1414605"/>
                    </a:lnTo>
                    <a:lnTo>
                      <a:pt x="928923" y="1334443"/>
                    </a:lnTo>
                    <a:lnTo>
                      <a:pt x="891201" y="1334443"/>
                    </a:lnTo>
                    <a:lnTo>
                      <a:pt x="891201" y="1230706"/>
                    </a:lnTo>
                    <a:lnTo>
                      <a:pt x="844047" y="1230706"/>
                    </a:lnTo>
                    <a:lnTo>
                      <a:pt x="844047" y="1032662"/>
                    </a:lnTo>
                    <a:lnTo>
                      <a:pt x="763886" y="1032662"/>
                    </a:lnTo>
                    <a:lnTo>
                      <a:pt x="763886" y="914777"/>
                    </a:lnTo>
                    <a:lnTo>
                      <a:pt x="721448" y="914777"/>
                    </a:lnTo>
                    <a:lnTo>
                      <a:pt x="721448" y="844047"/>
                    </a:lnTo>
                    <a:lnTo>
                      <a:pt x="679010" y="844047"/>
                    </a:lnTo>
                    <a:lnTo>
                      <a:pt x="679010" y="660148"/>
                    </a:lnTo>
                    <a:lnTo>
                      <a:pt x="650718" y="660148"/>
                    </a:lnTo>
                    <a:lnTo>
                      <a:pt x="650718" y="608280"/>
                    </a:lnTo>
                    <a:lnTo>
                      <a:pt x="598849" y="608280"/>
                    </a:lnTo>
                    <a:lnTo>
                      <a:pt x="598849" y="551696"/>
                    </a:lnTo>
                    <a:lnTo>
                      <a:pt x="523404" y="551696"/>
                    </a:lnTo>
                    <a:lnTo>
                      <a:pt x="523404" y="485681"/>
                    </a:lnTo>
                    <a:lnTo>
                      <a:pt x="447958" y="485681"/>
                    </a:lnTo>
                    <a:lnTo>
                      <a:pt x="447958" y="353651"/>
                    </a:lnTo>
                    <a:lnTo>
                      <a:pt x="377228" y="353651"/>
                    </a:lnTo>
                    <a:lnTo>
                      <a:pt x="377228" y="259344"/>
                    </a:lnTo>
                    <a:lnTo>
                      <a:pt x="334789" y="259344"/>
                    </a:lnTo>
                    <a:lnTo>
                      <a:pt x="334789" y="169753"/>
                    </a:lnTo>
                    <a:lnTo>
                      <a:pt x="221621" y="169753"/>
                    </a:lnTo>
                    <a:lnTo>
                      <a:pt x="221621" y="84876"/>
                    </a:lnTo>
                    <a:lnTo>
                      <a:pt x="169753" y="84876"/>
                    </a:lnTo>
                    <a:lnTo>
                      <a:pt x="16975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04A5A8D6-4ECC-4B19-8F81-C779F53E6439}"/>
                  </a:ext>
                </a:extLst>
              </p:cNvPr>
              <p:cNvSpPr/>
              <p:nvPr/>
            </p:nvSpPr>
            <p:spPr>
              <a:xfrm>
                <a:off x="52620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7E0E4935-91EC-4BA6-ABEF-C2043DDD6654}"/>
                  </a:ext>
                </a:extLst>
              </p:cNvPr>
              <p:cNvSpPr/>
              <p:nvPr/>
            </p:nvSpPr>
            <p:spPr>
              <a:xfrm>
                <a:off x="53001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7BFE1893-0EFD-4913-89BF-8122E20393E4}"/>
                  </a:ext>
                </a:extLst>
              </p:cNvPr>
              <p:cNvSpPr/>
              <p:nvPr/>
            </p:nvSpPr>
            <p:spPr>
              <a:xfrm>
                <a:off x="53573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80E054A8-FA13-40C6-965B-927C6AEAC215}"/>
                  </a:ext>
                </a:extLst>
              </p:cNvPr>
              <p:cNvSpPr/>
              <p:nvPr/>
            </p:nvSpPr>
            <p:spPr>
              <a:xfrm>
                <a:off x="53954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38CD16A4-28B9-41A4-88BA-769375240B9F}"/>
                  </a:ext>
                </a:extLst>
              </p:cNvPr>
              <p:cNvSpPr/>
              <p:nvPr/>
            </p:nvSpPr>
            <p:spPr>
              <a:xfrm>
                <a:off x="54335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F6FEB80B-BF34-4DD1-97DD-256033F513D9}"/>
                  </a:ext>
                </a:extLst>
              </p:cNvPr>
              <p:cNvSpPr/>
              <p:nvPr/>
            </p:nvSpPr>
            <p:spPr>
              <a:xfrm>
                <a:off x="6024088" y="435146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A7881FB7-CA29-479A-8CE4-66DD5D329C11}"/>
                  </a:ext>
                </a:extLst>
              </p:cNvPr>
              <p:cNvSpPr/>
              <p:nvPr/>
            </p:nvSpPr>
            <p:spPr>
              <a:xfrm>
                <a:off x="61955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7921FB08-6E53-4741-A99E-51A8FAD07571}"/>
                  </a:ext>
                </a:extLst>
              </p:cNvPr>
              <p:cNvSpPr/>
              <p:nvPr/>
            </p:nvSpPr>
            <p:spPr>
              <a:xfrm>
                <a:off x="63479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6C0EFAD7-E89C-4519-9B6E-C15520D9D912}"/>
                  </a:ext>
                </a:extLst>
              </p:cNvPr>
              <p:cNvSpPr/>
              <p:nvPr/>
            </p:nvSpPr>
            <p:spPr>
              <a:xfrm>
                <a:off x="646224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7" name="Freeform: Shape 76">
                <a:extLst>
                  <a:ext uri="{FF2B5EF4-FFF2-40B4-BE49-F238E27FC236}">
                    <a16:creationId xmlns:a16="http://schemas.microsoft.com/office/drawing/2014/main" id="{11416EF4-C822-4BAA-AE18-F6E02BDC4A14}"/>
                  </a:ext>
                </a:extLst>
              </p:cNvPr>
              <p:cNvSpPr/>
              <p:nvPr/>
            </p:nvSpPr>
            <p:spPr>
              <a:xfrm>
                <a:off x="651939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8" name="Freeform: Shape 77">
                <a:extLst>
                  <a:ext uri="{FF2B5EF4-FFF2-40B4-BE49-F238E27FC236}">
                    <a16:creationId xmlns:a16="http://schemas.microsoft.com/office/drawing/2014/main" id="{D002619F-63D4-4549-8314-0D6AA4C945E1}"/>
                  </a:ext>
                </a:extLst>
              </p:cNvPr>
              <p:cNvSpPr/>
              <p:nvPr/>
            </p:nvSpPr>
            <p:spPr>
              <a:xfrm>
                <a:off x="6595598" y="46562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89DAE240-1C5D-4CCF-8AF4-AD9B04F99806}"/>
                  </a:ext>
                </a:extLst>
              </p:cNvPr>
              <p:cNvSpPr/>
              <p:nvPr/>
            </p:nvSpPr>
            <p:spPr>
              <a:xfrm>
                <a:off x="70527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ECAEB7D-0DF5-4651-990F-C8E852CE28B3}"/>
                  </a:ext>
                </a:extLst>
              </p:cNvPr>
              <p:cNvSpPr/>
              <p:nvPr/>
            </p:nvSpPr>
            <p:spPr>
              <a:xfrm>
                <a:off x="71670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CE561A9B-C95B-4AC5-A16E-EE1FD1E25249}"/>
                  </a:ext>
                </a:extLst>
              </p:cNvPr>
              <p:cNvSpPr/>
              <p:nvPr/>
            </p:nvSpPr>
            <p:spPr>
              <a:xfrm>
                <a:off x="72623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C5F72665-8448-4717-A270-B1375ED007C7}"/>
                  </a:ext>
                </a:extLst>
              </p:cNvPr>
              <p:cNvSpPr/>
              <p:nvPr/>
            </p:nvSpPr>
            <p:spPr>
              <a:xfrm>
                <a:off x="73385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1851AA25-446C-413B-BAFD-2B5778950B31}"/>
                  </a:ext>
                </a:extLst>
              </p:cNvPr>
              <p:cNvSpPr/>
              <p:nvPr/>
            </p:nvSpPr>
            <p:spPr>
              <a:xfrm>
                <a:off x="8672047" y="51134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17BFA07-806C-4353-9D8B-8D4B84DECC28}"/>
                  </a:ext>
                </a:extLst>
              </p:cNvPr>
              <p:cNvSpPr/>
              <p:nvPr/>
            </p:nvSpPr>
            <p:spPr>
              <a:xfrm>
                <a:off x="9148297" y="536112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E5E7992A-8C53-4CA0-AFC2-829554F18768}"/>
                  </a:ext>
                </a:extLst>
              </p:cNvPr>
              <p:cNvSpPr/>
              <p:nvPr/>
            </p:nvSpPr>
            <p:spPr>
              <a:xfrm>
                <a:off x="97578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AE4005A1-6756-4240-B1F3-C9729A3D5D04}"/>
                  </a:ext>
                </a:extLst>
              </p:cNvPr>
              <p:cNvSpPr/>
              <p:nvPr/>
            </p:nvSpPr>
            <p:spPr>
              <a:xfrm>
                <a:off x="99483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4B9EC529-918F-49EB-B4C9-BFC0CB99AA92}"/>
                  </a:ext>
                </a:extLst>
              </p:cNvPr>
              <p:cNvSpPr/>
              <p:nvPr/>
            </p:nvSpPr>
            <p:spPr>
              <a:xfrm>
                <a:off x="1042464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C983D7D2-CC99-4C10-832E-D023BCF5BCE0}"/>
                  </a:ext>
                </a:extLst>
              </p:cNvPr>
              <p:cNvSpPr/>
              <p:nvPr/>
            </p:nvSpPr>
            <p:spPr>
              <a:xfrm>
                <a:off x="6522550" y="463407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8EE7B255-2CE5-4014-AABD-068072C84120}"/>
                  </a:ext>
                </a:extLst>
              </p:cNvPr>
              <p:cNvSpPr/>
              <p:nvPr/>
            </p:nvSpPr>
            <p:spPr>
              <a:xfrm>
                <a:off x="5970091" y="4386421"/>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AC10F5D-EFDA-49B8-95C9-41A4F2C6151C}"/>
                  </a:ext>
                </a:extLst>
              </p:cNvPr>
              <p:cNvSpPr/>
              <p:nvPr/>
            </p:nvSpPr>
            <p:spPr>
              <a:xfrm>
                <a:off x="5150941" y="387206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15E1D585-3A38-454B-827B-954AE67EB863}"/>
                  </a:ext>
                </a:extLst>
              </p:cNvPr>
              <p:cNvSpPr/>
              <p:nvPr/>
            </p:nvSpPr>
            <p:spPr>
              <a:xfrm>
                <a:off x="5093791" y="3757762"/>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070" name="Group 1069">
              <a:extLst>
                <a:ext uri="{FF2B5EF4-FFF2-40B4-BE49-F238E27FC236}">
                  <a16:creationId xmlns:a16="http://schemas.microsoft.com/office/drawing/2014/main" id="{244A99F9-C7B2-4AE2-A4A5-0DC3A7F6D0A2}"/>
                </a:ext>
              </a:extLst>
            </p:cNvPr>
            <p:cNvGrpSpPr/>
            <p:nvPr/>
          </p:nvGrpSpPr>
          <p:grpSpPr>
            <a:xfrm>
              <a:off x="1727933" y="2205973"/>
              <a:ext cx="5652000" cy="2772000"/>
              <a:chOff x="161925" y="1271588"/>
              <a:chExt cx="8820150" cy="4314853"/>
            </a:xfrm>
          </p:grpSpPr>
          <p:sp>
            <p:nvSpPr>
              <p:cNvPr id="95" name="Freeform: Shape 94">
                <a:extLst>
                  <a:ext uri="{FF2B5EF4-FFF2-40B4-BE49-F238E27FC236}">
                    <a16:creationId xmlns:a16="http://schemas.microsoft.com/office/drawing/2014/main" id="{8A9709CC-A1D0-4709-B512-BE9D89DC9EA9}"/>
                  </a:ext>
                </a:extLst>
              </p:cNvPr>
              <p:cNvSpPr/>
              <p:nvPr/>
            </p:nvSpPr>
            <p:spPr>
              <a:xfrm>
                <a:off x="161925" y="1271588"/>
                <a:ext cx="8820150" cy="4276725"/>
              </a:xfrm>
              <a:custGeom>
                <a:avLst/>
                <a:gdLst>
                  <a:gd name="connsiteX0" fmla="*/ 8820760 w 8820150"/>
                  <a:gd name="connsiteY0" fmla="*/ 4281183 h 4276725"/>
                  <a:gd name="connsiteX1" fmla="*/ 8714365 w 8820150"/>
                  <a:gd name="connsiteY1" fmla="*/ 4281183 h 4276725"/>
                  <a:gd name="connsiteX2" fmla="*/ 8714365 w 8820150"/>
                  <a:gd name="connsiteY2" fmla="*/ 4032923 h 4276725"/>
                  <a:gd name="connsiteX3" fmla="*/ 5720067 w 8820150"/>
                  <a:gd name="connsiteY3" fmla="*/ 4032923 h 4276725"/>
                  <a:gd name="connsiteX4" fmla="*/ 5720067 w 8820150"/>
                  <a:gd name="connsiteY4" fmla="*/ 3992394 h 4276725"/>
                  <a:gd name="connsiteX5" fmla="*/ 5563010 w 8820150"/>
                  <a:gd name="connsiteY5" fmla="*/ 3992394 h 4276725"/>
                  <a:gd name="connsiteX6" fmla="*/ 5563010 w 8820150"/>
                  <a:gd name="connsiteY6" fmla="*/ 3906260 h 4276725"/>
                  <a:gd name="connsiteX7" fmla="*/ 5395808 w 8820150"/>
                  <a:gd name="connsiteY7" fmla="*/ 3906260 h 4276725"/>
                  <a:gd name="connsiteX8" fmla="*/ 5395808 w 8820150"/>
                  <a:gd name="connsiteY8" fmla="*/ 3875866 h 4276725"/>
                  <a:gd name="connsiteX9" fmla="*/ 5005692 w 8820150"/>
                  <a:gd name="connsiteY9" fmla="*/ 3875866 h 4276725"/>
                  <a:gd name="connsiteX10" fmla="*/ 5005692 w 8820150"/>
                  <a:gd name="connsiteY10" fmla="*/ 3825202 h 4276725"/>
                  <a:gd name="connsiteX11" fmla="*/ 4504106 w 8820150"/>
                  <a:gd name="connsiteY11" fmla="*/ 3825202 h 4276725"/>
                  <a:gd name="connsiteX12" fmla="*/ 4504106 w 8820150"/>
                  <a:gd name="connsiteY12" fmla="*/ 3759337 h 4276725"/>
                  <a:gd name="connsiteX13" fmla="*/ 4417981 w 8820150"/>
                  <a:gd name="connsiteY13" fmla="*/ 3759337 h 4276725"/>
                  <a:gd name="connsiteX14" fmla="*/ 4417981 w 8820150"/>
                  <a:gd name="connsiteY14" fmla="*/ 3713741 h 4276725"/>
                  <a:gd name="connsiteX15" fmla="*/ 4362250 w 8820150"/>
                  <a:gd name="connsiteY15" fmla="*/ 3713741 h 4276725"/>
                  <a:gd name="connsiteX16" fmla="*/ 4362250 w 8820150"/>
                  <a:gd name="connsiteY16" fmla="*/ 3647875 h 4276725"/>
                  <a:gd name="connsiteX17" fmla="*/ 4169721 w 8820150"/>
                  <a:gd name="connsiteY17" fmla="*/ 3647875 h 4276725"/>
                  <a:gd name="connsiteX18" fmla="*/ 4169721 w 8820150"/>
                  <a:gd name="connsiteY18" fmla="*/ 3632673 h 4276725"/>
                  <a:gd name="connsiteX19" fmla="*/ 3997462 w 8820150"/>
                  <a:gd name="connsiteY19" fmla="*/ 3632673 h 4276725"/>
                  <a:gd name="connsiteX20" fmla="*/ 3997462 w 8820150"/>
                  <a:gd name="connsiteY20" fmla="*/ 3592144 h 4276725"/>
                  <a:gd name="connsiteX21" fmla="*/ 3784664 w 8820150"/>
                  <a:gd name="connsiteY21" fmla="*/ 3592144 h 4276725"/>
                  <a:gd name="connsiteX22" fmla="*/ 3784664 w 8820150"/>
                  <a:gd name="connsiteY22" fmla="*/ 3526279 h 4276725"/>
                  <a:gd name="connsiteX23" fmla="*/ 3693471 w 8820150"/>
                  <a:gd name="connsiteY23" fmla="*/ 3526279 h 4276725"/>
                  <a:gd name="connsiteX24" fmla="*/ 3693471 w 8820150"/>
                  <a:gd name="connsiteY24" fmla="*/ 3465481 h 4276725"/>
                  <a:gd name="connsiteX25" fmla="*/ 3490808 w 8820150"/>
                  <a:gd name="connsiteY25" fmla="*/ 3465481 h 4276725"/>
                  <a:gd name="connsiteX26" fmla="*/ 3490808 w 8820150"/>
                  <a:gd name="connsiteY26" fmla="*/ 3414817 h 4276725"/>
                  <a:gd name="connsiteX27" fmla="*/ 3394548 w 8820150"/>
                  <a:gd name="connsiteY27" fmla="*/ 3414817 h 4276725"/>
                  <a:gd name="connsiteX28" fmla="*/ 3394548 w 8820150"/>
                  <a:gd name="connsiteY28" fmla="*/ 3348952 h 4276725"/>
                  <a:gd name="connsiteX29" fmla="*/ 3298289 w 8820150"/>
                  <a:gd name="connsiteY29" fmla="*/ 3348952 h 4276725"/>
                  <a:gd name="connsiteX30" fmla="*/ 3298289 w 8820150"/>
                  <a:gd name="connsiteY30" fmla="*/ 3272952 h 4276725"/>
                  <a:gd name="connsiteX31" fmla="*/ 3232423 w 8820150"/>
                  <a:gd name="connsiteY31" fmla="*/ 3272952 h 4276725"/>
                  <a:gd name="connsiteX32" fmla="*/ 3232423 w 8820150"/>
                  <a:gd name="connsiteY32" fmla="*/ 3217221 h 4276725"/>
                  <a:gd name="connsiteX33" fmla="*/ 3166558 w 8820150"/>
                  <a:gd name="connsiteY33" fmla="*/ 3217221 h 4276725"/>
                  <a:gd name="connsiteX34" fmla="*/ 3166558 w 8820150"/>
                  <a:gd name="connsiteY34" fmla="*/ 3105760 h 4276725"/>
                  <a:gd name="connsiteX35" fmla="*/ 2872702 w 8820150"/>
                  <a:gd name="connsiteY35" fmla="*/ 3105760 h 4276725"/>
                  <a:gd name="connsiteX36" fmla="*/ 2872702 w 8820150"/>
                  <a:gd name="connsiteY36" fmla="*/ 3034827 h 4276725"/>
                  <a:gd name="connsiteX37" fmla="*/ 2801769 w 8820150"/>
                  <a:gd name="connsiteY37" fmla="*/ 3034827 h 4276725"/>
                  <a:gd name="connsiteX38" fmla="*/ 2801769 w 8820150"/>
                  <a:gd name="connsiteY38" fmla="*/ 2968962 h 4276725"/>
                  <a:gd name="connsiteX39" fmla="*/ 2675106 w 8820150"/>
                  <a:gd name="connsiteY39" fmla="*/ 2968962 h 4276725"/>
                  <a:gd name="connsiteX40" fmla="*/ 2675106 w 8820150"/>
                  <a:gd name="connsiteY40" fmla="*/ 2903096 h 4276725"/>
                  <a:gd name="connsiteX41" fmla="*/ 2629510 w 8820150"/>
                  <a:gd name="connsiteY41" fmla="*/ 2903096 h 4276725"/>
                  <a:gd name="connsiteX42" fmla="*/ 2629510 w 8820150"/>
                  <a:gd name="connsiteY42" fmla="*/ 2862568 h 4276725"/>
                  <a:gd name="connsiteX43" fmla="*/ 2563644 w 8820150"/>
                  <a:gd name="connsiteY43" fmla="*/ 2862568 h 4276725"/>
                  <a:gd name="connsiteX44" fmla="*/ 2563644 w 8820150"/>
                  <a:gd name="connsiteY44" fmla="*/ 2822039 h 4276725"/>
                  <a:gd name="connsiteX45" fmla="*/ 2391385 w 8820150"/>
                  <a:gd name="connsiteY45" fmla="*/ 2822039 h 4276725"/>
                  <a:gd name="connsiteX46" fmla="*/ 2391385 w 8820150"/>
                  <a:gd name="connsiteY46" fmla="*/ 2761241 h 4276725"/>
                  <a:gd name="connsiteX47" fmla="*/ 2279923 w 8820150"/>
                  <a:gd name="connsiteY47" fmla="*/ 2761241 h 4276725"/>
                  <a:gd name="connsiteX48" fmla="*/ 2279923 w 8820150"/>
                  <a:gd name="connsiteY48" fmla="*/ 2695375 h 4276725"/>
                  <a:gd name="connsiteX49" fmla="*/ 2203923 w 8820150"/>
                  <a:gd name="connsiteY49" fmla="*/ 2695375 h 4276725"/>
                  <a:gd name="connsiteX50" fmla="*/ 2203923 w 8820150"/>
                  <a:gd name="connsiteY50" fmla="*/ 2594039 h 4276725"/>
                  <a:gd name="connsiteX51" fmla="*/ 2148192 w 8820150"/>
                  <a:gd name="connsiteY51" fmla="*/ 2594039 h 4276725"/>
                  <a:gd name="connsiteX52" fmla="*/ 2148192 w 8820150"/>
                  <a:gd name="connsiteY52" fmla="*/ 2523116 h 4276725"/>
                  <a:gd name="connsiteX53" fmla="*/ 2082327 w 8820150"/>
                  <a:gd name="connsiteY53" fmla="*/ 2523116 h 4276725"/>
                  <a:gd name="connsiteX54" fmla="*/ 2082327 w 8820150"/>
                  <a:gd name="connsiteY54" fmla="*/ 2442048 h 4276725"/>
                  <a:gd name="connsiteX55" fmla="*/ 2001260 w 8820150"/>
                  <a:gd name="connsiteY55" fmla="*/ 2442048 h 4276725"/>
                  <a:gd name="connsiteX56" fmla="*/ 2001260 w 8820150"/>
                  <a:gd name="connsiteY56" fmla="*/ 2371116 h 4276725"/>
                  <a:gd name="connsiteX57" fmla="*/ 1925269 w 8820150"/>
                  <a:gd name="connsiteY57" fmla="*/ 2371116 h 4276725"/>
                  <a:gd name="connsiteX58" fmla="*/ 1925269 w 8820150"/>
                  <a:gd name="connsiteY58" fmla="*/ 2254587 h 4276725"/>
                  <a:gd name="connsiteX59" fmla="*/ 1859404 w 8820150"/>
                  <a:gd name="connsiteY59" fmla="*/ 2254587 h 4276725"/>
                  <a:gd name="connsiteX60" fmla="*/ 1859404 w 8820150"/>
                  <a:gd name="connsiteY60" fmla="*/ 2148192 h 4276725"/>
                  <a:gd name="connsiteX61" fmla="*/ 1763135 w 8820150"/>
                  <a:gd name="connsiteY61" fmla="*/ 2148192 h 4276725"/>
                  <a:gd name="connsiteX62" fmla="*/ 1763135 w 8820150"/>
                  <a:gd name="connsiteY62" fmla="*/ 2072192 h 4276725"/>
                  <a:gd name="connsiteX63" fmla="*/ 1702337 w 8820150"/>
                  <a:gd name="connsiteY63" fmla="*/ 2072192 h 4276725"/>
                  <a:gd name="connsiteX64" fmla="*/ 1702337 w 8820150"/>
                  <a:gd name="connsiteY64" fmla="*/ 1996192 h 4276725"/>
                  <a:gd name="connsiteX65" fmla="*/ 1595942 w 8820150"/>
                  <a:gd name="connsiteY65" fmla="*/ 1996192 h 4276725"/>
                  <a:gd name="connsiteX66" fmla="*/ 1595942 w 8820150"/>
                  <a:gd name="connsiteY66" fmla="*/ 1894866 h 4276725"/>
                  <a:gd name="connsiteX67" fmla="*/ 1565548 w 8820150"/>
                  <a:gd name="connsiteY67" fmla="*/ 1894866 h 4276725"/>
                  <a:gd name="connsiteX68" fmla="*/ 1565548 w 8820150"/>
                  <a:gd name="connsiteY68" fmla="*/ 1808740 h 4276725"/>
                  <a:gd name="connsiteX69" fmla="*/ 1499683 w 8820150"/>
                  <a:gd name="connsiteY69" fmla="*/ 1808740 h 4276725"/>
                  <a:gd name="connsiteX70" fmla="*/ 1499683 w 8820150"/>
                  <a:gd name="connsiteY70" fmla="*/ 1712471 h 4276725"/>
                  <a:gd name="connsiteX71" fmla="*/ 1428750 w 8820150"/>
                  <a:gd name="connsiteY71" fmla="*/ 1712471 h 4276725"/>
                  <a:gd name="connsiteX72" fmla="*/ 1428750 w 8820150"/>
                  <a:gd name="connsiteY72" fmla="*/ 1626346 h 4276725"/>
                  <a:gd name="connsiteX73" fmla="*/ 1378087 w 8820150"/>
                  <a:gd name="connsiteY73" fmla="*/ 1626346 h 4276725"/>
                  <a:gd name="connsiteX74" fmla="*/ 1378087 w 8820150"/>
                  <a:gd name="connsiteY74" fmla="*/ 1459154 h 4276725"/>
                  <a:gd name="connsiteX75" fmla="*/ 1327423 w 8820150"/>
                  <a:gd name="connsiteY75" fmla="*/ 1459154 h 4276725"/>
                  <a:gd name="connsiteX76" fmla="*/ 1327423 w 8820150"/>
                  <a:gd name="connsiteY76" fmla="*/ 1347683 h 4276725"/>
                  <a:gd name="connsiteX77" fmla="*/ 1281817 w 8820150"/>
                  <a:gd name="connsiteY77" fmla="*/ 1347683 h 4276725"/>
                  <a:gd name="connsiteX78" fmla="*/ 1281817 w 8820150"/>
                  <a:gd name="connsiteY78" fmla="*/ 1281817 h 4276725"/>
                  <a:gd name="connsiteX79" fmla="*/ 1170356 w 8820150"/>
                  <a:gd name="connsiteY79" fmla="*/ 1281817 h 4276725"/>
                  <a:gd name="connsiteX80" fmla="*/ 1170356 w 8820150"/>
                  <a:gd name="connsiteY80" fmla="*/ 1160231 h 4276725"/>
                  <a:gd name="connsiteX81" fmla="*/ 1119692 w 8820150"/>
                  <a:gd name="connsiteY81" fmla="*/ 1160231 h 4276725"/>
                  <a:gd name="connsiteX82" fmla="*/ 1119692 w 8820150"/>
                  <a:gd name="connsiteY82" fmla="*/ 1089298 h 4276725"/>
                  <a:gd name="connsiteX83" fmla="*/ 1058894 w 8820150"/>
                  <a:gd name="connsiteY83" fmla="*/ 1089298 h 4276725"/>
                  <a:gd name="connsiteX84" fmla="*/ 1058894 w 8820150"/>
                  <a:gd name="connsiteY84" fmla="*/ 1003164 h 4276725"/>
                  <a:gd name="connsiteX85" fmla="*/ 1028500 w 8820150"/>
                  <a:gd name="connsiteY85" fmla="*/ 1003164 h 4276725"/>
                  <a:gd name="connsiteX86" fmla="*/ 1028500 w 8820150"/>
                  <a:gd name="connsiteY86" fmla="*/ 891703 h 4276725"/>
                  <a:gd name="connsiteX87" fmla="*/ 987962 w 8820150"/>
                  <a:gd name="connsiteY87" fmla="*/ 891703 h 4276725"/>
                  <a:gd name="connsiteX88" fmla="*/ 987962 w 8820150"/>
                  <a:gd name="connsiteY88" fmla="*/ 775173 h 4276725"/>
                  <a:gd name="connsiteX89" fmla="*/ 937301 w 8820150"/>
                  <a:gd name="connsiteY89" fmla="*/ 775173 h 4276725"/>
                  <a:gd name="connsiteX90" fmla="*/ 937301 w 8820150"/>
                  <a:gd name="connsiteY90" fmla="*/ 689042 h 4276725"/>
                  <a:gd name="connsiteX91" fmla="*/ 901836 w 8820150"/>
                  <a:gd name="connsiteY91" fmla="*/ 689042 h 4276725"/>
                  <a:gd name="connsiteX92" fmla="*/ 901836 w 8820150"/>
                  <a:gd name="connsiteY92" fmla="*/ 623179 h 4276725"/>
                  <a:gd name="connsiteX93" fmla="*/ 861303 w 8820150"/>
                  <a:gd name="connsiteY93" fmla="*/ 623179 h 4276725"/>
                  <a:gd name="connsiteX94" fmla="*/ 861303 w 8820150"/>
                  <a:gd name="connsiteY94" fmla="*/ 542114 h 4276725"/>
                  <a:gd name="connsiteX95" fmla="*/ 790372 w 8820150"/>
                  <a:gd name="connsiteY95" fmla="*/ 542114 h 4276725"/>
                  <a:gd name="connsiteX96" fmla="*/ 790372 w 8820150"/>
                  <a:gd name="connsiteY96" fmla="*/ 476250 h 4276725"/>
                  <a:gd name="connsiteX97" fmla="*/ 689042 w 8820150"/>
                  <a:gd name="connsiteY97" fmla="*/ 476250 h 4276725"/>
                  <a:gd name="connsiteX98" fmla="*/ 689042 w 8820150"/>
                  <a:gd name="connsiteY98" fmla="*/ 379987 h 4276725"/>
                  <a:gd name="connsiteX99" fmla="*/ 613045 w 8820150"/>
                  <a:gd name="connsiteY99" fmla="*/ 379987 h 4276725"/>
                  <a:gd name="connsiteX100" fmla="*/ 613045 w 8820150"/>
                  <a:gd name="connsiteY100" fmla="*/ 273590 h 4276725"/>
                  <a:gd name="connsiteX101" fmla="*/ 481316 w 8820150"/>
                  <a:gd name="connsiteY101" fmla="*/ 273590 h 4276725"/>
                  <a:gd name="connsiteX102" fmla="*/ 481316 w 8820150"/>
                  <a:gd name="connsiteY102" fmla="*/ 217859 h 4276725"/>
                  <a:gd name="connsiteX103" fmla="*/ 415452 w 8820150"/>
                  <a:gd name="connsiteY103" fmla="*/ 217859 h 4276725"/>
                  <a:gd name="connsiteX104" fmla="*/ 415452 w 8820150"/>
                  <a:gd name="connsiteY104" fmla="*/ 177327 h 4276725"/>
                  <a:gd name="connsiteX105" fmla="*/ 379987 w 8820150"/>
                  <a:gd name="connsiteY105" fmla="*/ 177327 h 4276725"/>
                  <a:gd name="connsiteX106" fmla="*/ 379987 w 8820150"/>
                  <a:gd name="connsiteY106" fmla="*/ 121596 h 4276725"/>
                  <a:gd name="connsiteX107" fmla="*/ 293857 w 8820150"/>
                  <a:gd name="connsiteY107" fmla="*/ 121596 h 4276725"/>
                  <a:gd name="connsiteX108" fmla="*/ 293857 w 8820150"/>
                  <a:gd name="connsiteY108" fmla="*/ 86130 h 4276725"/>
                  <a:gd name="connsiteX109" fmla="*/ 202660 w 8820150"/>
                  <a:gd name="connsiteY109" fmla="*/ 86130 h 4276725"/>
                  <a:gd name="connsiteX110" fmla="*/ 202660 w 8820150"/>
                  <a:gd name="connsiteY110" fmla="*/ 30399 h 4276725"/>
                  <a:gd name="connsiteX111" fmla="*/ 131729 w 8820150"/>
                  <a:gd name="connsiteY111" fmla="*/ 30399 h 4276725"/>
                  <a:gd name="connsiteX112" fmla="*/ 131729 w 8820150"/>
                  <a:gd name="connsiteY112" fmla="*/ 0 h 4276725"/>
                  <a:gd name="connsiteX113" fmla="*/ 0 w 8820150"/>
                  <a:gd name="connsiteY113" fmla="*/ 0 h 427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820150" h="4276725">
                    <a:moveTo>
                      <a:pt x="8820760" y="4281183"/>
                    </a:moveTo>
                    <a:lnTo>
                      <a:pt x="8714365" y="4281183"/>
                    </a:lnTo>
                    <a:lnTo>
                      <a:pt x="8714365" y="4032923"/>
                    </a:lnTo>
                    <a:lnTo>
                      <a:pt x="5720067" y="4032923"/>
                    </a:lnTo>
                    <a:lnTo>
                      <a:pt x="5720067" y="3992394"/>
                    </a:lnTo>
                    <a:lnTo>
                      <a:pt x="5563010" y="3992394"/>
                    </a:lnTo>
                    <a:lnTo>
                      <a:pt x="5563010" y="3906260"/>
                    </a:lnTo>
                    <a:lnTo>
                      <a:pt x="5395808" y="3906260"/>
                    </a:lnTo>
                    <a:lnTo>
                      <a:pt x="5395808" y="3875866"/>
                    </a:lnTo>
                    <a:lnTo>
                      <a:pt x="5005692" y="3875866"/>
                    </a:lnTo>
                    <a:lnTo>
                      <a:pt x="5005692" y="3825202"/>
                    </a:lnTo>
                    <a:lnTo>
                      <a:pt x="4504106" y="3825202"/>
                    </a:lnTo>
                    <a:lnTo>
                      <a:pt x="4504106" y="3759337"/>
                    </a:lnTo>
                    <a:lnTo>
                      <a:pt x="4417981" y="3759337"/>
                    </a:lnTo>
                    <a:lnTo>
                      <a:pt x="4417981" y="3713741"/>
                    </a:lnTo>
                    <a:lnTo>
                      <a:pt x="4362250" y="3713741"/>
                    </a:lnTo>
                    <a:lnTo>
                      <a:pt x="4362250" y="3647875"/>
                    </a:lnTo>
                    <a:lnTo>
                      <a:pt x="4169721" y="3647875"/>
                    </a:lnTo>
                    <a:lnTo>
                      <a:pt x="4169721" y="3632673"/>
                    </a:lnTo>
                    <a:lnTo>
                      <a:pt x="3997462" y="3632673"/>
                    </a:lnTo>
                    <a:lnTo>
                      <a:pt x="3997462" y="3592144"/>
                    </a:lnTo>
                    <a:lnTo>
                      <a:pt x="3784664" y="3592144"/>
                    </a:lnTo>
                    <a:lnTo>
                      <a:pt x="3784664" y="3526279"/>
                    </a:lnTo>
                    <a:lnTo>
                      <a:pt x="3693471" y="3526279"/>
                    </a:lnTo>
                    <a:lnTo>
                      <a:pt x="3693471" y="3465481"/>
                    </a:lnTo>
                    <a:lnTo>
                      <a:pt x="3490808" y="3465481"/>
                    </a:lnTo>
                    <a:lnTo>
                      <a:pt x="3490808" y="3414817"/>
                    </a:lnTo>
                    <a:lnTo>
                      <a:pt x="3394548" y="3414817"/>
                    </a:lnTo>
                    <a:lnTo>
                      <a:pt x="3394548" y="3348952"/>
                    </a:lnTo>
                    <a:lnTo>
                      <a:pt x="3298289" y="3348952"/>
                    </a:lnTo>
                    <a:lnTo>
                      <a:pt x="3298289" y="3272952"/>
                    </a:lnTo>
                    <a:lnTo>
                      <a:pt x="3232423" y="3272952"/>
                    </a:lnTo>
                    <a:lnTo>
                      <a:pt x="3232423" y="3217221"/>
                    </a:lnTo>
                    <a:lnTo>
                      <a:pt x="3166558" y="3217221"/>
                    </a:lnTo>
                    <a:lnTo>
                      <a:pt x="3166558" y="3105760"/>
                    </a:lnTo>
                    <a:lnTo>
                      <a:pt x="2872702" y="3105760"/>
                    </a:lnTo>
                    <a:lnTo>
                      <a:pt x="2872702" y="3034827"/>
                    </a:lnTo>
                    <a:lnTo>
                      <a:pt x="2801769" y="3034827"/>
                    </a:lnTo>
                    <a:lnTo>
                      <a:pt x="2801769" y="2968962"/>
                    </a:lnTo>
                    <a:lnTo>
                      <a:pt x="2675106" y="2968962"/>
                    </a:lnTo>
                    <a:lnTo>
                      <a:pt x="2675106" y="2903096"/>
                    </a:lnTo>
                    <a:lnTo>
                      <a:pt x="2629510" y="2903096"/>
                    </a:lnTo>
                    <a:lnTo>
                      <a:pt x="2629510" y="2862568"/>
                    </a:lnTo>
                    <a:lnTo>
                      <a:pt x="2563644" y="2862568"/>
                    </a:lnTo>
                    <a:lnTo>
                      <a:pt x="2563644" y="2822039"/>
                    </a:lnTo>
                    <a:lnTo>
                      <a:pt x="2391385" y="2822039"/>
                    </a:lnTo>
                    <a:lnTo>
                      <a:pt x="2391385" y="2761241"/>
                    </a:lnTo>
                    <a:lnTo>
                      <a:pt x="2279923" y="2761241"/>
                    </a:lnTo>
                    <a:lnTo>
                      <a:pt x="2279923" y="2695375"/>
                    </a:lnTo>
                    <a:lnTo>
                      <a:pt x="2203923" y="2695375"/>
                    </a:lnTo>
                    <a:lnTo>
                      <a:pt x="2203923" y="2594039"/>
                    </a:lnTo>
                    <a:lnTo>
                      <a:pt x="2148192" y="2594039"/>
                    </a:lnTo>
                    <a:lnTo>
                      <a:pt x="2148192" y="2523116"/>
                    </a:lnTo>
                    <a:lnTo>
                      <a:pt x="2082327" y="2523116"/>
                    </a:lnTo>
                    <a:lnTo>
                      <a:pt x="2082327" y="2442048"/>
                    </a:lnTo>
                    <a:lnTo>
                      <a:pt x="2001260" y="2442048"/>
                    </a:lnTo>
                    <a:lnTo>
                      <a:pt x="2001260" y="2371116"/>
                    </a:lnTo>
                    <a:lnTo>
                      <a:pt x="1925269" y="2371116"/>
                    </a:lnTo>
                    <a:lnTo>
                      <a:pt x="1925269" y="2254587"/>
                    </a:lnTo>
                    <a:lnTo>
                      <a:pt x="1859404" y="2254587"/>
                    </a:lnTo>
                    <a:lnTo>
                      <a:pt x="1859404" y="2148192"/>
                    </a:lnTo>
                    <a:lnTo>
                      <a:pt x="1763135" y="2148192"/>
                    </a:lnTo>
                    <a:lnTo>
                      <a:pt x="1763135" y="2072192"/>
                    </a:lnTo>
                    <a:lnTo>
                      <a:pt x="1702337" y="2072192"/>
                    </a:lnTo>
                    <a:lnTo>
                      <a:pt x="1702337" y="1996192"/>
                    </a:lnTo>
                    <a:lnTo>
                      <a:pt x="1595942" y="1996192"/>
                    </a:lnTo>
                    <a:lnTo>
                      <a:pt x="1595942" y="1894866"/>
                    </a:lnTo>
                    <a:lnTo>
                      <a:pt x="1565548" y="1894866"/>
                    </a:lnTo>
                    <a:lnTo>
                      <a:pt x="1565548" y="1808740"/>
                    </a:lnTo>
                    <a:lnTo>
                      <a:pt x="1499683" y="1808740"/>
                    </a:lnTo>
                    <a:lnTo>
                      <a:pt x="1499683" y="1712471"/>
                    </a:lnTo>
                    <a:lnTo>
                      <a:pt x="1428750" y="1712471"/>
                    </a:lnTo>
                    <a:lnTo>
                      <a:pt x="1428750" y="1626346"/>
                    </a:lnTo>
                    <a:lnTo>
                      <a:pt x="1378087" y="1626346"/>
                    </a:lnTo>
                    <a:lnTo>
                      <a:pt x="1378087" y="1459154"/>
                    </a:lnTo>
                    <a:lnTo>
                      <a:pt x="1327423" y="1459154"/>
                    </a:lnTo>
                    <a:lnTo>
                      <a:pt x="1327423" y="1347683"/>
                    </a:lnTo>
                    <a:lnTo>
                      <a:pt x="1281817" y="1347683"/>
                    </a:lnTo>
                    <a:lnTo>
                      <a:pt x="1281817" y="1281817"/>
                    </a:lnTo>
                    <a:lnTo>
                      <a:pt x="1170356" y="1281817"/>
                    </a:lnTo>
                    <a:lnTo>
                      <a:pt x="1170356" y="1160231"/>
                    </a:lnTo>
                    <a:lnTo>
                      <a:pt x="1119692" y="1160231"/>
                    </a:lnTo>
                    <a:lnTo>
                      <a:pt x="1119692" y="1089298"/>
                    </a:lnTo>
                    <a:lnTo>
                      <a:pt x="1058894" y="1089298"/>
                    </a:lnTo>
                    <a:lnTo>
                      <a:pt x="1058894" y="1003164"/>
                    </a:lnTo>
                    <a:lnTo>
                      <a:pt x="1028500" y="1003164"/>
                    </a:lnTo>
                    <a:lnTo>
                      <a:pt x="1028500" y="891703"/>
                    </a:lnTo>
                    <a:lnTo>
                      <a:pt x="987962" y="891703"/>
                    </a:lnTo>
                    <a:lnTo>
                      <a:pt x="987962" y="775173"/>
                    </a:lnTo>
                    <a:lnTo>
                      <a:pt x="937301" y="775173"/>
                    </a:lnTo>
                    <a:lnTo>
                      <a:pt x="937301" y="689042"/>
                    </a:lnTo>
                    <a:lnTo>
                      <a:pt x="901836" y="689042"/>
                    </a:lnTo>
                    <a:lnTo>
                      <a:pt x="901836" y="623179"/>
                    </a:lnTo>
                    <a:lnTo>
                      <a:pt x="861303" y="623179"/>
                    </a:lnTo>
                    <a:lnTo>
                      <a:pt x="861303" y="542114"/>
                    </a:lnTo>
                    <a:lnTo>
                      <a:pt x="790372" y="542114"/>
                    </a:lnTo>
                    <a:lnTo>
                      <a:pt x="790372" y="476250"/>
                    </a:lnTo>
                    <a:lnTo>
                      <a:pt x="689042" y="476250"/>
                    </a:lnTo>
                    <a:lnTo>
                      <a:pt x="689042" y="379987"/>
                    </a:lnTo>
                    <a:lnTo>
                      <a:pt x="613045" y="379987"/>
                    </a:lnTo>
                    <a:lnTo>
                      <a:pt x="613045" y="273590"/>
                    </a:lnTo>
                    <a:lnTo>
                      <a:pt x="481316" y="273590"/>
                    </a:lnTo>
                    <a:lnTo>
                      <a:pt x="481316" y="217859"/>
                    </a:lnTo>
                    <a:lnTo>
                      <a:pt x="415452" y="217859"/>
                    </a:lnTo>
                    <a:lnTo>
                      <a:pt x="415452" y="177327"/>
                    </a:lnTo>
                    <a:lnTo>
                      <a:pt x="379987" y="177327"/>
                    </a:lnTo>
                    <a:lnTo>
                      <a:pt x="379987" y="121596"/>
                    </a:lnTo>
                    <a:lnTo>
                      <a:pt x="293857" y="121596"/>
                    </a:lnTo>
                    <a:lnTo>
                      <a:pt x="293857" y="86130"/>
                    </a:lnTo>
                    <a:lnTo>
                      <a:pt x="202660" y="86130"/>
                    </a:lnTo>
                    <a:lnTo>
                      <a:pt x="202660" y="30399"/>
                    </a:lnTo>
                    <a:lnTo>
                      <a:pt x="131729" y="30399"/>
                    </a:lnTo>
                    <a:lnTo>
                      <a:pt x="131729"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4" name="Freeform: Shape 1023">
                <a:extLst>
                  <a:ext uri="{FF2B5EF4-FFF2-40B4-BE49-F238E27FC236}">
                    <a16:creationId xmlns:a16="http://schemas.microsoft.com/office/drawing/2014/main" id="{2E93B725-3C28-4955-BB38-D34A9BF8D853}"/>
                  </a:ext>
                </a:extLst>
              </p:cNvPr>
              <p:cNvSpPr/>
              <p:nvPr/>
            </p:nvSpPr>
            <p:spPr>
              <a:xfrm>
                <a:off x="870017" y="17097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00C915F-1FD8-4523-A320-6224E045FBD4}"/>
                  </a:ext>
                </a:extLst>
              </p:cNvPr>
              <p:cNvSpPr/>
              <p:nvPr/>
            </p:nvSpPr>
            <p:spPr>
              <a:xfrm>
                <a:off x="1612973" y="292894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69BAE4F5-6D6D-4F88-A378-D776CD93A915}"/>
                  </a:ext>
                </a:extLst>
              </p:cNvPr>
              <p:cNvSpPr/>
              <p:nvPr/>
            </p:nvSpPr>
            <p:spPr>
              <a:xfrm>
                <a:off x="1803473" y="3195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8" name="Freeform: Shape 1027">
                <a:extLst>
                  <a:ext uri="{FF2B5EF4-FFF2-40B4-BE49-F238E27FC236}">
                    <a16:creationId xmlns:a16="http://schemas.microsoft.com/office/drawing/2014/main" id="{FFAAE8A3-672C-4821-93E7-28E437034C60}"/>
                  </a:ext>
                </a:extLst>
              </p:cNvPr>
              <p:cNvSpPr/>
              <p:nvPr/>
            </p:nvSpPr>
            <p:spPr>
              <a:xfrm>
                <a:off x="1879673" y="3271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08E1B330-5F8D-4E40-AFA4-142DFCC14C22}"/>
                  </a:ext>
                </a:extLst>
              </p:cNvPr>
              <p:cNvSpPr/>
              <p:nvPr/>
            </p:nvSpPr>
            <p:spPr>
              <a:xfrm>
                <a:off x="1955873" y="3348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E83AA863-1BD5-4854-BEFA-34ECDE1F3F7D}"/>
                  </a:ext>
                </a:extLst>
              </p:cNvPr>
              <p:cNvSpPr/>
              <p:nvPr/>
            </p:nvSpPr>
            <p:spPr>
              <a:xfrm>
                <a:off x="2070173" y="3462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E304F497-AEC3-4A81-BEAD-A61C20CA506A}"/>
                  </a:ext>
                </a:extLst>
              </p:cNvPr>
              <p:cNvSpPr/>
              <p:nvPr/>
            </p:nvSpPr>
            <p:spPr>
              <a:xfrm>
                <a:off x="2184473" y="3652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EEAA5A1E-33B9-4E1D-A827-F0F9F55145E1}"/>
                  </a:ext>
                </a:extLst>
              </p:cNvPr>
              <p:cNvSpPr/>
              <p:nvPr/>
            </p:nvSpPr>
            <p:spPr>
              <a:xfrm>
                <a:off x="2374973" y="3805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279CF16E-7B2E-45B1-A44A-5CA13182C7A0}"/>
                  </a:ext>
                </a:extLst>
              </p:cNvPr>
              <p:cNvSpPr/>
              <p:nvPr/>
            </p:nvSpPr>
            <p:spPr>
              <a:xfrm>
                <a:off x="2584533" y="40338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FFD9B57B-B97D-4C07-8492-C8E197D7CC2B}"/>
                  </a:ext>
                </a:extLst>
              </p:cNvPr>
              <p:cNvSpPr/>
              <p:nvPr/>
            </p:nvSpPr>
            <p:spPr>
              <a:xfrm>
                <a:off x="2908383" y="41672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2035F06E-5725-4D38-9374-55C8E85105C2}"/>
                  </a:ext>
                </a:extLst>
              </p:cNvPr>
              <p:cNvSpPr/>
              <p:nvPr/>
            </p:nvSpPr>
            <p:spPr>
              <a:xfrm>
                <a:off x="3213183" y="43196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AE374F4C-49BC-4800-8EE1-46CDC7374C72}"/>
                  </a:ext>
                </a:extLst>
              </p:cNvPr>
              <p:cNvSpPr/>
              <p:nvPr/>
            </p:nvSpPr>
            <p:spPr>
              <a:xfrm>
                <a:off x="36894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3CAF9A2B-EBA3-4D28-B117-4D0D50FE74C5}"/>
                  </a:ext>
                </a:extLst>
              </p:cNvPr>
              <p:cNvSpPr/>
              <p:nvPr/>
            </p:nvSpPr>
            <p:spPr>
              <a:xfrm>
                <a:off x="378468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18359254-E634-4B33-A1A4-CABBBB2B729F}"/>
                  </a:ext>
                </a:extLst>
              </p:cNvPr>
              <p:cNvSpPr/>
              <p:nvPr/>
            </p:nvSpPr>
            <p:spPr>
              <a:xfrm>
                <a:off x="3879933" y="4757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82FA6330-C11E-4F60-A625-3A5B916F8D51}"/>
                  </a:ext>
                </a:extLst>
              </p:cNvPr>
              <p:cNvSpPr/>
              <p:nvPr/>
            </p:nvSpPr>
            <p:spPr>
              <a:xfrm>
                <a:off x="4032333" y="47958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11DF9D1-840F-497D-B993-32861AF20BEB}"/>
                  </a:ext>
                </a:extLst>
              </p:cNvPr>
              <p:cNvSpPr/>
              <p:nvPr/>
            </p:nvSpPr>
            <p:spPr>
              <a:xfrm>
                <a:off x="4222833" y="4853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9EC8E02C-8A1E-4BDA-91DE-2A86C6C1C182}"/>
                  </a:ext>
                </a:extLst>
              </p:cNvPr>
              <p:cNvSpPr/>
              <p:nvPr/>
            </p:nvSpPr>
            <p:spPr>
              <a:xfrm>
                <a:off x="48133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06EC9C1B-0E68-4CEA-AA0C-6B537A4E2773}"/>
                  </a:ext>
                </a:extLst>
              </p:cNvPr>
              <p:cNvSpPr/>
              <p:nvPr/>
            </p:nvSpPr>
            <p:spPr>
              <a:xfrm>
                <a:off x="487053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502AEBFA-CA54-4232-96A2-2B7F180F7DE5}"/>
                  </a:ext>
                </a:extLst>
              </p:cNvPr>
              <p:cNvSpPr/>
              <p:nvPr/>
            </p:nvSpPr>
            <p:spPr>
              <a:xfrm>
                <a:off x="49657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93D09197-5F7D-4346-9534-50DF6C7AEE76}"/>
                  </a:ext>
                </a:extLst>
              </p:cNvPr>
              <p:cNvSpPr/>
              <p:nvPr/>
            </p:nvSpPr>
            <p:spPr>
              <a:xfrm>
                <a:off x="52705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ECD83CB2-E803-4515-9F2D-9835BD2006CB}"/>
                  </a:ext>
                </a:extLst>
              </p:cNvPr>
              <p:cNvSpPr/>
              <p:nvPr/>
            </p:nvSpPr>
            <p:spPr>
              <a:xfrm>
                <a:off x="540393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F809F492-E914-494A-9E61-D8E14E96F17F}"/>
                  </a:ext>
                </a:extLst>
              </p:cNvPr>
              <p:cNvSpPr/>
              <p:nvPr/>
            </p:nvSpPr>
            <p:spPr>
              <a:xfrm>
                <a:off x="54610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DAAF39E6-1481-4C25-8F81-BFE83307B150}"/>
                  </a:ext>
                </a:extLst>
              </p:cNvPr>
              <p:cNvSpPr/>
              <p:nvPr/>
            </p:nvSpPr>
            <p:spPr>
              <a:xfrm>
                <a:off x="5670632" y="51197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E69F0410-C569-4B99-88BE-E0D78D25ECF6}"/>
                  </a:ext>
                </a:extLst>
              </p:cNvPr>
              <p:cNvSpPr/>
              <p:nvPr/>
            </p:nvSpPr>
            <p:spPr>
              <a:xfrm>
                <a:off x="5746832" y="51959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EA572CB5-C10B-4F02-BBC0-DEDB073D9ED2}"/>
                  </a:ext>
                </a:extLst>
              </p:cNvPr>
              <p:cNvSpPr/>
              <p:nvPr/>
            </p:nvSpPr>
            <p:spPr>
              <a:xfrm>
                <a:off x="59373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20C0461E-678A-44DB-A34A-FCCE89ADAAF4}"/>
                  </a:ext>
                </a:extLst>
              </p:cNvPr>
              <p:cNvSpPr/>
              <p:nvPr/>
            </p:nvSpPr>
            <p:spPr>
              <a:xfrm>
                <a:off x="6013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5945C2AF-2F89-483E-BD13-5F3330DD9693}"/>
                  </a:ext>
                </a:extLst>
              </p:cNvPr>
              <p:cNvSpPr/>
              <p:nvPr/>
            </p:nvSpPr>
            <p:spPr>
              <a:xfrm>
                <a:off x="6223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E249309E-9448-4D78-A0C8-4BAC6D45230E}"/>
                  </a:ext>
                </a:extLst>
              </p:cNvPr>
              <p:cNvSpPr/>
              <p:nvPr/>
            </p:nvSpPr>
            <p:spPr>
              <a:xfrm>
                <a:off x="63564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5860FE58-1CC4-4B24-A18E-4299BB48E920}"/>
                  </a:ext>
                </a:extLst>
              </p:cNvPr>
              <p:cNvSpPr/>
              <p:nvPr/>
            </p:nvSpPr>
            <p:spPr>
              <a:xfrm>
                <a:off x="66612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E23640DA-5B27-4327-9BCF-99E179627825}"/>
                  </a:ext>
                </a:extLst>
              </p:cNvPr>
              <p:cNvSpPr/>
              <p:nvPr/>
            </p:nvSpPr>
            <p:spPr>
              <a:xfrm>
                <a:off x="6775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5268C823-1523-4812-8533-9872E5F4D942}"/>
                  </a:ext>
                </a:extLst>
              </p:cNvPr>
              <p:cNvSpPr/>
              <p:nvPr/>
            </p:nvSpPr>
            <p:spPr>
              <a:xfrm>
                <a:off x="70231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6" name="Freeform: Shape 1055">
                <a:extLst>
                  <a:ext uri="{FF2B5EF4-FFF2-40B4-BE49-F238E27FC236}">
                    <a16:creationId xmlns:a16="http://schemas.microsoft.com/office/drawing/2014/main" id="{63767378-D511-4D9A-95A5-44813E5FD867}"/>
                  </a:ext>
                </a:extLst>
              </p:cNvPr>
              <p:cNvSpPr/>
              <p:nvPr/>
            </p:nvSpPr>
            <p:spPr>
              <a:xfrm>
                <a:off x="7747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7" name="Freeform: Shape 1056">
                <a:extLst>
                  <a:ext uri="{FF2B5EF4-FFF2-40B4-BE49-F238E27FC236}">
                    <a16:creationId xmlns:a16="http://schemas.microsoft.com/office/drawing/2014/main" id="{0E6949D7-0509-4017-9C09-4B40FBE05B4B}"/>
                  </a:ext>
                </a:extLst>
              </p:cNvPr>
              <p:cNvSpPr/>
              <p:nvPr/>
            </p:nvSpPr>
            <p:spPr>
              <a:xfrm>
                <a:off x="8947242" y="548166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8" name="Freeform: Shape 1057">
                <a:extLst>
                  <a:ext uri="{FF2B5EF4-FFF2-40B4-BE49-F238E27FC236}">
                    <a16:creationId xmlns:a16="http://schemas.microsoft.com/office/drawing/2014/main" id="{E22A499A-2619-4B76-8B52-A66CAAD74099}"/>
                  </a:ext>
                </a:extLst>
              </p:cNvPr>
              <p:cNvSpPr/>
              <p:nvPr/>
            </p:nvSpPr>
            <p:spPr>
              <a:xfrm>
                <a:off x="38037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9" name="Freeform: Shape 1058">
                <a:extLst>
                  <a:ext uri="{FF2B5EF4-FFF2-40B4-BE49-F238E27FC236}">
                    <a16:creationId xmlns:a16="http://schemas.microsoft.com/office/drawing/2014/main" id="{882CA4A0-5342-48FB-B4FA-DC1EC3040F2F}"/>
                  </a:ext>
                </a:extLst>
              </p:cNvPr>
              <p:cNvSpPr/>
              <p:nvPr/>
            </p:nvSpPr>
            <p:spPr>
              <a:xfrm>
                <a:off x="3768785" y="47355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0" name="Freeform: Shape 1059">
                <a:extLst>
                  <a:ext uri="{FF2B5EF4-FFF2-40B4-BE49-F238E27FC236}">
                    <a16:creationId xmlns:a16="http://schemas.microsoft.com/office/drawing/2014/main" id="{705F1EEE-FCA5-4112-9A75-84FC51771D72}"/>
                  </a:ext>
                </a:extLst>
              </p:cNvPr>
              <p:cNvSpPr/>
              <p:nvPr/>
            </p:nvSpPr>
            <p:spPr>
              <a:xfrm>
                <a:off x="3273485" y="44117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1" name="Freeform: Shape 1060">
                <a:extLst>
                  <a:ext uri="{FF2B5EF4-FFF2-40B4-BE49-F238E27FC236}">
                    <a16:creationId xmlns:a16="http://schemas.microsoft.com/office/drawing/2014/main" id="{23597779-590C-4587-BBB5-8C1E803B55BC}"/>
                  </a:ext>
                </a:extLst>
              </p:cNvPr>
              <p:cNvSpPr/>
              <p:nvPr/>
            </p:nvSpPr>
            <p:spPr>
              <a:xfrm>
                <a:off x="3235385" y="43926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2" name="Freeform: Shape 1061">
                <a:extLst>
                  <a:ext uri="{FF2B5EF4-FFF2-40B4-BE49-F238E27FC236}">
                    <a16:creationId xmlns:a16="http://schemas.microsoft.com/office/drawing/2014/main" id="{2C321611-8871-48B1-9E01-222C5F7F8808}"/>
                  </a:ext>
                </a:extLst>
              </p:cNvPr>
              <p:cNvSpPr/>
              <p:nvPr/>
            </p:nvSpPr>
            <p:spPr>
              <a:xfrm>
                <a:off x="2282876" y="38973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3" name="Freeform: Shape 1062">
                <a:extLst>
                  <a:ext uri="{FF2B5EF4-FFF2-40B4-BE49-F238E27FC236}">
                    <a16:creationId xmlns:a16="http://schemas.microsoft.com/office/drawing/2014/main" id="{4CAE4EF9-6E85-485C-9C7E-D7106105F5FE}"/>
                  </a:ext>
                </a:extLst>
              </p:cNvPr>
              <p:cNvSpPr/>
              <p:nvPr/>
            </p:nvSpPr>
            <p:spPr>
              <a:xfrm>
                <a:off x="2225726" y="380210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4" name="Freeform: Shape 1063">
                <a:extLst>
                  <a:ext uri="{FF2B5EF4-FFF2-40B4-BE49-F238E27FC236}">
                    <a16:creationId xmlns:a16="http://schemas.microsoft.com/office/drawing/2014/main" id="{AC4D85FC-F400-4EC9-B013-536B4F13ED73}"/>
                  </a:ext>
                </a:extLst>
              </p:cNvPr>
              <p:cNvSpPr/>
              <p:nvPr/>
            </p:nvSpPr>
            <p:spPr>
              <a:xfrm>
                <a:off x="2130476" y="37068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5" name="Freeform: Shape 1064">
                <a:extLst>
                  <a:ext uri="{FF2B5EF4-FFF2-40B4-BE49-F238E27FC236}">
                    <a16:creationId xmlns:a16="http://schemas.microsoft.com/office/drawing/2014/main" id="{935B656C-A6A2-4AF4-A91F-AE4A7D5D200B}"/>
                  </a:ext>
                </a:extLst>
              </p:cNvPr>
              <p:cNvSpPr/>
              <p:nvPr/>
            </p:nvSpPr>
            <p:spPr>
              <a:xfrm>
                <a:off x="2054276" y="357349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6" name="Freeform: Shape 1065">
                <a:extLst>
                  <a:ext uri="{FF2B5EF4-FFF2-40B4-BE49-F238E27FC236}">
                    <a16:creationId xmlns:a16="http://schemas.microsoft.com/office/drawing/2014/main" id="{7C1ACBC0-7113-4E6C-ACEC-206F8DD35F71}"/>
                  </a:ext>
                </a:extLst>
              </p:cNvPr>
              <p:cNvSpPr/>
              <p:nvPr/>
            </p:nvSpPr>
            <p:spPr>
              <a:xfrm>
                <a:off x="1882826" y="33829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7" name="Freeform: Shape 1066">
                <a:extLst>
                  <a:ext uri="{FF2B5EF4-FFF2-40B4-BE49-F238E27FC236}">
                    <a16:creationId xmlns:a16="http://schemas.microsoft.com/office/drawing/2014/main" id="{9622EDE7-B6B2-4575-ACC1-5082E56356BC}"/>
                  </a:ext>
                </a:extLst>
              </p:cNvPr>
              <p:cNvSpPr/>
              <p:nvPr/>
            </p:nvSpPr>
            <p:spPr>
              <a:xfrm>
                <a:off x="1711376" y="32305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8" name="Freeform: Shape 1067">
                <a:extLst>
                  <a:ext uri="{FF2B5EF4-FFF2-40B4-BE49-F238E27FC236}">
                    <a16:creationId xmlns:a16="http://schemas.microsoft.com/office/drawing/2014/main" id="{E9E0CD56-FD1F-4413-9E5D-CB072DA8592B}"/>
                  </a:ext>
                </a:extLst>
              </p:cNvPr>
              <p:cNvSpPr/>
              <p:nvPr/>
            </p:nvSpPr>
            <p:spPr>
              <a:xfrm>
                <a:off x="1597076" y="298294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9" name="Freeform: Shape 1068">
                <a:extLst>
                  <a:ext uri="{FF2B5EF4-FFF2-40B4-BE49-F238E27FC236}">
                    <a16:creationId xmlns:a16="http://schemas.microsoft.com/office/drawing/2014/main" id="{3B937B40-6D61-4204-A907-77AC66F8CA75}"/>
                  </a:ext>
                </a:extLst>
              </p:cNvPr>
              <p:cNvSpPr/>
              <p:nvPr/>
            </p:nvSpPr>
            <p:spPr>
              <a:xfrm>
                <a:off x="777917" y="1744688"/>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sp>
        <p:nvSpPr>
          <p:cNvPr id="134" name="TextBox 133"/>
          <p:cNvSpPr txBox="1"/>
          <p:nvPr/>
        </p:nvSpPr>
        <p:spPr>
          <a:xfrm>
            <a:off x="4277138"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OS</a:t>
            </a:r>
          </a:p>
        </p:txBody>
      </p:sp>
    </p:spTree>
    <p:extLst>
      <p:ext uri="{BB962C8B-B14F-4D97-AF65-F5344CB8AC3E}">
        <p14:creationId xmlns:p14="http://schemas.microsoft.com/office/powerpoint/2010/main" val="215699181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4507：阿帕替尼作为二线治疗用于晚期肝细胞癌中国患者：一项随机化、安慰剂对照、双盲的 III 期研</a:t>
            </a:r>
            <a:r>
              <a:rPr lang="zh-CN" dirty="0" smtClean="0"/>
              <a:t>究</a:t>
            </a:r>
            <a:r>
              <a:rPr lang="en-GB" altLang="zh-CN" dirty="0" smtClean="0"/>
              <a:t> </a:t>
            </a:r>
            <a:r>
              <a:rPr lang="zh-CN" dirty="0" smtClean="0"/>
              <a:t>–</a:t>
            </a:r>
            <a:r>
              <a:rPr lang="en-GB" altLang="zh-CN" dirty="0" smtClean="0"/>
              <a:t> </a:t>
            </a:r>
            <a:r>
              <a:rPr lang="zh-CN" dirty="0" smtClean="0"/>
              <a:t>L</a:t>
            </a:r>
            <a:r>
              <a:rPr lang="zh-CN" dirty="0"/>
              <a:t>i Q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3400"/>
              </a:spcBef>
              <a:buNone/>
            </a:pPr>
            <a:r>
              <a:rPr lang="zh-CN" b="1"/>
              <a:t>结论</a:t>
            </a:r>
          </a:p>
          <a:p>
            <a:r>
              <a:rPr lang="zh-CN" b="1"/>
              <a:t>在经预先治疗的晚期 HCC 中国患者中，相比安慰剂，阿帕替尼显著提高了生存期（OS 和 PFS），其安全性也易于管控</a:t>
            </a:r>
          </a:p>
        </p:txBody>
      </p:sp>
      <p:sp>
        <p:nvSpPr>
          <p:cNvPr id="5" name="Text Placeholder 4"/>
          <p:cNvSpPr>
            <a:spLocks noGrp="1"/>
          </p:cNvSpPr>
          <p:nvPr>
            <p:ph type="body" sz="quarter" idx="11"/>
          </p:nvPr>
        </p:nvSpPr>
        <p:spPr/>
        <p:txBody>
          <a:bodyPr/>
          <a:lstStyle/>
          <a:p>
            <a:r>
              <a:rPr lang="zh-CN"/>
              <a:t>Li Q, et al.J Clin Oncol 2020;38(suppl);abstr 4507</a:t>
            </a:r>
          </a:p>
        </p:txBody>
      </p:sp>
      <p:graphicFrame>
        <p:nvGraphicFramePr>
          <p:cNvPr id="6" name="Group 88"/>
          <p:cNvGraphicFramePr>
            <a:graphicFrameLocks noGrp="1"/>
          </p:cNvGraphicFramePr>
          <p:nvPr>
            <p:extLst>
              <p:ext uri="{D42A27DB-BD31-4B8C-83A1-F6EECF244321}">
                <p14:modId xmlns:p14="http://schemas.microsoft.com/office/powerpoint/2010/main" val="2795376222"/>
              </p:ext>
            </p:extLst>
          </p:nvPr>
        </p:nvGraphicFramePr>
        <p:xfrm>
          <a:off x="377323" y="1635432"/>
          <a:ext cx="8389355" cy="2727236"/>
        </p:xfrm>
        <a:graphic>
          <a:graphicData uri="http://schemas.openxmlformats.org/drawingml/2006/table">
            <a:tbl>
              <a:tblPr firstRow="1" bandRow="1">
                <a:tableStyleId>{69012ECD-51FC-41F1-AA8D-1B2483CD663E}</a:tableStyleId>
              </a:tblPr>
              <a:tblGrid>
                <a:gridCol w="3804019">
                  <a:extLst>
                    <a:ext uri="{9D8B030D-6E8A-4147-A177-3AD203B41FA5}">
                      <a16:colId xmlns:a16="http://schemas.microsoft.com/office/drawing/2014/main" val="20000"/>
                    </a:ext>
                  </a:extLst>
                </a:gridCol>
                <a:gridCol w="2292668">
                  <a:extLst>
                    <a:ext uri="{9D8B030D-6E8A-4147-A177-3AD203B41FA5}">
                      <a16:colId xmlns:a16="http://schemas.microsoft.com/office/drawing/2014/main" val="3397994981"/>
                    </a:ext>
                  </a:extLst>
                </a:gridCol>
                <a:gridCol w="2292668">
                  <a:extLst>
                    <a:ext uri="{9D8B030D-6E8A-4147-A177-3AD203B41FA5}">
                      <a16:colId xmlns:a16="http://schemas.microsoft.com/office/drawing/2014/main" val="1064626700"/>
                    </a:ext>
                  </a:extLst>
                </a:gridCol>
              </a:tblGrid>
              <a:tr h="52193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TRAE，n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阿帕替</a:t>
                      </a:r>
                      <a:r>
                        <a:rPr kumimoji="0" lang="zh-CN" sz="1400" b="1" i="0" u="none" strike="noStrike" cap="none" normalizeH="0" baseline="0" noProof="0" dirty="0" smtClean="0">
                          <a:ln>
                            <a:noFill/>
                          </a:ln>
                          <a:solidFill>
                            <a:schemeClr val="tx2"/>
                          </a:solidFill>
                          <a:latin typeface="+mn-lt"/>
                          <a:ea typeface="SimSun"/>
                          <a:cs typeface="Arial" charset="0"/>
                        </a:rPr>
                        <a:t>尼</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(n=257)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安慰</a:t>
                      </a:r>
                      <a:r>
                        <a:rPr kumimoji="0" lang="zh-CN" sz="1400" b="1" i="0" u="none" strike="noStrike" cap="none" normalizeH="0" baseline="0" noProof="0" dirty="0" smtClean="0">
                          <a:ln>
                            <a:noFill/>
                          </a:ln>
                          <a:solidFill>
                            <a:schemeClr val="tx2"/>
                          </a:solidFill>
                          <a:latin typeface="+mn-lt"/>
                          <a:ea typeface="SimSun"/>
                          <a:cs typeface="Arial" charset="0"/>
                        </a:rPr>
                        <a:t>剂</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任何级别</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250 (97.3)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92 (70.8)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3-4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199 (77.4)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25 (19.2)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严重</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44 (17.1)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导致剂量改变</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剂量中断</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剂量减少</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178 (69.3)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155 (60.3)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115 (44.7)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导致永久停药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 (12.5)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7152331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zh-CN"/>
              <a:t>目录</a:t>
            </a:r>
          </a:p>
        </p:txBody>
      </p:sp>
      <p:sp>
        <p:nvSpPr>
          <p:cNvPr id="5123" name="Rectangle 3"/>
          <p:cNvSpPr>
            <a:spLocks noGrp="1" noChangeArrowheads="1"/>
          </p:cNvSpPr>
          <p:nvPr>
            <p:ph idx="1"/>
          </p:nvPr>
        </p:nvSpPr>
        <p:spPr>
          <a:noFill/>
          <a:ln>
            <a:noFill/>
          </a:ln>
        </p:spPr>
        <p:txBody>
          <a:bodyPr/>
          <a:lstStyle/>
          <a:p>
            <a:pPr>
              <a:spcAft>
                <a:spcPts val="1200"/>
              </a:spcAft>
              <a:tabLst>
                <a:tab pos="8256588" algn="r"/>
              </a:tabLst>
            </a:pPr>
            <a:r>
              <a:rPr lang="zh-CN" sz="1800">
                <a:solidFill>
                  <a:schemeClr val="accent1"/>
                </a:solidFill>
              </a:rPr>
              <a:t>食管癌和胃癌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3" action="ppaction://hlinksldjump"/>
              </a:rPr>
              <a:t>6</a:t>
            </a:r>
          </a:p>
          <a:p>
            <a:pPr>
              <a:spcAft>
                <a:spcPts val="1200"/>
              </a:spcAft>
              <a:tabLst>
                <a:tab pos="8256588" algn="r"/>
              </a:tabLst>
            </a:pPr>
            <a:r>
              <a:rPr lang="zh-CN" sz="1800">
                <a:solidFill>
                  <a:schemeClr val="accent1"/>
                </a:solidFill>
              </a:rPr>
              <a:t>胰腺、小肠和肝胆管癌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4" action="ppaction://hlinksldjump"/>
              </a:rPr>
              <a:t>25</a:t>
            </a:r>
          </a:p>
          <a:p>
            <a:pPr lvl="1">
              <a:spcAft>
                <a:spcPts val="1200"/>
              </a:spcAft>
              <a:tabLst>
                <a:tab pos="8256588" algn="r"/>
              </a:tabLst>
            </a:pPr>
            <a:r>
              <a:rPr lang="zh-CN" sz="1800">
                <a:solidFill>
                  <a:schemeClr val="accent1"/>
                </a:solidFill>
                <a:uFill>
                  <a:solidFill>
                    <a:schemeClr val="accent1"/>
                  </a:solidFill>
                </a:uFill>
              </a:rPr>
              <a:t>胰腺癌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5" action="ppaction://hlinksldjump"/>
              </a:rPr>
              <a:t>26</a:t>
            </a:r>
          </a:p>
          <a:p>
            <a:pPr lvl="1">
              <a:spcAft>
                <a:spcPts val="1200"/>
              </a:spcAft>
              <a:tabLst>
                <a:tab pos="8256588" algn="r"/>
              </a:tabLst>
            </a:pPr>
            <a:r>
              <a:rPr lang="zh-CN" sz="1800">
                <a:solidFill>
                  <a:schemeClr val="accent1"/>
                </a:solidFill>
                <a:uFill>
                  <a:solidFill>
                    <a:schemeClr val="accent1"/>
                  </a:solidFill>
                </a:uFill>
              </a:rPr>
              <a:t>肝细胞癌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6" action="ppaction://hlinksldjump"/>
              </a:rPr>
              <a:t>42</a:t>
            </a:r>
          </a:p>
          <a:p>
            <a:pPr lvl="1">
              <a:spcAft>
                <a:spcPts val="1200"/>
              </a:spcAft>
              <a:tabLst>
                <a:tab pos="8256588" algn="r"/>
              </a:tabLst>
            </a:pPr>
            <a:r>
              <a:rPr lang="zh-CN" sz="1800">
                <a:solidFill>
                  <a:schemeClr val="accent1"/>
                </a:solidFill>
                <a:uFill>
                  <a:solidFill>
                    <a:schemeClr val="accent1"/>
                  </a:solidFill>
                </a:uFill>
              </a:rPr>
              <a:t>胆管癌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7" action="ppaction://hlinksldjump"/>
              </a:rPr>
              <a:t>53</a:t>
            </a:r>
          </a:p>
          <a:p>
            <a:pPr>
              <a:spcAft>
                <a:spcPts val="1200"/>
              </a:spcAft>
              <a:tabLst>
                <a:tab pos="8256588" algn="r"/>
              </a:tabLst>
            </a:pPr>
            <a:r>
              <a:rPr lang="zh-CN" sz="1800">
                <a:solidFill>
                  <a:schemeClr val="accent1"/>
                </a:solidFill>
              </a:rPr>
              <a:t>结肠、直肠和肛门癌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8" action="ppaction://hlinksldjump"/>
              </a:rPr>
              <a:t>58</a:t>
            </a:r>
          </a:p>
          <a:p>
            <a:pPr>
              <a:spcAft>
                <a:spcPts val="1200"/>
              </a:spcAft>
              <a:tabLst>
                <a:tab pos="8256588" algn="r"/>
              </a:tabLst>
            </a:pPr>
            <a:r>
              <a:rPr lang="zh-CN" sz="1800">
                <a:solidFill>
                  <a:schemeClr val="accent1"/>
                </a:solidFill>
                <a:uFill>
                  <a:solidFill>
                    <a:schemeClr val="accent1"/>
                  </a:solidFill>
                </a:uFill>
              </a:rPr>
              <a:t>胃肠癌</a:t>
            </a:r>
            <a:r>
              <a:rPr lang="zh-CN" sz="1800" u="dotted">
                <a:solidFill>
                  <a:schemeClr val="accent1"/>
                </a:solidFill>
                <a:uFill>
                  <a:solidFill>
                    <a:schemeClr val="accent1"/>
                  </a:solidFill>
                </a:uFill>
              </a:rPr>
              <a:t>	</a:t>
            </a:r>
            <a:r>
              <a:rPr lang="zh-CN" sz="1800" u="dotted">
                <a:solidFill>
                  <a:schemeClr val="accent1"/>
                </a:solidFill>
                <a:uFill>
                  <a:solidFill>
                    <a:schemeClr val="accent1"/>
                  </a:solidFill>
                </a:uFill>
                <a:hlinkClick r:id="rId9" action="ppaction://hlinksldjump"/>
              </a:rPr>
              <a:t>124</a:t>
            </a:r>
          </a:p>
        </p:txBody>
      </p:sp>
      <p:sp>
        <p:nvSpPr>
          <p:cNvPr id="7" name="Text Placeholder 6"/>
          <p:cNvSpPr>
            <a:spLocks noGrp="1"/>
          </p:cNvSpPr>
          <p:nvPr>
            <p:ph type="body" sz="quarter" idx="10"/>
          </p:nvPr>
        </p:nvSpPr>
        <p:spPr>
          <a:xfrm>
            <a:off x="365125" y="6096000"/>
            <a:ext cx="4879873" cy="487363"/>
          </a:xfrm>
        </p:spPr>
        <p:txBody>
          <a:bodyPr/>
          <a:lstStyle/>
          <a:p>
            <a:pPr marL="0" lvl="2" indent="0">
              <a:spcBef>
                <a:spcPts val="600"/>
              </a:spcBef>
              <a:spcAft>
                <a:spcPts val="0"/>
              </a:spcAft>
              <a:buSzPct val="110000"/>
              <a:buNone/>
            </a:pPr>
            <a:r>
              <a:rPr lang="zh-CN" sz="1100">
                <a:solidFill>
                  <a:srgbClr val="363636"/>
                </a:solidFill>
              </a:rPr>
              <a:t>注：要跳转到某个部分，请右键单击该数字并选择“打开超链接”</a:t>
            </a:r>
          </a:p>
        </p:txBody>
      </p:sp>
    </p:spTree>
    <p:custDataLst>
      <p:tags r:id="rId1"/>
    </p:custDataLst>
    <p:extLst>
      <p:ext uri="{BB962C8B-B14F-4D97-AF65-F5344CB8AC3E}">
        <p14:creationId xmlns:p14="http://schemas.microsoft.com/office/powerpoint/2010/main" val="230952625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4508：替西木单抗 (T) 联合度伐单抗 (D) 的新治疗方案用于晚期肝细胞癌 (aHCC) 患者的疗效、耐受性和生物活</a:t>
            </a:r>
            <a:r>
              <a:rPr lang="zh-CN" dirty="0" smtClean="0"/>
              <a:t>性</a:t>
            </a:r>
            <a:r>
              <a:rPr lang="en-GB" altLang="zh-CN" dirty="0" smtClean="0"/>
              <a:t> </a:t>
            </a:r>
            <a:r>
              <a:rPr lang="zh-CN" dirty="0" smtClean="0"/>
              <a:t>–</a:t>
            </a:r>
            <a:r>
              <a:rPr lang="en-GB" altLang="zh-CN" dirty="0" smtClean="0"/>
              <a:t> </a:t>
            </a:r>
            <a:r>
              <a:rPr lang="zh-CN" dirty="0" smtClean="0"/>
              <a:t>K</a:t>
            </a:r>
            <a:r>
              <a:rPr lang="zh-CN" dirty="0"/>
              <a:t>elley RK 等人</a:t>
            </a:r>
          </a:p>
        </p:txBody>
      </p:sp>
      <p:sp>
        <p:nvSpPr>
          <p:cNvPr id="3" name="Content Placeholder 2"/>
          <p:cNvSpPr>
            <a:spLocks noGrp="1"/>
          </p:cNvSpPr>
          <p:nvPr>
            <p:ph idx="1"/>
          </p:nvPr>
        </p:nvSpPr>
        <p:spPr/>
        <p:txBody>
          <a:bodyPr/>
          <a:lstStyle/>
          <a:p>
            <a:pPr marL="0" indent="0">
              <a:buNone/>
            </a:pPr>
            <a:r>
              <a:rPr lang="zh-CN" b="1"/>
              <a:t>研究目的</a:t>
            </a:r>
          </a:p>
          <a:p>
            <a:r>
              <a:rPr lang="zh-CN"/>
              <a:t>评价替西木单抗和度伐单抗单药或联合用于晚期 HCC 患者的疗效和安全性</a:t>
            </a:r>
          </a:p>
        </p:txBody>
      </p:sp>
      <p:sp>
        <p:nvSpPr>
          <p:cNvPr id="5" name="Text Placeholder 4"/>
          <p:cNvSpPr>
            <a:spLocks noGrp="1"/>
          </p:cNvSpPr>
          <p:nvPr>
            <p:ph type="body" sz="quarter" idx="11"/>
          </p:nvPr>
        </p:nvSpPr>
        <p:spPr/>
        <p:txBody>
          <a:bodyPr/>
          <a:lstStyle/>
          <a:p>
            <a:r>
              <a:rPr lang="zh-CN"/>
              <a:t>Kelley RK, et al.J Clin Oncol 2020;38(suppl);abstr 4508</a:t>
            </a:r>
          </a:p>
        </p:txBody>
      </p:sp>
      <p:sp>
        <p:nvSpPr>
          <p:cNvPr id="7" name="Rectangle 9"/>
          <p:cNvSpPr txBox="1">
            <a:spLocks noChangeArrowheads="1"/>
          </p:cNvSpPr>
          <p:nvPr/>
        </p:nvSpPr>
        <p:spPr bwMode="auto">
          <a:xfrm>
            <a:off x="365124" y="56657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安全性</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6657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ORR (RECIST v1.1)、DoR、OS</a:t>
            </a:r>
          </a:p>
        </p:txBody>
      </p:sp>
      <p:sp>
        <p:nvSpPr>
          <p:cNvPr id="9" name="AutoShape 9"/>
          <p:cNvSpPr>
            <a:spLocks noChangeArrowheads="1"/>
          </p:cNvSpPr>
          <p:nvPr/>
        </p:nvSpPr>
        <p:spPr bwMode="auto">
          <a:xfrm>
            <a:off x="102262" y="2693142"/>
            <a:ext cx="2993738" cy="242887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晚期 HCC（不可切除）</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未接受过免疫检查点抑制剂治疗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Child-Pugh A 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服用索拉非尼出现疾病进展或不耐受或拒绝使用</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(n=33</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2</a:t>
            </a:r>
            <a:r>
              <a:rPr kumimoji="0" lang="en-GB" altLang="zh-CN" sz="1600" b="0" i="0" u="none" strike="noStrike" cap="none" normalizeH="0" baseline="0" dirty="0" smtClean="0">
                <a:ln>
                  <a:noFill/>
                </a:ln>
                <a:solidFill>
                  <a:srgbClr val="FFFFFF"/>
                </a:solidFill>
                <a:uLnTx/>
                <a:uFillTx/>
                <a:latin typeface="Arial" charset="0"/>
                <a:ea typeface="SimSun" pitchFamily="2" charset="-122"/>
                <a:cs typeface="Arial" charset="0"/>
              </a:rPr>
              <a:t>)</a:t>
            </a:r>
            <a:endParaRPr kumimoji="0" lang="zh-CN" sz="1600" b="0" i="0" u="none" strike="noStrike" cap="none" normalizeH="0" baseline="0" dirty="0">
              <a:ln>
                <a:noFill/>
              </a:ln>
              <a:solidFill>
                <a:srgbClr val="FFFFFF"/>
              </a:solidFill>
              <a:uLnTx/>
              <a:uFillTx/>
              <a:latin typeface="Arial" charset="0"/>
              <a:ea typeface="SimSun" pitchFamily="2" charset="-122"/>
              <a:cs typeface="Arial" charset="0"/>
            </a:endParaRPr>
          </a:p>
        </p:txBody>
      </p:sp>
      <p:sp>
        <p:nvSpPr>
          <p:cNvPr id="11" name="Oval 14"/>
          <p:cNvSpPr>
            <a:spLocks noChangeArrowheads="1"/>
          </p:cNvSpPr>
          <p:nvPr/>
        </p:nvSpPr>
        <p:spPr bwMode="auto">
          <a:xfrm>
            <a:off x="3337707" y="361547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p:txBody>
      </p:sp>
      <p:cxnSp>
        <p:nvCxnSpPr>
          <p:cNvPr id="12" name="AutoShape 15"/>
          <p:cNvCxnSpPr>
            <a:cxnSpLocks noChangeShapeType="1"/>
            <a:stCxn id="11" idx="0"/>
            <a:endCxn id="16" idx="1"/>
          </p:cNvCxnSpPr>
          <p:nvPr/>
        </p:nvCxnSpPr>
        <p:spPr bwMode="auto">
          <a:xfrm rot="5400000" flipH="1" flipV="1">
            <a:off x="3288740" y="2853866"/>
            <a:ext cx="1102376" cy="420846"/>
          </a:xfrm>
          <a:prstGeom prst="bentConnector2">
            <a:avLst/>
          </a:prstGeom>
          <a:noFill/>
          <a:ln w="57150">
            <a:solidFill>
              <a:schemeClr val="bg2">
                <a:lumMod val="60000"/>
                <a:lumOff val="40000"/>
              </a:schemeClr>
            </a:solidFill>
            <a:round/>
            <a:headEnd/>
            <a:tailEnd type="triangle" w="med" len="med"/>
          </a:ln>
        </p:spPr>
      </p:cxnSp>
      <p:cxnSp>
        <p:nvCxnSpPr>
          <p:cNvPr id="13" name="AutoShape 16"/>
          <p:cNvCxnSpPr>
            <a:cxnSpLocks noChangeShapeType="1"/>
            <a:stCxn id="11" idx="4"/>
            <a:endCxn id="15" idx="1"/>
          </p:cNvCxnSpPr>
          <p:nvPr/>
        </p:nvCxnSpPr>
        <p:spPr bwMode="auto">
          <a:xfrm rot="16200000" flipH="1">
            <a:off x="3753562" y="4075620"/>
            <a:ext cx="172733" cy="420846"/>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050351" y="4017307"/>
            <a:ext cx="4625649" cy="710205"/>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替西木单抗 750 mg q4w（7 次给药）</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然</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后 q12w (n=33)</a:t>
            </a:r>
          </a:p>
        </p:txBody>
      </p:sp>
      <p:sp>
        <p:nvSpPr>
          <p:cNvPr id="16" name="AutoShape 8"/>
          <p:cNvSpPr>
            <a:spLocks noChangeArrowheads="1"/>
          </p:cNvSpPr>
          <p:nvPr/>
        </p:nvSpPr>
        <p:spPr bwMode="auto">
          <a:xfrm>
            <a:off x="4050351" y="2155281"/>
            <a:ext cx="4628380" cy="715640"/>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替西木单抗 300 mg（1 次给药）+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度伐单抗 1500 mg q4w (n=65)</a:t>
            </a:r>
          </a:p>
        </p:txBody>
      </p:sp>
      <p:sp>
        <p:nvSpPr>
          <p:cNvPr id="17" name="AutoShape 8"/>
          <p:cNvSpPr>
            <a:spLocks noChangeArrowheads="1"/>
          </p:cNvSpPr>
          <p:nvPr/>
        </p:nvSpPr>
        <p:spPr bwMode="auto">
          <a:xfrm>
            <a:off x="4050351" y="3086294"/>
            <a:ext cx="4628380" cy="7156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替西木单抗 75 mg（4 次给药）+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度伐单抗 1500 mg q4w (n=45)</a:t>
            </a:r>
          </a:p>
        </p:txBody>
      </p:sp>
      <p:cxnSp>
        <p:nvCxnSpPr>
          <p:cNvPr id="18" name="AutoShape 19"/>
          <p:cNvCxnSpPr>
            <a:cxnSpLocks noChangeShapeType="1"/>
            <a:stCxn id="9" idx="3"/>
            <a:endCxn id="11" idx="2"/>
          </p:cNvCxnSpPr>
          <p:nvPr/>
        </p:nvCxnSpPr>
        <p:spPr bwMode="auto">
          <a:xfrm>
            <a:off x="3096000" y="3907577"/>
            <a:ext cx="241707" cy="0"/>
          </a:xfrm>
          <a:prstGeom prst="straightConnector1">
            <a:avLst/>
          </a:prstGeom>
          <a:noFill/>
          <a:ln w="57150">
            <a:solidFill>
              <a:schemeClr val="bg2">
                <a:lumMod val="60000"/>
                <a:lumOff val="40000"/>
              </a:schemeClr>
            </a:solidFill>
            <a:round/>
            <a:headEnd type="none" w="med" len="med"/>
            <a:tailEnd type="none" w="med" len="med"/>
          </a:ln>
        </p:spPr>
      </p:cxnSp>
      <p:sp>
        <p:nvSpPr>
          <p:cNvPr id="19" name="AutoShape 12"/>
          <p:cNvSpPr>
            <a:spLocks noChangeArrowheads="1"/>
          </p:cNvSpPr>
          <p:nvPr/>
        </p:nvSpPr>
        <p:spPr bwMode="auto">
          <a:xfrm>
            <a:off x="4050350" y="4942885"/>
            <a:ext cx="4625649" cy="718361"/>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度伐单抗 1500 mg q4</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w</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(n=64)</a:t>
            </a:r>
          </a:p>
        </p:txBody>
      </p:sp>
      <p:cxnSp>
        <p:nvCxnSpPr>
          <p:cNvPr id="20" name="AutoShape 16"/>
          <p:cNvCxnSpPr>
            <a:cxnSpLocks noChangeShapeType="1"/>
            <a:stCxn id="11" idx="4"/>
            <a:endCxn id="19" idx="1"/>
          </p:cNvCxnSpPr>
          <p:nvPr/>
        </p:nvCxnSpPr>
        <p:spPr bwMode="auto">
          <a:xfrm rot="16200000" flipH="1">
            <a:off x="3288733" y="4540448"/>
            <a:ext cx="1102389" cy="420845"/>
          </a:xfrm>
          <a:prstGeom prst="bentConnector2">
            <a:avLst/>
          </a:prstGeom>
          <a:noFill/>
          <a:ln w="57150">
            <a:solidFill>
              <a:schemeClr val="bg2">
                <a:lumMod val="60000"/>
                <a:lumOff val="40000"/>
              </a:schemeClr>
            </a:solidFill>
            <a:round/>
            <a:headEnd/>
            <a:tailEnd type="triangle" w="med" len="med"/>
          </a:ln>
        </p:spPr>
      </p:cxnSp>
      <p:cxnSp>
        <p:nvCxnSpPr>
          <p:cNvPr id="21" name="AutoShape 16"/>
          <p:cNvCxnSpPr>
            <a:cxnSpLocks noChangeShapeType="1"/>
            <a:stCxn id="11" idx="0"/>
            <a:endCxn id="17" idx="1"/>
          </p:cNvCxnSpPr>
          <p:nvPr/>
        </p:nvCxnSpPr>
        <p:spPr bwMode="auto">
          <a:xfrm rot="5400000" flipH="1" flipV="1">
            <a:off x="3754247" y="3319373"/>
            <a:ext cx="171363" cy="420846"/>
          </a:xfrm>
          <a:prstGeom prst="bentConnector2">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8913718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4508：替西木单抗 (T) 联合度伐单抗 (D) 的新治疗方案用于晚期肝细胞癌 (aHCC) 患者的疗效、耐受性和生物活</a:t>
            </a:r>
            <a:r>
              <a:rPr lang="zh-CN" dirty="0" smtClean="0"/>
              <a:t>性</a:t>
            </a:r>
            <a:r>
              <a:rPr lang="en-GB" altLang="zh-CN" dirty="0" smtClean="0"/>
              <a:t> </a:t>
            </a:r>
            <a:r>
              <a:rPr lang="zh-CN" dirty="0" smtClean="0"/>
              <a:t>–</a:t>
            </a:r>
            <a:r>
              <a:rPr lang="en-GB" altLang="zh-CN" dirty="0" smtClean="0"/>
              <a:t> </a:t>
            </a:r>
            <a:r>
              <a:rPr lang="zh-CN" dirty="0" smtClean="0"/>
              <a:t>K</a:t>
            </a:r>
            <a:r>
              <a:rPr lang="zh-CN" dirty="0"/>
              <a:t>elley RK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Kelley RK, et al.J Clin Oncol 2020;38(suppl);abstr 4508</a:t>
            </a:r>
          </a:p>
        </p:txBody>
      </p:sp>
      <p:graphicFrame>
        <p:nvGraphicFramePr>
          <p:cNvPr id="6" name="Group 88"/>
          <p:cNvGraphicFramePr>
            <a:graphicFrameLocks noGrp="1"/>
          </p:cNvGraphicFramePr>
          <p:nvPr>
            <p:extLst>
              <p:ext uri="{D42A27DB-BD31-4B8C-83A1-F6EECF244321}">
                <p14:modId xmlns:p14="http://schemas.microsoft.com/office/powerpoint/2010/main" val="3356038904"/>
              </p:ext>
            </p:extLst>
          </p:nvPr>
        </p:nvGraphicFramePr>
        <p:xfrm>
          <a:off x="399653" y="1587331"/>
          <a:ext cx="8344694" cy="3205680"/>
        </p:xfrm>
        <a:graphic>
          <a:graphicData uri="http://schemas.openxmlformats.org/drawingml/2006/table">
            <a:tbl>
              <a:tblPr firstRow="1" bandRow="1">
                <a:tableStyleId>{69012ECD-51FC-41F1-AA8D-1B2483CD663E}</a:tableStyleId>
              </a:tblPr>
              <a:tblGrid>
                <a:gridCol w="1800338">
                  <a:extLst>
                    <a:ext uri="{9D8B030D-6E8A-4147-A177-3AD203B41FA5}">
                      <a16:colId xmlns:a16="http://schemas.microsoft.com/office/drawing/2014/main" val="20000"/>
                    </a:ext>
                  </a:extLst>
                </a:gridCol>
                <a:gridCol w="1801640">
                  <a:extLst>
                    <a:ext uri="{9D8B030D-6E8A-4147-A177-3AD203B41FA5}">
                      <a16:colId xmlns:a16="http://schemas.microsoft.com/office/drawing/2014/main" val="3397994981"/>
                    </a:ext>
                  </a:extLst>
                </a:gridCol>
                <a:gridCol w="1707968">
                  <a:extLst>
                    <a:ext uri="{9D8B030D-6E8A-4147-A177-3AD203B41FA5}">
                      <a16:colId xmlns:a16="http://schemas.microsoft.com/office/drawing/2014/main" val="20002"/>
                    </a:ext>
                  </a:extLst>
                </a:gridCol>
                <a:gridCol w="1490400">
                  <a:extLst>
                    <a:ext uri="{9D8B030D-6E8A-4147-A177-3AD203B41FA5}">
                      <a16:colId xmlns:a16="http://schemas.microsoft.com/office/drawing/2014/main" val="20003"/>
                    </a:ext>
                  </a:extLst>
                </a:gridCol>
                <a:gridCol w="1544348">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替西木单抗 300 +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度</a:t>
                      </a:r>
                      <a:r>
                        <a:rPr kumimoji="0" lang="zh-CN" sz="1400" b="1" i="0" u="none" strike="noStrike" cap="none" normalizeH="0" baseline="0" noProof="0" dirty="0">
                          <a:ln>
                            <a:noFill/>
                          </a:ln>
                          <a:solidFill>
                            <a:schemeClr val="tx2"/>
                          </a:solidFill>
                          <a:latin typeface="+mn-lt"/>
                          <a:ea typeface="SimSun"/>
                          <a:cs typeface="Arial" charset="0"/>
                        </a:rPr>
                        <a:t>伐单抗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替西木单抗 75 +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度</a:t>
                      </a:r>
                      <a:r>
                        <a:rPr kumimoji="0" lang="zh-CN" sz="1400" b="1" i="0" u="none" strike="noStrike" cap="none" normalizeH="0" baseline="0" noProof="0" dirty="0">
                          <a:ln>
                            <a:noFill/>
                          </a:ln>
                          <a:solidFill>
                            <a:schemeClr val="tx2"/>
                          </a:solidFill>
                          <a:latin typeface="+mn-lt"/>
                          <a:ea typeface="SimSun"/>
                          <a:cs typeface="Arial" charset="0"/>
                        </a:rPr>
                        <a:t>伐单抗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n=82)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替西木单抗 (n=69)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度伐单抗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n=101)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AE</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3-4 级</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严重</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73 (98.6)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43 (58.1)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31 (41.9)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80 (97.6)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50 (61.0)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 (43.9)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67 (97.1)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46 (66.7)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 (52.2)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95 (94.1)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56 (55.4)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43 (42.6)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TRAE</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3-4 级</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严重</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61 (82.4)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26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12 (16.2)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57 (69.5)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19 (23.2)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12 (14.6)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58 (84.1)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30 (43.5)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17 (24.6)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61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18 (17.8)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11 (10.9)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导致停药的 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 (10.8)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 (13.0)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需要全身性类固醇治疗的 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18 (24.3)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20 (24.4)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18 (26.1)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10 (9.9)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导致死亡的 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3 (3.0)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77775703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4508：替西木单抗 (T) 联合度伐单抗 (D) 的新治疗方案用于晚期肝细胞癌 (aHCC) 患者的疗效、耐受性和生物活</a:t>
            </a:r>
            <a:r>
              <a:rPr lang="zh-CN" dirty="0" smtClean="0"/>
              <a:t>性</a:t>
            </a:r>
            <a:r>
              <a:rPr lang="en-GB" altLang="zh-CN" dirty="0" smtClean="0"/>
              <a:t> </a:t>
            </a:r>
            <a:r>
              <a:rPr lang="zh-CN" dirty="0" smtClean="0"/>
              <a:t>–</a:t>
            </a:r>
            <a:r>
              <a:rPr lang="en-GB" altLang="zh-CN" dirty="0" smtClean="0"/>
              <a:t> </a:t>
            </a:r>
            <a:r>
              <a:rPr lang="zh-CN" dirty="0" smtClean="0"/>
              <a:t>K</a:t>
            </a:r>
            <a:r>
              <a:rPr lang="zh-CN" dirty="0"/>
              <a:t>elley RK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5200"/>
              </a:spcBef>
              <a:buNone/>
            </a:pPr>
            <a:r>
              <a:rPr lang="zh-CN" b="1"/>
              <a:t>结论</a:t>
            </a:r>
          </a:p>
          <a:p>
            <a:r>
              <a:rPr lang="zh-CN" b="1"/>
              <a:t>在晚期 HCC 患者中，替西木单抗 300 mg 单次给药加上每月一次度伐单抗显示出可喜的临床活性，并具有可管控的安全性</a:t>
            </a:r>
          </a:p>
        </p:txBody>
      </p:sp>
      <p:sp>
        <p:nvSpPr>
          <p:cNvPr id="5" name="Text Placeholder 4"/>
          <p:cNvSpPr>
            <a:spLocks noGrp="1"/>
          </p:cNvSpPr>
          <p:nvPr>
            <p:ph type="body" sz="quarter" idx="11"/>
          </p:nvPr>
        </p:nvSpPr>
        <p:spPr/>
        <p:txBody>
          <a:bodyPr/>
          <a:lstStyle/>
          <a:p>
            <a:r>
              <a:rPr lang="zh-CN"/>
              <a:t>Kelley RK, et al.J Clin Oncol 2020;38(suppl);abstr 4508</a:t>
            </a:r>
          </a:p>
        </p:txBody>
      </p:sp>
      <p:graphicFrame>
        <p:nvGraphicFramePr>
          <p:cNvPr id="6" name="Group 88"/>
          <p:cNvGraphicFramePr>
            <a:graphicFrameLocks noGrp="1"/>
          </p:cNvGraphicFramePr>
          <p:nvPr>
            <p:extLst>
              <p:ext uri="{D42A27DB-BD31-4B8C-83A1-F6EECF244321}">
                <p14:modId xmlns:p14="http://schemas.microsoft.com/office/powerpoint/2010/main" val="103436028"/>
              </p:ext>
            </p:extLst>
          </p:nvPr>
        </p:nvGraphicFramePr>
        <p:xfrm>
          <a:off x="59857" y="1587331"/>
          <a:ext cx="9024286" cy="3064320"/>
        </p:xfrm>
        <a:graphic>
          <a:graphicData uri="http://schemas.openxmlformats.org/drawingml/2006/table">
            <a:tbl>
              <a:tblPr firstRow="1" bandRow="1">
                <a:tableStyleId>{69012ECD-51FC-41F1-AA8D-1B2483CD663E}</a:tableStyleId>
              </a:tblPr>
              <a:tblGrid>
                <a:gridCol w="2164943">
                  <a:extLst>
                    <a:ext uri="{9D8B030D-6E8A-4147-A177-3AD203B41FA5}">
                      <a16:colId xmlns:a16="http://schemas.microsoft.com/office/drawing/2014/main" val="20000"/>
                    </a:ext>
                  </a:extLst>
                </a:gridCol>
                <a:gridCol w="1784204">
                  <a:extLst>
                    <a:ext uri="{9D8B030D-6E8A-4147-A177-3AD203B41FA5}">
                      <a16:colId xmlns:a16="http://schemas.microsoft.com/office/drawing/2014/main" val="3397994981"/>
                    </a:ext>
                  </a:extLst>
                </a:gridCol>
                <a:gridCol w="1735200">
                  <a:extLst>
                    <a:ext uri="{9D8B030D-6E8A-4147-A177-3AD203B41FA5}">
                      <a16:colId xmlns:a16="http://schemas.microsoft.com/office/drawing/2014/main" val="20002"/>
                    </a:ext>
                  </a:extLst>
                </a:gridCol>
                <a:gridCol w="1655139">
                  <a:extLst>
                    <a:ext uri="{9D8B030D-6E8A-4147-A177-3AD203B41FA5}">
                      <a16:colId xmlns:a16="http://schemas.microsoft.com/office/drawing/2014/main" val="20003"/>
                    </a:ext>
                  </a:extLst>
                </a:gridCol>
                <a:gridCol w="1684800">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结局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替西木单抗 300 + 度伐单抗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替西木单抗 75 +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度</a:t>
                      </a:r>
                      <a:r>
                        <a:rPr kumimoji="0" lang="zh-CN" sz="1400" b="1" i="0" u="none" strike="noStrike" cap="none" normalizeH="0" baseline="0" noProof="0" dirty="0">
                          <a:ln>
                            <a:noFill/>
                          </a:ln>
                          <a:solidFill>
                            <a:schemeClr val="tx2"/>
                          </a:solidFill>
                          <a:latin typeface="+mn-lt"/>
                          <a:ea typeface="SimSun"/>
                          <a:cs typeface="Arial" charset="0"/>
                        </a:rPr>
                        <a:t>伐单抗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n=82)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替西木单抗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度伐单抗 </a:t>
                      </a:r>
                      <a:r>
                        <a:rPr kumimoji="0" lang="en-GB" altLang="zh-CN" sz="1400" b="1" i="0" u="none" strike="noStrike" cap="none" normalizeH="0" baseline="0" noProof="0" dirty="0" smtClean="0">
                          <a:ln>
                            <a:noFill/>
                          </a:ln>
                          <a:solidFill>
                            <a:schemeClr val="tx2"/>
                          </a:solidFill>
                          <a:latin typeface="+mn-lt"/>
                          <a:ea typeface="SimSun"/>
                          <a:cs typeface="Arial" charset="0"/>
                        </a:rPr>
                        <a:t/>
                      </a:r>
                      <a:br>
                        <a:rPr kumimoji="0" lang="en-GB" altLang="zh-CN" sz="1400" b="1" i="0" u="none" strike="noStrike" cap="none" normalizeH="0" baseline="0" noProof="0" dirty="0" smtClean="0">
                          <a:ln>
                            <a:noFill/>
                          </a:ln>
                          <a:solidFill>
                            <a:schemeClr val="tx2"/>
                          </a:solidFill>
                          <a:latin typeface="+mn-lt"/>
                          <a:ea typeface="SimSun"/>
                          <a:cs typeface="Arial" charset="0"/>
                        </a:rPr>
                      </a:b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n=101)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mOS（月）(95%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18.73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10.78, 27.27)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11.30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8.38, 14.95)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15.11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11.33, 20.50)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13.57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8.74, 17.64)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生存率，% (95% CI) </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zh-CN" sz="1400" b="0" i="0" u="none" strike="noStrike" cap="none" normalizeH="0" baseline="0" noProof="0">
                          <a:ln>
                            <a:noFill/>
                          </a:ln>
                          <a:solidFill>
                            <a:srgbClr val="4D4D4D"/>
                          </a:solidFill>
                          <a:latin typeface="+mn-lt"/>
                          <a:ea typeface="SimSun"/>
                          <a:cs typeface="Arial" charset="0"/>
                        </a:rPr>
                        <a:t>12 个月</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zh-CN" sz="1400" b="0" i="0" u="none" strike="noStrike" cap="none" normalizeH="0" baseline="0" noProof="0">
                          <a:ln>
                            <a:noFill/>
                          </a:ln>
                          <a:solidFill>
                            <a:srgbClr val="4D4D4D"/>
                          </a:solidFill>
                          <a:latin typeface="+mn-lt"/>
                          <a:ea typeface="SimSun"/>
                          <a:cs typeface="Arial" charset="0"/>
                        </a:rPr>
                        <a:t>18 个月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60.3 (47.9, 70.6)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52.0 (38.9, 63.6)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49.2 (37.9.59.6)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34.7 (24.4, 45.2)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60.2 (47.3, 70.9)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45.7 (32.8, 57.7)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51.2 (40.8, 60.8)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35.3 (25.0, 45.8)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tab pos="0" algn="l"/>
                        </a:tabLst>
                      </a:pPr>
                      <a:r>
                        <a:rPr kumimoji="0" lang="zh-CN" sz="1400" b="0" i="0" u="none" strike="noStrike" cap="none" normalizeH="0" baseline="0" noProof="0">
                          <a:ln>
                            <a:noFill/>
                          </a:ln>
                          <a:solidFill>
                            <a:srgbClr val="4D4D4D"/>
                          </a:solidFill>
                          <a:latin typeface="+mn-lt"/>
                          <a:ea typeface="SimSun"/>
                          <a:cs typeface="Arial" charset="0"/>
                        </a:rPr>
                        <a:t>中位 DoT（月）（范围）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3.7 (0.8-27.1)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2.4 (0.6-31.4)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3.7 (0.9-31.2)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3.7 (0.7-34.3)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ORR，%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24.0 (14.9, 35.3)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9.5 (4.2, 17.9)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7.2 (2.4, 16.1)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10.6 (5.4, 18.1)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中位 DoR（月）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NR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13.21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23.95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11.17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mPFS（月）(95%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2.17 (1.91, 5.42)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1.87 (1.77, 2.43)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2.69 (1.87, 5.29)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2.07 (1.84, 2.83)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9302671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t>胆管癌</a:t>
            </a:r>
          </a:p>
        </p:txBody>
      </p:sp>
      <p:sp>
        <p:nvSpPr>
          <p:cNvPr id="3" name="Text Placeholder 2"/>
          <p:cNvSpPr>
            <a:spLocks noGrp="1"/>
          </p:cNvSpPr>
          <p:nvPr>
            <p:ph type="body" idx="1"/>
          </p:nvPr>
        </p:nvSpPr>
        <p:spPr/>
        <p:txBody>
          <a:bodyPr/>
          <a:lstStyle/>
          <a:p>
            <a:r>
              <a:rPr lang="zh-CN" b="1"/>
              <a:t>胰腺、小肠和肝胆管癌</a:t>
            </a:r>
          </a:p>
        </p:txBody>
      </p:sp>
    </p:spTree>
    <p:extLst>
      <p:ext uri="{BB962C8B-B14F-4D97-AF65-F5344CB8AC3E}">
        <p14:creationId xmlns:p14="http://schemas.microsoft.com/office/powerpoint/2010/main" val="28926413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65125" y="6096000"/>
            <a:ext cx="4790075" cy="487363"/>
          </a:xfrm>
        </p:spPr>
        <p:txBody>
          <a:bodyPr/>
          <a:lstStyle/>
          <a:p>
            <a:r>
              <a:rPr lang="zh-CN" dirty="0" smtClean="0"/>
              <a:t>*吉西他滨 + 铂类药物化疗；</a:t>
            </a:r>
            <a:r>
              <a:rPr lang="zh-CN" baseline="30000" dirty="0" smtClean="0"/>
              <a:t>†</a:t>
            </a:r>
            <a:r>
              <a:rPr lang="zh-CN" dirty="0" smtClean="0"/>
              <a:t>最大幅度的 2 次剂量减少（减少至 16 mg，然后减至 12 mg），仍能有效管控 AE</a:t>
            </a:r>
            <a:endParaRPr lang="zh-CN" dirty="0"/>
          </a:p>
        </p:txBody>
      </p:sp>
      <p:sp>
        <p:nvSpPr>
          <p:cNvPr id="5" name="Text Placeholder 4"/>
          <p:cNvSpPr>
            <a:spLocks noGrp="1"/>
          </p:cNvSpPr>
          <p:nvPr>
            <p:ph type="body" sz="quarter" idx="11"/>
          </p:nvPr>
        </p:nvSpPr>
        <p:spPr/>
        <p:txBody>
          <a:bodyPr/>
          <a:lstStyle/>
          <a:p>
            <a:r>
              <a:rPr lang="zh-CN" smtClean="0"/>
              <a:t>Goyal L, et al.J Clin Oncol 2020;38(suppl);abstr 108</a:t>
            </a:r>
            <a:endParaRPr lang="zh-CN"/>
          </a:p>
        </p:txBody>
      </p:sp>
      <p:sp>
        <p:nvSpPr>
          <p:cNvPr id="19" name="Title 1"/>
          <p:cNvSpPr>
            <a:spLocks noGrp="1"/>
          </p:cNvSpPr>
          <p:nvPr>
            <p:ph type="title"/>
          </p:nvPr>
        </p:nvSpPr>
        <p:spPr>
          <a:xfrm>
            <a:off x="365124" y="179614"/>
            <a:ext cx="8238945" cy="807720"/>
          </a:xfrm>
        </p:spPr>
        <p:txBody>
          <a:bodyPr/>
          <a:lstStyle/>
          <a:p>
            <a:r>
              <a:rPr lang="zh-CN"/>
              <a:t>108：FOENIX-CCA2：Futibatinib 用于含 FGFR2 基因融合或其他重排的肝内胆管癌 (iCCA) 患者的一项 II 期、开放性、多中心研究 – Goyal L 等人</a:t>
            </a:r>
          </a:p>
        </p:txBody>
      </p:sp>
      <p:sp>
        <p:nvSpPr>
          <p:cNvPr id="20" name="Content Placeholder 2"/>
          <p:cNvSpPr>
            <a:spLocks noGrp="1"/>
          </p:cNvSpPr>
          <p:nvPr>
            <p:ph idx="1"/>
          </p:nvPr>
        </p:nvSpPr>
        <p:spPr>
          <a:xfrm>
            <a:off x="365124" y="1254035"/>
            <a:ext cx="8413751" cy="4746172"/>
          </a:xfrm>
        </p:spPr>
        <p:txBody>
          <a:bodyPr/>
          <a:lstStyle/>
          <a:p>
            <a:pPr marL="0" indent="0">
              <a:buNone/>
            </a:pPr>
            <a:r>
              <a:rPr lang="zh-CN" b="1" dirty="0"/>
              <a:t>研究目的</a:t>
            </a:r>
          </a:p>
          <a:p>
            <a:r>
              <a:rPr lang="zh-CN" dirty="0"/>
              <a:t>评价 Futibatinib（一种不可逆的 FGFR1-4 抑制剂）用于肝内胆管癌 (iCCA) 患者的疗效和安全性</a:t>
            </a:r>
          </a:p>
        </p:txBody>
      </p:sp>
      <p:sp>
        <p:nvSpPr>
          <p:cNvPr id="21" name="Rectangle 9"/>
          <p:cNvSpPr txBox="1">
            <a:spLocks noChangeArrowheads="1"/>
          </p:cNvSpPr>
          <p:nvPr/>
        </p:nvSpPr>
        <p:spPr bwMode="auto">
          <a:xfrm>
            <a:off x="365124" y="4891810"/>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dirty="0">
                <a:solidFill>
                  <a:srgbClr val="A0A0A0"/>
                </a:solidFill>
              </a:rPr>
              <a:t>主要终点</a:t>
            </a:r>
          </a:p>
          <a:p>
            <a:pPr>
              <a:buClr>
                <a:srgbClr val="043882"/>
              </a:buClr>
            </a:pPr>
            <a:r>
              <a:rPr lang="zh-CN" dirty="0"/>
              <a:t>ORR (RECIST v1.1)</a:t>
            </a:r>
          </a:p>
          <a:p>
            <a:pPr>
              <a:buClr>
                <a:srgbClr val="043882"/>
              </a:buClr>
            </a:pPr>
            <a:endParaRPr lang="en-US" kern="0" dirty="0"/>
          </a:p>
        </p:txBody>
      </p:sp>
      <p:sp>
        <p:nvSpPr>
          <p:cNvPr id="22" name="Content Placeholder 26"/>
          <p:cNvSpPr txBox="1">
            <a:spLocks/>
          </p:cNvSpPr>
          <p:nvPr/>
        </p:nvSpPr>
        <p:spPr>
          <a:xfrm>
            <a:off x="4648200" y="4891810"/>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zh-CN" b="1">
                <a:solidFill>
                  <a:srgbClr val="A0A0A0"/>
                </a:solidFill>
              </a:rPr>
              <a:t>次要终点</a:t>
            </a:r>
          </a:p>
          <a:p>
            <a:pPr>
              <a:buClr>
                <a:srgbClr val="043882"/>
              </a:buClr>
            </a:pPr>
            <a:r>
              <a:rPr lang="zh-CN"/>
              <a:t>DCR、DoR、PFS、安全性</a:t>
            </a:r>
          </a:p>
        </p:txBody>
      </p:sp>
      <p:sp>
        <p:nvSpPr>
          <p:cNvPr id="23" name="AutoShape 12"/>
          <p:cNvSpPr>
            <a:spLocks noChangeArrowheads="1"/>
          </p:cNvSpPr>
          <p:nvPr/>
        </p:nvSpPr>
        <p:spPr bwMode="auto">
          <a:xfrm>
            <a:off x="4830964" y="2869351"/>
            <a:ext cx="2561167" cy="125500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zh-CN" sz="1700" dirty="0">
                <a:solidFill>
                  <a:srgbClr val="FFFFFF"/>
                </a:solidFill>
                <a:ea typeface="SimSun" pitchFamily="2" charset="-122"/>
              </a:rPr>
              <a:t>Futibatinib </a:t>
            </a:r>
            <a:br>
              <a:rPr lang="zh-CN" sz="1700" dirty="0">
                <a:solidFill>
                  <a:srgbClr val="FFFFFF"/>
                </a:solidFill>
                <a:ea typeface="SimSun" pitchFamily="2" charset="-122"/>
              </a:rPr>
            </a:br>
            <a:r>
              <a:rPr lang="zh-CN" sz="1700" dirty="0">
                <a:solidFill>
                  <a:srgbClr val="FFFFFF"/>
                </a:solidFill>
                <a:ea typeface="SimSun" pitchFamily="2" charset="-122"/>
              </a:rPr>
              <a:t>20 mg/天 po，连续服用 </a:t>
            </a:r>
            <a:br>
              <a:rPr lang="zh-CN" sz="1700" dirty="0">
                <a:solidFill>
                  <a:srgbClr val="FFFFFF"/>
                </a:solidFill>
                <a:ea typeface="SimSun" pitchFamily="2" charset="-122"/>
              </a:rPr>
            </a:br>
            <a:r>
              <a:rPr lang="zh-CN" sz="1700" dirty="0">
                <a:solidFill>
                  <a:srgbClr val="FFFFFF"/>
                </a:solidFill>
                <a:ea typeface="SimSun" pitchFamily="2" charset="-122"/>
              </a:rPr>
              <a:t>（为期 21 天的周期）</a:t>
            </a:r>
            <a:r>
              <a:rPr lang="zh-CN" sz="1700" baseline="30000" dirty="0">
                <a:solidFill>
                  <a:srgbClr val="FFFFFF"/>
                </a:solidFill>
                <a:ea typeface="SimSun" pitchFamily="2" charset="-122"/>
              </a:rPr>
              <a:t>†</a:t>
            </a:r>
          </a:p>
        </p:txBody>
      </p:sp>
      <p:cxnSp>
        <p:nvCxnSpPr>
          <p:cNvPr id="24" name="AutoShape 19"/>
          <p:cNvCxnSpPr>
            <a:cxnSpLocks noChangeShapeType="1"/>
            <a:stCxn id="27" idx="3"/>
            <a:endCxn id="23" idx="1"/>
          </p:cNvCxnSpPr>
          <p:nvPr/>
        </p:nvCxnSpPr>
        <p:spPr bwMode="auto">
          <a:xfrm flipV="1">
            <a:off x="4495800" y="3496851"/>
            <a:ext cx="335164" cy="1"/>
          </a:xfrm>
          <a:prstGeom prst="straightConnector1">
            <a:avLst/>
          </a:prstGeom>
          <a:noFill/>
          <a:ln w="57150">
            <a:solidFill>
              <a:schemeClr val="bg2">
                <a:lumMod val="60000"/>
                <a:lumOff val="40000"/>
              </a:schemeClr>
            </a:solidFill>
            <a:round/>
            <a:headEnd/>
            <a:tailEnd type="triangle" w="med" len="med"/>
          </a:ln>
        </p:spPr>
      </p:cxnSp>
      <p:cxnSp>
        <p:nvCxnSpPr>
          <p:cNvPr id="25" name="AutoShape 21"/>
          <p:cNvCxnSpPr>
            <a:cxnSpLocks noChangeShapeType="1"/>
            <a:stCxn id="23" idx="3"/>
            <a:endCxn id="26" idx="1"/>
          </p:cNvCxnSpPr>
          <p:nvPr/>
        </p:nvCxnSpPr>
        <p:spPr bwMode="auto">
          <a:xfrm>
            <a:off x="7392131" y="3496851"/>
            <a:ext cx="335165" cy="0"/>
          </a:xfrm>
          <a:prstGeom prst="straightConnector1">
            <a:avLst/>
          </a:prstGeom>
          <a:noFill/>
          <a:ln w="57150">
            <a:solidFill>
              <a:schemeClr val="bg2">
                <a:lumMod val="60000"/>
                <a:lumOff val="40000"/>
              </a:schemeClr>
            </a:solidFill>
            <a:round/>
            <a:headEnd/>
            <a:tailEnd type="triangle" w="med" len="med"/>
          </a:ln>
        </p:spPr>
      </p:cxnSp>
      <p:sp>
        <p:nvSpPr>
          <p:cNvPr id="26" name="AutoShape 12"/>
          <p:cNvSpPr>
            <a:spLocks noChangeArrowheads="1"/>
          </p:cNvSpPr>
          <p:nvPr/>
        </p:nvSpPr>
        <p:spPr bwMode="auto">
          <a:xfrm>
            <a:off x="7727296" y="3152665"/>
            <a:ext cx="1073176" cy="688372"/>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zh-CN" sz="1600" b="1" dirty="0">
                <a:solidFill>
                  <a:srgbClr val="FFFFFF"/>
                </a:solidFill>
                <a:ea typeface="SimSun" pitchFamily="2" charset="-122"/>
              </a:rPr>
              <a:t>PD</a:t>
            </a:r>
            <a:r>
              <a:rPr lang="zh-CN" sz="1600" b="1" dirty="0" smtClean="0">
                <a:solidFill>
                  <a:srgbClr val="FFFFFF"/>
                </a:solidFill>
                <a:ea typeface="SimSun" pitchFamily="2" charset="-122"/>
              </a:rPr>
              <a:t>/</a:t>
            </a:r>
            <a:r>
              <a:rPr lang="zh-CN" sz="1600" b="1" dirty="0">
                <a:solidFill>
                  <a:srgbClr val="FFFFFF"/>
                </a:solidFill>
                <a:ea typeface="SimSun" pitchFamily="2" charset="-122"/>
              </a:rPr>
              <a:t/>
            </a:r>
            <a:br>
              <a:rPr lang="zh-CN" sz="1600" b="1" dirty="0">
                <a:solidFill>
                  <a:srgbClr val="FFFFFF"/>
                </a:solidFill>
                <a:ea typeface="SimSun" pitchFamily="2" charset="-122"/>
              </a:rPr>
            </a:br>
            <a:r>
              <a:rPr lang="zh-CN" sz="1600" b="1" dirty="0">
                <a:solidFill>
                  <a:srgbClr val="FFFFFF"/>
                </a:solidFill>
                <a:ea typeface="SimSun" pitchFamily="2" charset="-122"/>
              </a:rPr>
              <a:t>毒性</a:t>
            </a:r>
          </a:p>
        </p:txBody>
      </p:sp>
      <p:sp>
        <p:nvSpPr>
          <p:cNvPr id="27" name="AutoShape 9"/>
          <p:cNvSpPr>
            <a:spLocks noChangeArrowheads="1"/>
          </p:cNvSpPr>
          <p:nvPr/>
        </p:nvSpPr>
        <p:spPr bwMode="auto">
          <a:xfrm>
            <a:off x="365123" y="2368594"/>
            <a:ext cx="4130677" cy="225651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zh-CN" sz="1600" dirty="0">
                <a:solidFill>
                  <a:srgbClr val="FFFFFF"/>
                </a:solidFill>
                <a:ea typeface="SimSun" pitchFamily="2" charset="-122"/>
              </a:rPr>
              <a:t>患者关键纳入标准</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局部晚期或转移性不可切除的 iCCA</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FGFR2 基因融合或其他重排</a:t>
            </a:r>
          </a:p>
          <a:p>
            <a:pPr marL="228600" indent="-228600" defTabSz="892175" eaLnBrk="0" hangingPunct="0">
              <a:spcAft>
                <a:spcPct val="30000"/>
              </a:spcAft>
              <a:buFont typeface="Arial" pitchFamily="34" charset="0"/>
              <a:buChar char="•"/>
              <a:defRPr/>
            </a:pPr>
            <a:r>
              <a:rPr lang="zh-CN" sz="1600" dirty="0">
                <a:solidFill>
                  <a:srgbClr val="FFFFFF"/>
                </a:solidFill>
                <a:latin typeface="Arial" panose="020B0604020202020204" pitchFamily="34" charset="0"/>
                <a:ea typeface="SimSun" pitchFamily="2" charset="-122"/>
                <a:cs typeface="Arial" panose="020B0604020202020204" pitchFamily="34" charset="0"/>
              </a:rPr>
              <a:t>≥1 线全身性治疗后出现 PD*</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既往没有使用 FGFR 抑制剂</a:t>
            </a:r>
          </a:p>
          <a:p>
            <a:pPr marL="228600" indent="-228600" defTabSz="892175" eaLnBrk="0" hangingPunct="0">
              <a:spcAft>
                <a:spcPct val="30000"/>
              </a:spcAft>
              <a:buFont typeface="Arial" pitchFamily="34" charset="0"/>
              <a:buChar char="•"/>
              <a:defRPr/>
            </a:pPr>
            <a:r>
              <a:rPr lang="zh-CN" sz="1600" dirty="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zh-CN" sz="1600" dirty="0">
                <a:solidFill>
                  <a:srgbClr val="FFFFFF"/>
                </a:solidFill>
                <a:ea typeface="SimSun" pitchFamily="2" charset="-122"/>
              </a:rPr>
              <a:t>(n=10</a:t>
            </a:r>
            <a:r>
              <a:rPr lang="zh-CN" sz="1600" dirty="0" smtClean="0">
                <a:solidFill>
                  <a:srgbClr val="FFFFFF"/>
                </a:solidFill>
                <a:ea typeface="SimSun" pitchFamily="2" charset="-122"/>
              </a:rPr>
              <a:t>3</a:t>
            </a:r>
            <a:r>
              <a:rPr lang="en-GB" altLang="zh-CN" sz="1600" dirty="0" smtClean="0">
                <a:solidFill>
                  <a:srgbClr val="FFFFFF"/>
                </a:solidFill>
                <a:ea typeface="SimSun" pitchFamily="2" charset="-122"/>
              </a:rPr>
              <a:t>)</a:t>
            </a:r>
            <a:endParaRPr lang="zh-CN" sz="1600" dirty="0">
              <a:solidFill>
                <a:srgbClr val="FFFFFF"/>
              </a:solidFill>
              <a:ea typeface="SimSun" pitchFamily="2" charset="-122"/>
            </a:endParaRPr>
          </a:p>
        </p:txBody>
      </p:sp>
    </p:spTree>
    <p:extLst>
      <p:ext uri="{BB962C8B-B14F-4D97-AF65-F5344CB8AC3E}">
        <p14:creationId xmlns:p14="http://schemas.microsoft.com/office/powerpoint/2010/main" val="12775593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108：FOENIX-CCA2：Futibatinib 用于含 FGFR2 基因融合或其他重排的肝内胆管癌 (iCCA) 患者的一项 II 期、开放性、多中心研究 – Goyal L 等人</a:t>
            </a:r>
          </a:p>
        </p:txBody>
      </p:sp>
      <p:sp>
        <p:nvSpPr>
          <p:cNvPr id="3" name="Content Placeholder 2"/>
          <p:cNvSpPr>
            <a:spLocks noGrp="1"/>
          </p:cNvSpPr>
          <p:nvPr>
            <p:ph idx="1"/>
          </p:nvPr>
        </p:nvSpPr>
        <p:spPr>
          <a:xfrm>
            <a:off x="365124" y="1254035"/>
            <a:ext cx="8413751" cy="4746172"/>
          </a:xfrm>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Goyal L, et al.J Clin Oncol 2020;38(suppl);abstr 108</a:t>
            </a:r>
          </a:p>
        </p:txBody>
      </p:sp>
      <p:sp>
        <p:nvSpPr>
          <p:cNvPr id="8" name="TextBox 7"/>
          <p:cNvSpPr txBox="1"/>
          <p:nvPr/>
        </p:nvSpPr>
        <p:spPr>
          <a:xfrm>
            <a:off x="365124" y="5227092"/>
            <a:ext cx="4023537" cy="830997"/>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zh-CN" sz="1600">
                <a:solidFill>
                  <a:srgbClr val="4D4D4D"/>
                </a:solidFill>
              </a:rPr>
              <a:t>中位 DoT（范围）：6.9 个月 (0.5–21.2)</a:t>
            </a:r>
          </a:p>
          <a:p>
            <a:pPr marL="285750" indent="-285750">
              <a:buClr>
                <a:schemeClr val="bg1"/>
              </a:buClr>
              <a:buFont typeface="Arial" panose="020B0604020202020204" pitchFamily="34" charset="0"/>
              <a:buChar char="•"/>
            </a:pPr>
            <a:r>
              <a:rPr lang="zh-CN" sz="1600">
                <a:solidFill>
                  <a:srgbClr val="4D4D4D"/>
                </a:solidFill>
              </a:rPr>
              <a:t>中位 DoR（范围）：8.3 个月 (6.2–NR)</a:t>
            </a:r>
          </a:p>
          <a:p>
            <a:pPr marL="285750" indent="-285750">
              <a:buClr>
                <a:schemeClr val="bg1"/>
              </a:buClr>
              <a:buFont typeface="Arial" panose="020B0604020202020204" pitchFamily="34" charset="0"/>
              <a:buChar char="•"/>
            </a:pPr>
            <a:r>
              <a:rPr lang="zh-CN" sz="1600">
                <a:solidFill>
                  <a:srgbClr val="4D4D4D"/>
                </a:solidFill>
              </a:rPr>
              <a:t>中位 TTR（范围）：2.5 个月 (1.0-6.7)</a:t>
            </a:r>
          </a:p>
        </p:txBody>
      </p:sp>
      <p:grpSp>
        <p:nvGrpSpPr>
          <p:cNvPr id="9" name="Group 8">
            <a:extLst>
              <a:ext uri="{FF2B5EF4-FFF2-40B4-BE49-F238E27FC236}">
                <a16:creationId xmlns:a16="http://schemas.microsoft.com/office/drawing/2014/main" id="{0FFA68F0-D5BE-473B-998D-57CB6A4293DD}"/>
              </a:ext>
            </a:extLst>
          </p:cNvPr>
          <p:cNvGrpSpPr/>
          <p:nvPr/>
        </p:nvGrpSpPr>
        <p:grpSpPr>
          <a:xfrm>
            <a:off x="279388" y="1980415"/>
            <a:ext cx="4595274" cy="2467710"/>
            <a:chOff x="2377987" y="2213965"/>
            <a:chExt cx="4595274" cy="2294410"/>
          </a:xfrm>
        </p:grpSpPr>
        <p:grpSp>
          <p:nvGrpSpPr>
            <p:cNvPr id="10" name="Group 9">
              <a:extLst>
                <a:ext uri="{FF2B5EF4-FFF2-40B4-BE49-F238E27FC236}">
                  <a16:creationId xmlns:a16="http://schemas.microsoft.com/office/drawing/2014/main" id="{750C9223-EBA3-45FE-BDA6-FBDE03E43D2F}"/>
                </a:ext>
              </a:extLst>
            </p:cNvPr>
            <p:cNvGrpSpPr/>
            <p:nvPr/>
          </p:nvGrpSpPr>
          <p:grpSpPr>
            <a:xfrm>
              <a:off x="2972561" y="2333162"/>
              <a:ext cx="4000700" cy="2063352"/>
              <a:chOff x="2291341" y="1973094"/>
              <a:chExt cx="5075065" cy="3909874"/>
            </a:xfrm>
          </p:grpSpPr>
          <p:cxnSp>
            <p:nvCxnSpPr>
              <p:cNvPr id="21" name="Straight Connector 20">
                <a:extLst>
                  <a:ext uri="{FF2B5EF4-FFF2-40B4-BE49-F238E27FC236}">
                    <a16:creationId xmlns:a16="http://schemas.microsoft.com/office/drawing/2014/main" id="{D1DB9ABF-3BA2-4E8C-951E-79F92FE53A53}"/>
                  </a:ext>
                </a:extLst>
              </p:cNvPr>
              <p:cNvCxnSpPr/>
              <p:nvPr/>
            </p:nvCxnSpPr>
            <p:spPr>
              <a:xfrm>
                <a:off x="2401643" y="1973094"/>
                <a:ext cx="0" cy="390680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CB802D2-522E-4AA7-A88F-74679DBB35A1}"/>
                  </a:ext>
                </a:extLst>
              </p:cNvPr>
              <p:cNvCxnSpPr/>
              <p:nvPr/>
            </p:nvCxnSpPr>
            <p:spPr>
              <a:xfrm>
                <a:off x="2291341" y="2456953"/>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C161229-574D-4802-AD12-64A8038D93B1}"/>
                  </a:ext>
                </a:extLst>
              </p:cNvPr>
              <p:cNvCxnSpPr/>
              <p:nvPr/>
            </p:nvCxnSpPr>
            <p:spPr>
              <a:xfrm>
                <a:off x="2291341" y="2951246"/>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A4DCA8A-662D-4DE1-BE07-0FC625B6AE78}"/>
                  </a:ext>
                </a:extLst>
              </p:cNvPr>
              <p:cNvCxnSpPr/>
              <p:nvPr/>
            </p:nvCxnSpPr>
            <p:spPr>
              <a:xfrm>
                <a:off x="2291341" y="3445539"/>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0C5D22F-E8CB-4656-A641-63012EDA2B8F}"/>
                  </a:ext>
                </a:extLst>
              </p:cNvPr>
              <p:cNvCxnSpPr/>
              <p:nvPr/>
            </p:nvCxnSpPr>
            <p:spPr>
              <a:xfrm>
                <a:off x="2291341" y="3939832"/>
                <a:ext cx="5075065"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8A9D3B3-0470-48B2-9558-401A7B01B9F0}"/>
                  </a:ext>
                </a:extLst>
              </p:cNvPr>
              <p:cNvCxnSpPr/>
              <p:nvPr/>
            </p:nvCxnSpPr>
            <p:spPr>
              <a:xfrm>
                <a:off x="2291341" y="4434125"/>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29EA8F3-5FA3-4210-95B9-40CF35679036}"/>
                  </a:ext>
                </a:extLst>
              </p:cNvPr>
              <p:cNvCxnSpPr/>
              <p:nvPr/>
            </p:nvCxnSpPr>
            <p:spPr>
              <a:xfrm>
                <a:off x="2291341" y="492841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0F57FC1-22CC-4943-AB9E-BCFF8BD841FB}"/>
                  </a:ext>
                </a:extLst>
              </p:cNvPr>
              <p:cNvCxnSpPr/>
              <p:nvPr/>
            </p:nvCxnSpPr>
            <p:spPr>
              <a:xfrm>
                <a:off x="2291341" y="5422711"/>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854EDDF0-7D80-4657-BD4F-BD9D6280B163}"/>
                  </a:ext>
                </a:extLst>
              </p:cNvPr>
              <p:cNvCxnSpPr/>
              <p:nvPr/>
            </p:nvCxnSpPr>
            <p:spPr>
              <a:xfrm>
                <a:off x="2291341" y="588296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083808B5-9111-4091-9DF1-0663E00E39D1}"/>
                  </a:ext>
                </a:extLst>
              </p:cNvPr>
              <p:cNvCxnSpPr/>
              <p:nvPr/>
            </p:nvCxnSpPr>
            <p:spPr>
              <a:xfrm>
                <a:off x="2291341" y="1982370"/>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1" name="TextBox 10">
              <a:extLst>
                <a:ext uri="{FF2B5EF4-FFF2-40B4-BE49-F238E27FC236}">
                  <a16:creationId xmlns:a16="http://schemas.microsoft.com/office/drawing/2014/main" id="{7ACDF562-3AA3-4497-9EDD-1517BD9576F0}"/>
                </a:ext>
              </a:extLst>
            </p:cNvPr>
            <p:cNvSpPr txBox="1"/>
            <p:nvPr/>
          </p:nvSpPr>
          <p:spPr>
            <a:xfrm rot="16200000">
              <a:off x="1687416" y="3240261"/>
              <a:ext cx="1642751" cy="261610"/>
            </a:xfrm>
            <a:prstGeom prst="rect">
              <a:avLst/>
            </a:prstGeom>
            <a:noFill/>
          </p:spPr>
          <p:txBody>
            <a:bodyPr wrap="none" rtlCol="0">
              <a:spAutoFit/>
            </a:bodyPr>
            <a:lstStyle/>
            <a:p>
              <a:pPr algn="ctr"/>
              <a:r>
                <a:rPr lang="zh-CN" sz="1100">
                  <a:solidFill>
                    <a:srgbClr val="4D4D4D"/>
                  </a:solidFill>
                  <a:latin typeface="Arial" panose="020B0604020202020204" pitchFamily="34" charset="0"/>
                  <a:ea typeface="SimSun"/>
                  <a:cs typeface="Arial" panose="020B0604020202020204" pitchFamily="34" charset="0"/>
                </a:rPr>
                <a:t>距离基线的变化，%</a:t>
              </a:r>
            </a:p>
          </p:txBody>
        </p:sp>
        <p:sp>
          <p:nvSpPr>
            <p:cNvPr id="12" name="TextBox 11">
              <a:extLst>
                <a:ext uri="{FF2B5EF4-FFF2-40B4-BE49-F238E27FC236}">
                  <a16:creationId xmlns:a16="http://schemas.microsoft.com/office/drawing/2014/main" id="{E8D1B1F1-7687-4AC1-93DE-279FD1A91FBD}"/>
                </a:ext>
              </a:extLst>
            </p:cNvPr>
            <p:cNvSpPr txBox="1"/>
            <p:nvPr/>
          </p:nvSpPr>
          <p:spPr>
            <a:xfrm>
              <a:off x="2559215" y="2213965"/>
              <a:ext cx="420308"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100</a:t>
              </a:r>
            </a:p>
          </p:txBody>
        </p:sp>
        <p:sp>
          <p:nvSpPr>
            <p:cNvPr id="13" name="TextBox 12">
              <a:extLst>
                <a:ext uri="{FF2B5EF4-FFF2-40B4-BE49-F238E27FC236}">
                  <a16:creationId xmlns:a16="http://schemas.microsoft.com/office/drawing/2014/main" id="{D857237B-7FF6-410B-B597-90C9A87A4ABF}"/>
                </a:ext>
              </a:extLst>
            </p:cNvPr>
            <p:cNvSpPr txBox="1"/>
            <p:nvPr/>
          </p:nvSpPr>
          <p:spPr>
            <a:xfrm>
              <a:off x="2637762" y="2474689"/>
              <a:ext cx="341761"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75</a:t>
              </a:r>
            </a:p>
          </p:txBody>
        </p:sp>
        <p:sp>
          <p:nvSpPr>
            <p:cNvPr id="14" name="TextBox 13">
              <a:extLst>
                <a:ext uri="{FF2B5EF4-FFF2-40B4-BE49-F238E27FC236}">
                  <a16:creationId xmlns:a16="http://schemas.microsoft.com/office/drawing/2014/main" id="{487B77C6-A2CE-4BA4-B15C-CE8C5C0303CC}"/>
                </a:ext>
              </a:extLst>
            </p:cNvPr>
            <p:cNvSpPr txBox="1"/>
            <p:nvPr/>
          </p:nvSpPr>
          <p:spPr>
            <a:xfrm>
              <a:off x="2637762" y="2722572"/>
              <a:ext cx="341761"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50</a:t>
              </a:r>
            </a:p>
          </p:txBody>
        </p:sp>
        <p:sp>
          <p:nvSpPr>
            <p:cNvPr id="15" name="TextBox 14">
              <a:extLst>
                <a:ext uri="{FF2B5EF4-FFF2-40B4-BE49-F238E27FC236}">
                  <a16:creationId xmlns:a16="http://schemas.microsoft.com/office/drawing/2014/main" id="{AC0B9328-44C9-40AF-A229-4E979EF29F84}"/>
                </a:ext>
              </a:extLst>
            </p:cNvPr>
            <p:cNvSpPr txBox="1"/>
            <p:nvPr/>
          </p:nvSpPr>
          <p:spPr>
            <a:xfrm>
              <a:off x="2637762" y="2980534"/>
              <a:ext cx="341761"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25</a:t>
              </a:r>
            </a:p>
          </p:txBody>
        </p:sp>
        <p:sp>
          <p:nvSpPr>
            <p:cNvPr id="16" name="TextBox 15">
              <a:extLst>
                <a:ext uri="{FF2B5EF4-FFF2-40B4-BE49-F238E27FC236}">
                  <a16:creationId xmlns:a16="http://schemas.microsoft.com/office/drawing/2014/main" id="{F6751C25-534C-426F-8BA5-7CF40BE52C3A}"/>
                </a:ext>
              </a:extLst>
            </p:cNvPr>
            <p:cNvSpPr txBox="1"/>
            <p:nvPr/>
          </p:nvSpPr>
          <p:spPr>
            <a:xfrm>
              <a:off x="2716309" y="3247599"/>
              <a:ext cx="263214"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0</a:t>
              </a:r>
            </a:p>
          </p:txBody>
        </p:sp>
        <p:sp>
          <p:nvSpPr>
            <p:cNvPr id="17" name="TextBox 16">
              <a:extLst>
                <a:ext uri="{FF2B5EF4-FFF2-40B4-BE49-F238E27FC236}">
                  <a16:creationId xmlns:a16="http://schemas.microsoft.com/office/drawing/2014/main" id="{3A4DE9E2-95FB-424F-AB2E-8014B645D50E}"/>
                </a:ext>
              </a:extLst>
            </p:cNvPr>
            <p:cNvSpPr txBox="1"/>
            <p:nvPr/>
          </p:nvSpPr>
          <p:spPr>
            <a:xfrm>
              <a:off x="2559215" y="3504478"/>
              <a:ext cx="420308"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-25</a:t>
              </a:r>
            </a:p>
          </p:txBody>
        </p:sp>
        <p:sp>
          <p:nvSpPr>
            <p:cNvPr id="18" name="TextBox 17">
              <a:extLst>
                <a:ext uri="{FF2B5EF4-FFF2-40B4-BE49-F238E27FC236}">
                  <a16:creationId xmlns:a16="http://schemas.microsoft.com/office/drawing/2014/main" id="{3853D38C-68EA-42D7-B66C-F86AE75CD5C5}"/>
                </a:ext>
              </a:extLst>
            </p:cNvPr>
            <p:cNvSpPr txBox="1"/>
            <p:nvPr/>
          </p:nvSpPr>
          <p:spPr>
            <a:xfrm>
              <a:off x="2559215" y="3765536"/>
              <a:ext cx="420308"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-50</a:t>
              </a:r>
            </a:p>
          </p:txBody>
        </p:sp>
        <p:sp>
          <p:nvSpPr>
            <p:cNvPr id="19" name="TextBox 18">
              <a:extLst>
                <a:ext uri="{FF2B5EF4-FFF2-40B4-BE49-F238E27FC236}">
                  <a16:creationId xmlns:a16="http://schemas.microsoft.com/office/drawing/2014/main" id="{D669FC6D-40C2-4C85-BC24-8439968F94E8}"/>
                </a:ext>
              </a:extLst>
            </p:cNvPr>
            <p:cNvSpPr txBox="1"/>
            <p:nvPr/>
          </p:nvSpPr>
          <p:spPr>
            <a:xfrm>
              <a:off x="2559215" y="4031146"/>
              <a:ext cx="420308"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-75</a:t>
              </a:r>
            </a:p>
          </p:txBody>
        </p:sp>
        <p:sp>
          <p:nvSpPr>
            <p:cNvPr id="20" name="TextBox 19">
              <a:extLst>
                <a:ext uri="{FF2B5EF4-FFF2-40B4-BE49-F238E27FC236}">
                  <a16:creationId xmlns:a16="http://schemas.microsoft.com/office/drawing/2014/main" id="{3108C05E-0214-499A-BF6F-44AE45D5D89D}"/>
                </a:ext>
              </a:extLst>
            </p:cNvPr>
            <p:cNvSpPr txBox="1"/>
            <p:nvPr/>
          </p:nvSpPr>
          <p:spPr>
            <a:xfrm>
              <a:off x="2480668" y="4265137"/>
              <a:ext cx="498855" cy="243238"/>
            </a:xfrm>
            <a:prstGeom prst="rect">
              <a:avLst/>
            </a:prstGeom>
            <a:noFill/>
          </p:spPr>
          <p:txBody>
            <a:bodyPr wrap="none" rtlCol="0" anchor="ctr" anchorCtr="0">
              <a:spAutoFit/>
            </a:bodyPr>
            <a:lstStyle/>
            <a:p>
              <a:pPr algn="r"/>
              <a:r>
                <a:rPr lang="zh-CN" sz="1100">
                  <a:solidFill>
                    <a:srgbClr val="4D4D4D"/>
                  </a:solidFill>
                  <a:latin typeface="Arial" panose="020B0604020202020204" pitchFamily="34" charset="0"/>
                  <a:ea typeface="SimSun"/>
                  <a:cs typeface="Arial" panose="020B0604020202020204" pitchFamily="34" charset="0"/>
                </a:rPr>
                <a:t>-100</a:t>
              </a:r>
            </a:p>
          </p:txBody>
        </p:sp>
      </p:grpSp>
      <p:sp>
        <p:nvSpPr>
          <p:cNvPr id="31" name="TextBox 30">
            <a:extLst>
              <a:ext uri="{FF2B5EF4-FFF2-40B4-BE49-F238E27FC236}">
                <a16:creationId xmlns:a16="http://schemas.microsoft.com/office/drawing/2014/main" id="{BD4BD39D-BEC9-4B51-BE0E-DB25C492A16E}"/>
              </a:ext>
            </a:extLst>
          </p:cNvPr>
          <p:cNvSpPr txBox="1"/>
          <p:nvPr/>
        </p:nvSpPr>
        <p:spPr>
          <a:xfrm>
            <a:off x="2488783" y="2159464"/>
            <a:ext cx="405880" cy="830997"/>
          </a:xfrm>
          <a:prstGeom prst="rect">
            <a:avLst/>
          </a:prstGeom>
          <a:noFill/>
        </p:spPr>
        <p:txBody>
          <a:bodyPr wrap="none" rtlCol="0">
            <a:spAutoFit/>
          </a:bodyPr>
          <a:lstStyle/>
          <a:p>
            <a:r>
              <a:rPr lang="zh-CN" sz="1200">
                <a:solidFill>
                  <a:srgbClr val="4D4D4D"/>
                </a:solidFill>
              </a:rPr>
              <a:t>CR</a:t>
            </a:r>
          </a:p>
          <a:p>
            <a:r>
              <a:rPr lang="zh-CN" sz="1200">
                <a:solidFill>
                  <a:srgbClr val="4D4D4D"/>
                </a:solidFill>
              </a:rPr>
              <a:t>PR</a:t>
            </a:r>
          </a:p>
          <a:p>
            <a:r>
              <a:rPr lang="zh-CN" sz="1200">
                <a:solidFill>
                  <a:srgbClr val="4D4D4D"/>
                </a:solidFill>
              </a:rPr>
              <a:t>SD</a:t>
            </a:r>
          </a:p>
          <a:p>
            <a:r>
              <a:rPr lang="zh-CN" sz="1200">
                <a:solidFill>
                  <a:srgbClr val="4D4D4D"/>
                </a:solidFill>
              </a:rPr>
              <a:t>PD</a:t>
            </a:r>
          </a:p>
        </p:txBody>
      </p:sp>
      <p:sp>
        <p:nvSpPr>
          <p:cNvPr id="32" name="Rectangle 31">
            <a:extLst>
              <a:ext uri="{FF2B5EF4-FFF2-40B4-BE49-F238E27FC236}">
                <a16:creationId xmlns:a16="http://schemas.microsoft.com/office/drawing/2014/main" id="{5D7873B3-53B0-46EB-92A4-DD99163D0B97}"/>
              </a:ext>
            </a:extLst>
          </p:cNvPr>
          <p:cNvSpPr/>
          <p:nvPr/>
        </p:nvSpPr>
        <p:spPr>
          <a:xfrm>
            <a:off x="2417902" y="2258413"/>
            <a:ext cx="108000" cy="10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3" name="Rectangle 32">
            <a:extLst>
              <a:ext uri="{FF2B5EF4-FFF2-40B4-BE49-F238E27FC236}">
                <a16:creationId xmlns:a16="http://schemas.microsoft.com/office/drawing/2014/main" id="{5A128FB1-C38D-4C30-BE2D-2B627A30F303}"/>
              </a:ext>
            </a:extLst>
          </p:cNvPr>
          <p:cNvSpPr/>
          <p:nvPr/>
        </p:nvSpPr>
        <p:spPr>
          <a:xfrm>
            <a:off x="2417902" y="2448917"/>
            <a:ext cx="108000" cy="108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4" name="Rectangle 33">
            <a:extLst>
              <a:ext uri="{FF2B5EF4-FFF2-40B4-BE49-F238E27FC236}">
                <a16:creationId xmlns:a16="http://schemas.microsoft.com/office/drawing/2014/main" id="{6DCB0E1F-F37C-4CD7-A38B-6F573E148C25}"/>
              </a:ext>
            </a:extLst>
          </p:cNvPr>
          <p:cNvSpPr/>
          <p:nvPr/>
        </p:nvSpPr>
        <p:spPr>
          <a:xfrm>
            <a:off x="2417902" y="2615606"/>
            <a:ext cx="108000" cy="108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5" name="Rectangle 34">
            <a:extLst>
              <a:ext uri="{FF2B5EF4-FFF2-40B4-BE49-F238E27FC236}">
                <a16:creationId xmlns:a16="http://schemas.microsoft.com/office/drawing/2014/main" id="{C4873F12-B520-42D3-822E-E7BCE4EFF604}"/>
              </a:ext>
            </a:extLst>
          </p:cNvPr>
          <p:cNvSpPr/>
          <p:nvPr/>
        </p:nvSpPr>
        <p:spPr>
          <a:xfrm>
            <a:off x="2417902" y="2815636"/>
            <a:ext cx="108000" cy="108000"/>
          </a:xfrm>
          <a:prstGeom prst="rect">
            <a:avLst/>
          </a:prstGeom>
          <a:solidFill>
            <a:srgbClr val="A0A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6" name="TextBox 35">
            <a:extLst>
              <a:ext uri="{FF2B5EF4-FFF2-40B4-BE49-F238E27FC236}">
                <a16:creationId xmlns:a16="http://schemas.microsoft.com/office/drawing/2014/main" id="{BAA81079-4E99-40D1-8697-FB4CD430395B}"/>
              </a:ext>
            </a:extLst>
          </p:cNvPr>
          <p:cNvSpPr txBox="1"/>
          <p:nvPr/>
        </p:nvSpPr>
        <p:spPr>
          <a:xfrm>
            <a:off x="2875460" y="2159464"/>
            <a:ext cx="798617" cy="830997"/>
          </a:xfrm>
          <a:prstGeom prst="rect">
            <a:avLst/>
          </a:prstGeom>
          <a:noFill/>
        </p:spPr>
        <p:txBody>
          <a:bodyPr wrap="none" rtlCol="0">
            <a:spAutoFit/>
          </a:bodyPr>
          <a:lstStyle/>
          <a:p>
            <a:r>
              <a:rPr lang="zh-CN" sz="1200">
                <a:solidFill>
                  <a:srgbClr val="4D4D4D"/>
                </a:solidFill>
              </a:rPr>
              <a:t>1 (1.5)</a:t>
            </a:r>
          </a:p>
          <a:p>
            <a:r>
              <a:rPr lang="zh-CN" sz="1200">
                <a:solidFill>
                  <a:srgbClr val="4D4D4D"/>
                </a:solidFill>
              </a:rPr>
              <a:t>24 (35.8)</a:t>
            </a:r>
          </a:p>
          <a:p>
            <a:r>
              <a:rPr lang="zh-CN" sz="1200">
                <a:solidFill>
                  <a:srgbClr val="4D4D4D"/>
                </a:solidFill>
              </a:rPr>
              <a:t>30 (44.8)</a:t>
            </a:r>
          </a:p>
          <a:p>
            <a:r>
              <a:rPr lang="zh-CN" sz="1200">
                <a:solidFill>
                  <a:srgbClr val="4D4D4D"/>
                </a:solidFill>
              </a:rPr>
              <a:t>11 (16.4)</a:t>
            </a:r>
          </a:p>
        </p:txBody>
      </p:sp>
      <p:sp>
        <p:nvSpPr>
          <p:cNvPr id="37" name="Rectangle 36">
            <a:extLst>
              <a:ext uri="{FF2B5EF4-FFF2-40B4-BE49-F238E27FC236}">
                <a16:creationId xmlns:a16="http://schemas.microsoft.com/office/drawing/2014/main" id="{AFAC382B-696D-4CDF-940A-BDAE0158AC59}"/>
              </a:ext>
            </a:extLst>
          </p:cNvPr>
          <p:cNvSpPr/>
          <p:nvPr/>
        </p:nvSpPr>
        <p:spPr>
          <a:xfrm>
            <a:off x="2378213" y="1942161"/>
            <a:ext cx="1489510" cy="276999"/>
          </a:xfrm>
          <a:prstGeom prst="rect">
            <a:avLst/>
          </a:prstGeom>
        </p:spPr>
        <p:txBody>
          <a:bodyPr wrap="none">
            <a:spAutoFit/>
          </a:bodyPr>
          <a:lstStyle/>
          <a:p>
            <a:pPr algn="ctr"/>
            <a:r>
              <a:rPr lang="zh-CN" sz="1200" b="1">
                <a:solidFill>
                  <a:srgbClr val="4D4D4D"/>
                </a:solidFill>
              </a:rPr>
              <a:t>BOR (n=67)，n (%)</a:t>
            </a:r>
          </a:p>
        </p:txBody>
      </p:sp>
      <p:graphicFrame>
        <p:nvGraphicFramePr>
          <p:cNvPr id="38" name="Table 39">
            <a:extLst>
              <a:ext uri="{FF2B5EF4-FFF2-40B4-BE49-F238E27FC236}">
                <a16:creationId xmlns:a16="http://schemas.microsoft.com/office/drawing/2014/main" id="{E69FCC3A-6EC6-45B7-86E7-2B94F0D0A3FE}"/>
              </a:ext>
            </a:extLst>
          </p:cNvPr>
          <p:cNvGraphicFramePr>
            <a:graphicFrameLocks noGrp="1"/>
          </p:cNvGraphicFramePr>
          <p:nvPr>
            <p:extLst>
              <p:ext uri="{D42A27DB-BD31-4B8C-83A1-F6EECF244321}">
                <p14:modId xmlns:p14="http://schemas.microsoft.com/office/powerpoint/2010/main" val="1418077553"/>
              </p:ext>
            </p:extLst>
          </p:nvPr>
        </p:nvGraphicFramePr>
        <p:xfrm>
          <a:off x="1228466" y="3998929"/>
          <a:ext cx="2738734" cy="784536"/>
        </p:xfrm>
        <a:graphic>
          <a:graphicData uri="http://schemas.openxmlformats.org/drawingml/2006/table">
            <a:tbl>
              <a:tblPr firstRow="1" bandRow="1">
                <a:tableStyleId>{69012ECD-51FC-41F1-AA8D-1B2483CD663E}</a:tableStyleId>
              </a:tblPr>
              <a:tblGrid>
                <a:gridCol w="1140334">
                  <a:extLst>
                    <a:ext uri="{9D8B030D-6E8A-4147-A177-3AD203B41FA5}">
                      <a16:colId xmlns:a16="http://schemas.microsoft.com/office/drawing/2014/main" val="3915641561"/>
                    </a:ext>
                  </a:extLst>
                </a:gridCol>
                <a:gridCol w="1598400">
                  <a:extLst>
                    <a:ext uri="{9D8B030D-6E8A-4147-A177-3AD203B41FA5}">
                      <a16:colId xmlns:a16="http://schemas.microsoft.com/office/drawing/2014/main" val="587010493"/>
                    </a:ext>
                  </a:extLst>
                </a:gridCol>
              </a:tblGrid>
              <a:tr h="274776">
                <a:tc>
                  <a:txBody>
                    <a:bodyPr/>
                    <a:lstStyle/>
                    <a:p>
                      <a:r>
                        <a:rPr lang="zh-CN" sz="1200">
                          <a:solidFill>
                            <a:schemeClr val="tx1"/>
                          </a:solidFill>
                        </a:rPr>
                        <a:t>n (%) [95% 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tx1"/>
                          </a:solidFill>
                        </a:rPr>
                        <a:t>所有患者（n=67） </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9365063"/>
                  </a:ext>
                </a:extLst>
              </a:tr>
              <a:tr h="0">
                <a:tc>
                  <a:txBody>
                    <a:bodyPr/>
                    <a:lstStyle/>
                    <a:p>
                      <a:r>
                        <a:rPr lang="zh-CN" sz="1200">
                          <a:solidFill>
                            <a:schemeClr val="tx1"/>
                          </a:solidFill>
                        </a:rPr>
                        <a:t>ORR</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r>
                        <a:rPr lang="zh-CN" sz="1200">
                          <a:solidFill>
                            <a:schemeClr val="tx1"/>
                          </a:solidFill>
                        </a:rPr>
                        <a:t>25 (37.3) [25.8, 50.0]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4032442"/>
                  </a:ext>
                </a:extLst>
              </a:tr>
              <a:tr h="127114">
                <a:tc>
                  <a:txBody>
                    <a:bodyPr/>
                    <a:lstStyle/>
                    <a:p>
                      <a:r>
                        <a:rPr lang="zh-CN" sz="1200"/>
                        <a:t>DCR</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55 (82.1) [70.8, 90.4]</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4802964"/>
                  </a:ext>
                </a:extLst>
              </a:tr>
            </a:tbl>
          </a:graphicData>
        </a:graphic>
      </p:graphicFrame>
      <p:sp>
        <p:nvSpPr>
          <p:cNvPr id="40" name="Rectangle 39">
            <a:extLst>
              <a:ext uri="{FF2B5EF4-FFF2-40B4-BE49-F238E27FC236}">
                <a16:creationId xmlns:a16="http://schemas.microsoft.com/office/drawing/2014/main" id="{0CBB5836-1AF4-4869-8BF8-27593E732804}"/>
              </a:ext>
            </a:extLst>
          </p:cNvPr>
          <p:cNvSpPr/>
          <p:nvPr/>
        </p:nvSpPr>
        <p:spPr>
          <a:xfrm rot="10800000">
            <a:off x="1359715" y="3150864"/>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1" name="Rectangle 40">
            <a:extLst>
              <a:ext uri="{FF2B5EF4-FFF2-40B4-BE49-F238E27FC236}">
                <a16:creationId xmlns:a16="http://schemas.microsoft.com/office/drawing/2014/main" id="{76913457-0FCF-45E0-A7BB-12805508E288}"/>
              </a:ext>
            </a:extLst>
          </p:cNvPr>
          <p:cNvSpPr/>
          <p:nvPr/>
        </p:nvSpPr>
        <p:spPr>
          <a:xfrm rot="10800000">
            <a:off x="1300256" y="3143664"/>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2" name="Rectangle 41">
            <a:extLst>
              <a:ext uri="{FF2B5EF4-FFF2-40B4-BE49-F238E27FC236}">
                <a16:creationId xmlns:a16="http://schemas.microsoft.com/office/drawing/2014/main" id="{6016F2FE-1578-4B87-9426-0E6829A9D143}"/>
              </a:ext>
            </a:extLst>
          </p:cNvPr>
          <p:cNvSpPr/>
          <p:nvPr/>
        </p:nvSpPr>
        <p:spPr>
          <a:xfrm rot="10800000">
            <a:off x="1239390" y="3136464"/>
            <a:ext cx="54000" cy="864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3" name="Rectangle 42">
            <a:extLst>
              <a:ext uri="{FF2B5EF4-FFF2-40B4-BE49-F238E27FC236}">
                <a16:creationId xmlns:a16="http://schemas.microsoft.com/office/drawing/2014/main" id="{4D8FA631-866E-4CA3-97AB-ED22FC0736A0}"/>
              </a:ext>
            </a:extLst>
          </p:cNvPr>
          <p:cNvSpPr/>
          <p:nvPr/>
        </p:nvSpPr>
        <p:spPr>
          <a:xfrm rot="10800000">
            <a:off x="1181687" y="3114864"/>
            <a:ext cx="54000" cy="10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4" name="Rectangle 43">
            <a:extLst>
              <a:ext uri="{FF2B5EF4-FFF2-40B4-BE49-F238E27FC236}">
                <a16:creationId xmlns:a16="http://schemas.microsoft.com/office/drawing/2014/main" id="{70F62A91-6DF4-40CD-A7D7-574DC3D7F873}"/>
              </a:ext>
            </a:extLst>
          </p:cNvPr>
          <p:cNvSpPr/>
          <p:nvPr/>
        </p:nvSpPr>
        <p:spPr>
          <a:xfrm rot="10800000">
            <a:off x="1119563" y="3042864"/>
            <a:ext cx="54000" cy="18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5" name="Rectangle 44">
            <a:extLst>
              <a:ext uri="{FF2B5EF4-FFF2-40B4-BE49-F238E27FC236}">
                <a16:creationId xmlns:a16="http://schemas.microsoft.com/office/drawing/2014/main" id="{D01D65FE-5D03-4D91-B66A-B77EBFA6E5B6}"/>
              </a:ext>
            </a:extLst>
          </p:cNvPr>
          <p:cNvSpPr/>
          <p:nvPr/>
        </p:nvSpPr>
        <p:spPr>
          <a:xfrm rot="10800000">
            <a:off x="1060602" y="3006864"/>
            <a:ext cx="54000" cy="216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46" name="Rectangle 45">
            <a:extLst>
              <a:ext uri="{FF2B5EF4-FFF2-40B4-BE49-F238E27FC236}">
                <a16:creationId xmlns:a16="http://schemas.microsoft.com/office/drawing/2014/main" id="{219E20E0-D4AE-4825-A383-CC41E275E635}"/>
              </a:ext>
            </a:extLst>
          </p:cNvPr>
          <p:cNvSpPr/>
          <p:nvPr/>
        </p:nvSpPr>
        <p:spPr>
          <a:xfrm rot="10800000">
            <a:off x="998364" y="2610864"/>
            <a:ext cx="54000" cy="61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47" name="Rectangle 46">
            <a:extLst>
              <a:ext uri="{FF2B5EF4-FFF2-40B4-BE49-F238E27FC236}">
                <a16:creationId xmlns:a16="http://schemas.microsoft.com/office/drawing/2014/main" id="{29DB4C77-8F54-40AB-AED7-0CEB746EAA75}"/>
              </a:ext>
            </a:extLst>
          </p:cNvPr>
          <p:cNvSpPr/>
          <p:nvPr/>
        </p:nvSpPr>
        <p:spPr>
          <a:xfrm>
            <a:off x="1782533" y="3221322"/>
            <a:ext cx="54000" cy="97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8" name="Rectangle 47">
            <a:extLst>
              <a:ext uri="{FF2B5EF4-FFF2-40B4-BE49-F238E27FC236}">
                <a16:creationId xmlns:a16="http://schemas.microsoft.com/office/drawing/2014/main" id="{6C9B4323-BA6E-49FF-AE73-74B82DB23976}"/>
              </a:ext>
            </a:extLst>
          </p:cNvPr>
          <p:cNvSpPr/>
          <p:nvPr/>
        </p:nvSpPr>
        <p:spPr>
          <a:xfrm>
            <a:off x="1723074" y="3221322"/>
            <a:ext cx="54000" cy="93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9" name="Rectangle 48">
            <a:extLst>
              <a:ext uri="{FF2B5EF4-FFF2-40B4-BE49-F238E27FC236}">
                <a16:creationId xmlns:a16="http://schemas.microsoft.com/office/drawing/2014/main" id="{D25AA042-01C0-4F15-A746-A268C97C73DB}"/>
              </a:ext>
            </a:extLst>
          </p:cNvPr>
          <p:cNvSpPr/>
          <p:nvPr/>
        </p:nvSpPr>
        <p:spPr>
          <a:xfrm>
            <a:off x="1662208" y="3221322"/>
            <a:ext cx="54000" cy="82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0" name="Rectangle 49">
            <a:extLst>
              <a:ext uri="{FF2B5EF4-FFF2-40B4-BE49-F238E27FC236}">
                <a16:creationId xmlns:a16="http://schemas.microsoft.com/office/drawing/2014/main" id="{59AD2869-4A08-4A65-8F4A-5782BFB41F88}"/>
              </a:ext>
            </a:extLst>
          </p:cNvPr>
          <p:cNvSpPr/>
          <p:nvPr/>
        </p:nvSpPr>
        <p:spPr>
          <a:xfrm>
            <a:off x="1604505" y="3221322"/>
            <a:ext cx="54000" cy="79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1" name="Rectangle 50">
            <a:extLst>
              <a:ext uri="{FF2B5EF4-FFF2-40B4-BE49-F238E27FC236}">
                <a16:creationId xmlns:a16="http://schemas.microsoft.com/office/drawing/2014/main" id="{7537F849-D247-4DA3-BF77-A914650DC2A8}"/>
              </a:ext>
            </a:extLst>
          </p:cNvPr>
          <p:cNvSpPr/>
          <p:nvPr/>
        </p:nvSpPr>
        <p:spPr>
          <a:xfrm>
            <a:off x="1542381" y="3221322"/>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2" name="Rectangle 51">
            <a:extLst>
              <a:ext uri="{FF2B5EF4-FFF2-40B4-BE49-F238E27FC236}">
                <a16:creationId xmlns:a16="http://schemas.microsoft.com/office/drawing/2014/main" id="{59868199-3496-4E68-A3F0-0CFEB4F0F701}"/>
              </a:ext>
            </a:extLst>
          </p:cNvPr>
          <p:cNvSpPr/>
          <p:nvPr/>
        </p:nvSpPr>
        <p:spPr>
          <a:xfrm>
            <a:off x="1483420" y="3221322"/>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53" name="Rectangle 52">
            <a:extLst>
              <a:ext uri="{FF2B5EF4-FFF2-40B4-BE49-F238E27FC236}">
                <a16:creationId xmlns:a16="http://schemas.microsoft.com/office/drawing/2014/main" id="{F841AD06-A03B-486E-8161-AEC44892B343}"/>
              </a:ext>
            </a:extLst>
          </p:cNvPr>
          <p:cNvSpPr/>
          <p:nvPr/>
        </p:nvSpPr>
        <p:spPr>
          <a:xfrm>
            <a:off x="1421182" y="3221322"/>
            <a:ext cx="54000" cy="36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54" name="Rectangle 53">
            <a:extLst>
              <a:ext uri="{FF2B5EF4-FFF2-40B4-BE49-F238E27FC236}">
                <a16:creationId xmlns:a16="http://schemas.microsoft.com/office/drawing/2014/main" id="{5E33D3F6-F488-456A-845D-BB10A2604B71}"/>
              </a:ext>
            </a:extLst>
          </p:cNvPr>
          <p:cNvSpPr/>
          <p:nvPr/>
        </p:nvSpPr>
        <p:spPr>
          <a:xfrm>
            <a:off x="2203446" y="3221322"/>
            <a:ext cx="54000" cy="16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5" name="Rectangle 54">
            <a:extLst>
              <a:ext uri="{FF2B5EF4-FFF2-40B4-BE49-F238E27FC236}">
                <a16:creationId xmlns:a16="http://schemas.microsoft.com/office/drawing/2014/main" id="{4E59B2FF-4395-4E3E-B90B-55158C05C342}"/>
              </a:ext>
            </a:extLst>
          </p:cNvPr>
          <p:cNvSpPr/>
          <p:nvPr/>
        </p:nvSpPr>
        <p:spPr>
          <a:xfrm>
            <a:off x="2143987" y="3221322"/>
            <a:ext cx="54000" cy="162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6" name="Rectangle 55">
            <a:extLst>
              <a:ext uri="{FF2B5EF4-FFF2-40B4-BE49-F238E27FC236}">
                <a16:creationId xmlns:a16="http://schemas.microsoft.com/office/drawing/2014/main" id="{29122784-CD0D-41A7-91A6-04C51C46619C}"/>
              </a:ext>
            </a:extLst>
          </p:cNvPr>
          <p:cNvSpPr/>
          <p:nvPr/>
        </p:nvSpPr>
        <p:spPr>
          <a:xfrm>
            <a:off x="2083121" y="3221322"/>
            <a:ext cx="54000" cy="151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7" name="Rectangle 56">
            <a:extLst>
              <a:ext uri="{FF2B5EF4-FFF2-40B4-BE49-F238E27FC236}">
                <a16:creationId xmlns:a16="http://schemas.microsoft.com/office/drawing/2014/main" id="{50CF21CD-6CA6-4252-985C-182555FA86F1}"/>
              </a:ext>
            </a:extLst>
          </p:cNvPr>
          <p:cNvSpPr/>
          <p:nvPr/>
        </p:nvSpPr>
        <p:spPr>
          <a:xfrm>
            <a:off x="2025418" y="3221322"/>
            <a:ext cx="54000" cy="14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8" name="Rectangle 57">
            <a:extLst>
              <a:ext uri="{FF2B5EF4-FFF2-40B4-BE49-F238E27FC236}">
                <a16:creationId xmlns:a16="http://schemas.microsoft.com/office/drawing/2014/main" id="{EEF2069E-6BF3-493F-9273-ADBBC6F2FDD7}"/>
              </a:ext>
            </a:extLst>
          </p:cNvPr>
          <p:cNvSpPr/>
          <p:nvPr/>
        </p:nvSpPr>
        <p:spPr>
          <a:xfrm>
            <a:off x="1963294"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9" name="Rectangle 58">
            <a:extLst>
              <a:ext uri="{FF2B5EF4-FFF2-40B4-BE49-F238E27FC236}">
                <a16:creationId xmlns:a16="http://schemas.microsoft.com/office/drawing/2014/main" id="{2E0CE1E6-5962-4462-8936-1CC615970F33}"/>
              </a:ext>
            </a:extLst>
          </p:cNvPr>
          <p:cNvSpPr/>
          <p:nvPr/>
        </p:nvSpPr>
        <p:spPr>
          <a:xfrm>
            <a:off x="1904333"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0" name="Rectangle 59">
            <a:extLst>
              <a:ext uri="{FF2B5EF4-FFF2-40B4-BE49-F238E27FC236}">
                <a16:creationId xmlns:a16="http://schemas.microsoft.com/office/drawing/2014/main" id="{799F5906-DC7E-44B4-BB54-40B6440F3002}"/>
              </a:ext>
            </a:extLst>
          </p:cNvPr>
          <p:cNvSpPr/>
          <p:nvPr/>
        </p:nvSpPr>
        <p:spPr>
          <a:xfrm>
            <a:off x="1842095" y="3221322"/>
            <a:ext cx="54000" cy="118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1" name="Rectangle 60">
            <a:extLst>
              <a:ext uri="{FF2B5EF4-FFF2-40B4-BE49-F238E27FC236}">
                <a16:creationId xmlns:a16="http://schemas.microsoft.com/office/drawing/2014/main" id="{D4B8C70C-3812-47CF-82FD-1C316C41F535}"/>
              </a:ext>
            </a:extLst>
          </p:cNvPr>
          <p:cNvSpPr/>
          <p:nvPr/>
        </p:nvSpPr>
        <p:spPr>
          <a:xfrm>
            <a:off x="2622454" y="3221322"/>
            <a:ext cx="54000" cy="25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2" name="Rectangle 61">
            <a:extLst>
              <a:ext uri="{FF2B5EF4-FFF2-40B4-BE49-F238E27FC236}">
                <a16:creationId xmlns:a16="http://schemas.microsoft.com/office/drawing/2014/main" id="{CDF3391D-D6AA-4026-815D-7CDFCF0CCDE9}"/>
              </a:ext>
            </a:extLst>
          </p:cNvPr>
          <p:cNvSpPr/>
          <p:nvPr/>
        </p:nvSpPr>
        <p:spPr>
          <a:xfrm>
            <a:off x="2562995"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3" name="Rectangle 62">
            <a:extLst>
              <a:ext uri="{FF2B5EF4-FFF2-40B4-BE49-F238E27FC236}">
                <a16:creationId xmlns:a16="http://schemas.microsoft.com/office/drawing/2014/main" id="{048CFBBC-02CD-49E5-984D-1302A6DF4B30}"/>
              </a:ext>
            </a:extLst>
          </p:cNvPr>
          <p:cNvSpPr/>
          <p:nvPr/>
        </p:nvSpPr>
        <p:spPr>
          <a:xfrm>
            <a:off x="2502129"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4" name="Rectangle 63">
            <a:extLst>
              <a:ext uri="{FF2B5EF4-FFF2-40B4-BE49-F238E27FC236}">
                <a16:creationId xmlns:a16="http://schemas.microsoft.com/office/drawing/2014/main" id="{1C6FDC94-6F2F-4F9E-8170-2DEC892D5AD0}"/>
              </a:ext>
            </a:extLst>
          </p:cNvPr>
          <p:cNvSpPr/>
          <p:nvPr/>
        </p:nvSpPr>
        <p:spPr>
          <a:xfrm>
            <a:off x="2444426" y="3221322"/>
            <a:ext cx="54000" cy="21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5" name="Rectangle 64">
            <a:extLst>
              <a:ext uri="{FF2B5EF4-FFF2-40B4-BE49-F238E27FC236}">
                <a16:creationId xmlns:a16="http://schemas.microsoft.com/office/drawing/2014/main" id="{EB123F20-601C-4672-B721-6608FB853224}"/>
              </a:ext>
            </a:extLst>
          </p:cNvPr>
          <p:cNvSpPr/>
          <p:nvPr/>
        </p:nvSpPr>
        <p:spPr>
          <a:xfrm>
            <a:off x="2382302" y="3221322"/>
            <a:ext cx="54000" cy="205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6" name="Rectangle 65">
            <a:extLst>
              <a:ext uri="{FF2B5EF4-FFF2-40B4-BE49-F238E27FC236}">
                <a16:creationId xmlns:a16="http://schemas.microsoft.com/office/drawing/2014/main" id="{7BC0DC95-5079-4F84-BCCD-2AF62180DF6D}"/>
              </a:ext>
            </a:extLst>
          </p:cNvPr>
          <p:cNvSpPr/>
          <p:nvPr/>
        </p:nvSpPr>
        <p:spPr>
          <a:xfrm>
            <a:off x="2323341"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7" name="Rectangle 66">
            <a:extLst>
              <a:ext uri="{FF2B5EF4-FFF2-40B4-BE49-F238E27FC236}">
                <a16:creationId xmlns:a16="http://schemas.microsoft.com/office/drawing/2014/main" id="{4790B7DB-C5D7-432C-B633-E9758633029A}"/>
              </a:ext>
            </a:extLst>
          </p:cNvPr>
          <p:cNvSpPr/>
          <p:nvPr/>
        </p:nvSpPr>
        <p:spPr>
          <a:xfrm>
            <a:off x="2261103"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8" name="Rectangle 67">
            <a:extLst>
              <a:ext uri="{FF2B5EF4-FFF2-40B4-BE49-F238E27FC236}">
                <a16:creationId xmlns:a16="http://schemas.microsoft.com/office/drawing/2014/main" id="{033E5DE2-4378-4051-B482-B4CA8A17D048}"/>
              </a:ext>
            </a:extLst>
          </p:cNvPr>
          <p:cNvSpPr/>
          <p:nvPr/>
        </p:nvSpPr>
        <p:spPr>
          <a:xfrm>
            <a:off x="3041462"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9" name="Rectangle 68">
            <a:extLst>
              <a:ext uri="{FF2B5EF4-FFF2-40B4-BE49-F238E27FC236}">
                <a16:creationId xmlns:a16="http://schemas.microsoft.com/office/drawing/2014/main" id="{7A073BB6-60F4-46C8-A616-808E26EBD3F7}"/>
              </a:ext>
            </a:extLst>
          </p:cNvPr>
          <p:cNvSpPr/>
          <p:nvPr/>
        </p:nvSpPr>
        <p:spPr>
          <a:xfrm>
            <a:off x="2982003"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0" name="Rectangle 69">
            <a:extLst>
              <a:ext uri="{FF2B5EF4-FFF2-40B4-BE49-F238E27FC236}">
                <a16:creationId xmlns:a16="http://schemas.microsoft.com/office/drawing/2014/main" id="{1233B7BD-3341-4FBF-AC81-9E9C1EC1FDB6}"/>
              </a:ext>
            </a:extLst>
          </p:cNvPr>
          <p:cNvSpPr/>
          <p:nvPr/>
        </p:nvSpPr>
        <p:spPr>
          <a:xfrm>
            <a:off x="2921137" y="3221322"/>
            <a:ext cx="54000" cy="32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1" name="Rectangle 70">
            <a:extLst>
              <a:ext uri="{FF2B5EF4-FFF2-40B4-BE49-F238E27FC236}">
                <a16:creationId xmlns:a16="http://schemas.microsoft.com/office/drawing/2014/main" id="{DD9D8F3C-CC1E-47AE-9312-4D5250BDB2B3}"/>
              </a:ext>
            </a:extLst>
          </p:cNvPr>
          <p:cNvSpPr/>
          <p:nvPr/>
        </p:nvSpPr>
        <p:spPr>
          <a:xfrm>
            <a:off x="2863434"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2" name="Rectangle 71">
            <a:extLst>
              <a:ext uri="{FF2B5EF4-FFF2-40B4-BE49-F238E27FC236}">
                <a16:creationId xmlns:a16="http://schemas.microsoft.com/office/drawing/2014/main" id="{00053C01-4842-4F35-B87D-3D246DF9A82E}"/>
              </a:ext>
            </a:extLst>
          </p:cNvPr>
          <p:cNvSpPr/>
          <p:nvPr/>
        </p:nvSpPr>
        <p:spPr>
          <a:xfrm>
            <a:off x="2801310"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3" name="Rectangle 72">
            <a:extLst>
              <a:ext uri="{FF2B5EF4-FFF2-40B4-BE49-F238E27FC236}">
                <a16:creationId xmlns:a16="http://schemas.microsoft.com/office/drawing/2014/main" id="{A8805E3C-6BAF-41AB-B704-89E61849EB9C}"/>
              </a:ext>
            </a:extLst>
          </p:cNvPr>
          <p:cNvSpPr/>
          <p:nvPr/>
        </p:nvSpPr>
        <p:spPr>
          <a:xfrm>
            <a:off x="2742349"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74" name="Rectangle 73">
            <a:extLst>
              <a:ext uri="{FF2B5EF4-FFF2-40B4-BE49-F238E27FC236}">
                <a16:creationId xmlns:a16="http://schemas.microsoft.com/office/drawing/2014/main" id="{AFE7B1E1-4F68-44C6-93EB-A836393FAF31}"/>
              </a:ext>
            </a:extLst>
          </p:cNvPr>
          <p:cNvSpPr/>
          <p:nvPr/>
        </p:nvSpPr>
        <p:spPr>
          <a:xfrm>
            <a:off x="2680111" y="3221322"/>
            <a:ext cx="54000" cy="28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75" name="Rectangle 74">
            <a:extLst>
              <a:ext uri="{FF2B5EF4-FFF2-40B4-BE49-F238E27FC236}">
                <a16:creationId xmlns:a16="http://schemas.microsoft.com/office/drawing/2014/main" id="{7DE4EB6A-E5FA-40D8-8647-E4232956702B}"/>
              </a:ext>
            </a:extLst>
          </p:cNvPr>
          <p:cNvSpPr/>
          <p:nvPr/>
        </p:nvSpPr>
        <p:spPr>
          <a:xfrm>
            <a:off x="3460470" y="3221322"/>
            <a:ext cx="54000" cy="4176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6" name="Rectangle 75">
            <a:extLst>
              <a:ext uri="{FF2B5EF4-FFF2-40B4-BE49-F238E27FC236}">
                <a16:creationId xmlns:a16="http://schemas.microsoft.com/office/drawing/2014/main" id="{AD0D9489-C48C-4C95-9011-2D9E91DB3247}"/>
              </a:ext>
            </a:extLst>
          </p:cNvPr>
          <p:cNvSpPr/>
          <p:nvPr/>
        </p:nvSpPr>
        <p:spPr>
          <a:xfrm>
            <a:off x="3401011"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7" name="Rectangle 76">
            <a:extLst>
              <a:ext uri="{FF2B5EF4-FFF2-40B4-BE49-F238E27FC236}">
                <a16:creationId xmlns:a16="http://schemas.microsoft.com/office/drawing/2014/main" id="{AD077AB2-C337-42D5-8CDD-579A446B0E77}"/>
              </a:ext>
            </a:extLst>
          </p:cNvPr>
          <p:cNvSpPr/>
          <p:nvPr/>
        </p:nvSpPr>
        <p:spPr>
          <a:xfrm>
            <a:off x="3340145"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8" name="Rectangle 77">
            <a:extLst>
              <a:ext uri="{FF2B5EF4-FFF2-40B4-BE49-F238E27FC236}">
                <a16:creationId xmlns:a16="http://schemas.microsoft.com/office/drawing/2014/main" id="{E8D9AE7D-9E97-418E-B8C4-94416969C8F6}"/>
              </a:ext>
            </a:extLst>
          </p:cNvPr>
          <p:cNvSpPr/>
          <p:nvPr/>
        </p:nvSpPr>
        <p:spPr>
          <a:xfrm>
            <a:off x="3282442" y="3221322"/>
            <a:ext cx="54000" cy="41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9" name="Rectangle 78">
            <a:extLst>
              <a:ext uri="{FF2B5EF4-FFF2-40B4-BE49-F238E27FC236}">
                <a16:creationId xmlns:a16="http://schemas.microsoft.com/office/drawing/2014/main" id="{676F4B79-F7BB-46CC-AF39-7B367C988BA4}"/>
              </a:ext>
            </a:extLst>
          </p:cNvPr>
          <p:cNvSpPr/>
          <p:nvPr/>
        </p:nvSpPr>
        <p:spPr>
          <a:xfrm>
            <a:off x="3220318" y="3221322"/>
            <a:ext cx="54000" cy="39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0" name="Rectangle 79">
            <a:extLst>
              <a:ext uri="{FF2B5EF4-FFF2-40B4-BE49-F238E27FC236}">
                <a16:creationId xmlns:a16="http://schemas.microsoft.com/office/drawing/2014/main" id="{F585B56F-AF05-4BC5-85B3-F58A36227E9C}"/>
              </a:ext>
            </a:extLst>
          </p:cNvPr>
          <p:cNvSpPr/>
          <p:nvPr/>
        </p:nvSpPr>
        <p:spPr>
          <a:xfrm>
            <a:off x="3161357" y="3221322"/>
            <a:ext cx="54000" cy="36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1" name="Rectangle 80">
            <a:extLst>
              <a:ext uri="{FF2B5EF4-FFF2-40B4-BE49-F238E27FC236}">
                <a16:creationId xmlns:a16="http://schemas.microsoft.com/office/drawing/2014/main" id="{E8A8D489-AF91-4143-84E3-A69B9DBA58C1}"/>
              </a:ext>
            </a:extLst>
          </p:cNvPr>
          <p:cNvSpPr/>
          <p:nvPr/>
        </p:nvSpPr>
        <p:spPr>
          <a:xfrm>
            <a:off x="3099119"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2" name="Rectangle 81">
            <a:extLst>
              <a:ext uri="{FF2B5EF4-FFF2-40B4-BE49-F238E27FC236}">
                <a16:creationId xmlns:a16="http://schemas.microsoft.com/office/drawing/2014/main" id="{9688A048-9BB9-444A-8B68-7610218DEA05}"/>
              </a:ext>
            </a:extLst>
          </p:cNvPr>
          <p:cNvSpPr/>
          <p:nvPr/>
        </p:nvSpPr>
        <p:spPr>
          <a:xfrm>
            <a:off x="3879478" y="3221322"/>
            <a:ext cx="54000" cy="54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3" name="Rectangle 82">
            <a:extLst>
              <a:ext uri="{FF2B5EF4-FFF2-40B4-BE49-F238E27FC236}">
                <a16:creationId xmlns:a16="http://schemas.microsoft.com/office/drawing/2014/main" id="{2670A143-078B-46F3-A00B-6237D879BEF6}"/>
              </a:ext>
            </a:extLst>
          </p:cNvPr>
          <p:cNvSpPr/>
          <p:nvPr/>
        </p:nvSpPr>
        <p:spPr>
          <a:xfrm>
            <a:off x="3820019" y="3221322"/>
            <a:ext cx="54000" cy="50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4" name="Rectangle 83">
            <a:extLst>
              <a:ext uri="{FF2B5EF4-FFF2-40B4-BE49-F238E27FC236}">
                <a16:creationId xmlns:a16="http://schemas.microsoft.com/office/drawing/2014/main" id="{91385260-CD26-4883-8121-D695544C69C4}"/>
              </a:ext>
            </a:extLst>
          </p:cNvPr>
          <p:cNvSpPr/>
          <p:nvPr/>
        </p:nvSpPr>
        <p:spPr>
          <a:xfrm>
            <a:off x="3759153" y="3221322"/>
            <a:ext cx="54000" cy="493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5" name="Rectangle 84">
            <a:extLst>
              <a:ext uri="{FF2B5EF4-FFF2-40B4-BE49-F238E27FC236}">
                <a16:creationId xmlns:a16="http://schemas.microsoft.com/office/drawing/2014/main" id="{29045C1C-58E9-4A06-9F2E-D17CE50BD6B7}"/>
              </a:ext>
            </a:extLst>
          </p:cNvPr>
          <p:cNvSpPr/>
          <p:nvPr/>
        </p:nvSpPr>
        <p:spPr>
          <a:xfrm>
            <a:off x="3701450" y="3221322"/>
            <a:ext cx="54000" cy="493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6" name="Rectangle 85">
            <a:extLst>
              <a:ext uri="{FF2B5EF4-FFF2-40B4-BE49-F238E27FC236}">
                <a16:creationId xmlns:a16="http://schemas.microsoft.com/office/drawing/2014/main" id="{0DFBBCEF-FC99-4739-B7CE-8C81540E4899}"/>
              </a:ext>
            </a:extLst>
          </p:cNvPr>
          <p:cNvSpPr/>
          <p:nvPr/>
        </p:nvSpPr>
        <p:spPr>
          <a:xfrm>
            <a:off x="3639326" y="3221322"/>
            <a:ext cx="54000" cy="48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7" name="Rectangle 86">
            <a:extLst>
              <a:ext uri="{FF2B5EF4-FFF2-40B4-BE49-F238E27FC236}">
                <a16:creationId xmlns:a16="http://schemas.microsoft.com/office/drawing/2014/main" id="{205B31AE-528E-40D0-94BE-F13D58C9DE58}"/>
              </a:ext>
            </a:extLst>
          </p:cNvPr>
          <p:cNvSpPr/>
          <p:nvPr/>
        </p:nvSpPr>
        <p:spPr>
          <a:xfrm>
            <a:off x="3580365" y="3221322"/>
            <a:ext cx="54000" cy="46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8" name="Rectangle 87">
            <a:extLst>
              <a:ext uri="{FF2B5EF4-FFF2-40B4-BE49-F238E27FC236}">
                <a16:creationId xmlns:a16="http://schemas.microsoft.com/office/drawing/2014/main" id="{48534AAA-90D7-4FBD-87F6-C3347F40D4EF}"/>
              </a:ext>
            </a:extLst>
          </p:cNvPr>
          <p:cNvSpPr/>
          <p:nvPr/>
        </p:nvSpPr>
        <p:spPr>
          <a:xfrm>
            <a:off x="3518127" y="3221322"/>
            <a:ext cx="54000" cy="45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9" name="Rectangle 88">
            <a:extLst>
              <a:ext uri="{FF2B5EF4-FFF2-40B4-BE49-F238E27FC236}">
                <a16:creationId xmlns:a16="http://schemas.microsoft.com/office/drawing/2014/main" id="{0057D0B1-5491-432E-9D67-712EDCE8294F}"/>
              </a:ext>
            </a:extLst>
          </p:cNvPr>
          <p:cNvSpPr/>
          <p:nvPr/>
        </p:nvSpPr>
        <p:spPr>
          <a:xfrm>
            <a:off x="4298486" y="3221322"/>
            <a:ext cx="54000" cy="61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0" name="Rectangle 89">
            <a:extLst>
              <a:ext uri="{FF2B5EF4-FFF2-40B4-BE49-F238E27FC236}">
                <a16:creationId xmlns:a16="http://schemas.microsoft.com/office/drawing/2014/main" id="{B3A14BB3-4C23-48D9-8180-B26111232562}"/>
              </a:ext>
            </a:extLst>
          </p:cNvPr>
          <p:cNvSpPr/>
          <p:nvPr/>
        </p:nvSpPr>
        <p:spPr>
          <a:xfrm>
            <a:off x="4239027"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1" name="Rectangle 90">
            <a:extLst>
              <a:ext uri="{FF2B5EF4-FFF2-40B4-BE49-F238E27FC236}">
                <a16:creationId xmlns:a16="http://schemas.microsoft.com/office/drawing/2014/main" id="{CB257404-FDC1-4A53-8691-E8E00D870091}"/>
              </a:ext>
            </a:extLst>
          </p:cNvPr>
          <p:cNvSpPr/>
          <p:nvPr/>
        </p:nvSpPr>
        <p:spPr>
          <a:xfrm>
            <a:off x="4178161" y="3221322"/>
            <a:ext cx="54000" cy="594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2" name="Rectangle 91">
            <a:extLst>
              <a:ext uri="{FF2B5EF4-FFF2-40B4-BE49-F238E27FC236}">
                <a16:creationId xmlns:a16="http://schemas.microsoft.com/office/drawing/2014/main" id="{9144CE0C-6450-424E-9110-BD1CFFF6EFAB}"/>
              </a:ext>
            </a:extLst>
          </p:cNvPr>
          <p:cNvSpPr/>
          <p:nvPr/>
        </p:nvSpPr>
        <p:spPr>
          <a:xfrm>
            <a:off x="4120458"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3" name="Rectangle 92">
            <a:extLst>
              <a:ext uri="{FF2B5EF4-FFF2-40B4-BE49-F238E27FC236}">
                <a16:creationId xmlns:a16="http://schemas.microsoft.com/office/drawing/2014/main" id="{7FB3FF91-05F4-4E61-885E-552011725950}"/>
              </a:ext>
            </a:extLst>
          </p:cNvPr>
          <p:cNvSpPr/>
          <p:nvPr/>
        </p:nvSpPr>
        <p:spPr>
          <a:xfrm>
            <a:off x="4058334" y="3221322"/>
            <a:ext cx="54000" cy="57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4" name="Rectangle 93">
            <a:extLst>
              <a:ext uri="{FF2B5EF4-FFF2-40B4-BE49-F238E27FC236}">
                <a16:creationId xmlns:a16="http://schemas.microsoft.com/office/drawing/2014/main" id="{F9DDF92E-8699-40F9-A8D6-4C29F52B4C74}"/>
              </a:ext>
            </a:extLst>
          </p:cNvPr>
          <p:cNvSpPr/>
          <p:nvPr/>
        </p:nvSpPr>
        <p:spPr>
          <a:xfrm>
            <a:off x="3999373"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95" name="Rectangle 94">
            <a:extLst>
              <a:ext uri="{FF2B5EF4-FFF2-40B4-BE49-F238E27FC236}">
                <a16:creationId xmlns:a16="http://schemas.microsoft.com/office/drawing/2014/main" id="{F166AF4E-AF94-4EB0-8CBA-15BE83F22E2F}"/>
              </a:ext>
            </a:extLst>
          </p:cNvPr>
          <p:cNvSpPr/>
          <p:nvPr/>
        </p:nvSpPr>
        <p:spPr>
          <a:xfrm>
            <a:off x="3937135"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96" name="Rectangle 95">
            <a:extLst>
              <a:ext uri="{FF2B5EF4-FFF2-40B4-BE49-F238E27FC236}">
                <a16:creationId xmlns:a16="http://schemas.microsoft.com/office/drawing/2014/main" id="{4E2BEC49-05DE-4FC9-8018-65DED62E32D3}"/>
              </a:ext>
            </a:extLst>
          </p:cNvPr>
          <p:cNvSpPr/>
          <p:nvPr/>
        </p:nvSpPr>
        <p:spPr>
          <a:xfrm>
            <a:off x="4717494"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7" name="Rectangle 96">
            <a:extLst>
              <a:ext uri="{FF2B5EF4-FFF2-40B4-BE49-F238E27FC236}">
                <a16:creationId xmlns:a16="http://schemas.microsoft.com/office/drawing/2014/main" id="{50CC797B-024D-430A-A140-BED40579F19E}"/>
              </a:ext>
            </a:extLst>
          </p:cNvPr>
          <p:cNvSpPr/>
          <p:nvPr/>
        </p:nvSpPr>
        <p:spPr>
          <a:xfrm>
            <a:off x="4658035" y="3221322"/>
            <a:ext cx="54000" cy="70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8" name="Rectangle 97">
            <a:extLst>
              <a:ext uri="{FF2B5EF4-FFF2-40B4-BE49-F238E27FC236}">
                <a16:creationId xmlns:a16="http://schemas.microsoft.com/office/drawing/2014/main" id="{7CE7AA71-D71B-4091-B155-A9663621997A}"/>
              </a:ext>
            </a:extLst>
          </p:cNvPr>
          <p:cNvSpPr/>
          <p:nvPr/>
        </p:nvSpPr>
        <p:spPr>
          <a:xfrm>
            <a:off x="4597169" y="3221322"/>
            <a:ext cx="54000" cy="68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9" name="Rectangle 98">
            <a:extLst>
              <a:ext uri="{FF2B5EF4-FFF2-40B4-BE49-F238E27FC236}">
                <a16:creationId xmlns:a16="http://schemas.microsoft.com/office/drawing/2014/main" id="{FE406494-F231-4BCE-A2BD-CA58E27C1361}"/>
              </a:ext>
            </a:extLst>
          </p:cNvPr>
          <p:cNvSpPr/>
          <p:nvPr/>
        </p:nvSpPr>
        <p:spPr>
          <a:xfrm>
            <a:off x="4539466" y="3221322"/>
            <a:ext cx="54000" cy="655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0" name="Rectangle 99">
            <a:extLst>
              <a:ext uri="{FF2B5EF4-FFF2-40B4-BE49-F238E27FC236}">
                <a16:creationId xmlns:a16="http://schemas.microsoft.com/office/drawing/2014/main" id="{E6676EC5-BECC-4CBC-B908-54AC2B367659}"/>
              </a:ext>
            </a:extLst>
          </p:cNvPr>
          <p:cNvSpPr/>
          <p:nvPr/>
        </p:nvSpPr>
        <p:spPr>
          <a:xfrm>
            <a:off x="4477342" y="3221322"/>
            <a:ext cx="54000" cy="64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1" name="Rectangle 100">
            <a:extLst>
              <a:ext uri="{FF2B5EF4-FFF2-40B4-BE49-F238E27FC236}">
                <a16:creationId xmlns:a16="http://schemas.microsoft.com/office/drawing/2014/main" id="{D8918586-6304-4D04-BC6C-E8565F7EF0AF}"/>
              </a:ext>
            </a:extLst>
          </p:cNvPr>
          <p:cNvSpPr/>
          <p:nvPr/>
        </p:nvSpPr>
        <p:spPr>
          <a:xfrm>
            <a:off x="4418381" y="3221322"/>
            <a:ext cx="54000" cy="630000"/>
          </a:xfrm>
          <a:prstGeom prst="rect">
            <a:avLst/>
          </a:prstGeom>
          <a:solidFill>
            <a:srgbClr val="FFC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2" name="Rectangle 101">
            <a:extLst>
              <a:ext uri="{FF2B5EF4-FFF2-40B4-BE49-F238E27FC236}">
                <a16:creationId xmlns:a16="http://schemas.microsoft.com/office/drawing/2014/main" id="{B56E4723-9C72-476F-B179-94B80B8D9074}"/>
              </a:ext>
            </a:extLst>
          </p:cNvPr>
          <p:cNvSpPr/>
          <p:nvPr/>
        </p:nvSpPr>
        <p:spPr>
          <a:xfrm>
            <a:off x="4356143" y="3221322"/>
            <a:ext cx="54000" cy="63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3" name="Rectangle 102">
            <a:extLst>
              <a:ext uri="{FF2B5EF4-FFF2-40B4-BE49-F238E27FC236}">
                <a16:creationId xmlns:a16="http://schemas.microsoft.com/office/drawing/2014/main" id="{95EB3EE1-1ADD-4EB4-ABCB-4EAB2F560884}"/>
              </a:ext>
            </a:extLst>
          </p:cNvPr>
          <p:cNvSpPr/>
          <p:nvPr/>
        </p:nvSpPr>
        <p:spPr>
          <a:xfrm>
            <a:off x="4896350" y="3221322"/>
            <a:ext cx="54000" cy="90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4" name="Rectangle 103">
            <a:extLst>
              <a:ext uri="{FF2B5EF4-FFF2-40B4-BE49-F238E27FC236}">
                <a16:creationId xmlns:a16="http://schemas.microsoft.com/office/drawing/2014/main" id="{C701BBC4-CA34-414F-99CC-AEEE83B2AD14}"/>
              </a:ext>
            </a:extLst>
          </p:cNvPr>
          <p:cNvSpPr/>
          <p:nvPr/>
        </p:nvSpPr>
        <p:spPr>
          <a:xfrm>
            <a:off x="4837389" y="3221322"/>
            <a:ext cx="54000" cy="79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5" name="Rectangle 104">
            <a:extLst>
              <a:ext uri="{FF2B5EF4-FFF2-40B4-BE49-F238E27FC236}">
                <a16:creationId xmlns:a16="http://schemas.microsoft.com/office/drawing/2014/main" id="{55010774-DE27-4503-BF4D-268FB1CF3ADF}"/>
              </a:ext>
            </a:extLst>
          </p:cNvPr>
          <p:cNvSpPr/>
          <p:nvPr/>
        </p:nvSpPr>
        <p:spPr>
          <a:xfrm>
            <a:off x="4775151"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cxnSp>
        <p:nvCxnSpPr>
          <p:cNvPr id="106" name="Straight Connector 105">
            <a:extLst>
              <a:ext uri="{FF2B5EF4-FFF2-40B4-BE49-F238E27FC236}">
                <a16:creationId xmlns:a16="http://schemas.microsoft.com/office/drawing/2014/main" id="{6CD3C473-0BBD-4C11-99C5-665BA5911FBF}"/>
              </a:ext>
            </a:extLst>
          </p:cNvPr>
          <p:cNvCxnSpPr/>
          <p:nvPr/>
        </p:nvCxnSpPr>
        <p:spPr>
          <a:xfrm>
            <a:off x="960914" y="3545322"/>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BAFB26-B499-453F-A971-4FD5DB7A26F3}"/>
              </a:ext>
            </a:extLst>
          </p:cNvPr>
          <p:cNvCxnSpPr/>
          <p:nvPr/>
        </p:nvCxnSpPr>
        <p:spPr>
          <a:xfrm>
            <a:off x="960914" y="2984598"/>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A4AB74AC-5FB5-4A9B-819B-1623C76567EE}"/>
              </a:ext>
            </a:extLst>
          </p:cNvPr>
          <p:cNvSpPr/>
          <p:nvPr/>
        </p:nvSpPr>
        <p:spPr>
          <a:xfrm>
            <a:off x="4413457" y="3108363"/>
            <a:ext cx="61200" cy="819984"/>
          </a:xfrm>
          <a:prstGeom prst="rect">
            <a:avLst/>
          </a:prstGeom>
          <a:noFill/>
          <a:ln w="158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grpSp>
        <p:nvGrpSpPr>
          <p:cNvPr id="109" name="Group 108">
            <a:extLst>
              <a:ext uri="{FF2B5EF4-FFF2-40B4-BE49-F238E27FC236}">
                <a16:creationId xmlns:a16="http://schemas.microsoft.com/office/drawing/2014/main" id="{2D04D468-DFD3-4BA4-B5B3-B5488AF5E064}"/>
              </a:ext>
            </a:extLst>
          </p:cNvPr>
          <p:cNvGrpSpPr/>
          <p:nvPr/>
        </p:nvGrpSpPr>
        <p:grpSpPr>
          <a:xfrm>
            <a:off x="5092948" y="1728787"/>
            <a:ext cx="3886788" cy="3425892"/>
            <a:chOff x="5131048" y="1566862"/>
            <a:chExt cx="3886788" cy="3425892"/>
          </a:xfrm>
        </p:grpSpPr>
        <p:sp>
          <p:nvSpPr>
            <p:cNvPr id="110" name="Text Box 62">
              <a:extLst>
                <a:ext uri="{FF2B5EF4-FFF2-40B4-BE49-F238E27FC236}">
                  <a16:creationId xmlns:a16="http://schemas.microsoft.com/office/drawing/2014/main" id="{5F0ECAE1-690C-42D2-8391-1562FDAB47D0}"/>
                </a:ext>
              </a:extLst>
            </p:cNvPr>
            <p:cNvSpPr txBox="1">
              <a:spLocks noChangeArrowheads="1"/>
            </p:cNvSpPr>
            <p:nvPr/>
          </p:nvSpPr>
          <p:spPr bwMode="auto">
            <a:xfrm rot="16200000">
              <a:off x="4915925" y="2971229"/>
              <a:ext cx="7072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sz="1200">
                  <a:solidFill>
                    <a:srgbClr val="4D4D4D"/>
                  </a:solidFill>
                  <a:latin typeface="Arial" panose="020B0604020202020204" pitchFamily="34" charset="0"/>
                  <a:ea typeface="SimSun"/>
                  <a:cs typeface="Arial" panose="020B0604020202020204" pitchFamily="34" charset="0"/>
                </a:rPr>
                <a:t>PFS，%</a:t>
              </a:r>
            </a:p>
          </p:txBody>
        </p:sp>
        <p:sp>
          <p:nvSpPr>
            <p:cNvPr id="111" name="Text Box 103">
              <a:extLst>
                <a:ext uri="{FF2B5EF4-FFF2-40B4-BE49-F238E27FC236}">
                  <a16:creationId xmlns:a16="http://schemas.microsoft.com/office/drawing/2014/main" id="{86740C3F-33E2-4779-816C-0ED0895A2061}"/>
                </a:ext>
              </a:extLst>
            </p:cNvPr>
            <p:cNvSpPr txBox="1">
              <a:spLocks noChangeArrowheads="1"/>
            </p:cNvSpPr>
            <p:nvPr/>
          </p:nvSpPr>
          <p:spPr bwMode="auto">
            <a:xfrm>
              <a:off x="6849795" y="4808088"/>
              <a:ext cx="92563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时间（月）</a:t>
              </a:r>
            </a:p>
          </p:txBody>
        </p:sp>
        <p:sp>
          <p:nvSpPr>
            <p:cNvPr id="112" name="Text Box 105">
              <a:extLst>
                <a:ext uri="{FF2B5EF4-FFF2-40B4-BE49-F238E27FC236}">
                  <a16:creationId xmlns:a16="http://schemas.microsoft.com/office/drawing/2014/main" id="{22D58427-5821-4810-97B3-5ABD6FE8BCC9}"/>
                </a:ext>
              </a:extLst>
            </p:cNvPr>
            <p:cNvSpPr txBox="1">
              <a:spLocks noChangeArrowheads="1"/>
            </p:cNvSpPr>
            <p:nvPr/>
          </p:nvSpPr>
          <p:spPr bwMode="auto">
            <a:xfrm>
              <a:off x="5454415" y="350531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3" name="Text Box 106">
              <a:extLst>
                <a:ext uri="{FF2B5EF4-FFF2-40B4-BE49-F238E27FC236}">
                  <a16:creationId xmlns:a16="http://schemas.microsoft.com/office/drawing/2014/main" id="{503BCE8F-A3B0-4AD5-8B8A-6805AE5915B0}"/>
                </a:ext>
              </a:extLst>
            </p:cNvPr>
            <p:cNvSpPr txBox="1">
              <a:spLocks noChangeArrowheads="1"/>
            </p:cNvSpPr>
            <p:nvPr/>
          </p:nvSpPr>
          <p:spPr bwMode="auto">
            <a:xfrm>
              <a:off x="5452770" y="3261092"/>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40</a:t>
              </a:r>
            </a:p>
          </p:txBody>
        </p:sp>
        <p:sp>
          <p:nvSpPr>
            <p:cNvPr id="114" name="Text Box 107">
              <a:extLst>
                <a:ext uri="{FF2B5EF4-FFF2-40B4-BE49-F238E27FC236}">
                  <a16:creationId xmlns:a16="http://schemas.microsoft.com/office/drawing/2014/main" id="{8F978EFA-CD75-42DD-A561-4A8984BE4449}"/>
                </a:ext>
              </a:extLst>
            </p:cNvPr>
            <p:cNvSpPr txBox="1">
              <a:spLocks noChangeArrowheads="1"/>
            </p:cNvSpPr>
            <p:nvPr/>
          </p:nvSpPr>
          <p:spPr bwMode="auto">
            <a:xfrm>
              <a:off x="5454415" y="2956286"/>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5" name="Text Box 108">
              <a:extLst>
                <a:ext uri="{FF2B5EF4-FFF2-40B4-BE49-F238E27FC236}">
                  <a16:creationId xmlns:a16="http://schemas.microsoft.com/office/drawing/2014/main" id="{A58CB851-C253-44EB-AC67-F18F5ED64E15}"/>
                </a:ext>
              </a:extLst>
            </p:cNvPr>
            <p:cNvSpPr txBox="1">
              <a:spLocks noChangeArrowheads="1"/>
            </p:cNvSpPr>
            <p:nvPr/>
          </p:nvSpPr>
          <p:spPr bwMode="auto">
            <a:xfrm>
              <a:off x="5452770" y="2705967"/>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60</a:t>
              </a:r>
            </a:p>
          </p:txBody>
        </p:sp>
        <p:sp>
          <p:nvSpPr>
            <p:cNvPr id="116" name="Text Box 109">
              <a:extLst>
                <a:ext uri="{FF2B5EF4-FFF2-40B4-BE49-F238E27FC236}">
                  <a16:creationId xmlns:a16="http://schemas.microsoft.com/office/drawing/2014/main" id="{0FB515BD-3021-49E9-B1E7-E0DEF0A175D6}"/>
                </a:ext>
              </a:extLst>
            </p:cNvPr>
            <p:cNvSpPr txBox="1">
              <a:spLocks noChangeArrowheads="1"/>
            </p:cNvSpPr>
            <p:nvPr/>
          </p:nvSpPr>
          <p:spPr bwMode="auto">
            <a:xfrm>
              <a:off x="5454415" y="2376024"/>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7" name="Text Box 110">
              <a:extLst>
                <a:ext uri="{FF2B5EF4-FFF2-40B4-BE49-F238E27FC236}">
                  <a16:creationId xmlns:a16="http://schemas.microsoft.com/office/drawing/2014/main" id="{49EA0314-B865-40EA-94F6-496EA69DEB55}"/>
                </a:ext>
              </a:extLst>
            </p:cNvPr>
            <p:cNvSpPr txBox="1">
              <a:spLocks noChangeArrowheads="1"/>
            </p:cNvSpPr>
            <p:nvPr/>
          </p:nvSpPr>
          <p:spPr bwMode="auto">
            <a:xfrm>
              <a:off x="5452770" y="2114980"/>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80</a:t>
              </a:r>
            </a:p>
          </p:txBody>
        </p:sp>
        <p:sp>
          <p:nvSpPr>
            <p:cNvPr id="118" name="Text Box 112">
              <a:extLst>
                <a:ext uri="{FF2B5EF4-FFF2-40B4-BE49-F238E27FC236}">
                  <a16:creationId xmlns:a16="http://schemas.microsoft.com/office/drawing/2014/main" id="{D0EE3F9B-8446-4389-BB50-761A0086465A}"/>
                </a:ext>
              </a:extLst>
            </p:cNvPr>
            <p:cNvSpPr txBox="1">
              <a:spLocks noChangeArrowheads="1"/>
            </p:cNvSpPr>
            <p:nvPr/>
          </p:nvSpPr>
          <p:spPr bwMode="auto">
            <a:xfrm>
              <a:off x="5367811" y="1566862"/>
              <a:ext cx="25487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100</a:t>
              </a:r>
            </a:p>
          </p:txBody>
        </p:sp>
        <p:sp>
          <p:nvSpPr>
            <p:cNvPr id="119" name="Text Box 113">
              <a:extLst>
                <a:ext uri="{FF2B5EF4-FFF2-40B4-BE49-F238E27FC236}">
                  <a16:creationId xmlns:a16="http://schemas.microsoft.com/office/drawing/2014/main" id="{219560F0-FCF5-4D4E-99B1-2FE01135B25F}"/>
                </a:ext>
              </a:extLst>
            </p:cNvPr>
            <p:cNvSpPr txBox="1">
              <a:spLocks noChangeArrowheads="1"/>
            </p:cNvSpPr>
            <p:nvPr/>
          </p:nvSpPr>
          <p:spPr bwMode="auto">
            <a:xfrm>
              <a:off x="5452770" y="3814006"/>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20</a:t>
              </a:r>
            </a:p>
          </p:txBody>
        </p:sp>
        <p:sp>
          <p:nvSpPr>
            <p:cNvPr id="120" name="Text Box 114">
              <a:extLst>
                <a:ext uri="{FF2B5EF4-FFF2-40B4-BE49-F238E27FC236}">
                  <a16:creationId xmlns:a16="http://schemas.microsoft.com/office/drawing/2014/main" id="{96022632-329E-4ADB-83E7-EBD92C955EF6}"/>
                </a:ext>
              </a:extLst>
            </p:cNvPr>
            <p:cNvSpPr txBox="1">
              <a:spLocks noChangeArrowheads="1"/>
            </p:cNvSpPr>
            <p:nvPr/>
          </p:nvSpPr>
          <p:spPr bwMode="auto">
            <a:xfrm>
              <a:off x="5454415" y="410017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21" name="Text Box 115">
              <a:extLst>
                <a:ext uri="{FF2B5EF4-FFF2-40B4-BE49-F238E27FC236}">
                  <a16:creationId xmlns:a16="http://schemas.microsoft.com/office/drawing/2014/main" id="{14D7AE6E-2363-4F10-9740-7A354CD67911}"/>
                </a:ext>
              </a:extLst>
            </p:cNvPr>
            <p:cNvSpPr txBox="1">
              <a:spLocks noChangeArrowheads="1"/>
            </p:cNvSpPr>
            <p:nvPr/>
          </p:nvSpPr>
          <p:spPr bwMode="auto">
            <a:xfrm>
              <a:off x="5537729" y="4386316"/>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zh-CN" sz="1200">
                  <a:solidFill>
                    <a:srgbClr val="4D4D4D"/>
                  </a:solidFill>
                  <a:latin typeface="Arial" panose="020B0604020202020204" pitchFamily="34" charset="0"/>
                  <a:ea typeface="SimSun"/>
                  <a:cs typeface="Arial" panose="020B0604020202020204" pitchFamily="34" charset="0"/>
                </a:rPr>
                <a:t>0</a:t>
              </a:r>
            </a:p>
          </p:txBody>
        </p:sp>
        <p:sp>
          <p:nvSpPr>
            <p:cNvPr id="122" name="Freeform 144">
              <a:extLst>
                <a:ext uri="{FF2B5EF4-FFF2-40B4-BE49-F238E27FC236}">
                  <a16:creationId xmlns:a16="http://schemas.microsoft.com/office/drawing/2014/main" id="{29AF8F76-3686-4B00-A07B-48370A06B694}"/>
                </a:ext>
              </a:extLst>
            </p:cNvPr>
            <p:cNvSpPr>
              <a:spLocks/>
            </p:cNvSpPr>
            <p:nvPr/>
          </p:nvSpPr>
          <p:spPr bwMode="auto">
            <a:xfrm>
              <a:off x="5746031" y="1653189"/>
              <a:ext cx="3104300" cy="2824599"/>
            </a:xfrm>
            <a:custGeom>
              <a:avLst/>
              <a:gdLst>
                <a:gd name="T0" fmla="*/ 0 w 423"/>
                <a:gd name="T1" fmla="*/ 0 h 261"/>
                <a:gd name="T2" fmla="*/ 0 w 423"/>
                <a:gd name="T3" fmla="*/ 261 h 261"/>
                <a:gd name="T4" fmla="*/ 423 w 423"/>
                <a:gd name="T5" fmla="*/ 261 h 261"/>
              </a:gdLst>
              <a:ahLst/>
              <a:cxnLst>
                <a:cxn ang="0">
                  <a:pos x="T0" y="T1"/>
                </a:cxn>
                <a:cxn ang="0">
                  <a:pos x="T2" y="T3"/>
                </a:cxn>
                <a:cxn ang="0">
                  <a:pos x="T4" y="T5"/>
                </a:cxn>
              </a:cxnLst>
              <a:rect l="0" t="0" r="r" b="b"/>
              <a:pathLst>
                <a:path w="423" h="261">
                  <a:moveTo>
                    <a:pt x="0" y="0"/>
                  </a:moveTo>
                  <a:lnTo>
                    <a:pt x="0" y="261"/>
                  </a:lnTo>
                  <a:lnTo>
                    <a:pt x="423" y="261"/>
                  </a:lnTo>
                </a:path>
              </a:pathLst>
            </a:custGeom>
            <a:noFill/>
            <a:ln w="1905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3" name="Line 145">
              <a:extLst>
                <a:ext uri="{FF2B5EF4-FFF2-40B4-BE49-F238E27FC236}">
                  <a16:creationId xmlns:a16="http://schemas.microsoft.com/office/drawing/2014/main" id="{49B447F7-D984-41A8-A4AA-A664F8334C9E}"/>
                </a:ext>
              </a:extLst>
            </p:cNvPr>
            <p:cNvSpPr>
              <a:spLocks noChangeShapeType="1"/>
            </p:cNvSpPr>
            <p:nvPr/>
          </p:nvSpPr>
          <p:spPr bwMode="auto">
            <a:xfrm>
              <a:off x="5676109" y="1671039"/>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4" name="Line 147">
              <a:extLst>
                <a:ext uri="{FF2B5EF4-FFF2-40B4-BE49-F238E27FC236}">
                  <a16:creationId xmlns:a16="http://schemas.microsoft.com/office/drawing/2014/main" id="{F37A8569-D6BE-4D63-8FFB-ED297DEDCF0F}"/>
                </a:ext>
              </a:extLst>
            </p:cNvPr>
            <p:cNvSpPr>
              <a:spLocks noChangeShapeType="1"/>
            </p:cNvSpPr>
            <p:nvPr/>
          </p:nvSpPr>
          <p:spPr bwMode="auto">
            <a:xfrm>
              <a:off x="5676109" y="2198093"/>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5" name="Line 149">
              <a:extLst>
                <a:ext uri="{FF2B5EF4-FFF2-40B4-BE49-F238E27FC236}">
                  <a16:creationId xmlns:a16="http://schemas.microsoft.com/office/drawing/2014/main" id="{CA77124D-DA61-4531-B1E3-483CF590FDB4}"/>
                </a:ext>
              </a:extLst>
            </p:cNvPr>
            <p:cNvSpPr>
              <a:spLocks noChangeShapeType="1"/>
            </p:cNvSpPr>
            <p:nvPr/>
          </p:nvSpPr>
          <p:spPr bwMode="auto">
            <a:xfrm>
              <a:off x="5676109" y="4472056"/>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6" name="Line 151">
              <a:extLst>
                <a:ext uri="{FF2B5EF4-FFF2-40B4-BE49-F238E27FC236}">
                  <a16:creationId xmlns:a16="http://schemas.microsoft.com/office/drawing/2014/main" id="{6A629B01-EF71-4173-A2EB-C0DEC41EBF96}"/>
                </a:ext>
              </a:extLst>
            </p:cNvPr>
            <p:cNvSpPr>
              <a:spLocks noChangeShapeType="1"/>
            </p:cNvSpPr>
            <p:nvPr/>
          </p:nvSpPr>
          <p:spPr bwMode="auto">
            <a:xfrm>
              <a:off x="5676109" y="3897181"/>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7" name="Line 153">
              <a:extLst>
                <a:ext uri="{FF2B5EF4-FFF2-40B4-BE49-F238E27FC236}">
                  <a16:creationId xmlns:a16="http://schemas.microsoft.com/office/drawing/2014/main" id="{493D611E-8BDE-4DF6-A224-1331E63218B3}"/>
                </a:ext>
              </a:extLst>
            </p:cNvPr>
            <p:cNvSpPr>
              <a:spLocks noChangeShapeType="1"/>
            </p:cNvSpPr>
            <p:nvPr/>
          </p:nvSpPr>
          <p:spPr bwMode="auto">
            <a:xfrm>
              <a:off x="5676109" y="3345247"/>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8" name="Line 155">
              <a:extLst>
                <a:ext uri="{FF2B5EF4-FFF2-40B4-BE49-F238E27FC236}">
                  <a16:creationId xmlns:a16="http://schemas.microsoft.com/office/drawing/2014/main" id="{BD1CA9AC-884C-4B22-ADA5-2B9FE0A4C177}"/>
                </a:ext>
              </a:extLst>
            </p:cNvPr>
            <p:cNvSpPr>
              <a:spLocks noChangeShapeType="1"/>
            </p:cNvSpPr>
            <p:nvPr/>
          </p:nvSpPr>
          <p:spPr bwMode="auto">
            <a:xfrm>
              <a:off x="5676109" y="2793315"/>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9" name="Line 163">
              <a:extLst>
                <a:ext uri="{FF2B5EF4-FFF2-40B4-BE49-F238E27FC236}">
                  <a16:creationId xmlns:a16="http://schemas.microsoft.com/office/drawing/2014/main" id="{5C7C90A2-FEAB-4613-983F-8A46D13CF692}"/>
                </a:ext>
              </a:extLst>
            </p:cNvPr>
            <p:cNvSpPr>
              <a:spLocks noChangeShapeType="1"/>
            </p:cNvSpPr>
            <p:nvPr/>
          </p:nvSpPr>
          <p:spPr bwMode="auto">
            <a:xfrm flipV="1">
              <a:off x="5749257"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0" name="Line 164">
              <a:extLst>
                <a:ext uri="{FF2B5EF4-FFF2-40B4-BE49-F238E27FC236}">
                  <a16:creationId xmlns:a16="http://schemas.microsoft.com/office/drawing/2014/main" id="{B835BBA8-F037-4E61-A135-BBBD63FDA7CA}"/>
                </a:ext>
              </a:extLst>
            </p:cNvPr>
            <p:cNvSpPr>
              <a:spLocks noChangeShapeType="1"/>
            </p:cNvSpPr>
            <p:nvPr/>
          </p:nvSpPr>
          <p:spPr bwMode="auto">
            <a:xfrm flipV="1">
              <a:off x="6290265"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1" name="Line 165">
              <a:extLst>
                <a:ext uri="{FF2B5EF4-FFF2-40B4-BE49-F238E27FC236}">
                  <a16:creationId xmlns:a16="http://schemas.microsoft.com/office/drawing/2014/main" id="{2B851051-86D0-47F0-9379-7616196A55E2}"/>
                </a:ext>
              </a:extLst>
            </p:cNvPr>
            <p:cNvSpPr>
              <a:spLocks noChangeShapeType="1"/>
            </p:cNvSpPr>
            <p:nvPr/>
          </p:nvSpPr>
          <p:spPr bwMode="auto">
            <a:xfrm>
              <a:off x="679757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2" name="Line 166">
              <a:extLst>
                <a:ext uri="{FF2B5EF4-FFF2-40B4-BE49-F238E27FC236}">
                  <a16:creationId xmlns:a16="http://schemas.microsoft.com/office/drawing/2014/main" id="{EB6EC156-01FF-4DF9-9386-D016E6571C60}"/>
                </a:ext>
              </a:extLst>
            </p:cNvPr>
            <p:cNvSpPr>
              <a:spLocks noChangeShapeType="1"/>
            </p:cNvSpPr>
            <p:nvPr/>
          </p:nvSpPr>
          <p:spPr bwMode="auto">
            <a:xfrm>
              <a:off x="7304888"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3" name="Line 167">
              <a:extLst>
                <a:ext uri="{FF2B5EF4-FFF2-40B4-BE49-F238E27FC236}">
                  <a16:creationId xmlns:a16="http://schemas.microsoft.com/office/drawing/2014/main" id="{47B02E08-A787-416B-91E7-E6D9BA27EEC1}"/>
                </a:ext>
              </a:extLst>
            </p:cNvPr>
            <p:cNvSpPr>
              <a:spLocks noChangeShapeType="1"/>
            </p:cNvSpPr>
            <p:nvPr/>
          </p:nvSpPr>
          <p:spPr bwMode="auto">
            <a:xfrm>
              <a:off x="780795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4" name="Line 168">
              <a:extLst>
                <a:ext uri="{FF2B5EF4-FFF2-40B4-BE49-F238E27FC236}">
                  <a16:creationId xmlns:a16="http://schemas.microsoft.com/office/drawing/2014/main" id="{1972DE9B-F5D7-4728-87AF-1D2E885555BB}"/>
                </a:ext>
              </a:extLst>
            </p:cNvPr>
            <p:cNvSpPr>
              <a:spLocks noChangeShapeType="1"/>
            </p:cNvSpPr>
            <p:nvPr/>
          </p:nvSpPr>
          <p:spPr bwMode="auto">
            <a:xfrm>
              <a:off x="8351083"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5" name="Line 169">
              <a:extLst>
                <a:ext uri="{FF2B5EF4-FFF2-40B4-BE49-F238E27FC236}">
                  <a16:creationId xmlns:a16="http://schemas.microsoft.com/office/drawing/2014/main" id="{F4230E2A-6FFB-41BC-93E8-4917A7C955E9}"/>
                </a:ext>
              </a:extLst>
            </p:cNvPr>
            <p:cNvSpPr>
              <a:spLocks noChangeShapeType="1"/>
            </p:cNvSpPr>
            <p:nvPr/>
          </p:nvSpPr>
          <p:spPr bwMode="auto">
            <a:xfrm>
              <a:off x="8841181"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6" name="Text Box 88">
              <a:extLst>
                <a:ext uri="{FF2B5EF4-FFF2-40B4-BE49-F238E27FC236}">
                  <a16:creationId xmlns:a16="http://schemas.microsoft.com/office/drawing/2014/main" id="{B2B20E5D-FABA-44A9-ABC0-DAABD5AF0DD9}"/>
                </a:ext>
              </a:extLst>
            </p:cNvPr>
            <p:cNvSpPr txBox="1">
              <a:spLocks noChangeArrowheads="1"/>
            </p:cNvSpPr>
            <p:nvPr/>
          </p:nvSpPr>
          <p:spPr bwMode="auto">
            <a:xfrm>
              <a:off x="570677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0</a:t>
              </a:r>
            </a:p>
          </p:txBody>
        </p:sp>
        <p:sp>
          <p:nvSpPr>
            <p:cNvPr id="137" name="Text Box 88">
              <a:extLst>
                <a:ext uri="{FF2B5EF4-FFF2-40B4-BE49-F238E27FC236}">
                  <a16:creationId xmlns:a16="http://schemas.microsoft.com/office/drawing/2014/main" id="{9FE3AC35-6132-45A1-A664-03C55BA1E89F}"/>
                </a:ext>
              </a:extLst>
            </p:cNvPr>
            <p:cNvSpPr txBox="1">
              <a:spLocks noChangeArrowheads="1"/>
            </p:cNvSpPr>
            <p:nvPr/>
          </p:nvSpPr>
          <p:spPr bwMode="auto">
            <a:xfrm>
              <a:off x="625096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3</a:t>
              </a:r>
            </a:p>
          </p:txBody>
        </p:sp>
        <p:sp>
          <p:nvSpPr>
            <p:cNvPr id="138" name="Text Box 88">
              <a:extLst>
                <a:ext uri="{FF2B5EF4-FFF2-40B4-BE49-F238E27FC236}">
                  <a16:creationId xmlns:a16="http://schemas.microsoft.com/office/drawing/2014/main" id="{533522C7-4A18-4A19-8B6F-AB21294C6BAE}"/>
                </a:ext>
              </a:extLst>
            </p:cNvPr>
            <p:cNvSpPr txBox="1">
              <a:spLocks noChangeArrowheads="1"/>
            </p:cNvSpPr>
            <p:nvPr/>
          </p:nvSpPr>
          <p:spPr bwMode="auto">
            <a:xfrm>
              <a:off x="6755861"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6</a:t>
              </a:r>
            </a:p>
          </p:txBody>
        </p:sp>
        <p:sp>
          <p:nvSpPr>
            <p:cNvPr id="139" name="Text Box 88">
              <a:extLst>
                <a:ext uri="{FF2B5EF4-FFF2-40B4-BE49-F238E27FC236}">
                  <a16:creationId xmlns:a16="http://schemas.microsoft.com/office/drawing/2014/main" id="{F180B992-3891-46B1-8805-4F57E8E0F24E}"/>
                </a:ext>
              </a:extLst>
            </p:cNvPr>
            <p:cNvSpPr txBox="1">
              <a:spLocks noChangeArrowheads="1"/>
            </p:cNvSpPr>
            <p:nvPr/>
          </p:nvSpPr>
          <p:spPr bwMode="auto">
            <a:xfrm>
              <a:off x="726350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9</a:t>
              </a:r>
            </a:p>
          </p:txBody>
        </p:sp>
        <p:sp>
          <p:nvSpPr>
            <p:cNvPr id="140" name="Text Box 88">
              <a:extLst>
                <a:ext uri="{FF2B5EF4-FFF2-40B4-BE49-F238E27FC236}">
                  <a16:creationId xmlns:a16="http://schemas.microsoft.com/office/drawing/2014/main" id="{4E120854-9A9E-4AFC-939B-F605ACA07DDD}"/>
                </a:ext>
              </a:extLst>
            </p:cNvPr>
            <p:cNvSpPr txBox="1">
              <a:spLocks noChangeArrowheads="1"/>
            </p:cNvSpPr>
            <p:nvPr/>
          </p:nvSpPr>
          <p:spPr bwMode="auto">
            <a:xfrm>
              <a:off x="7722492"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12</a:t>
              </a:r>
            </a:p>
          </p:txBody>
        </p:sp>
        <p:sp>
          <p:nvSpPr>
            <p:cNvPr id="141" name="Text Box 88">
              <a:extLst>
                <a:ext uri="{FF2B5EF4-FFF2-40B4-BE49-F238E27FC236}">
                  <a16:creationId xmlns:a16="http://schemas.microsoft.com/office/drawing/2014/main" id="{34CDB99F-F58F-458D-AC69-8F14B6A4996B}"/>
                </a:ext>
              </a:extLst>
            </p:cNvPr>
            <p:cNvSpPr txBox="1">
              <a:spLocks noChangeArrowheads="1"/>
            </p:cNvSpPr>
            <p:nvPr/>
          </p:nvSpPr>
          <p:spPr bwMode="auto">
            <a:xfrm>
              <a:off x="8267637"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15</a:t>
              </a:r>
            </a:p>
          </p:txBody>
        </p:sp>
        <p:sp>
          <p:nvSpPr>
            <p:cNvPr id="142" name="Text Box 88">
              <a:extLst>
                <a:ext uri="{FF2B5EF4-FFF2-40B4-BE49-F238E27FC236}">
                  <a16:creationId xmlns:a16="http://schemas.microsoft.com/office/drawing/2014/main" id="{A5A20EEC-A32E-41EA-9DA0-25BDE32ED4CF}"/>
                </a:ext>
              </a:extLst>
            </p:cNvPr>
            <p:cNvSpPr txBox="1">
              <a:spLocks noChangeArrowheads="1"/>
            </p:cNvSpPr>
            <p:nvPr/>
          </p:nvSpPr>
          <p:spPr bwMode="auto">
            <a:xfrm>
              <a:off x="8760406"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zh-CN" sz="1200">
                  <a:solidFill>
                    <a:srgbClr val="4D4D4D"/>
                  </a:solidFill>
                  <a:latin typeface="Arial" panose="020B0604020202020204" pitchFamily="34" charset="0"/>
                  <a:ea typeface="SimSun"/>
                  <a:cs typeface="Arial" panose="020B0604020202020204" pitchFamily="34" charset="0"/>
                </a:rPr>
                <a:t>18</a:t>
              </a:r>
            </a:p>
          </p:txBody>
        </p:sp>
        <p:grpSp>
          <p:nvGrpSpPr>
            <p:cNvPr id="143" name="Group 142">
              <a:extLst>
                <a:ext uri="{FF2B5EF4-FFF2-40B4-BE49-F238E27FC236}">
                  <a16:creationId xmlns:a16="http://schemas.microsoft.com/office/drawing/2014/main" id="{33A229FB-473F-498E-AA4D-89B9DA246C50}"/>
                </a:ext>
              </a:extLst>
            </p:cNvPr>
            <p:cNvGrpSpPr/>
            <p:nvPr/>
          </p:nvGrpSpPr>
          <p:grpSpPr>
            <a:xfrm>
              <a:off x="5752349" y="1645369"/>
              <a:ext cx="2954960" cy="2475943"/>
              <a:chOff x="7151992" y="1726342"/>
              <a:chExt cx="4610100" cy="3870375"/>
            </a:xfrm>
          </p:grpSpPr>
          <p:sp>
            <p:nvSpPr>
              <p:cNvPr id="147" name="Freeform: Shape 158">
                <a:extLst>
                  <a:ext uri="{FF2B5EF4-FFF2-40B4-BE49-F238E27FC236}">
                    <a16:creationId xmlns:a16="http://schemas.microsoft.com/office/drawing/2014/main" id="{9D5E927E-4C18-4D30-BAE3-7C7D2530B9B0}"/>
                  </a:ext>
                </a:extLst>
              </p:cNvPr>
              <p:cNvSpPr/>
              <p:nvPr/>
            </p:nvSpPr>
            <p:spPr>
              <a:xfrm>
                <a:off x="7151992" y="1777192"/>
                <a:ext cx="4610100" cy="3819525"/>
              </a:xfrm>
              <a:custGeom>
                <a:avLst/>
                <a:gdLst>
                  <a:gd name="connsiteX0" fmla="*/ 4615539 w 4610100"/>
                  <a:gd name="connsiteY0" fmla="*/ 3820882 h 3819525"/>
                  <a:gd name="connsiteX1" fmla="*/ 4098474 w 4610100"/>
                  <a:gd name="connsiteY1" fmla="*/ 3820882 h 3819525"/>
                  <a:gd name="connsiteX2" fmla="*/ 4098474 w 4610100"/>
                  <a:gd name="connsiteY2" fmla="*/ 3243943 h 3819525"/>
                  <a:gd name="connsiteX3" fmla="*/ 3548739 w 4610100"/>
                  <a:gd name="connsiteY3" fmla="*/ 3243943 h 3819525"/>
                  <a:gd name="connsiteX4" fmla="*/ 3548739 w 4610100"/>
                  <a:gd name="connsiteY4" fmla="*/ 2667004 h 3819525"/>
                  <a:gd name="connsiteX5" fmla="*/ 2618013 w 4610100"/>
                  <a:gd name="connsiteY5" fmla="*/ 2667004 h 3819525"/>
                  <a:gd name="connsiteX6" fmla="*/ 2618013 w 4610100"/>
                  <a:gd name="connsiteY6" fmla="*/ 2481943 h 3819525"/>
                  <a:gd name="connsiteX7" fmla="*/ 2454726 w 4610100"/>
                  <a:gd name="connsiteY7" fmla="*/ 2481943 h 3819525"/>
                  <a:gd name="connsiteX8" fmla="*/ 2454726 w 4610100"/>
                  <a:gd name="connsiteY8" fmla="*/ 2367643 h 3819525"/>
                  <a:gd name="connsiteX9" fmla="*/ 2422074 w 4610100"/>
                  <a:gd name="connsiteY9" fmla="*/ 2367643 h 3819525"/>
                  <a:gd name="connsiteX10" fmla="*/ 2422074 w 4610100"/>
                  <a:gd name="connsiteY10" fmla="*/ 2253343 h 3819525"/>
                  <a:gd name="connsiteX11" fmla="*/ 1937661 w 4610100"/>
                  <a:gd name="connsiteY11" fmla="*/ 2253343 h 3819525"/>
                  <a:gd name="connsiteX12" fmla="*/ 1937661 w 4610100"/>
                  <a:gd name="connsiteY12" fmla="*/ 2149930 h 3819525"/>
                  <a:gd name="connsiteX13" fmla="*/ 1850574 w 4610100"/>
                  <a:gd name="connsiteY13" fmla="*/ 2149930 h 3819525"/>
                  <a:gd name="connsiteX14" fmla="*/ 1850574 w 4610100"/>
                  <a:gd name="connsiteY14" fmla="*/ 2041069 h 3819525"/>
                  <a:gd name="connsiteX15" fmla="*/ 1768926 w 4610100"/>
                  <a:gd name="connsiteY15" fmla="*/ 2041069 h 3819525"/>
                  <a:gd name="connsiteX16" fmla="*/ 1768926 w 4610100"/>
                  <a:gd name="connsiteY16" fmla="*/ 1894117 h 3819525"/>
                  <a:gd name="connsiteX17" fmla="*/ 1654626 w 4610100"/>
                  <a:gd name="connsiteY17" fmla="*/ 1894117 h 3819525"/>
                  <a:gd name="connsiteX18" fmla="*/ 1654626 w 4610100"/>
                  <a:gd name="connsiteY18" fmla="*/ 1714504 h 3819525"/>
                  <a:gd name="connsiteX19" fmla="*/ 1415139 w 4610100"/>
                  <a:gd name="connsiteY19" fmla="*/ 1714504 h 3819525"/>
                  <a:gd name="connsiteX20" fmla="*/ 1415139 w 4610100"/>
                  <a:gd name="connsiteY20" fmla="*/ 1638304 h 3819525"/>
                  <a:gd name="connsiteX21" fmla="*/ 1344387 w 4610100"/>
                  <a:gd name="connsiteY21" fmla="*/ 1638304 h 3819525"/>
                  <a:gd name="connsiteX22" fmla="*/ 1344387 w 4610100"/>
                  <a:gd name="connsiteY22" fmla="*/ 1398817 h 3819525"/>
                  <a:gd name="connsiteX23" fmla="*/ 1262739 w 4610100"/>
                  <a:gd name="connsiteY23" fmla="*/ 1398817 h 3819525"/>
                  <a:gd name="connsiteX24" fmla="*/ 1262739 w 4610100"/>
                  <a:gd name="connsiteY24" fmla="*/ 1191982 h 3819525"/>
                  <a:gd name="connsiteX25" fmla="*/ 1235526 w 4610100"/>
                  <a:gd name="connsiteY25" fmla="*/ 1191982 h 3819525"/>
                  <a:gd name="connsiteX26" fmla="*/ 1235526 w 4610100"/>
                  <a:gd name="connsiteY26" fmla="*/ 1055917 h 3819525"/>
                  <a:gd name="connsiteX27" fmla="*/ 1126674 w 4610100"/>
                  <a:gd name="connsiteY27" fmla="*/ 1055917 h 3819525"/>
                  <a:gd name="connsiteX28" fmla="*/ 1126674 w 4610100"/>
                  <a:gd name="connsiteY28" fmla="*/ 990604 h 3819525"/>
                  <a:gd name="connsiteX29" fmla="*/ 957939 w 4610100"/>
                  <a:gd name="connsiteY29" fmla="*/ 990604 h 3819525"/>
                  <a:gd name="connsiteX30" fmla="*/ 957939 w 4610100"/>
                  <a:gd name="connsiteY30" fmla="*/ 887186 h 3819525"/>
                  <a:gd name="connsiteX31" fmla="*/ 887186 w 4610100"/>
                  <a:gd name="connsiteY31" fmla="*/ 887186 h 3819525"/>
                  <a:gd name="connsiteX32" fmla="*/ 887186 w 4610100"/>
                  <a:gd name="connsiteY32" fmla="*/ 827314 h 3819525"/>
                  <a:gd name="connsiteX33" fmla="*/ 810986 w 4610100"/>
                  <a:gd name="connsiteY33" fmla="*/ 827314 h 3819525"/>
                  <a:gd name="connsiteX34" fmla="*/ 810986 w 4610100"/>
                  <a:gd name="connsiteY34" fmla="*/ 718457 h 3819525"/>
                  <a:gd name="connsiteX35" fmla="*/ 734786 w 4610100"/>
                  <a:gd name="connsiteY35" fmla="*/ 718457 h 3819525"/>
                  <a:gd name="connsiteX36" fmla="*/ 734786 w 4610100"/>
                  <a:gd name="connsiteY36" fmla="*/ 549728 h 3819525"/>
                  <a:gd name="connsiteX37" fmla="*/ 631371 w 4610100"/>
                  <a:gd name="connsiteY37" fmla="*/ 549728 h 3819525"/>
                  <a:gd name="connsiteX38" fmla="*/ 631371 w 4610100"/>
                  <a:gd name="connsiteY38" fmla="*/ 478972 h 3819525"/>
                  <a:gd name="connsiteX39" fmla="*/ 408214 w 4610100"/>
                  <a:gd name="connsiteY39" fmla="*/ 478972 h 3819525"/>
                  <a:gd name="connsiteX40" fmla="*/ 408214 w 4610100"/>
                  <a:gd name="connsiteY40" fmla="*/ 315686 h 3819525"/>
                  <a:gd name="connsiteX41" fmla="*/ 391886 w 4610100"/>
                  <a:gd name="connsiteY41" fmla="*/ 315686 h 3819525"/>
                  <a:gd name="connsiteX42" fmla="*/ 391886 w 4610100"/>
                  <a:gd name="connsiteY42" fmla="*/ 70757 h 3819525"/>
                  <a:gd name="connsiteX43" fmla="*/ 228600 w 4610100"/>
                  <a:gd name="connsiteY43" fmla="*/ 70757 h 3819525"/>
                  <a:gd name="connsiteX44" fmla="*/ 228600 w 4610100"/>
                  <a:gd name="connsiteY44" fmla="*/ 0 h 3819525"/>
                  <a:gd name="connsiteX45" fmla="*/ 0 w 4610100"/>
                  <a:gd name="connsiteY45" fmla="*/ 0 h 38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10100" h="3819525">
                    <a:moveTo>
                      <a:pt x="4615539" y="3820882"/>
                    </a:moveTo>
                    <a:lnTo>
                      <a:pt x="4098474" y="3820882"/>
                    </a:lnTo>
                    <a:lnTo>
                      <a:pt x="4098474" y="3243943"/>
                    </a:lnTo>
                    <a:lnTo>
                      <a:pt x="3548739" y="3243943"/>
                    </a:lnTo>
                    <a:lnTo>
                      <a:pt x="3548739" y="2667004"/>
                    </a:lnTo>
                    <a:lnTo>
                      <a:pt x="2618013" y="2667004"/>
                    </a:lnTo>
                    <a:lnTo>
                      <a:pt x="2618013" y="2481943"/>
                    </a:lnTo>
                    <a:lnTo>
                      <a:pt x="2454726" y="2481943"/>
                    </a:lnTo>
                    <a:lnTo>
                      <a:pt x="2454726" y="2367643"/>
                    </a:lnTo>
                    <a:lnTo>
                      <a:pt x="2422074" y="2367643"/>
                    </a:lnTo>
                    <a:lnTo>
                      <a:pt x="2422074" y="2253343"/>
                    </a:lnTo>
                    <a:lnTo>
                      <a:pt x="1937661" y="2253343"/>
                    </a:lnTo>
                    <a:lnTo>
                      <a:pt x="1937661" y="2149930"/>
                    </a:lnTo>
                    <a:lnTo>
                      <a:pt x="1850574" y="2149930"/>
                    </a:lnTo>
                    <a:lnTo>
                      <a:pt x="1850574" y="2041069"/>
                    </a:lnTo>
                    <a:lnTo>
                      <a:pt x="1768926" y="2041069"/>
                    </a:lnTo>
                    <a:lnTo>
                      <a:pt x="1768926" y="1894117"/>
                    </a:lnTo>
                    <a:lnTo>
                      <a:pt x="1654626" y="1894117"/>
                    </a:lnTo>
                    <a:lnTo>
                      <a:pt x="1654626" y="1714504"/>
                    </a:lnTo>
                    <a:lnTo>
                      <a:pt x="1415139" y="1714504"/>
                    </a:lnTo>
                    <a:lnTo>
                      <a:pt x="1415139" y="1638304"/>
                    </a:lnTo>
                    <a:lnTo>
                      <a:pt x="1344387" y="1638304"/>
                    </a:lnTo>
                    <a:lnTo>
                      <a:pt x="1344387" y="1398817"/>
                    </a:lnTo>
                    <a:lnTo>
                      <a:pt x="1262739" y="1398817"/>
                    </a:lnTo>
                    <a:lnTo>
                      <a:pt x="1262739" y="1191982"/>
                    </a:lnTo>
                    <a:lnTo>
                      <a:pt x="1235526" y="1191982"/>
                    </a:lnTo>
                    <a:lnTo>
                      <a:pt x="1235526" y="1055917"/>
                    </a:lnTo>
                    <a:lnTo>
                      <a:pt x="1126674" y="1055917"/>
                    </a:lnTo>
                    <a:lnTo>
                      <a:pt x="1126674" y="990604"/>
                    </a:lnTo>
                    <a:lnTo>
                      <a:pt x="957939" y="990604"/>
                    </a:lnTo>
                    <a:lnTo>
                      <a:pt x="957939" y="887186"/>
                    </a:lnTo>
                    <a:lnTo>
                      <a:pt x="887186" y="887186"/>
                    </a:lnTo>
                    <a:lnTo>
                      <a:pt x="887186" y="827314"/>
                    </a:lnTo>
                    <a:lnTo>
                      <a:pt x="810986" y="827314"/>
                    </a:lnTo>
                    <a:lnTo>
                      <a:pt x="810986" y="718457"/>
                    </a:lnTo>
                    <a:lnTo>
                      <a:pt x="734786" y="718457"/>
                    </a:lnTo>
                    <a:lnTo>
                      <a:pt x="734786" y="549728"/>
                    </a:lnTo>
                    <a:lnTo>
                      <a:pt x="631371" y="549728"/>
                    </a:lnTo>
                    <a:lnTo>
                      <a:pt x="631371" y="478972"/>
                    </a:lnTo>
                    <a:lnTo>
                      <a:pt x="408214" y="478972"/>
                    </a:lnTo>
                    <a:lnTo>
                      <a:pt x="408214" y="315686"/>
                    </a:lnTo>
                    <a:lnTo>
                      <a:pt x="391886" y="315686"/>
                    </a:lnTo>
                    <a:lnTo>
                      <a:pt x="391886" y="70757"/>
                    </a:lnTo>
                    <a:lnTo>
                      <a:pt x="228600" y="70757"/>
                    </a:lnTo>
                    <a:lnTo>
                      <a:pt x="228600" y="0"/>
                    </a:ln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48" name="Freeform: Shape 159">
                <a:extLst>
                  <a:ext uri="{FF2B5EF4-FFF2-40B4-BE49-F238E27FC236}">
                    <a16:creationId xmlns:a16="http://schemas.microsoft.com/office/drawing/2014/main" id="{7B41542C-2818-44D7-A381-D3FA2A2EA038}"/>
                  </a:ext>
                </a:extLst>
              </p:cNvPr>
              <p:cNvSpPr/>
              <p:nvPr/>
            </p:nvSpPr>
            <p:spPr>
              <a:xfrm>
                <a:off x="7228192" y="17263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49" name="Freeform: Shape 160">
                <a:extLst>
                  <a:ext uri="{FF2B5EF4-FFF2-40B4-BE49-F238E27FC236}">
                    <a16:creationId xmlns:a16="http://schemas.microsoft.com/office/drawing/2014/main" id="{2EF563EE-A8DB-4978-B3A2-52D80B56E803}"/>
                  </a:ext>
                </a:extLst>
              </p:cNvPr>
              <p:cNvSpPr/>
              <p:nvPr/>
            </p:nvSpPr>
            <p:spPr>
              <a:xfrm>
                <a:off x="76663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0" name="Freeform: Shape 161">
                <a:extLst>
                  <a:ext uri="{FF2B5EF4-FFF2-40B4-BE49-F238E27FC236}">
                    <a16:creationId xmlns:a16="http://schemas.microsoft.com/office/drawing/2014/main" id="{6B5CB396-56E5-49FB-907E-726EAAC3228A}"/>
                  </a:ext>
                </a:extLst>
              </p:cNvPr>
              <p:cNvSpPr/>
              <p:nvPr/>
            </p:nvSpPr>
            <p:spPr>
              <a:xfrm>
                <a:off x="77806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1" name="Freeform: Shape 162">
                <a:extLst>
                  <a:ext uri="{FF2B5EF4-FFF2-40B4-BE49-F238E27FC236}">
                    <a16:creationId xmlns:a16="http://schemas.microsoft.com/office/drawing/2014/main" id="{9AA50D31-4CD2-44E5-8805-AD5E825BA4B9}"/>
                  </a:ext>
                </a:extLst>
              </p:cNvPr>
              <p:cNvSpPr/>
              <p:nvPr/>
            </p:nvSpPr>
            <p:spPr>
              <a:xfrm>
                <a:off x="7856842" y="225974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2" name="Freeform: Shape 163">
                <a:extLst>
                  <a:ext uri="{FF2B5EF4-FFF2-40B4-BE49-F238E27FC236}">
                    <a16:creationId xmlns:a16="http://schemas.microsoft.com/office/drawing/2014/main" id="{F4F26B15-B91B-4C01-807D-40D2A2195E52}"/>
                  </a:ext>
                </a:extLst>
              </p:cNvPr>
              <p:cNvSpPr/>
              <p:nvPr/>
            </p:nvSpPr>
            <p:spPr>
              <a:xfrm>
                <a:off x="7933043" y="24502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3" name="Freeform: Shape 164">
                <a:extLst>
                  <a:ext uri="{FF2B5EF4-FFF2-40B4-BE49-F238E27FC236}">
                    <a16:creationId xmlns:a16="http://schemas.microsoft.com/office/drawing/2014/main" id="{DA7BE9F3-F147-4509-8DAA-5F4704A4E02F}"/>
                  </a:ext>
                </a:extLst>
              </p:cNvPr>
              <p:cNvSpPr/>
              <p:nvPr/>
            </p:nvSpPr>
            <p:spPr>
              <a:xfrm>
                <a:off x="7971143" y="25264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4" name="Freeform: Shape 165">
                <a:extLst>
                  <a:ext uri="{FF2B5EF4-FFF2-40B4-BE49-F238E27FC236}">
                    <a16:creationId xmlns:a16="http://schemas.microsoft.com/office/drawing/2014/main" id="{58304FEC-C128-4F69-8508-C7E0F3F6D2CF}"/>
                  </a:ext>
                </a:extLst>
              </p:cNvPr>
              <p:cNvSpPr/>
              <p:nvPr/>
            </p:nvSpPr>
            <p:spPr>
              <a:xfrm>
                <a:off x="85616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5" name="Freeform: Shape 166">
                <a:extLst>
                  <a:ext uri="{FF2B5EF4-FFF2-40B4-BE49-F238E27FC236}">
                    <a16:creationId xmlns:a16="http://schemas.microsoft.com/office/drawing/2014/main" id="{6E9E4B7A-43D6-4128-8AF2-1E68BAE486AE}"/>
                  </a:ext>
                </a:extLst>
              </p:cNvPr>
              <p:cNvSpPr/>
              <p:nvPr/>
            </p:nvSpPr>
            <p:spPr>
              <a:xfrm>
                <a:off x="86378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6" name="Freeform: Shape 167">
                <a:extLst>
                  <a:ext uri="{FF2B5EF4-FFF2-40B4-BE49-F238E27FC236}">
                    <a16:creationId xmlns:a16="http://schemas.microsoft.com/office/drawing/2014/main" id="{2584EEA5-FA9D-496F-89C6-C3738B52DFF3}"/>
                  </a:ext>
                </a:extLst>
              </p:cNvPr>
              <p:cNvSpPr/>
              <p:nvPr/>
            </p:nvSpPr>
            <p:spPr>
              <a:xfrm>
                <a:off x="90379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7" name="Freeform: Shape 168">
                <a:extLst>
                  <a:ext uri="{FF2B5EF4-FFF2-40B4-BE49-F238E27FC236}">
                    <a16:creationId xmlns:a16="http://schemas.microsoft.com/office/drawing/2014/main" id="{62A681DF-5279-41BC-999D-255DEFBCBBCE}"/>
                  </a:ext>
                </a:extLst>
              </p:cNvPr>
              <p:cNvSpPr/>
              <p:nvPr/>
            </p:nvSpPr>
            <p:spPr>
              <a:xfrm>
                <a:off x="90760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8" name="Freeform: Shape 169">
                <a:extLst>
                  <a:ext uri="{FF2B5EF4-FFF2-40B4-BE49-F238E27FC236}">
                    <a16:creationId xmlns:a16="http://schemas.microsoft.com/office/drawing/2014/main" id="{470D1A72-FEBA-40EE-9449-212EE58D32C5}"/>
                  </a:ext>
                </a:extLst>
              </p:cNvPr>
              <p:cNvSpPr/>
              <p:nvPr/>
            </p:nvSpPr>
            <p:spPr>
              <a:xfrm>
                <a:off x="91903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9" name="Freeform: Shape 170">
                <a:extLst>
                  <a:ext uri="{FF2B5EF4-FFF2-40B4-BE49-F238E27FC236}">
                    <a16:creationId xmlns:a16="http://schemas.microsoft.com/office/drawing/2014/main" id="{F655F46B-FEA5-4861-A564-23BA63B6165E}"/>
                  </a:ext>
                </a:extLst>
              </p:cNvPr>
              <p:cNvSpPr/>
              <p:nvPr/>
            </p:nvSpPr>
            <p:spPr>
              <a:xfrm>
                <a:off x="932369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0" name="Freeform: Shape 171">
                <a:extLst>
                  <a:ext uri="{FF2B5EF4-FFF2-40B4-BE49-F238E27FC236}">
                    <a16:creationId xmlns:a16="http://schemas.microsoft.com/office/drawing/2014/main" id="{890A4986-A8C8-4473-8C7C-19AF497B8F99}"/>
                  </a:ext>
                </a:extLst>
              </p:cNvPr>
              <p:cNvSpPr/>
              <p:nvPr/>
            </p:nvSpPr>
            <p:spPr>
              <a:xfrm>
                <a:off x="94951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1" name="Freeform: Shape 172">
                <a:extLst>
                  <a:ext uri="{FF2B5EF4-FFF2-40B4-BE49-F238E27FC236}">
                    <a16:creationId xmlns:a16="http://schemas.microsoft.com/office/drawing/2014/main" id="{8DD26102-CC55-4BD5-B3A9-090353E6D628}"/>
                  </a:ext>
                </a:extLst>
              </p:cNvPr>
              <p:cNvSpPr/>
              <p:nvPr/>
            </p:nvSpPr>
            <p:spPr>
              <a:xfrm>
                <a:off x="95332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2" name="Freeform: Shape 173">
                <a:extLst>
                  <a:ext uri="{FF2B5EF4-FFF2-40B4-BE49-F238E27FC236}">
                    <a16:creationId xmlns:a16="http://schemas.microsoft.com/office/drawing/2014/main" id="{78AAE887-9F98-4668-8FC8-03222C2BA535}"/>
                  </a:ext>
                </a:extLst>
              </p:cNvPr>
              <p:cNvSpPr/>
              <p:nvPr/>
            </p:nvSpPr>
            <p:spPr>
              <a:xfrm>
                <a:off x="96094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3" name="Freeform: Shape 174">
                <a:extLst>
                  <a:ext uri="{FF2B5EF4-FFF2-40B4-BE49-F238E27FC236}">
                    <a16:creationId xmlns:a16="http://schemas.microsoft.com/office/drawing/2014/main" id="{A05B8A24-2C01-4C6C-B21A-FA07521300A0}"/>
                  </a:ext>
                </a:extLst>
              </p:cNvPr>
              <p:cNvSpPr/>
              <p:nvPr/>
            </p:nvSpPr>
            <p:spPr>
              <a:xfrm>
                <a:off x="96475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4" name="Freeform: Shape 175">
                <a:extLst>
                  <a:ext uri="{FF2B5EF4-FFF2-40B4-BE49-F238E27FC236}">
                    <a16:creationId xmlns:a16="http://schemas.microsoft.com/office/drawing/2014/main" id="{0E5BAABE-AA4B-4632-88EA-347CDE729A6D}"/>
                  </a:ext>
                </a:extLst>
              </p:cNvPr>
              <p:cNvSpPr/>
              <p:nvPr/>
            </p:nvSpPr>
            <p:spPr>
              <a:xfrm>
                <a:off x="96856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5" name="Freeform: Shape 176">
                <a:extLst>
                  <a:ext uri="{FF2B5EF4-FFF2-40B4-BE49-F238E27FC236}">
                    <a16:creationId xmlns:a16="http://schemas.microsoft.com/office/drawing/2014/main" id="{84DC6C56-5C29-4389-AA82-9325D7067E4D}"/>
                  </a:ext>
                </a:extLst>
              </p:cNvPr>
              <p:cNvSpPr/>
              <p:nvPr/>
            </p:nvSpPr>
            <p:spPr>
              <a:xfrm>
                <a:off x="985709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6" name="Freeform: Shape 177">
                <a:extLst>
                  <a:ext uri="{FF2B5EF4-FFF2-40B4-BE49-F238E27FC236}">
                    <a16:creationId xmlns:a16="http://schemas.microsoft.com/office/drawing/2014/main" id="{9260B466-E084-4BB4-B94B-6758146A1568}"/>
                  </a:ext>
                </a:extLst>
              </p:cNvPr>
              <p:cNvSpPr/>
              <p:nvPr/>
            </p:nvSpPr>
            <p:spPr>
              <a:xfrm>
                <a:off x="100666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7" name="Freeform: Shape 178">
                <a:extLst>
                  <a:ext uri="{FF2B5EF4-FFF2-40B4-BE49-F238E27FC236}">
                    <a16:creationId xmlns:a16="http://schemas.microsoft.com/office/drawing/2014/main" id="{67ED7DCD-08F8-4BE9-A91E-1C608870817B}"/>
                  </a:ext>
                </a:extLst>
              </p:cNvPr>
              <p:cNvSpPr/>
              <p:nvPr/>
            </p:nvSpPr>
            <p:spPr>
              <a:xfrm>
                <a:off x="101047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8" name="Freeform: Shape 179">
                <a:extLst>
                  <a:ext uri="{FF2B5EF4-FFF2-40B4-BE49-F238E27FC236}">
                    <a16:creationId xmlns:a16="http://schemas.microsoft.com/office/drawing/2014/main" id="{89A7AB2F-56E9-4F97-88E1-5F1BA60E8737}"/>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69" name="Freeform: Shape 180">
                <a:extLst>
                  <a:ext uri="{FF2B5EF4-FFF2-40B4-BE49-F238E27FC236}">
                    <a16:creationId xmlns:a16="http://schemas.microsoft.com/office/drawing/2014/main" id="{0EB39BF4-3A91-4F77-A0B2-9F3EC15AAB40}"/>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0" name="Freeform: Shape 181">
                <a:extLst>
                  <a:ext uri="{FF2B5EF4-FFF2-40B4-BE49-F238E27FC236}">
                    <a16:creationId xmlns:a16="http://schemas.microsoft.com/office/drawing/2014/main" id="{25999986-B8FC-482F-98FD-6BEC2D6CDE05}"/>
                  </a:ext>
                </a:extLst>
              </p:cNvPr>
              <p:cNvSpPr/>
              <p:nvPr/>
            </p:nvSpPr>
            <p:spPr>
              <a:xfrm>
                <a:off x="7990193" y="2583598"/>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1" name="Freeform: Shape 182">
                <a:extLst>
                  <a:ext uri="{FF2B5EF4-FFF2-40B4-BE49-F238E27FC236}">
                    <a16:creationId xmlns:a16="http://schemas.microsoft.com/office/drawing/2014/main" id="{E773B5A3-D82C-4DDA-B91B-249CA56729FE}"/>
                  </a:ext>
                </a:extLst>
              </p:cNvPr>
              <p:cNvSpPr/>
              <p:nvPr/>
            </p:nvSpPr>
            <p:spPr>
              <a:xfrm>
                <a:off x="8374345" y="303764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2" name="Freeform: Shape 183">
                <a:extLst>
                  <a:ext uri="{FF2B5EF4-FFF2-40B4-BE49-F238E27FC236}">
                    <a16:creationId xmlns:a16="http://schemas.microsoft.com/office/drawing/2014/main" id="{C7A7D9E8-1453-4625-8C91-0AD8B8DF3B84}"/>
                  </a:ext>
                </a:extLst>
              </p:cNvPr>
              <p:cNvSpPr/>
              <p:nvPr/>
            </p:nvSpPr>
            <p:spPr>
              <a:xfrm>
                <a:off x="8374345" y="309479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3" name="Freeform: Shape 184">
                <a:extLst>
                  <a:ext uri="{FF2B5EF4-FFF2-40B4-BE49-F238E27FC236}">
                    <a16:creationId xmlns:a16="http://schemas.microsoft.com/office/drawing/2014/main" id="{37530C08-8B76-4286-9775-D1A451F0F7BC}"/>
                  </a:ext>
                </a:extLst>
              </p:cNvPr>
              <p:cNvSpPr/>
              <p:nvPr/>
            </p:nvSpPr>
            <p:spPr>
              <a:xfrm>
                <a:off x="9022045" y="3913958"/>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grpSp>
        <p:sp>
          <p:nvSpPr>
            <p:cNvPr id="146" name="TextBox 145">
              <a:extLst>
                <a:ext uri="{FF2B5EF4-FFF2-40B4-BE49-F238E27FC236}">
                  <a16:creationId xmlns:a16="http://schemas.microsoft.com/office/drawing/2014/main" id="{50472858-B358-415B-A44E-038158D750B6}"/>
                </a:ext>
              </a:extLst>
            </p:cNvPr>
            <p:cNvSpPr txBox="1"/>
            <p:nvPr/>
          </p:nvSpPr>
          <p:spPr>
            <a:xfrm>
              <a:off x="6601789" y="1978198"/>
              <a:ext cx="2416047" cy="646331"/>
            </a:xfrm>
            <a:prstGeom prst="rect">
              <a:avLst/>
            </a:prstGeom>
            <a:noFill/>
          </p:spPr>
          <p:txBody>
            <a:bodyPr wrap="none" rtlCol="0">
              <a:spAutoFit/>
            </a:bodyPr>
            <a:lstStyle/>
            <a:p>
              <a:pPr algn="ctr"/>
              <a:r>
                <a:rPr lang="zh-CN" sz="1200">
                  <a:solidFill>
                    <a:srgbClr val="4D4D4D"/>
                  </a:solidFill>
                </a:rPr>
                <a:t>mPFS 7.2 个月（95% CI 为 4.9、15.2）</a:t>
              </a:r>
            </a:p>
            <a:p>
              <a:pPr algn="ctr"/>
              <a:endParaRPr lang="en-US" sz="1200" dirty="0">
                <a:solidFill>
                  <a:srgbClr val="4D4D4D"/>
                </a:solidFill>
              </a:endParaRPr>
            </a:p>
            <a:p>
              <a:pPr algn="ctr"/>
              <a:r>
                <a:rPr lang="zh-CN" sz="1200">
                  <a:solidFill>
                    <a:srgbClr val="4D4D4D"/>
                  </a:solidFill>
                </a:rPr>
                <a:t>随访中位数 = 11.4 个月</a:t>
              </a:r>
            </a:p>
          </p:txBody>
        </p:sp>
      </p:grpSp>
      <p:graphicFrame>
        <p:nvGraphicFramePr>
          <p:cNvPr id="176" name="Table 194">
            <a:extLst>
              <a:ext uri="{FF2B5EF4-FFF2-40B4-BE49-F238E27FC236}">
                <a16:creationId xmlns:a16="http://schemas.microsoft.com/office/drawing/2014/main" id="{1DFFB4E6-C75C-4727-B781-CBFFAB4E8270}"/>
              </a:ext>
            </a:extLst>
          </p:cNvPr>
          <p:cNvGraphicFramePr>
            <a:graphicFrameLocks noGrp="1"/>
          </p:cNvGraphicFramePr>
          <p:nvPr>
            <p:extLst>
              <p:ext uri="{D42A27DB-BD31-4B8C-83A1-F6EECF244321}">
                <p14:modId xmlns:p14="http://schemas.microsoft.com/office/powerpoint/2010/main" val="3251822542"/>
              </p:ext>
            </p:extLst>
          </p:nvPr>
        </p:nvGraphicFramePr>
        <p:xfrm>
          <a:off x="5838718" y="3752855"/>
          <a:ext cx="1865777" cy="811850"/>
        </p:xfrm>
        <a:graphic>
          <a:graphicData uri="http://schemas.openxmlformats.org/drawingml/2006/table">
            <a:tbl>
              <a:tblPr firstRow="1" bandRow="1">
                <a:tableStyleId>{69012ECD-51FC-41F1-AA8D-1B2483CD663E}</a:tableStyleId>
              </a:tblPr>
              <a:tblGrid>
                <a:gridCol w="446882">
                  <a:extLst>
                    <a:ext uri="{9D8B030D-6E8A-4147-A177-3AD203B41FA5}">
                      <a16:colId xmlns:a16="http://schemas.microsoft.com/office/drawing/2014/main" val="4014154302"/>
                    </a:ext>
                  </a:extLst>
                </a:gridCol>
                <a:gridCol w="1418895">
                  <a:extLst>
                    <a:ext uri="{9D8B030D-6E8A-4147-A177-3AD203B41FA5}">
                      <a16:colId xmlns:a16="http://schemas.microsoft.com/office/drawing/2014/main" val="1520210590"/>
                    </a:ext>
                  </a:extLst>
                </a:gridCol>
              </a:tblGrid>
              <a:tr h="162370">
                <a:tc>
                  <a:txBody>
                    <a:bodyPr/>
                    <a:lstStyle/>
                    <a:p>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dirty="0">
                          <a:solidFill>
                            <a:schemeClr val="tx1"/>
                          </a:solidFill>
                        </a:rPr>
                        <a:t>PFS 率，% (95% CI)</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431363086"/>
                  </a:ext>
                </a:extLst>
              </a:tr>
              <a:tr h="162370">
                <a:tc>
                  <a:txBody>
                    <a:bodyPr/>
                    <a:lstStyle/>
                    <a:p>
                      <a:r>
                        <a:rPr lang="zh-CN" sz="1000"/>
                        <a:t>3 个月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dirty="0"/>
                        <a:t>81.4 (69.6,</a:t>
                      </a:r>
                      <a:r>
                        <a:rPr lang="zh-CN" sz="1000" baseline="0" dirty="0"/>
                        <a:t> </a:t>
                      </a:r>
                      <a:r>
                        <a:rPr lang="zh-CN" sz="1000" dirty="0"/>
                        <a:t>89.0)</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57000985"/>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000"/>
                        <a:t>6 个月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000" dirty="0"/>
                        <a:t>61.0 (47.5,</a:t>
                      </a:r>
                      <a:r>
                        <a:rPr lang="zh-CN" sz="1000" baseline="0" dirty="0"/>
                        <a:t> </a:t>
                      </a:r>
                      <a:r>
                        <a:rPr lang="zh-CN" sz="1000" dirty="0"/>
                        <a:t>72.0)</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279404104"/>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000"/>
                        <a:t>9 个月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000" dirty="0"/>
                        <a:t>46.2 (32.5,</a:t>
                      </a:r>
                      <a:r>
                        <a:rPr lang="zh-CN" sz="1000" baseline="0" dirty="0"/>
                        <a:t> </a:t>
                      </a:r>
                      <a:r>
                        <a:rPr lang="zh-CN" sz="1000" dirty="0"/>
                        <a:t>58.9)</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28200487"/>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000"/>
                        <a:t>12 个月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000" dirty="0"/>
                        <a:t>39.4 (25.1,</a:t>
                      </a:r>
                      <a:r>
                        <a:rPr lang="zh-CN" sz="1000" baseline="0" dirty="0"/>
                        <a:t> </a:t>
                      </a:r>
                      <a:r>
                        <a:rPr lang="zh-CN" sz="1000" dirty="0"/>
                        <a:t>53.4)</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176565022"/>
                  </a:ext>
                </a:extLst>
              </a:tr>
            </a:tbl>
          </a:graphicData>
        </a:graphic>
      </p:graphicFrame>
      <p:sp>
        <p:nvSpPr>
          <p:cNvPr id="177" name="TextBox 176"/>
          <p:cNvSpPr txBox="1"/>
          <p:nvPr/>
        </p:nvSpPr>
        <p:spPr>
          <a:xfrm>
            <a:off x="340243" y="1594884"/>
            <a:ext cx="2568332" cy="338554"/>
          </a:xfrm>
          <a:prstGeom prst="rect">
            <a:avLst/>
          </a:prstGeom>
          <a:noFill/>
        </p:spPr>
        <p:txBody>
          <a:bodyPr wrap="none" rtlCol="0">
            <a:spAutoFit/>
          </a:bodyPr>
          <a:lstStyle/>
          <a:p>
            <a:r>
              <a:rPr lang="zh-CN" sz="1600" b="1">
                <a:solidFill>
                  <a:srgbClr val="4D4D4D"/>
                </a:solidFill>
              </a:rPr>
              <a:t>靶病灶的变化</a:t>
            </a:r>
          </a:p>
        </p:txBody>
      </p:sp>
      <p:sp>
        <p:nvSpPr>
          <p:cNvPr id="178" name="TextBox 177"/>
          <p:cNvSpPr txBox="1"/>
          <p:nvPr/>
        </p:nvSpPr>
        <p:spPr>
          <a:xfrm>
            <a:off x="5575006" y="1311350"/>
            <a:ext cx="582211" cy="338554"/>
          </a:xfrm>
          <a:prstGeom prst="rect">
            <a:avLst/>
          </a:prstGeom>
          <a:noFill/>
        </p:spPr>
        <p:txBody>
          <a:bodyPr wrap="none" rtlCol="0">
            <a:spAutoFit/>
          </a:bodyPr>
          <a:lstStyle/>
          <a:p>
            <a:r>
              <a:rPr lang="zh-CN" sz="1600" b="1">
                <a:solidFill>
                  <a:srgbClr val="4D4D4D"/>
                </a:solidFill>
              </a:rPr>
              <a:t>PFS</a:t>
            </a:r>
          </a:p>
        </p:txBody>
      </p:sp>
    </p:spTree>
    <p:extLst>
      <p:ext uri="{BB962C8B-B14F-4D97-AF65-F5344CB8AC3E}">
        <p14:creationId xmlns:p14="http://schemas.microsoft.com/office/powerpoint/2010/main" val="167611849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108：FOENIX-CCA2：Futibatinib 用于含 FGFR2 基因融合或其他重排的肝内胆管癌 (iCCA) 患者的一项 II 期、开放性、多中心研究 – Goyal L 等人</a:t>
            </a:r>
          </a:p>
        </p:txBody>
      </p:sp>
      <p:sp>
        <p:nvSpPr>
          <p:cNvPr id="3" name="Content Placeholder 2"/>
          <p:cNvSpPr>
            <a:spLocks noGrp="1"/>
          </p:cNvSpPr>
          <p:nvPr>
            <p:ph idx="1"/>
          </p:nvPr>
        </p:nvSpPr>
        <p:spPr/>
        <p:txBody>
          <a:bodyPr/>
          <a:lstStyle/>
          <a:p>
            <a:pPr marL="0" indent="0">
              <a:buNone/>
            </a:pPr>
            <a:r>
              <a:rPr lang="zh-CN" b="1"/>
              <a:t>关键结果（续）</a:t>
            </a:r>
          </a:p>
        </p:txBody>
      </p:sp>
      <p:sp>
        <p:nvSpPr>
          <p:cNvPr id="5" name="Text Placeholder 4"/>
          <p:cNvSpPr>
            <a:spLocks noGrp="1"/>
          </p:cNvSpPr>
          <p:nvPr>
            <p:ph type="body" sz="quarter" idx="11"/>
          </p:nvPr>
        </p:nvSpPr>
        <p:spPr/>
        <p:txBody>
          <a:bodyPr/>
          <a:lstStyle/>
          <a:p>
            <a:r>
              <a:rPr lang="zh-CN"/>
              <a:t>Goyal L, et al.J Clin Oncol 2020;38(suppl);abstr 108</a:t>
            </a:r>
          </a:p>
        </p:txBody>
      </p:sp>
      <p:graphicFrame>
        <p:nvGraphicFramePr>
          <p:cNvPr id="7" name="Group 88"/>
          <p:cNvGraphicFramePr>
            <a:graphicFrameLocks noGrp="1"/>
          </p:cNvGraphicFramePr>
          <p:nvPr>
            <p:extLst>
              <p:ext uri="{D42A27DB-BD31-4B8C-83A1-F6EECF244321}">
                <p14:modId xmlns:p14="http://schemas.microsoft.com/office/powerpoint/2010/main" val="3109620125"/>
              </p:ext>
            </p:extLst>
          </p:nvPr>
        </p:nvGraphicFramePr>
        <p:xfrm>
          <a:off x="315296" y="1590949"/>
          <a:ext cx="8408988" cy="4267200"/>
        </p:xfrm>
        <a:graphic>
          <a:graphicData uri="http://schemas.openxmlformats.org/drawingml/2006/table">
            <a:tbl>
              <a:tblPr firstRow="1" bandRow="1">
                <a:tableStyleId>{5202B0CA-FC54-4496-8BCA-5EF66A818D29}</a:tableStyleId>
              </a:tblPr>
              <a:tblGrid>
                <a:gridCol w="3111904">
                  <a:extLst>
                    <a:ext uri="{9D8B030D-6E8A-4147-A177-3AD203B41FA5}">
                      <a16:colId xmlns:a16="http://schemas.microsoft.com/office/drawing/2014/main" val="20000"/>
                    </a:ext>
                  </a:extLst>
                </a:gridCol>
                <a:gridCol w="1324271">
                  <a:extLst>
                    <a:ext uri="{9D8B030D-6E8A-4147-A177-3AD203B41FA5}">
                      <a16:colId xmlns:a16="http://schemas.microsoft.com/office/drawing/2014/main" val="20001"/>
                    </a:ext>
                  </a:extLst>
                </a:gridCol>
                <a:gridCol w="1324271">
                  <a:extLst>
                    <a:ext uri="{9D8B030D-6E8A-4147-A177-3AD203B41FA5}">
                      <a16:colId xmlns:a16="http://schemas.microsoft.com/office/drawing/2014/main" val="20002"/>
                    </a:ext>
                  </a:extLst>
                </a:gridCol>
                <a:gridCol w="1324271">
                  <a:extLst>
                    <a:ext uri="{9D8B030D-6E8A-4147-A177-3AD203B41FA5}">
                      <a16:colId xmlns:a16="http://schemas.microsoft.com/office/drawing/2014/main" val="20003"/>
                    </a:ext>
                  </a:extLst>
                </a:gridCol>
                <a:gridCol w="1324271">
                  <a:extLst>
                    <a:ext uri="{9D8B030D-6E8A-4147-A177-3AD203B41FA5}">
                      <a16:colId xmlns:a16="http://schemas.microsoft.com/office/drawing/2014/main" val="144686977"/>
                    </a:ext>
                  </a:extLst>
                </a:gridCol>
              </a:tblGrid>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mn-cs"/>
                        </a:rPr>
                        <a:t>1 级</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mn-cs"/>
                        </a:rPr>
                        <a:t>2 级</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mn-cs"/>
                        </a:rPr>
                        <a:t>3 级</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总计</a:t>
                      </a:r>
                    </a:p>
                  </a:txBody>
                  <a:tcPr anchor="ctr" horzOverflow="overflow"/>
                </a:tc>
                <a:extLst>
                  <a:ext uri="{0D108BD9-81ED-4DB2-BD59-A6C34878D82A}">
                    <a16:rowId xmlns:a16="http://schemas.microsoft.com/office/drawing/2014/main" val="10000"/>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TRAE</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6 (9.0)</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23 (34.3)</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38 (56.7)</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67 (100)</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严重的 TRAE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由于 TRAE 导致的改变</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44 (65.7)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药物中断</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37 (55.2)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剂量减少</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34 (50.7)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停药</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导致死亡的 TRAE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在 ≥25% 患者中发生的 TRAE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高磷血症</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4 (6.0)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32 (47.8)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18 (26.9)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54 (80.6)</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507762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腹泻</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18 (26.9)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25 (37.3)</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78435352"/>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口干</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19 (28.4)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3 (4.5)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22 (32.8)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1905676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脱发</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15 (22.4)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5 (7.5)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20 (29.9)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0719036"/>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皮肤干燥</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13 (19.4)</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5 (7.5)</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noProof="0">
                          <a:ln>
                            <a:noFill/>
                          </a:ln>
                          <a:solidFill>
                            <a:schemeClr val="tx1"/>
                          </a:solidFill>
                          <a:latin typeface="+mn-lt"/>
                          <a:ea typeface="SimSun"/>
                          <a:cs typeface="Arial" charset="0"/>
                        </a:rPr>
                        <a:t>18 (26.9)</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617197462"/>
                  </a:ext>
                </a:extLst>
              </a:tr>
            </a:tbl>
          </a:graphicData>
        </a:graphic>
      </p:graphicFrame>
    </p:spTree>
    <p:extLst>
      <p:ext uri="{BB962C8B-B14F-4D97-AF65-F5344CB8AC3E}">
        <p14:creationId xmlns:p14="http://schemas.microsoft.com/office/powerpoint/2010/main" val="42023356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108：FOENIX-CCA2：Futibatinib 用于含 FGFR2 基因融合或其他重排的肝内胆管癌 (iCCA) 患者的一项 II 期、开放性、多中心研究 – Goyal L 等人</a:t>
            </a:r>
          </a:p>
        </p:txBody>
      </p:sp>
      <p:sp>
        <p:nvSpPr>
          <p:cNvPr id="3" name="Content Placeholder 2"/>
          <p:cNvSpPr>
            <a:spLocks noGrp="1"/>
          </p:cNvSpPr>
          <p:nvPr>
            <p:ph idx="1"/>
          </p:nvPr>
        </p:nvSpPr>
        <p:spPr>
          <a:xfrm>
            <a:off x="365125" y="1254035"/>
            <a:ext cx="8346876" cy="4746172"/>
          </a:xfrm>
        </p:spPr>
        <p:txBody>
          <a:bodyPr/>
          <a:lstStyle/>
          <a:p>
            <a:pPr marL="0" indent="0">
              <a:buNone/>
            </a:pPr>
            <a:r>
              <a:rPr lang="zh-CN" b="1"/>
              <a:t>关键结果（续）</a:t>
            </a:r>
          </a:p>
          <a:p>
            <a:pPr marL="0" indent="0">
              <a:spcBef>
                <a:spcPts val="25000"/>
              </a:spcBef>
              <a:buNone/>
            </a:pPr>
            <a:r>
              <a:rPr lang="zh-CN" b="1"/>
              <a:t>结论</a:t>
            </a:r>
          </a:p>
          <a:p>
            <a:r>
              <a:rPr lang="zh-CN" b="1"/>
              <a:t>在含 FGFR2 融合/重排的 iCCA 患者（化疗后出现疾病进展）中，Futibatinib 显示出良好的活性，并且耐受性良好，突出了分子图谱分析在治疗胆管癌中的重要作用</a:t>
            </a:r>
          </a:p>
        </p:txBody>
      </p:sp>
      <p:sp>
        <p:nvSpPr>
          <p:cNvPr id="4" name="Text Placeholder 3"/>
          <p:cNvSpPr>
            <a:spLocks noGrp="1"/>
          </p:cNvSpPr>
          <p:nvPr>
            <p:ph type="body" sz="quarter" idx="10"/>
          </p:nvPr>
        </p:nvSpPr>
        <p:spPr/>
        <p:txBody>
          <a:bodyPr/>
          <a:lstStyle/>
          <a:p>
            <a:r>
              <a:rPr lang="zh-CN" dirty="0"/>
              <a:t>*包括血磷增加</a:t>
            </a:r>
          </a:p>
        </p:txBody>
      </p:sp>
      <p:sp>
        <p:nvSpPr>
          <p:cNvPr id="5" name="Text Placeholder 4"/>
          <p:cNvSpPr>
            <a:spLocks noGrp="1"/>
          </p:cNvSpPr>
          <p:nvPr>
            <p:ph type="body" sz="quarter" idx="11"/>
          </p:nvPr>
        </p:nvSpPr>
        <p:spPr/>
        <p:txBody>
          <a:bodyPr/>
          <a:lstStyle/>
          <a:p>
            <a:r>
              <a:rPr lang="zh-CN"/>
              <a:t>Goyal L, et al.J Clin Oncol 2020;38(suppl);abstr 108</a:t>
            </a:r>
          </a:p>
        </p:txBody>
      </p:sp>
      <p:graphicFrame>
        <p:nvGraphicFramePr>
          <p:cNvPr id="6" name="Group 88"/>
          <p:cNvGraphicFramePr>
            <a:graphicFrameLocks noGrp="1"/>
          </p:cNvGraphicFramePr>
          <p:nvPr>
            <p:extLst>
              <p:ext uri="{D42A27DB-BD31-4B8C-83A1-F6EECF244321}">
                <p14:modId xmlns:p14="http://schemas.microsoft.com/office/powerpoint/2010/main" val="1364996154"/>
              </p:ext>
            </p:extLst>
          </p:nvPr>
        </p:nvGraphicFramePr>
        <p:xfrm>
          <a:off x="587552" y="1596788"/>
          <a:ext cx="7968896" cy="3048000"/>
        </p:xfrm>
        <a:graphic>
          <a:graphicData uri="http://schemas.openxmlformats.org/drawingml/2006/table">
            <a:tbl>
              <a:tblPr firstRow="1" bandRow="1">
                <a:tableStyleId>{5202B0CA-FC54-4496-8BCA-5EF66A818D29}</a:tableStyleId>
              </a:tblPr>
              <a:tblGrid>
                <a:gridCol w="4734378">
                  <a:extLst>
                    <a:ext uri="{9D8B030D-6E8A-4147-A177-3AD203B41FA5}">
                      <a16:colId xmlns:a16="http://schemas.microsoft.com/office/drawing/2014/main" val="20000"/>
                    </a:ext>
                  </a:extLst>
                </a:gridCol>
                <a:gridCol w="1209495">
                  <a:extLst>
                    <a:ext uri="{9D8B030D-6E8A-4147-A177-3AD203B41FA5}">
                      <a16:colId xmlns:a16="http://schemas.microsoft.com/office/drawing/2014/main" val="20003"/>
                    </a:ext>
                  </a:extLst>
                </a:gridCol>
                <a:gridCol w="2025023">
                  <a:extLst>
                    <a:ext uri="{9D8B030D-6E8A-4147-A177-3AD203B41FA5}">
                      <a16:colId xmlns:a16="http://schemas.microsoft.com/office/drawing/2014/main" val="144686977"/>
                    </a:ext>
                  </a:extLst>
                </a:gridCol>
              </a:tblGrid>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dirty="0">
                          <a:ln>
                            <a:noFill/>
                          </a:ln>
                          <a:solidFill>
                            <a:schemeClr val="tx2"/>
                          </a:solidFill>
                          <a:latin typeface="+mn-lt"/>
                          <a:ea typeface="SimSun"/>
                          <a:cs typeface="Arial" charset="0"/>
                        </a:rPr>
                        <a:t>特别关注的 AE，</a:t>
                      </a:r>
                      <a:r>
                        <a:rPr kumimoji="0" lang="zh-CN" sz="1400" b="1" i="0" u="none" strike="noStrike" cap="none" normalizeH="0" baseline="0" dirty="0" smtClean="0">
                          <a:ln>
                            <a:noFill/>
                          </a:ln>
                          <a:solidFill>
                            <a:schemeClr val="tx2"/>
                          </a:solidFill>
                          <a:latin typeface="+mn-lt"/>
                          <a:ea typeface="SimSun"/>
                          <a:cs typeface="Arial" charset="0"/>
                        </a:rPr>
                        <a:t>n</a:t>
                      </a:r>
                      <a:r>
                        <a:rPr kumimoji="0" lang="en-GB" altLang="zh-CN" sz="1400" b="1" i="0" u="none" strike="noStrike" cap="none" normalizeH="0" baseline="0" dirty="0" smtClean="0">
                          <a:ln>
                            <a:noFill/>
                          </a:ln>
                          <a:solidFill>
                            <a:schemeClr val="tx2"/>
                          </a:solidFill>
                          <a:latin typeface="+mn-lt"/>
                          <a:ea typeface="SimSun"/>
                          <a:cs typeface="Arial" charset="0"/>
                        </a:rPr>
                        <a:t> </a:t>
                      </a:r>
                      <a:r>
                        <a:rPr kumimoji="0" lang="zh-CN" sz="1400" b="1" i="0" u="none" strike="noStrike" cap="none" normalizeH="0" baseline="0" dirty="0" smtClean="0">
                          <a:ln>
                            <a:noFill/>
                          </a:ln>
                          <a:solidFill>
                            <a:schemeClr val="tx2"/>
                          </a:solidFill>
                          <a:latin typeface="+mn-lt"/>
                          <a:ea typeface="SimSun"/>
                          <a:cs typeface="Arial" charset="0"/>
                        </a:rPr>
                        <a:t>(</a:t>
                      </a:r>
                      <a:r>
                        <a:rPr kumimoji="0" lang="zh-CN" sz="1400" b="1" i="0" u="none" strike="noStrike" cap="none" normalizeH="0" baseline="0" dirty="0">
                          <a:ln>
                            <a:noFill/>
                          </a:ln>
                          <a:solidFill>
                            <a:schemeClr val="tx2"/>
                          </a:solidFill>
                          <a:latin typeface="+mn-lt"/>
                          <a:ea typeface="SimSun"/>
                          <a:cs typeface="Arial" charset="0"/>
                        </a:rPr>
                        <a:t>%)</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a:ln>
                            <a:noFill/>
                          </a:ln>
                          <a:solidFill>
                            <a:schemeClr val="tx2"/>
                          </a:solidFill>
                          <a:latin typeface="+mn-lt"/>
                          <a:ea typeface="SimSun"/>
                          <a:cs typeface="+mn-cs"/>
                        </a:rPr>
                        <a:t>任何级别</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1" i="0" u="none" strike="noStrike" cap="none" normalizeH="0" baseline="0">
                          <a:ln>
                            <a:noFill/>
                          </a:ln>
                          <a:solidFill>
                            <a:schemeClr val="tx2"/>
                          </a:solidFill>
                          <a:latin typeface="+mn-lt"/>
                          <a:ea typeface="SimSun"/>
                          <a:cs typeface="Arial" charset="0"/>
                        </a:rPr>
                        <a:t>≥3 级</a:t>
                      </a:r>
                    </a:p>
                  </a:txBody>
                  <a:tcPr anchor="ctr" horzOverflow="overflow"/>
                </a:tc>
                <a:extLst>
                  <a:ext uri="{0D108BD9-81ED-4DB2-BD59-A6C34878D82A}">
                    <a16:rowId xmlns:a16="http://schemas.microsoft.com/office/drawing/2014/main" val="10000"/>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发生了特别关注的 AE 的患者</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64 (95.5)</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20 (29.9)</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50676">
                <a:tc>
                  <a:txBody>
                    <a:bodyPr/>
                    <a:lstStyle/>
                    <a:p>
                      <a:r>
                        <a:rPr kumimoji="0" lang="zh-CN" sz="1400" b="0" i="0" u="none" strike="noStrike" cap="none" normalizeH="0" baseline="0">
                          <a:ln>
                            <a:noFill/>
                          </a:ln>
                          <a:solidFill>
                            <a:schemeClr val="tx1"/>
                          </a:solidFill>
                          <a:latin typeface="+mn-lt"/>
                          <a:ea typeface="SimSun"/>
                          <a:cs typeface="Arial" charset="0"/>
                        </a:rPr>
                        <a:t>发生了</a:t>
                      </a:r>
                      <a:r>
                        <a:rPr lang="zh-CN" sz="1400" baseline="0">
                          <a:solidFill>
                            <a:schemeClr val="tx1"/>
                          </a:solidFill>
                          <a:latin typeface="+mn-lt"/>
                          <a:ea typeface="SimSun"/>
                          <a:cs typeface="Arial" charset="0"/>
                        </a:rPr>
                        <a:t>特别关注的</a:t>
                      </a:r>
                      <a:r>
                        <a:rPr lang="zh-CN" sz="1400">
                          <a:solidFill>
                            <a:schemeClr val="tx1"/>
                          </a:solidFill>
                          <a:latin typeface="+mn-lt"/>
                          <a:ea typeface="SimSun"/>
                          <a:cs typeface="Arial" charset="0"/>
                        </a:rPr>
                        <a:t> SAE 的患者</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高磷血症*</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59 (88.1)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19 (28.4)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指甲毒性</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28 (41.8)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掌跖感觉丧失性红斑综合征</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12 (17.9)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皮疹</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中央浆液性视网膜病变</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6 (9.0)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其他眼部疾病</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34 (50.7)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其他皮肤毒性</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33 (49.3)</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zh-CN" sz="1400" b="0" i="0" u="none" strike="noStrike" cap="none" normalizeH="0" baseline="0">
                          <a:ln>
                            <a:noFill/>
                          </a:ln>
                          <a:solidFill>
                            <a:schemeClr val="tx1"/>
                          </a:solidFill>
                          <a:latin typeface="+mn-lt"/>
                          <a:ea typeface="SimSun"/>
                          <a:cs typeface="Arial" charset="0"/>
                        </a:rPr>
                        <a:t>0</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31978463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zh-CN"/>
              <a:t>结肠、直肠和肛门癌</a:t>
            </a:r>
          </a:p>
        </p:txBody>
      </p:sp>
    </p:spTree>
    <p:extLst>
      <p:ext uri="{BB962C8B-B14F-4D97-AF65-F5344CB8AC3E}">
        <p14:creationId xmlns:p14="http://schemas.microsoft.com/office/powerpoint/2010/main" val="21042958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65125" y="6096000"/>
            <a:ext cx="4538075" cy="487363"/>
          </a:xfrm>
        </p:spPr>
        <p:txBody>
          <a:bodyPr/>
          <a:lstStyle/>
          <a:p>
            <a:r>
              <a:rPr lang="zh-CN" dirty="0" smtClean="0"/>
              <a:t>*mFOLFOX6 或 FOLFIRI 单独使用或加上贝伐单抗 5 mg/kg 或加上西妥昔单抗 400 mg/m</a:t>
            </a:r>
            <a:r>
              <a:rPr lang="zh-CN" baseline="30000" dirty="0" smtClean="0"/>
              <a:t>2</a:t>
            </a:r>
            <a:r>
              <a:rPr lang="zh-CN" dirty="0" smtClean="0"/>
              <a:t>，2 小时，然后 250 mg/m</a:t>
            </a:r>
            <a:r>
              <a:rPr lang="zh-CN" baseline="30000" dirty="0" smtClean="0"/>
              <a:t>2</a:t>
            </a:r>
            <a:r>
              <a:rPr lang="zh-CN" dirty="0" smtClean="0"/>
              <a:t>，1 小时，q1w；</a:t>
            </a:r>
            <a:r>
              <a:rPr lang="zh-CN" baseline="30000" dirty="0" smtClean="0"/>
              <a:t>†</a:t>
            </a:r>
            <a:r>
              <a:rPr lang="zh-CN" dirty="0" smtClean="0"/>
              <a:t>出现 PD 后，有可能交叉使用帕博利珠单抗</a:t>
            </a:r>
            <a:r>
              <a:rPr lang="zh-CN" altLang="en-US" dirty="0" smtClean="0"/>
              <a:t>≤</a:t>
            </a:r>
            <a:r>
              <a:rPr lang="zh-CN" dirty="0" smtClean="0"/>
              <a:t>35 个周期</a:t>
            </a:r>
            <a:endParaRPr lang="zh-CN" dirty="0"/>
          </a:p>
        </p:txBody>
      </p:sp>
      <p:sp>
        <p:nvSpPr>
          <p:cNvPr id="5" name="Text Placeholder 4"/>
          <p:cNvSpPr>
            <a:spLocks noGrp="1"/>
          </p:cNvSpPr>
          <p:nvPr>
            <p:ph type="body" sz="quarter" idx="11"/>
          </p:nvPr>
        </p:nvSpPr>
        <p:spPr/>
        <p:txBody>
          <a:bodyPr/>
          <a:lstStyle/>
          <a:p>
            <a:r>
              <a:rPr lang="zh-CN" smtClean="0"/>
              <a:t>Andre T, et al.J Clin Oncol 2020;38(suppl);abstr LBA4</a:t>
            </a:r>
            <a:endParaRPr lang="zh-CN"/>
          </a:p>
        </p:txBody>
      </p:sp>
      <p:sp>
        <p:nvSpPr>
          <p:cNvPr id="26" name="Title 1"/>
          <p:cNvSpPr>
            <a:spLocks noGrp="1"/>
          </p:cNvSpPr>
          <p:nvPr>
            <p:ph type="title"/>
          </p:nvPr>
        </p:nvSpPr>
        <p:spPr>
          <a:xfrm>
            <a:off x="365124" y="179614"/>
            <a:ext cx="8238945" cy="807720"/>
          </a:xfrm>
        </p:spPr>
        <p:txBody>
          <a:bodyPr/>
          <a:lstStyle/>
          <a:p>
            <a:r>
              <a:rPr lang="zh-CN" dirty="0"/>
              <a:t>LBA4：帕博利珠单抗对比化疗用于微卫星高不稳定性/错配修复缺陷转移性结直肠癌：III 期 KEYNOTE-177 研</a:t>
            </a:r>
            <a:r>
              <a:rPr lang="zh-CN" dirty="0" smtClean="0"/>
              <a:t>究</a:t>
            </a:r>
            <a:r>
              <a:rPr lang="en-GB" altLang="zh-CN" dirty="0" smtClean="0"/>
              <a:t> </a:t>
            </a:r>
            <a:r>
              <a:rPr lang="zh-CN" dirty="0" smtClean="0"/>
              <a:t>–</a:t>
            </a:r>
            <a:r>
              <a:rPr lang="en-GB" altLang="zh-CN" dirty="0" smtClean="0"/>
              <a:t> </a:t>
            </a:r>
            <a:r>
              <a:rPr lang="zh-CN" dirty="0" smtClean="0"/>
              <a:t>A</a:t>
            </a:r>
            <a:r>
              <a:rPr lang="zh-CN" dirty="0"/>
              <a:t>ndre T 等人</a:t>
            </a:r>
          </a:p>
        </p:txBody>
      </p:sp>
      <p:sp>
        <p:nvSpPr>
          <p:cNvPr id="27" name="Content Placeholder 2"/>
          <p:cNvSpPr>
            <a:spLocks noGrp="1"/>
          </p:cNvSpPr>
          <p:nvPr>
            <p:ph idx="1"/>
          </p:nvPr>
        </p:nvSpPr>
        <p:spPr>
          <a:xfrm>
            <a:off x="365124" y="1254035"/>
            <a:ext cx="8413751" cy="4746172"/>
          </a:xfrm>
        </p:spPr>
        <p:txBody>
          <a:bodyPr/>
          <a:lstStyle/>
          <a:p>
            <a:pPr marL="0" indent="0">
              <a:buNone/>
            </a:pPr>
            <a:r>
              <a:rPr lang="zh-CN" b="1" dirty="0"/>
              <a:t>研究目的</a:t>
            </a:r>
          </a:p>
          <a:p>
            <a:r>
              <a:rPr lang="zh-CN" dirty="0"/>
              <a:t>评价帕博利珠单抗对比标准治疗法化疗在一线治疗中用于 MSI-H/dMMR mCRC 的疗效和安全性</a:t>
            </a:r>
          </a:p>
        </p:txBody>
      </p:sp>
      <p:sp>
        <p:nvSpPr>
          <p:cNvPr id="28" name="Rectangle 9"/>
          <p:cNvSpPr txBox="1">
            <a:spLocks noChangeArrowheads="1"/>
          </p:cNvSpPr>
          <p:nvPr/>
        </p:nvSpPr>
        <p:spPr bwMode="auto">
          <a:xfrm>
            <a:off x="260194" y="4993131"/>
            <a:ext cx="3505406" cy="773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共同主要终点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PFS（经 BICR 按照 RECIST v1.1 确认）、OS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29" name="AutoShape 9"/>
          <p:cNvSpPr>
            <a:spLocks noChangeArrowheads="1"/>
          </p:cNvSpPr>
          <p:nvPr/>
        </p:nvSpPr>
        <p:spPr bwMode="auto">
          <a:xfrm>
            <a:off x="121848" y="2789016"/>
            <a:ext cx="2740887"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a:ea typeface="SimSun" pitchFamily="2" charset="-122"/>
                <a:cs typeface="Arial"/>
              </a:rPr>
              <a:t>患者关键纳入标准</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a:ln>
                  <a:noFill/>
                </a:ln>
                <a:solidFill>
                  <a:srgbClr val="FFFFFF"/>
                </a:solidFill>
                <a:uLnTx/>
                <a:uFillTx/>
                <a:latin typeface="Arial"/>
                <a:ea typeface="SimSun" pitchFamily="2" charset="-122"/>
                <a:cs typeface="Arial"/>
              </a:rPr>
              <a:t>MSI-H/dMMR mCRC</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a:ln>
                  <a:noFill/>
                </a:ln>
                <a:solidFill>
                  <a:srgbClr val="FFFFFF"/>
                </a:solidFill>
                <a:uLnTx/>
                <a:uFillTx/>
                <a:latin typeface="Arial"/>
                <a:ea typeface="SimSun" pitchFamily="2" charset="-122"/>
                <a:cs typeface="Arial"/>
              </a:rPr>
              <a:t>未经治疗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zh-CN" sz="1600" b="0" i="0" u="none" strike="noStrike" cap="none" normalizeH="0" baseline="0">
                <a:ln>
                  <a:noFill/>
                </a:ln>
                <a:solidFill>
                  <a:srgbClr val="FFFFFF"/>
                </a:solidFill>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a:ea typeface="SimSun" pitchFamily="2" charset="-122"/>
                <a:cs typeface="Arial"/>
              </a:rPr>
              <a:t>(n=307)</a:t>
            </a:r>
          </a:p>
        </p:txBody>
      </p:sp>
      <p:sp>
        <p:nvSpPr>
          <p:cNvPr id="30" name="Content Placeholder 26"/>
          <p:cNvSpPr txBox="1">
            <a:spLocks/>
          </p:cNvSpPr>
          <p:nvPr/>
        </p:nvSpPr>
        <p:spPr>
          <a:xfrm>
            <a:off x="4173383" y="4993131"/>
            <a:ext cx="4848768" cy="832446"/>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ORR（经 BICR 按照 RECIST v1.1 确认）、DoR、TTR、安全性</a:t>
            </a:r>
          </a:p>
        </p:txBody>
      </p:sp>
      <p:sp>
        <p:nvSpPr>
          <p:cNvPr id="31" name="Oval 14"/>
          <p:cNvSpPr>
            <a:spLocks noChangeArrowheads="1"/>
          </p:cNvSpPr>
          <p:nvPr/>
        </p:nvSpPr>
        <p:spPr bwMode="auto">
          <a:xfrm>
            <a:off x="3040660" y="330508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R
</a:t>
            </a:r>
            <a:r>
              <a:rPr kumimoji="0" lang="zh-CN" sz="1400" b="1" i="0" u="none" strike="noStrike" cap="none" normalizeH="0" baseline="0" dirty="0" smtClean="0">
                <a:ln>
                  <a:noFill/>
                </a:ln>
                <a:solidFill>
                  <a:srgbClr val="043882"/>
                </a:solidFill>
                <a:uLnTx/>
                <a:uFillTx/>
                <a:latin typeface="Arial" charset="0"/>
                <a:ea typeface="SimSun" pitchFamily="2" charset="-122"/>
                <a:cs typeface="Arial" charset="0"/>
              </a:rPr>
              <a:t>1</a:t>
            </a: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:1</a:t>
            </a:r>
          </a:p>
        </p:txBody>
      </p:sp>
      <p:cxnSp>
        <p:nvCxnSpPr>
          <p:cNvPr id="32" name="AutoShape 15"/>
          <p:cNvCxnSpPr>
            <a:cxnSpLocks noChangeShapeType="1"/>
            <a:stCxn id="31" idx="0"/>
            <a:endCxn id="38" idx="1"/>
          </p:cNvCxnSpPr>
          <p:nvPr/>
        </p:nvCxnSpPr>
        <p:spPr bwMode="auto">
          <a:xfrm rot="5400000" flipH="1" flipV="1">
            <a:off x="3330393" y="2795513"/>
            <a:ext cx="511638" cy="507509"/>
          </a:xfrm>
          <a:prstGeom prst="bentConnector2">
            <a:avLst/>
          </a:prstGeom>
          <a:noFill/>
          <a:ln w="57150">
            <a:solidFill>
              <a:schemeClr val="bg2">
                <a:lumMod val="60000"/>
                <a:lumOff val="40000"/>
              </a:schemeClr>
            </a:solidFill>
            <a:round/>
            <a:headEnd/>
            <a:tailEnd type="triangle" w="med" len="med"/>
          </a:ln>
        </p:spPr>
      </p:cxnSp>
      <p:cxnSp>
        <p:nvCxnSpPr>
          <p:cNvPr id="33" name="AutoShape 16"/>
          <p:cNvCxnSpPr>
            <a:cxnSpLocks noChangeShapeType="1"/>
            <a:stCxn id="31" idx="4"/>
            <a:endCxn id="37" idx="1"/>
          </p:cNvCxnSpPr>
          <p:nvPr/>
        </p:nvCxnSpPr>
        <p:spPr bwMode="auto">
          <a:xfrm rot="16200000" flipH="1">
            <a:off x="3317840" y="3903903"/>
            <a:ext cx="536739" cy="507503"/>
          </a:xfrm>
          <a:prstGeom prst="bentConnector2">
            <a:avLst/>
          </a:prstGeom>
          <a:noFill/>
          <a:ln w="57150">
            <a:solidFill>
              <a:schemeClr val="bg2">
                <a:lumMod val="60000"/>
                <a:lumOff val="40000"/>
              </a:schemeClr>
            </a:solidFill>
            <a:round/>
            <a:headEnd/>
            <a:tailEnd type="triangle" w="med" len="med"/>
          </a:ln>
        </p:spPr>
      </p:cxnSp>
      <p:cxnSp>
        <p:nvCxnSpPr>
          <p:cNvPr id="34" name="AutoShape 19"/>
          <p:cNvCxnSpPr>
            <a:cxnSpLocks noChangeShapeType="1"/>
            <a:stCxn id="29" idx="3"/>
            <a:endCxn id="31" idx="2"/>
          </p:cNvCxnSpPr>
          <p:nvPr/>
        </p:nvCxnSpPr>
        <p:spPr bwMode="auto">
          <a:xfrm>
            <a:off x="2862735" y="3597186"/>
            <a:ext cx="177925" cy="0"/>
          </a:xfrm>
          <a:prstGeom prst="straightConnector1">
            <a:avLst/>
          </a:prstGeom>
          <a:noFill/>
          <a:ln w="57150">
            <a:solidFill>
              <a:schemeClr val="bg2">
                <a:lumMod val="60000"/>
                <a:lumOff val="40000"/>
              </a:schemeClr>
            </a:solidFill>
            <a:round/>
            <a:headEnd type="none" w="med" len="med"/>
            <a:tailEnd type="none" w="med" len="med"/>
          </a:ln>
        </p:spPr>
      </p:cxnSp>
      <p:cxnSp>
        <p:nvCxnSpPr>
          <p:cNvPr id="35" name="AutoShape 20"/>
          <p:cNvCxnSpPr>
            <a:cxnSpLocks noChangeShapeType="1"/>
            <a:stCxn id="37" idx="3"/>
            <a:endCxn id="40" idx="1"/>
          </p:cNvCxnSpPr>
          <p:nvPr/>
        </p:nvCxnSpPr>
        <p:spPr bwMode="auto">
          <a:xfrm>
            <a:off x="7655799" y="4426025"/>
            <a:ext cx="228751" cy="0"/>
          </a:xfrm>
          <a:prstGeom prst="straightConnector1">
            <a:avLst/>
          </a:prstGeom>
          <a:noFill/>
          <a:ln w="57150">
            <a:solidFill>
              <a:schemeClr val="bg2">
                <a:lumMod val="60000"/>
                <a:lumOff val="40000"/>
              </a:schemeClr>
            </a:solidFill>
            <a:prstDash val="sysDot"/>
            <a:round/>
            <a:headEnd/>
            <a:tailEnd type="triangle" w="med" len="med"/>
          </a:ln>
        </p:spPr>
      </p:cxnSp>
      <p:cxnSp>
        <p:nvCxnSpPr>
          <p:cNvPr id="36" name="AutoShape 21"/>
          <p:cNvCxnSpPr>
            <a:cxnSpLocks noChangeShapeType="1"/>
            <a:stCxn id="38" idx="3"/>
            <a:endCxn id="39" idx="1"/>
          </p:cNvCxnSpPr>
          <p:nvPr/>
        </p:nvCxnSpPr>
        <p:spPr bwMode="auto">
          <a:xfrm>
            <a:off x="7654841" y="2793448"/>
            <a:ext cx="229710" cy="0"/>
          </a:xfrm>
          <a:prstGeom prst="straightConnector1">
            <a:avLst/>
          </a:prstGeom>
          <a:noFill/>
          <a:ln w="57150">
            <a:solidFill>
              <a:schemeClr val="bg2">
                <a:lumMod val="60000"/>
                <a:lumOff val="40000"/>
              </a:schemeClr>
            </a:solidFill>
            <a:round/>
            <a:headEnd/>
            <a:tailEnd type="triangle" w="med" len="med"/>
          </a:ln>
        </p:spPr>
      </p:cxnSp>
      <p:sp>
        <p:nvSpPr>
          <p:cNvPr id="37" name="AutoShape 12"/>
          <p:cNvSpPr>
            <a:spLocks noChangeArrowheads="1"/>
          </p:cNvSpPr>
          <p:nvPr/>
        </p:nvSpPr>
        <p:spPr bwMode="auto">
          <a:xfrm>
            <a:off x="3839961" y="3911596"/>
            <a:ext cx="3815838" cy="102885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研究者选择：基于 mFOLFOX6 或基于 FOLFIRI 的治疗方案* q2w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(n=154)</a:t>
            </a:r>
          </a:p>
        </p:txBody>
      </p:sp>
      <p:sp>
        <p:nvSpPr>
          <p:cNvPr id="38" name="AutoShape 8"/>
          <p:cNvSpPr>
            <a:spLocks noChangeArrowheads="1"/>
          </p:cNvSpPr>
          <p:nvPr/>
        </p:nvSpPr>
        <p:spPr bwMode="auto">
          <a:xfrm>
            <a:off x="3839967" y="2333045"/>
            <a:ext cx="3814874" cy="920806"/>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帕博利珠单抗 200 mg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(n=153)</a:t>
            </a:r>
          </a:p>
        </p:txBody>
      </p:sp>
      <p:sp>
        <p:nvSpPr>
          <p:cNvPr id="39" name="AutoShape 12"/>
          <p:cNvSpPr>
            <a:spLocks noChangeArrowheads="1"/>
          </p:cNvSpPr>
          <p:nvPr/>
        </p:nvSpPr>
        <p:spPr bwMode="auto">
          <a:xfrm>
            <a:off x="7884551" y="2340253"/>
            <a:ext cx="1144249" cy="906390"/>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FFFFFF"/>
                </a:solidFill>
                <a:uLnTx/>
                <a:uFillTx/>
                <a:latin typeface="Arial" charset="0"/>
                <a:ea typeface="SimSun" pitchFamily="2" charset="-122"/>
                <a:cs typeface="Arial" charset="0"/>
              </a:rPr>
              <a:t>多达 35 个周期或出现 PD/毒性 </a:t>
            </a:r>
          </a:p>
        </p:txBody>
      </p:sp>
      <p:sp>
        <p:nvSpPr>
          <p:cNvPr id="40" name="AutoShape 12"/>
          <p:cNvSpPr>
            <a:spLocks noChangeArrowheads="1"/>
          </p:cNvSpPr>
          <p:nvPr/>
        </p:nvSpPr>
        <p:spPr bwMode="auto">
          <a:xfrm>
            <a:off x="7884550" y="3972830"/>
            <a:ext cx="1144249" cy="906390"/>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PD/ 毒性</a:t>
            </a:r>
            <a:r>
              <a:rPr kumimoji="0" lang="zh-CN" sz="1600" b="0" i="0" u="none" strike="noStrike" cap="none" normalizeH="0" baseline="30000">
                <a:ln>
                  <a:noFill/>
                </a:ln>
                <a:solidFill>
                  <a:srgbClr val="FFFFFF"/>
                </a:solidFill>
                <a:uLnTx/>
                <a:uFillTx/>
                <a:latin typeface="Arial" charset="0"/>
                <a:ea typeface="SimSun" pitchFamily="2" charset="-122"/>
                <a:cs typeface="Arial" charset="0"/>
              </a:rPr>
              <a:t>†</a:t>
            </a:r>
          </a:p>
        </p:txBody>
      </p:sp>
      <p:sp>
        <p:nvSpPr>
          <p:cNvPr id="41" name="Content Placeholder 26"/>
          <p:cNvSpPr txBox="1">
            <a:spLocks/>
          </p:cNvSpPr>
          <p:nvPr/>
        </p:nvSpPr>
        <p:spPr bwMode="auto">
          <a:xfrm>
            <a:off x="3874056" y="3276635"/>
            <a:ext cx="4807123"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zh-CN" sz="1200" b="1" i="0" u="none" strike="noStrike" cap="none" normalizeH="0" baseline="0" dirty="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dirty="0">
                <a:ln>
                  <a:noFill/>
                </a:ln>
                <a:solidFill>
                  <a:srgbClr val="4D4D4D"/>
                </a:solidFill>
                <a:uLnTx/>
                <a:uFillTx/>
                <a:latin typeface="Arial"/>
                <a:ea typeface="SimSun"/>
                <a:cs typeface="Arial"/>
              </a:rPr>
              <a:t>既往全身性治疗 (≤1 vs. 2)</a:t>
            </a:r>
          </a:p>
        </p:txBody>
      </p:sp>
    </p:spTree>
    <p:extLst>
      <p:ext uri="{BB962C8B-B14F-4D97-AF65-F5344CB8AC3E}">
        <p14:creationId xmlns:p14="http://schemas.microsoft.com/office/powerpoint/2010/main" val="41326945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zh-CN"/>
              <a:t>食管癌和胃癌</a:t>
            </a:r>
          </a:p>
        </p:txBody>
      </p:sp>
    </p:spTree>
    <p:extLst>
      <p:ext uri="{BB962C8B-B14F-4D97-AF65-F5344CB8AC3E}">
        <p14:creationId xmlns:p14="http://schemas.microsoft.com/office/powerpoint/2010/main" val="291271669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LBA4：帕博利珠单抗对比化疗用于微卫星高不稳定性/错配修复缺陷转移性结直肠癌：III 期 KEYNOTE-177 研</a:t>
            </a:r>
            <a:r>
              <a:rPr lang="zh-CN" dirty="0" smtClean="0"/>
              <a:t>究</a:t>
            </a:r>
            <a:r>
              <a:rPr lang="en-GB" altLang="zh-CN" dirty="0" smtClean="0"/>
              <a:t> </a:t>
            </a:r>
            <a:r>
              <a:rPr lang="zh-CN" dirty="0" smtClean="0"/>
              <a:t>–</a:t>
            </a:r>
            <a:r>
              <a:rPr lang="en-GB" altLang="zh-CN" dirty="0" smtClean="0"/>
              <a:t> </a:t>
            </a:r>
            <a:r>
              <a:rPr lang="zh-CN" dirty="0" smtClean="0"/>
              <a:t>A</a:t>
            </a:r>
            <a:r>
              <a:rPr lang="zh-CN" dirty="0"/>
              <a:t>ndre T 等人</a:t>
            </a:r>
          </a:p>
        </p:txBody>
      </p:sp>
      <p:sp>
        <p:nvSpPr>
          <p:cNvPr id="3" name="Content Placeholder 2"/>
          <p:cNvSpPr>
            <a:spLocks noGrp="1"/>
          </p:cNvSpPr>
          <p:nvPr>
            <p:ph idx="1"/>
          </p:nvPr>
        </p:nvSpPr>
        <p:spPr>
          <a:xfrm>
            <a:off x="365124" y="1254035"/>
            <a:ext cx="8413751" cy="4746172"/>
          </a:xfrm>
        </p:spPr>
        <p:txBody>
          <a:bodyPr/>
          <a:lstStyle/>
          <a:p>
            <a:pPr marL="0" indent="0">
              <a:buNone/>
            </a:pPr>
            <a:r>
              <a:rPr lang="zh-CN" b="1" dirty="0"/>
              <a:t>关键结果</a:t>
            </a:r>
          </a:p>
          <a:p>
            <a:pPr marL="0" indent="0">
              <a:buNone/>
            </a:pPr>
            <a:endParaRPr lang="en-US" dirty="0"/>
          </a:p>
        </p:txBody>
      </p:sp>
      <p:sp>
        <p:nvSpPr>
          <p:cNvPr id="4" name="Text Placeholder 3"/>
          <p:cNvSpPr>
            <a:spLocks noGrp="1"/>
          </p:cNvSpPr>
          <p:nvPr>
            <p:ph type="body" sz="quarter" idx="10"/>
          </p:nvPr>
        </p:nvSpPr>
        <p:spPr/>
        <p:txBody>
          <a:bodyPr/>
          <a:lstStyle/>
          <a:p>
            <a:r>
              <a:rPr lang="zh-CN" dirty="0"/>
              <a:t>随访中位数（月）（范围）：32.4 (24.0-48.3)</a:t>
            </a:r>
          </a:p>
        </p:txBody>
      </p:sp>
      <p:sp>
        <p:nvSpPr>
          <p:cNvPr id="5" name="Text Placeholder 4"/>
          <p:cNvSpPr>
            <a:spLocks noGrp="1"/>
          </p:cNvSpPr>
          <p:nvPr>
            <p:ph type="body" sz="quarter" idx="11"/>
          </p:nvPr>
        </p:nvSpPr>
        <p:spPr/>
        <p:txBody>
          <a:bodyPr/>
          <a:lstStyle/>
          <a:p>
            <a:r>
              <a:rPr lang="zh-CN"/>
              <a:t>Andre T, et al.J Clin Oncol 2020;38(suppl);abstr LBA4</a:t>
            </a:r>
          </a:p>
        </p:txBody>
      </p:sp>
      <p:sp>
        <p:nvSpPr>
          <p:cNvPr id="8" name="TextBox 7">
            <a:extLst>
              <a:ext uri="{FF2B5EF4-FFF2-40B4-BE49-F238E27FC236}">
                <a16:creationId xmlns:a16="http://schemas.microsoft.com/office/drawing/2014/main" id="{9880B0A5-9869-49EF-9597-0203E081A725}"/>
              </a:ext>
            </a:extLst>
          </p:cNvPr>
          <p:cNvSpPr txBox="1"/>
          <p:nvPr/>
        </p:nvSpPr>
        <p:spPr>
          <a:xfrm>
            <a:off x="3784769" y="1366170"/>
            <a:ext cx="157446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PFS（经 BICR 确认）</a:t>
            </a:r>
          </a:p>
        </p:txBody>
      </p:sp>
      <p:graphicFrame>
        <p:nvGraphicFramePr>
          <p:cNvPr id="140" name="Table 139">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2891957452"/>
              </p:ext>
            </p:extLst>
          </p:nvPr>
        </p:nvGraphicFramePr>
        <p:xfrm>
          <a:off x="4572004" y="1738691"/>
          <a:ext cx="4376496" cy="764640"/>
        </p:xfrm>
        <a:graphic>
          <a:graphicData uri="http://schemas.openxmlformats.org/drawingml/2006/table">
            <a:tbl>
              <a:tblPr firstRow="1" bandRow="1">
                <a:tableStyleId>{5C22544A-7EE6-4342-B048-85BDC9FD1C3A}</a:tableStyleId>
              </a:tblPr>
              <a:tblGrid>
                <a:gridCol w="1168963">
                  <a:extLst>
                    <a:ext uri="{9D8B030D-6E8A-4147-A177-3AD203B41FA5}">
                      <a16:colId xmlns:a16="http://schemas.microsoft.com/office/drawing/2014/main" val="1355162333"/>
                    </a:ext>
                  </a:extLst>
                </a:gridCol>
                <a:gridCol w="991939">
                  <a:extLst>
                    <a:ext uri="{9D8B030D-6E8A-4147-A177-3AD203B41FA5}">
                      <a16:colId xmlns:a16="http://schemas.microsoft.com/office/drawing/2014/main" val="2282534423"/>
                    </a:ext>
                  </a:extLst>
                </a:gridCol>
                <a:gridCol w="1287553">
                  <a:extLst>
                    <a:ext uri="{9D8B030D-6E8A-4147-A177-3AD203B41FA5}">
                      <a16:colId xmlns:a16="http://schemas.microsoft.com/office/drawing/2014/main" val="3541236192"/>
                    </a:ext>
                  </a:extLst>
                </a:gridCol>
                <a:gridCol w="928041">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4D4D4D"/>
                          </a:solidFill>
                        </a:rPr>
                        <a:t>事件 (%)</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4D4D4D"/>
                          </a:solidFill>
                        </a:rPr>
                        <a:t>HR (95% 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i="0">
                          <a:solidFill>
                            <a:srgbClr val="4D4D4D"/>
                          </a:solidFill>
                        </a:rPr>
                        <a:t>p 值</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zh-CN" sz="1200">
                          <a:solidFill>
                            <a:schemeClr val="accent3"/>
                          </a:solidFill>
                        </a:rPr>
                        <a:t>帕博利珠单抗</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54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zh-CN" sz="1200">
                          <a:solidFill>
                            <a:schemeClr val="tx1"/>
                          </a:solidFill>
                        </a:rPr>
                        <a:t>0.60</a:t>
                      </a:r>
                    </a:p>
                    <a:p>
                      <a:pPr algn="ctr"/>
                      <a:r>
                        <a:rPr lang="zh-CN" sz="1200">
                          <a:solidFill>
                            <a:schemeClr val="tx1"/>
                          </a:solidFill>
                        </a:rPr>
                        <a:t>(0.45,</a:t>
                      </a:r>
                      <a:r>
                        <a:rPr lang="zh-CN" sz="1200" baseline="0">
                          <a:solidFill>
                            <a:schemeClr val="tx1"/>
                          </a:solidFill>
                        </a:rPr>
                        <a:t> </a:t>
                      </a:r>
                      <a:r>
                        <a:rPr lang="zh-CN" sz="1200">
                          <a:solidFill>
                            <a:schemeClr val="tx1"/>
                          </a:solidFill>
                        </a:rPr>
                        <a:t>0.80)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0.0002</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zh-CN" sz="1200">
                          <a:solidFill>
                            <a:schemeClr val="accent2"/>
                          </a:solidFill>
                        </a:rPr>
                        <a:t>化疗</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tx1"/>
                          </a:solidFill>
                        </a:rPr>
                        <a:t>73</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rtl="0"/>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grpSp>
        <p:nvGrpSpPr>
          <p:cNvPr id="1095" name="Group 1094">
            <a:extLst>
              <a:ext uri="{FF2B5EF4-FFF2-40B4-BE49-F238E27FC236}">
                <a16:creationId xmlns:a16="http://schemas.microsoft.com/office/drawing/2014/main" id="{37A35679-F852-4063-AEA0-2983B3B20085}"/>
              </a:ext>
            </a:extLst>
          </p:cNvPr>
          <p:cNvGrpSpPr/>
          <p:nvPr/>
        </p:nvGrpSpPr>
        <p:grpSpPr>
          <a:xfrm>
            <a:off x="195500" y="1990891"/>
            <a:ext cx="8383611" cy="3763807"/>
            <a:chOff x="195500" y="2307439"/>
            <a:chExt cx="8383611" cy="3763807"/>
          </a:xfrm>
        </p:grpSpPr>
        <p:sp>
          <p:nvSpPr>
            <p:cNvPr id="9" name="Freeform 21">
              <a:extLst>
                <a:ext uri="{FF2B5EF4-FFF2-40B4-BE49-F238E27FC236}">
                  <a16:creationId xmlns:a16="http://schemas.microsoft.com/office/drawing/2014/main" id="{BC8FCF96-644A-4010-A1B8-81039C7AE06C}"/>
                </a:ext>
              </a:extLst>
            </p:cNvPr>
            <p:cNvSpPr>
              <a:spLocks/>
            </p:cNvSpPr>
            <p:nvPr/>
          </p:nvSpPr>
          <p:spPr bwMode="auto">
            <a:xfrm>
              <a:off x="1829482" y="244636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 name="TextBox 19">
              <a:extLst>
                <a:ext uri="{FF2B5EF4-FFF2-40B4-BE49-F238E27FC236}">
                  <a16:creationId xmlns:a16="http://schemas.microsoft.com/office/drawing/2014/main" id="{8F2775B7-F66D-4068-813A-EF3A298F201F}"/>
                </a:ext>
              </a:extLst>
            </p:cNvPr>
            <p:cNvSpPr txBox="1"/>
            <p:nvPr/>
          </p:nvSpPr>
          <p:spPr>
            <a:xfrm>
              <a:off x="1349536" y="230743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100</a:t>
              </a:r>
            </a:p>
          </p:txBody>
        </p:sp>
        <p:sp>
          <p:nvSpPr>
            <p:cNvPr id="12" name="TextBox 18">
              <a:extLst>
                <a:ext uri="{FF2B5EF4-FFF2-40B4-BE49-F238E27FC236}">
                  <a16:creationId xmlns:a16="http://schemas.microsoft.com/office/drawing/2014/main" id="{24279195-C083-4899-9609-D900352E3FBC}"/>
                </a:ext>
              </a:extLst>
            </p:cNvPr>
            <p:cNvSpPr txBox="1"/>
            <p:nvPr/>
          </p:nvSpPr>
          <p:spPr>
            <a:xfrm rot="16200000">
              <a:off x="832062" y="3460732"/>
              <a:ext cx="63696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PFS，%</a:t>
              </a:r>
            </a:p>
          </p:txBody>
        </p:sp>
        <p:sp>
          <p:nvSpPr>
            <p:cNvPr id="13" name="TextBox 20">
              <a:extLst>
                <a:ext uri="{FF2B5EF4-FFF2-40B4-BE49-F238E27FC236}">
                  <a16:creationId xmlns:a16="http://schemas.microsoft.com/office/drawing/2014/main" id="{22BAEBDF-EA60-4219-B120-5683A13BE27C}"/>
                </a:ext>
              </a:extLst>
            </p:cNvPr>
            <p:cNvSpPr txBox="1"/>
            <p:nvPr/>
          </p:nvSpPr>
          <p:spPr>
            <a:xfrm>
              <a:off x="1442512" y="278890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80</a:t>
              </a:r>
            </a:p>
          </p:txBody>
        </p:sp>
        <p:sp>
          <p:nvSpPr>
            <p:cNvPr id="14" name="TextBox 21">
              <a:extLst>
                <a:ext uri="{FF2B5EF4-FFF2-40B4-BE49-F238E27FC236}">
                  <a16:creationId xmlns:a16="http://schemas.microsoft.com/office/drawing/2014/main" id="{6DCABD78-1571-4822-9794-4379B1250538}"/>
                </a:ext>
              </a:extLst>
            </p:cNvPr>
            <p:cNvSpPr txBox="1"/>
            <p:nvPr/>
          </p:nvSpPr>
          <p:spPr>
            <a:xfrm>
              <a:off x="1442512" y="323169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60</a:t>
              </a:r>
            </a:p>
          </p:txBody>
        </p:sp>
        <p:sp>
          <p:nvSpPr>
            <p:cNvPr id="15" name="TextBox 22">
              <a:extLst>
                <a:ext uri="{FF2B5EF4-FFF2-40B4-BE49-F238E27FC236}">
                  <a16:creationId xmlns:a16="http://schemas.microsoft.com/office/drawing/2014/main" id="{09CC0942-37E0-4322-A8BF-F9F11649D13A}"/>
                </a:ext>
              </a:extLst>
            </p:cNvPr>
            <p:cNvSpPr txBox="1"/>
            <p:nvPr/>
          </p:nvSpPr>
          <p:spPr>
            <a:xfrm>
              <a:off x="1442512" y="371959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40</a:t>
              </a:r>
            </a:p>
          </p:txBody>
        </p:sp>
        <p:sp>
          <p:nvSpPr>
            <p:cNvPr id="16" name="TextBox 23">
              <a:extLst>
                <a:ext uri="{FF2B5EF4-FFF2-40B4-BE49-F238E27FC236}">
                  <a16:creationId xmlns:a16="http://schemas.microsoft.com/office/drawing/2014/main" id="{06DC8CEC-C335-4F99-8E13-25E28EE192B8}"/>
                </a:ext>
              </a:extLst>
            </p:cNvPr>
            <p:cNvSpPr txBox="1"/>
            <p:nvPr/>
          </p:nvSpPr>
          <p:spPr>
            <a:xfrm>
              <a:off x="1442512" y="418247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20</a:t>
              </a:r>
            </a:p>
          </p:txBody>
        </p:sp>
        <p:sp>
          <p:nvSpPr>
            <p:cNvPr id="17" name="TextBox 24">
              <a:extLst>
                <a:ext uri="{FF2B5EF4-FFF2-40B4-BE49-F238E27FC236}">
                  <a16:creationId xmlns:a16="http://schemas.microsoft.com/office/drawing/2014/main" id="{5729E99B-35D4-43E2-BDA9-39634E6193FF}"/>
                </a:ext>
              </a:extLst>
            </p:cNvPr>
            <p:cNvSpPr txBox="1"/>
            <p:nvPr/>
          </p:nvSpPr>
          <p:spPr>
            <a:xfrm>
              <a:off x="1535541" y="468157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18" name="Line 6">
              <a:extLst>
                <a:ext uri="{FF2B5EF4-FFF2-40B4-BE49-F238E27FC236}">
                  <a16:creationId xmlns:a16="http://schemas.microsoft.com/office/drawing/2014/main" id="{853CF16A-22AA-41DE-953C-6878D8985B93}"/>
                </a:ext>
              </a:extLst>
            </p:cNvPr>
            <p:cNvSpPr>
              <a:spLocks noChangeShapeType="1"/>
            </p:cNvSpPr>
            <p:nvPr/>
          </p:nvSpPr>
          <p:spPr bwMode="auto">
            <a:xfrm>
              <a:off x="1735707" y="244636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7">
              <a:extLst>
                <a:ext uri="{FF2B5EF4-FFF2-40B4-BE49-F238E27FC236}">
                  <a16:creationId xmlns:a16="http://schemas.microsoft.com/office/drawing/2014/main" id="{F5B2B798-E610-4DE0-A76D-43360405C811}"/>
                </a:ext>
              </a:extLst>
            </p:cNvPr>
            <p:cNvSpPr>
              <a:spLocks noChangeShapeType="1"/>
            </p:cNvSpPr>
            <p:nvPr/>
          </p:nvSpPr>
          <p:spPr bwMode="auto">
            <a:xfrm>
              <a:off x="1735707" y="292605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8">
              <a:extLst>
                <a:ext uri="{FF2B5EF4-FFF2-40B4-BE49-F238E27FC236}">
                  <a16:creationId xmlns:a16="http://schemas.microsoft.com/office/drawing/2014/main" id="{48CDDD8F-1904-4915-AE87-44949E205690}"/>
                </a:ext>
              </a:extLst>
            </p:cNvPr>
            <p:cNvSpPr>
              <a:spLocks noChangeShapeType="1"/>
            </p:cNvSpPr>
            <p:nvPr/>
          </p:nvSpPr>
          <p:spPr bwMode="auto">
            <a:xfrm>
              <a:off x="1735707" y="338420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9">
              <a:extLst>
                <a:ext uri="{FF2B5EF4-FFF2-40B4-BE49-F238E27FC236}">
                  <a16:creationId xmlns:a16="http://schemas.microsoft.com/office/drawing/2014/main" id="{00C76CE3-769B-479B-AC6E-E6EA0896BB81}"/>
                </a:ext>
              </a:extLst>
            </p:cNvPr>
            <p:cNvSpPr>
              <a:spLocks noChangeShapeType="1"/>
            </p:cNvSpPr>
            <p:nvPr/>
          </p:nvSpPr>
          <p:spPr bwMode="auto">
            <a:xfrm>
              <a:off x="1735707" y="385716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10">
              <a:extLst>
                <a:ext uri="{FF2B5EF4-FFF2-40B4-BE49-F238E27FC236}">
                  <a16:creationId xmlns:a16="http://schemas.microsoft.com/office/drawing/2014/main" id="{CCE6ED19-B208-437D-91FC-D84E4E93C3A3}"/>
                </a:ext>
              </a:extLst>
            </p:cNvPr>
            <p:cNvSpPr>
              <a:spLocks noChangeShapeType="1"/>
            </p:cNvSpPr>
            <p:nvPr/>
          </p:nvSpPr>
          <p:spPr bwMode="auto">
            <a:xfrm>
              <a:off x="1735707" y="432025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3" name="Line 11">
              <a:extLst>
                <a:ext uri="{FF2B5EF4-FFF2-40B4-BE49-F238E27FC236}">
                  <a16:creationId xmlns:a16="http://schemas.microsoft.com/office/drawing/2014/main" id="{63F201BC-C2E2-434A-B307-7043096B4AE6}"/>
                </a:ext>
              </a:extLst>
            </p:cNvPr>
            <p:cNvSpPr>
              <a:spLocks noChangeShapeType="1"/>
            </p:cNvSpPr>
            <p:nvPr/>
          </p:nvSpPr>
          <p:spPr bwMode="auto">
            <a:xfrm>
              <a:off x="1735707" y="48189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51" name="TextBox 50">
              <a:extLst>
                <a:ext uri="{FF2B5EF4-FFF2-40B4-BE49-F238E27FC236}">
                  <a16:creationId xmlns:a16="http://schemas.microsoft.com/office/drawing/2014/main" id="{9B3C8ADB-92E1-4F9D-911E-9874926B42EB}"/>
                </a:ext>
              </a:extLst>
            </p:cNvPr>
            <p:cNvSpPr txBox="1"/>
            <p:nvPr/>
          </p:nvSpPr>
          <p:spPr>
            <a:xfrm>
              <a:off x="4299887" y="5147193"/>
              <a:ext cx="119160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时间（月）</a:t>
              </a:r>
            </a:p>
          </p:txBody>
        </p:sp>
        <p:sp>
          <p:nvSpPr>
            <p:cNvPr id="25" name="Line 21">
              <a:extLst>
                <a:ext uri="{FF2B5EF4-FFF2-40B4-BE49-F238E27FC236}">
                  <a16:creationId xmlns:a16="http://schemas.microsoft.com/office/drawing/2014/main" id="{AAA03805-8B1E-4226-988E-E5707C636C63}"/>
                </a:ext>
              </a:extLst>
            </p:cNvPr>
            <p:cNvSpPr>
              <a:spLocks noChangeShapeType="1"/>
            </p:cNvSpPr>
            <p:nvPr/>
          </p:nvSpPr>
          <p:spPr bwMode="auto">
            <a:xfrm>
              <a:off x="182722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191254C7-6C0B-45A9-89D3-B4346E1579D0}"/>
                </a:ext>
              </a:extLst>
            </p:cNvPr>
            <p:cNvSpPr>
              <a:spLocks noChangeShapeType="1"/>
            </p:cNvSpPr>
            <p:nvPr/>
          </p:nvSpPr>
          <p:spPr bwMode="auto">
            <a:xfrm>
              <a:off x="239045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00D9A7A7-DCAA-4158-BBF9-10E3FF221436}"/>
                </a:ext>
              </a:extLst>
            </p:cNvPr>
            <p:cNvSpPr>
              <a:spLocks noChangeShapeType="1"/>
            </p:cNvSpPr>
            <p:nvPr/>
          </p:nvSpPr>
          <p:spPr bwMode="auto">
            <a:xfrm>
              <a:off x="286511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112801CB-66DC-4273-ADF4-C5E45F7CF290}"/>
                </a:ext>
              </a:extLst>
            </p:cNvPr>
            <p:cNvSpPr>
              <a:spLocks noChangeShapeType="1"/>
            </p:cNvSpPr>
            <p:nvPr/>
          </p:nvSpPr>
          <p:spPr bwMode="auto">
            <a:xfrm>
              <a:off x="3352637"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DE5142A-8909-4238-A299-EB39E7DD2ED8}"/>
                </a:ext>
              </a:extLst>
            </p:cNvPr>
            <p:cNvSpPr>
              <a:spLocks noChangeShapeType="1"/>
            </p:cNvSpPr>
            <p:nvPr/>
          </p:nvSpPr>
          <p:spPr bwMode="auto">
            <a:xfrm>
              <a:off x="3850994"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C26DFFB5-8EB3-4F48-BC2C-F853EA72C5A1}"/>
                </a:ext>
              </a:extLst>
            </p:cNvPr>
            <p:cNvSpPr>
              <a:spLocks noChangeShapeType="1"/>
            </p:cNvSpPr>
            <p:nvPr/>
          </p:nvSpPr>
          <p:spPr bwMode="auto">
            <a:xfrm>
              <a:off x="438015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FE6971-4670-4150-9ABA-647F0FD5751B}"/>
                </a:ext>
              </a:extLst>
            </p:cNvPr>
            <p:cNvSpPr>
              <a:spLocks noChangeShapeType="1"/>
            </p:cNvSpPr>
            <p:nvPr/>
          </p:nvSpPr>
          <p:spPr bwMode="auto">
            <a:xfrm>
              <a:off x="4907656"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198BAFF9-38F4-41C4-9A89-6BADDF5E4AD6}"/>
                </a:ext>
              </a:extLst>
            </p:cNvPr>
            <p:cNvSpPr>
              <a:spLocks noChangeShapeType="1"/>
            </p:cNvSpPr>
            <p:nvPr/>
          </p:nvSpPr>
          <p:spPr bwMode="auto">
            <a:xfrm>
              <a:off x="539491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8FCC0DCA-AF97-4210-B290-AF734C465520}"/>
                </a:ext>
              </a:extLst>
            </p:cNvPr>
            <p:cNvSpPr>
              <a:spLocks noChangeShapeType="1"/>
            </p:cNvSpPr>
            <p:nvPr/>
          </p:nvSpPr>
          <p:spPr bwMode="auto">
            <a:xfrm>
              <a:off x="588244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DD8ADFDC-5B4C-47F6-89AC-C47651F7819F}"/>
                </a:ext>
              </a:extLst>
            </p:cNvPr>
            <p:cNvSpPr>
              <a:spLocks noChangeShapeType="1"/>
            </p:cNvSpPr>
            <p:nvPr/>
          </p:nvSpPr>
          <p:spPr bwMode="auto">
            <a:xfrm>
              <a:off x="638079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15A0636A-319F-43F7-97E2-3E05772E3833}"/>
                </a:ext>
              </a:extLst>
            </p:cNvPr>
            <p:cNvSpPr>
              <a:spLocks noChangeShapeType="1"/>
            </p:cNvSpPr>
            <p:nvPr/>
          </p:nvSpPr>
          <p:spPr bwMode="auto">
            <a:xfrm>
              <a:off x="6909958"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19">
              <a:extLst>
                <a:ext uri="{FF2B5EF4-FFF2-40B4-BE49-F238E27FC236}">
                  <a16:creationId xmlns:a16="http://schemas.microsoft.com/office/drawing/2014/main" id="{F1CE764F-5EA1-4AE9-ABCA-C9DC28D55638}"/>
                </a:ext>
              </a:extLst>
            </p:cNvPr>
            <p:cNvSpPr>
              <a:spLocks noChangeShapeType="1"/>
            </p:cNvSpPr>
            <p:nvPr/>
          </p:nvSpPr>
          <p:spPr bwMode="auto">
            <a:xfrm>
              <a:off x="746222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Line 21">
              <a:extLst>
                <a:ext uri="{FF2B5EF4-FFF2-40B4-BE49-F238E27FC236}">
                  <a16:creationId xmlns:a16="http://schemas.microsoft.com/office/drawing/2014/main" id="{C30C7CF3-C2CC-48FB-BD1F-405FCC5AA446}"/>
                </a:ext>
              </a:extLst>
            </p:cNvPr>
            <p:cNvSpPr>
              <a:spLocks noChangeShapeType="1"/>
            </p:cNvSpPr>
            <p:nvPr/>
          </p:nvSpPr>
          <p:spPr bwMode="auto">
            <a:xfrm>
              <a:off x="7991330"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26">
              <a:extLst>
                <a:ext uri="{FF2B5EF4-FFF2-40B4-BE49-F238E27FC236}">
                  <a16:creationId xmlns:a16="http://schemas.microsoft.com/office/drawing/2014/main" id="{2A729CEB-B4A0-4424-B2C3-7D7C978ABE03}"/>
                </a:ext>
              </a:extLst>
            </p:cNvPr>
            <p:cNvSpPr txBox="1"/>
            <p:nvPr/>
          </p:nvSpPr>
          <p:spPr>
            <a:xfrm>
              <a:off x="1770262"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39" name="TextBox 28">
              <a:extLst>
                <a:ext uri="{FF2B5EF4-FFF2-40B4-BE49-F238E27FC236}">
                  <a16:creationId xmlns:a16="http://schemas.microsoft.com/office/drawing/2014/main" id="{DDFEF5F3-B4CE-4EA3-B864-9E729ED4A8E8}"/>
                </a:ext>
              </a:extLst>
            </p:cNvPr>
            <p:cNvSpPr txBox="1"/>
            <p:nvPr/>
          </p:nvSpPr>
          <p:spPr>
            <a:xfrm>
              <a:off x="2307614"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a:t>
              </a:r>
            </a:p>
          </p:txBody>
        </p:sp>
        <p:sp>
          <p:nvSpPr>
            <p:cNvPr id="40" name="TextBox 30">
              <a:extLst>
                <a:ext uri="{FF2B5EF4-FFF2-40B4-BE49-F238E27FC236}">
                  <a16:creationId xmlns:a16="http://schemas.microsoft.com/office/drawing/2014/main" id="{538DFA5A-135C-42AD-B298-B63CC22B2755}"/>
                </a:ext>
              </a:extLst>
            </p:cNvPr>
            <p:cNvSpPr txBox="1"/>
            <p:nvPr/>
          </p:nvSpPr>
          <p:spPr>
            <a:xfrm>
              <a:off x="2775468"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8</a:t>
              </a:r>
            </a:p>
          </p:txBody>
        </p:sp>
        <p:sp>
          <p:nvSpPr>
            <p:cNvPr id="41" name="TextBox 30">
              <a:extLst>
                <a:ext uri="{FF2B5EF4-FFF2-40B4-BE49-F238E27FC236}">
                  <a16:creationId xmlns:a16="http://schemas.microsoft.com/office/drawing/2014/main" id="{880310B0-F75C-4245-A538-6E51FF63F59D}"/>
                </a:ext>
              </a:extLst>
            </p:cNvPr>
            <p:cNvSpPr txBox="1"/>
            <p:nvPr/>
          </p:nvSpPr>
          <p:spPr>
            <a:xfrm>
              <a:off x="3222707"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12</a:t>
              </a:r>
            </a:p>
          </p:txBody>
        </p:sp>
        <p:sp>
          <p:nvSpPr>
            <p:cNvPr id="42" name="TextBox 30">
              <a:extLst>
                <a:ext uri="{FF2B5EF4-FFF2-40B4-BE49-F238E27FC236}">
                  <a16:creationId xmlns:a16="http://schemas.microsoft.com/office/drawing/2014/main" id="{1DEEF029-365F-47F6-BF99-5CE48FCA1F30}"/>
                </a:ext>
              </a:extLst>
            </p:cNvPr>
            <p:cNvSpPr txBox="1"/>
            <p:nvPr/>
          </p:nvSpPr>
          <p:spPr>
            <a:xfrm>
              <a:off x="371572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16</a:t>
              </a:r>
            </a:p>
          </p:txBody>
        </p:sp>
        <p:sp>
          <p:nvSpPr>
            <p:cNvPr id="43" name="TextBox 26">
              <a:extLst>
                <a:ext uri="{FF2B5EF4-FFF2-40B4-BE49-F238E27FC236}">
                  <a16:creationId xmlns:a16="http://schemas.microsoft.com/office/drawing/2014/main" id="{4E536076-C59C-4F41-97CB-639F69694253}"/>
                </a:ext>
              </a:extLst>
            </p:cNvPr>
            <p:cNvSpPr txBox="1"/>
            <p:nvPr/>
          </p:nvSpPr>
          <p:spPr>
            <a:xfrm>
              <a:off x="4249380"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20</a:t>
              </a:r>
            </a:p>
          </p:txBody>
        </p:sp>
        <p:sp>
          <p:nvSpPr>
            <p:cNvPr id="44" name="TextBox 28">
              <a:extLst>
                <a:ext uri="{FF2B5EF4-FFF2-40B4-BE49-F238E27FC236}">
                  <a16:creationId xmlns:a16="http://schemas.microsoft.com/office/drawing/2014/main" id="{1D13A1F4-57E6-486E-A974-F27F78EE2E62}"/>
                </a:ext>
              </a:extLst>
            </p:cNvPr>
            <p:cNvSpPr txBox="1"/>
            <p:nvPr/>
          </p:nvSpPr>
          <p:spPr>
            <a:xfrm>
              <a:off x="477688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24</a:t>
              </a:r>
            </a:p>
          </p:txBody>
        </p:sp>
        <p:sp>
          <p:nvSpPr>
            <p:cNvPr id="45" name="TextBox 30">
              <a:extLst>
                <a:ext uri="{FF2B5EF4-FFF2-40B4-BE49-F238E27FC236}">
                  <a16:creationId xmlns:a16="http://schemas.microsoft.com/office/drawing/2014/main" id="{D85F3557-ABBE-4B1F-92F8-58FA4F684AF0}"/>
                </a:ext>
              </a:extLst>
            </p:cNvPr>
            <p:cNvSpPr txBox="1"/>
            <p:nvPr/>
          </p:nvSpPr>
          <p:spPr>
            <a:xfrm>
              <a:off x="525881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28</a:t>
              </a:r>
            </a:p>
          </p:txBody>
        </p:sp>
        <p:sp>
          <p:nvSpPr>
            <p:cNvPr id="46" name="TextBox 30">
              <a:extLst>
                <a:ext uri="{FF2B5EF4-FFF2-40B4-BE49-F238E27FC236}">
                  <a16:creationId xmlns:a16="http://schemas.microsoft.com/office/drawing/2014/main" id="{9F4A5B27-7898-47B2-8148-9598DC4E966D}"/>
                </a:ext>
              </a:extLst>
            </p:cNvPr>
            <p:cNvSpPr txBox="1"/>
            <p:nvPr/>
          </p:nvSpPr>
          <p:spPr>
            <a:xfrm>
              <a:off x="5747909"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32</a:t>
              </a:r>
            </a:p>
          </p:txBody>
        </p:sp>
        <p:sp>
          <p:nvSpPr>
            <p:cNvPr id="47" name="TextBox 30">
              <a:extLst>
                <a:ext uri="{FF2B5EF4-FFF2-40B4-BE49-F238E27FC236}">
                  <a16:creationId xmlns:a16="http://schemas.microsoft.com/office/drawing/2014/main" id="{D2CB4251-5CF3-4F7F-9A03-93970DFAD241}"/>
                </a:ext>
              </a:extLst>
            </p:cNvPr>
            <p:cNvSpPr txBox="1"/>
            <p:nvPr/>
          </p:nvSpPr>
          <p:spPr>
            <a:xfrm>
              <a:off x="6251603"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36</a:t>
              </a:r>
            </a:p>
          </p:txBody>
        </p:sp>
        <p:sp>
          <p:nvSpPr>
            <p:cNvPr id="48" name="TextBox 26">
              <a:extLst>
                <a:ext uri="{FF2B5EF4-FFF2-40B4-BE49-F238E27FC236}">
                  <a16:creationId xmlns:a16="http://schemas.microsoft.com/office/drawing/2014/main" id="{F047B96F-D79A-46ED-9324-B2A329528647}"/>
                </a:ext>
              </a:extLst>
            </p:cNvPr>
            <p:cNvSpPr txBox="1"/>
            <p:nvPr/>
          </p:nvSpPr>
          <p:spPr>
            <a:xfrm>
              <a:off x="678451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40</a:t>
              </a:r>
            </a:p>
          </p:txBody>
        </p:sp>
        <p:sp>
          <p:nvSpPr>
            <p:cNvPr id="49" name="TextBox 28">
              <a:extLst>
                <a:ext uri="{FF2B5EF4-FFF2-40B4-BE49-F238E27FC236}">
                  <a16:creationId xmlns:a16="http://schemas.microsoft.com/office/drawing/2014/main" id="{3E19C9C0-A7D6-412F-ABFA-122B8C4CE5F0}"/>
                </a:ext>
              </a:extLst>
            </p:cNvPr>
            <p:cNvSpPr txBox="1"/>
            <p:nvPr/>
          </p:nvSpPr>
          <p:spPr>
            <a:xfrm>
              <a:off x="737313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44</a:t>
              </a:r>
            </a:p>
          </p:txBody>
        </p:sp>
        <p:sp>
          <p:nvSpPr>
            <p:cNvPr id="50" name="TextBox 28">
              <a:extLst>
                <a:ext uri="{FF2B5EF4-FFF2-40B4-BE49-F238E27FC236}">
                  <a16:creationId xmlns:a16="http://schemas.microsoft.com/office/drawing/2014/main" id="{F5C47312-2741-435B-9C84-5C5CFEF4E457}"/>
                </a:ext>
              </a:extLst>
            </p:cNvPr>
            <p:cNvSpPr txBox="1"/>
            <p:nvPr/>
          </p:nvSpPr>
          <p:spPr>
            <a:xfrm>
              <a:off x="789474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48</a:t>
              </a:r>
            </a:p>
          </p:txBody>
        </p:sp>
        <p:grpSp>
          <p:nvGrpSpPr>
            <p:cNvPr id="1031" name="Group 1030">
              <a:extLst>
                <a:ext uri="{FF2B5EF4-FFF2-40B4-BE49-F238E27FC236}">
                  <a16:creationId xmlns:a16="http://schemas.microsoft.com/office/drawing/2014/main" id="{4DAA89DF-350D-48BF-B2F1-D9C1376554BF}"/>
                </a:ext>
              </a:extLst>
            </p:cNvPr>
            <p:cNvGrpSpPr/>
            <p:nvPr/>
          </p:nvGrpSpPr>
          <p:grpSpPr>
            <a:xfrm>
              <a:off x="356040" y="5494374"/>
              <a:ext cx="7797361" cy="292388"/>
              <a:chOff x="356040" y="5494374"/>
              <a:chExt cx="7797361" cy="292388"/>
            </a:xfrm>
          </p:grpSpPr>
          <p:sp>
            <p:nvSpPr>
              <p:cNvPr id="55" name="TextBox 26">
                <a:extLst>
                  <a:ext uri="{FF2B5EF4-FFF2-40B4-BE49-F238E27FC236}">
                    <a16:creationId xmlns:a16="http://schemas.microsoft.com/office/drawing/2014/main" id="{68C0DE53-1A9A-47E4-B5AD-DFAD6BEDC4E2}"/>
                  </a:ext>
                </a:extLst>
              </p:cNvPr>
              <p:cNvSpPr txBox="1"/>
              <p:nvPr/>
            </p:nvSpPr>
            <p:spPr>
              <a:xfrm>
                <a:off x="1677288" y="5499465"/>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153</a:t>
                </a:r>
              </a:p>
            </p:txBody>
          </p:sp>
          <p:sp>
            <p:nvSpPr>
              <p:cNvPr id="56" name="TextBox 28">
                <a:extLst>
                  <a:ext uri="{FF2B5EF4-FFF2-40B4-BE49-F238E27FC236}">
                    <a16:creationId xmlns:a16="http://schemas.microsoft.com/office/drawing/2014/main" id="{44AC6307-D38E-4E6C-BCB4-49EFE8C5604D}"/>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96</a:t>
                </a:r>
              </a:p>
            </p:txBody>
          </p:sp>
          <p:sp>
            <p:nvSpPr>
              <p:cNvPr id="57" name="TextBox 30">
                <a:extLst>
                  <a:ext uri="{FF2B5EF4-FFF2-40B4-BE49-F238E27FC236}">
                    <a16:creationId xmlns:a16="http://schemas.microsoft.com/office/drawing/2014/main" id="{B05522FB-F1F3-40CC-9AF6-B15A329D9C0A}"/>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77</a:t>
                </a:r>
              </a:p>
            </p:txBody>
          </p:sp>
          <p:sp>
            <p:nvSpPr>
              <p:cNvPr id="58" name="TextBox 30">
                <a:extLst>
                  <a:ext uri="{FF2B5EF4-FFF2-40B4-BE49-F238E27FC236}">
                    <a16:creationId xmlns:a16="http://schemas.microsoft.com/office/drawing/2014/main" id="{724B278A-F88F-49B4-9318-11FAF0743CE3}"/>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72</a:t>
                </a:r>
              </a:p>
            </p:txBody>
          </p:sp>
          <p:sp>
            <p:nvSpPr>
              <p:cNvPr id="59" name="TextBox 30">
                <a:extLst>
                  <a:ext uri="{FF2B5EF4-FFF2-40B4-BE49-F238E27FC236}">
                    <a16:creationId xmlns:a16="http://schemas.microsoft.com/office/drawing/2014/main" id="{C7F39B32-6681-4F0F-8952-81CC22EFDFBA}"/>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64</a:t>
                </a:r>
              </a:p>
            </p:txBody>
          </p:sp>
          <p:sp>
            <p:nvSpPr>
              <p:cNvPr id="60" name="TextBox 26">
                <a:extLst>
                  <a:ext uri="{FF2B5EF4-FFF2-40B4-BE49-F238E27FC236}">
                    <a16:creationId xmlns:a16="http://schemas.microsoft.com/office/drawing/2014/main" id="{32EF7FD9-BC10-4D8F-BE73-4BA6ED0EC0B8}"/>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60</a:t>
                </a:r>
              </a:p>
            </p:txBody>
          </p:sp>
          <p:sp>
            <p:nvSpPr>
              <p:cNvPr id="61" name="TextBox 28">
                <a:extLst>
                  <a:ext uri="{FF2B5EF4-FFF2-40B4-BE49-F238E27FC236}">
                    <a16:creationId xmlns:a16="http://schemas.microsoft.com/office/drawing/2014/main" id="{C4CD0C35-BC2C-4FD8-922E-43B45090C4E8}"/>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55</a:t>
                </a:r>
              </a:p>
            </p:txBody>
          </p:sp>
          <p:sp>
            <p:nvSpPr>
              <p:cNvPr id="62" name="TextBox 30">
                <a:extLst>
                  <a:ext uri="{FF2B5EF4-FFF2-40B4-BE49-F238E27FC236}">
                    <a16:creationId xmlns:a16="http://schemas.microsoft.com/office/drawing/2014/main" id="{2536EB7E-F0FC-4753-8AE3-9274FBD2D457}"/>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37</a:t>
                </a:r>
              </a:p>
            </p:txBody>
          </p:sp>
          <p:sp>
            <p:nvSpPr>
              <p:cNvPr id="63" name="TextBox 30">
                <a:extLst>
                  <a:ext uri="{FF2B5EF4-FFF2-40B4-BE49-F238E27FC236}">
                    <a16:creationId xmlns:a16="http://schemas.microsoft.com/office/drawing/2014/main" id="{09031D82-486A-4FF6-BB76-E1262D1E8378}"/>
                  </a:ext>
                </a:extLst>
              </p:cNvPr>
              <p:cNvSpPr txBox="1"/>
              <p:nvPr/>
            </p:nvSpPr>
            <p:spPr>
              <a:xfrm>
                <a:off x="5747909"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20</a:t>
                </a:r>
              </a:p>
            </p:txBody>
          </p:sp>
          <p:sp>
            <p:nvSpPr>
              <p:cNvPr id="64" name="TextBox 30">
                <a:extLst>
                  <a:ext uri="{FF2B5EF4-FFF2-40B4-BE49-F238E27FC236}">
                    <a16:creationId xmlns:a16="http://schemas.microsoft.com/office/drawing/2014/main" id="{62D2014C-EB53-4204-ABB8-09BFC9C4C22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7</a:t>
                </a:r>
              </a:p>
            </p:txBody>
          </p:sp>
          <p:sp>
            <p:nvSpPr>
              <p:cNvPr id="65" name="TextBox 26">
                <a:extLst>
                  <a:ext uri="{FF2B5EF4-FFF2-40B4-BE49-F238E27FC236}">
                    <a16:creationId xmlns:a16="http://schemas.microsoft.com/office/drawing/2014/main" id="{671F8EBD-7429-4B93-B0DB-61241835185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a:t>
                </a:r>
              </a:p>
            </p:txBody>
          </p:sp>
          <p:sp>
            <p:nvSpPr>
              <p:cNvPr id="66" name="TextBox 28">
                <a:extLst>
                  <a:ext uri="{FF2B5EF4-FFF2-40B4-BE49-F238E27FC236}">
                    <a16:creationId xmlns:a16="http://schemas.microsoft.com/office/drawing/2014/main" id="{6CE1F7C8-E6A2-41EF-BCEB-7B9F040E3D04}"/>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0</a:t>
                </a:r>
              </a:p>
            </p:txBody>
          </p:sp>
          <p:sp>
            <p:nvSpPr>
              <p:cNvPr id="67" name="TextBox 28">
                <a:extLst>
                  <a:ext uri="{FF2B5EF4-FFF2-40B4-BE49-F238E27FC236}">
                    <a16:creationId xmlns:a16="http://schemas.microsoft.com/office/drawing/2014/main" id="{8AC58180-0A7F-4AF1-AB24-5E3459BA2D3E}"/>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0</a:t>
                </a:r>
              </a:p>
            </p:txBody>
          </p:sp>
          <p:sp>
            <p:nvSpPr>
              <p:cNvPr id="54" name="TextBox 53">
                <a:extLst>
                  <a:ext uri="{FF2B5EF4-FFF2-40B4-BE49-F238E27FC236}">
                    <a16:creationId xmlns:a16="http://schemas.microsoft.com/office/drawing/2014/main" id="{87D87753-CD3F-4A05-A598-17FDFF389543}"/>
                  </a:ext>
                </a:extLst>
              </p:cNvPr>
              <p:cNvSpPr txBox="1"/>
              <p:nvPr/>
            </p:nvSpPr>
            <p:spPr>
              <a:xfrm>
                <a:off x="356040" y="5494374"/>
                <a:ext cx="134524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帕博利珠单抗</a:t>
                </a:r>
              </a:p>
            </p:txBody>
          </p:sp>
        </p:grpSp>
        <p:grpSp>
          <p:nvGrpSpPr>
            <p:cNvPr id="1032" name="Group 1031">
              <a:extLst>
                <a:ext uri="{FF2B5EF4-FFF2-40B4-BE49-F238E27FC236}">
                  <a16:creationId xmlns:a16="http://schemas.microsoft.com/office/drawing/2014/main" id="{ACFDDB83-3FA2-41AF-A433-6D118AB0D96F}"/>
                </a:ext>
              </a:extLst>
            </p:cNvPr>
            <p:cNvGrpSpPr/>
            <p:nvPr/>
          </p:nvGrpSpPr>
          <p:grpSpPr>
            <a:xfrm>
              <a:off x="407523" y="5778858"/>
              <a:ext cx="7745865" cy="292388"/>
              <a:chOff x="407523" y="5778858"/>
              <a:chExt cx="7745865" cy="292388"/>
            </a:xfrm>
          </p:grpSpPr>
          <p:sp>
            <p:nvSpPr>
              <p:cNvPr id="71" name="TextBox 26">
                <a:extLst>
                  <a:ext uri="{FF2B5EF4-FFF2-40B4-BE49-F238E27FC236}">
                    <a16:creationId xmlns:a16="http://schemas.microsoft.com/office/drawing/2014/main" id="{0A84828B-AAEC-4CCC-947B-A218EB9F1F01}"/>
                  </a:ext>
                </a:extLst>
              </p:cNvPr>
              <p:cNvSpPr txBox="1"/>
              <p:nvPr/>
            </p:nvSpPr>
            <p:spPr>
              <a:xfrm>
                <a:off x="1677289"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B2C0D8"/>
                    </a:solidFill>
                    <a:uLnTx/>
                    <a:uFillTx/>
                    <a:latin typeface="Arial"/>
                    <a:ea typeface="SimSun"/>
                    <a:cs typeface="Arial"/>
                  </a:rPr>
                  <a:t>154</a:t>
                </a:r>
              </a:p>
            </p:txBody>
          </p:sp>
          <p:sp>
            <p:nvSpPr>
              <p:cNvPr id="72" name="TextBox 28">
                <a:extLst>
                  <a:ext uri="{FF2B5EF4-FFF2-40B4-BE49-F238E27FC236}">
                    <a16:creationId xmlns:a16="http://schemas.microsoft.com/office/drawing/2014/main" id="{0A48771C-49E8-4192-BBFF-BA06144E8780}"/>
                  </a:ext>
                </a:extLst>
              </p:cNvPr>
              <p:cNvSpPr txBox="1"/>
              <p:nvPr/>
            </p:nvSpPr>
            <p:spPr>
              <a:xfrm>
                <a:off x="2214640"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100</a:t>
                </a:r>
              </a:p>
            </p:txBody>
          </p:sp>
          <p:sp>
            <p:nvSpPr>
              <p:cNvPr id="73" name="TextBox 30">
                <a:extLst>
                  <a:ext uri="{FF2B5EF4-FFF2-40B4-BE49-F238E27FC236}">
                    <a16:creationId xmlns:a16="http://schemas.microsoft.com/office/drawing/2014/main" id="{B1AA4ED7-9A0D-421F-B959-FF9446702EFA}"/>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68</a:t>
                </a:r>
              </a:p>
            </p:txBody>
          </p:sp>
          <p:sp>
            <p:nvSpPr>
              <p:cNvPr id="74" name="TextBox 30">
                <a:extLst>
                  <a:ext uri="{FF2B5EF4-FFF2-40B4-BE49-F238E27FC236}">
                    <a16:creationId xmlns:a16="http://schemas.microsoft.com/office/drawing/2014/main" id="{8E28842E-520C-4934-A80D-689D1805A319}"/>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43</a:t>
                </a:r>
              </a:p>
            </p:txBody>
          </p:sp>
          <p:sp>
            <p:nvSpPr>
              <p:cNvPr id="75" name="TextBox 30">
                <a:extLst>
                  <a:ext uri="{FF2B5EF4-FFF2-40B4-BE49-F238E27FC236}">
                    <a16:creationId xmlns:a16="http://schemas.microsoft.com/office/drawing/2014/main" id="{BC31A66D-148D-4EC4-BD35-41480DB450E4}"/>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33</a:t>
                </a:r>
              </a:p>
            </p:txBody>
          </p:sp>
          <p:sp>
            <p:nvSpPr>
              <p:cNvPr id="76" name="TextBox 26">
                <a:extLst>
                  <a:ext uri="{FF2B5EF4-FFF2-40B4-BE49-F238E27FC236}">
                    <a16:creationId xmlns:a16="http://schemas.microsoft.com/office/drawing/2014/main" id="{5C1A71A1-D5C2-499A-A7CB-204AE31399E7}"/>
                  </a:ext>
                </a:extLst>
              </p:cNvPr>
              <p:cNvSpPr txBox="1"/>
              <p:nvPr/>
            </p:nvSpPr>
            <p:spPr>
              <a:xfrm>
                <a:off x="4249383"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22</a:t>
                </a:r>
              </a:p>
            </p:txBody>
          </p:sp>
          <p:sp>
            <p:nvSpPr>
              <p:cNvPr id="77" name="TextBox 28">
                <a:extLst>
                  <a:ext uri="{FF2B5EF4-FFF2-40B4-BE49-F238E27FC236}">
                    <a16:creationId xmlns:a16="http://schemas.microsoft.com/office/drawing/2014/main" id="{73346A84-7342-4C12-897C-6102234CDA85}"/>
                  </a:ext>
                </a:extLst>
              </p:cNvPr>
              <p:cNvSpPr txBox="1"/>
              <p:nvPr/>
            </p:nvSpPr>
            <p:spPr>
              <a:xfrm>
                <a:off x="4776884"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18</a:t>
                </a:r>
              </a:p>
            </p:txBody>
          </p:sp>
          <p:sp>
            <p:nvSpPr>
              <p:cNvPr id="78" name="TextBox 30">
                <a:extLst>
                  <a:ext uri="{FF2B5EF4-FFF2-40B4-BE49-F238E27FC236}">
                    <a16:creationId xmlns:a16="http://schemas.microsoft.com/office/drawing/2014/main" id="{6D1727D8-5FCE-4BFA-8C16-C18F274F1452}"/>
                  </a:ext>
                </a:extLst>
              </p:cNvPr>
              <p:cNvSpPr txBox="1"/>
              <p:nvPr/>
            </p:nvSpPr>
            <p:spPr>
              <a:xfrm>
                <a:off x="526500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11</a:t>
                </a:r>
              </a:p>
            </p:txBody>
          </p:sp>
          <p:sp>
            <p:nvSpPr>
              <p:cNvPr id="79" name="TextBox 30">
                <a:extLst>
                  <a:ext uri="{FF2B5EF4-FFF2-40B4-BE49-F238E27FC236}">
                    <a16:creationId xmlns:a16="http://schemas.microsoft.com/office/drawing/2014/main" id="{C5D40405-AAA1-48EA-94F4-9EC7046D5868}"/>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4</a:t>
                </a:r>
              </a:p>
            </p:txBody>
          </p:sp>
          <p:sp>
            <p:nvSpPr>
              <p:cNvPr id="80" name="TextBox 30">
                <a:extLst>
                  <a:ext uri="{FF2B5EF4-FFF2-40B4-BE49-F238E27FC236}">
                    <a16:creationId xmlns:a16="http://schemas.microsoft.com/office/drawing/2014/main" id="{678599B5-038D-4A79-A396-0DD8FD461B27}"/>
                  </a:ext>
                </a:extLst>
              </p:cNvPr>
              <p:cNvSpPr txBox="1"/>
              <p:nvPr/>
            </p:nvSpPr>
            <p:spPr>
              <a:xfrm>
                <a:off x="629809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a:t>
                </a:r>
              </a:p>
            </p:txBody>
          </p:sp>
          <p:sp>
            <p:nvSpPr>
              <p:cNvPr id="81" name="TextBox 26">
                <a:extLst>
                  <a:ext uri="{FF2B5EF4-FFF2-40B4-BE49-F238E27FC236}">
                    <a16:creationId xmlns:a16="http://schemas.microsoft.com/office/drawing/2014/main" id="{6EADEB4A-8903-4526-A98E-DECC53CB0C2B}"/>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0</a:t>
                </a:r>
              </a:p>
            </p:txBody>
          </p:sp>
          <p:sp>
            <p:nvSpPr>
              <p:cNvPr id="82" name="TextBox 28">
                <a:extLst>
                  <a:ext uri="{FF2B5EF4-FFF2-40B4-BE49-F238E27FC236}">
                    <a16:creationId xmlns:a16="http://schemas.microsoft.com/office/drawing/2014/main" id="{3B83A905-C70D-45F7-A11C-5B1A2C901626}"/>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0</a:t>
                </a:r>
              </a:p>
            </p:txBody>
          </p:sp>
          <p:sp>
            <p:nvSpPr>
              <p:cNvPr id="83" name="TextBox 28">
                <a:extLst>
                  <a:ext uri="{FF2B5EF4-FFF2-40B4-BE49-F238E27FC236}">
                    <a16:creationId xmlns:a16="http://schemas.microsoft.com/office/drawing/2014/main" id="{246C59F0-8739-46B7-9D65-3DFF8A6AC020}"/>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0</a:t>
                </a:r>
              </a:p>
            </p:txBody>
          </p:sp>
          <p:sp>
            <p:nvSpPr>
              <p:cNvPr id="70" name="TextBox 69">
                <a:extLst>
                  <a:ext uri="{FF2B5EF4-FFF2-40B4-BE49-F238E27FC236}">
                    <a16:creationId xmlns:a16="http://schemas.microsoft.com/office/drawing/2014/main" id="{AE2C6473-8D0B-4772-AC11-A28A259452C4}"/>
                  </a:ext>
                </a:extLst>
              </p:cNvPr>
              <p:cNvSpPr txBox="1"/>
              <p:nvPr/>
            </p:nvSpPr>
            <p:spPr>
              <a:xfrm>
                <a:off x="407523" y="5778858"/>
                <a:ext cx="128112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化疗</a:t>
                </a:r>
              </a:p>
            </p:txBody>
          </p:sp>
        </p:grpSp>
        <p:sp>
          <p:nvSpPr>
            <p:cNvPr id="1028" name="TextBox 1027">
              <a:extLst>
                <a:ext uri="{FF2B5EF4-FFF2-40B4-BE49-F238E27FC236}">
                  <a16:creationId xmlns:a16="http://schemas.microsoft.com/office/drawing/2014/main" id="{02C8FE19-85AA-432E-BAA2-A4C5427694E9}"/>
                </a:ext>
              </a:extLst>
            </p:cNvPr>
            <p:cNvSpPr txBox="1"/>
            <p:nvPr/>
          </p:nvSpPr>
          <p:spPr>
            <a:xfrm>
              <a:off x="195500" y="5219921"/>
              <a:ext cx="1508206" cy="29238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4D4D4D"/>
                  </a:solidFill>
                  <a:uLnTx/>
                  <a:uFillTx/>
                  <a:latin typeface="Arial"/>
                  <a:ea typeface="SimSun"/>
                  <a:cs typeface="Arial"/>
                </a:rPr>
                <a:t>面临风险的人数</a:t>
              </a:r>
            </a:p>
          </p:txBody>
        </p:sp>
        <p:cxnSp>
          <p:nvCxnSpPr>
            <p:cNvPr id="1034" name="Straight Connector 1033">
              <a:extLst>
                <a:ext uri="{FF2B5EF4-FFF2-40B4-BE49-F238E27FC236}">
                  <a16:creationId xmlns:a16="http://schemas.microsoft.com/office/drawing/2014/main" id="{E4BDC6E7-3C80-4A6D-B5DF-D6079C5AE0AF}"/>
                </a:ext>
              </a:extLst>
            </p:cNvPr>
            <p:cNvCxnSpPr/>
            <p:nvPr/>
          </p:nvCxnSpPr>
          <p:spPr>
            <a:xfrm>
              <a:off x="1827098" y="3619782"/>
              <a:ext cx="5885157" cy="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1F98D027-E0A8-43CC-8430-E45673FBEF9B}"/>
                </a:ext>
              </a:extLst>
            </p:cNvPr>
            <p:cNvCxnSpPr/>
            <p:nvPr/>
          </p:nvCxnSpPr>
          <p:spPr>
            <a:xfrm>
              <a:off x="3352031"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39CFC39-AA60-48F0-9AA4-114992CAA580}"/>
                </a:ext>
              </a:extLst>
            </p:cNvPr>
            <p:cNvCxnSpPr/>
            <p:nvPr/>
          </p:nvCxnSpPr>
          <p:spPr>
            <a:xfrm>
              <a:off x="4905438"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F2E10C7-7A1A-4D25-BAFA-B3CBA2B38EEE}"/>
                </a:ext>
              </a:extLst>
            </p:cNvPr>
            <p:cNvSpPr txBox="1"/>
            <p:nvPr/>
          </p:nvSpPr>
          <p:spPr>
            <a:xfrm>
              <a:off x="6900446" y="2971608"/>
              <a:ext cx="1678665"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mPFS（月）(95% 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16.5 (5.4, 32.4)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8.2 (6.1, 10.2)</a:t>
              </a:r>
            </a:p>
          </p:txBody>
        </p:sp>
        <p:sp>
          <p:nvSpPr>
            <p:cNvPr id="155" name="TextBox 154">
              <a:extLst>
                <a:ext uri="{FF2B5EF4-FFF2-40B4-BE49-F238E27FC236}">
                  <a16:creationId xmlns:a16="http://schemas.microsoft.com/office/drawing/2014/main" id="{6256BC87-3D8E-4BD2-8EC9-91F0546810CF}"/>
                </a:ext>
              </a:extLst>
            </p:cNvPr>
            <p:cNvSpPr txBox="1"/>
            <p:nvPr/>
          </p:nvSpPr>
          <p:spPr>
            <a:xfrm>
              <a:off x="3350002" y="2859813"/>
              <a:ext cx="102944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12 个月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37%</a:t>
              </a:r>
            </a:p>
          </p:txBody>
        </p:sp>
        <p:sp>
          <p:nvSpPr>
            <p:cNvPr id="156" name="TextBox 155">
              <a:extLst>
                <a:ext uri="{FF2B5EF4-FFF2-40B4-BE49-F238E27FC236}">
                  <a16:creationId xmlns:a16="http://schemas.microsoft.com/office/drawing/2014/main" id="{1A73ED6C-1A19-49FB-B18C-9FC3192F9D4E}"/>
                </a:ext>
              </a:extLst>
            </p:cNvPr>
            <p:cNvSpPr txBox="1"/>
            <p:nvPr/>
          </p:nvSpPr>
          <p:spPr>
            <a:xfrm>
              <a:off x="4903221" y="2956112"/>
              <a:ext cx="102944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24 个月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19%</a:t>
              </a:r>
            </a:p>
          </p:txBody>
        </p:sp>
        <p:grpSp>
          <p:nvGrpSpPr>
            <p:cNvPr id="151" name="Group 150">
              <a:extLst>
                <a:ext uri="{FF2B5EF4-FFF2-40B4-BE49-F238E27FC236}">
                  <a16:creationId xmlns:a16="http://schemas.microsoft.com/office/drawing/2014/main" id="{4194B804-B463-4B79-8261-77EA649CDC2E}"/>
                </a:ext>
              </a:extLst>
            </p:cNvPr>
            <p:cNvGrpSpPr/>
            <p:nvPr/>
          </p:nvGrpSpPr>
          <p:grpSpPr>
            <a:xfrm>
              <a:off x="1825971" y="2442595"/>
              <a:ext cx="5083986" cy="2231435"/>
              <a:chOff x="3318686" y="2117318"/>
              <a:chExt cx="5230010" cy="2302344"/>
            </a:xfrm>
          </p:grpSpPr>
          <p:sp>
            <p:nvSpPr>
              <p:cNvPr id="1040" name="Freeform: Shape 1039">
                <a:extLst>
                  <a:ext uri="{FF2B5EF4-FFF2-40B4-BE49-F238E27FC236}">
                    <a16:creationId xmlns:a16="http://schemas.microsoft.com/office/drawing/2014/main" id="{272CDB8D-1998-45C2-AA89-FB989E46AAD0}"/>
                  </a:ext>
                </a:extLst>
              </p:cNvPr>
              <p:cNvSpPr/>
              <p:nvPr/>
            </p:nvSpPr>
            <p:spPr>
              <a:xfrm>
                <a:off x="3318686" y="2117318"/>
                <a:ext cx="5230010" cy="2258957"/>
              </a:xfrm>
              <a:custGeom>
                <a:avLst/>
                <a:gdLst>
                  <a:gd name="connsiteX0" fmla="*/ 7941326 w 7934325"/>
                  <a:gd name="connsiteY0" fmla="*/ 3465719 h 3457575"/>
                  <a:gd name="connsiteX1" fmla="*/ 6227588 w 7934325"/>
                  <a:gd name="connsiteY1" fmla="*/ 3465719 h 3457575"/>
                  <a:gd name="connsiteX2" fmla="*/ 6227588 w 7934325"/>
                  <a:gd name="connsiteY2" fmla="*/ 3415999 h 3457575"/>
                  <a:gd name="connsiteX3" fmla="*/ 6151084 w 7934325"/>
                  <a:gd name="connsiteY3" fmla="*/ 3415999 h 3457575"/>
                  <a:gd name="connsiteX4" fmla="*/ 6151084 w 7934325"/>
                  <a:gd name="connsiteY4" fmla="*/ 3362439 h 3457575"/>
                  <a:gd name="connsiteX5" fmla="*/ 5894785 w 7934325"/>
                  <a:gd name="connsiteY5" fmla="*/ 3362439 h 3457575"/>
                  <a:gd name="connsiteX6" fmla="*/ 5894785 w 7934325"/>
                  <a:gd name="connsiteY6" fmla="*/ 3305061 h 3457575"/>
                  <a:gd name="connsiteX7" fmla="*/ 5741775 w 7934325"/>
                  <a:gd name="connsiteY7" fmla="*/ 3305061 h 3457575"/>
                  <a:gd name="connsiteX8" fmla="*/ 5741775 w 7934325"/>
                  <a:gd name="connsiteY8" fmla="*/ 3262979 h 3457575"/>
                  <a:gd name="connsiteX9" fmla="*/ 5531387 w 7934325"/>
                  <a:gd name="connsiteY9" fmla="*/ 3262979 h 3457575"/>
                  <a:gd name="connsiteX10" fmla="*/ 5531387 w 7934325"/>
                  <a:gd name="connsiteY10" fmla="*/ 3220908 h 3457575"/>
                  <a:gd name="connsiteX11" fmla="*/ 5435756 w 7934325"/>
                  <a:gd name="connsiteY11" fmla="*/ 3220908 h 3457575"/>
                  <a:gd name="connsiteX12" fmla="*/ 5435756 w 7934325"/>
                  <a:gd name="connsiteY12" fmla="*/ 3178826 h 3457575"/>
                  <a:gd name="connsiteX13" fmla="*/ 5363071 w 7934325"/>
                  <a:gd name="connsiteY13" fmla="*/ 3178826 h 3457575"/>
                  <a:gd name="connsiteX14" fmla="*/ 5363071 w 7934325"/>
                  <a:gd name="connsiteY14" fmla="*/ 3136744 h 3457575"/>
                  <a:gd name="connsiteX15" fmla="*/ 5125908 w 7934325"/>
                  <a:gd name="connsiteY15" fmla="*/ 3136744 h 3457575"/>
                  <a:gd name="connsiteX16" fmla="*/ 5125908 w 7934325"/>
                  <a:gd name="connsiteY16" fmla="*/ 3090843 h 3457575"/>
                  <a:gd name="connsiteX17" fmla="*/ 4708951 w 7934325"/>
                  <a:gd name="connsiteY17" fmla="*/ 3090843 h 3457575"/>
                  <a:gd name="connsiteX18" fmla="*/ 4708951 w 7934325"/>
                  <a:gd name="connsiteY18" fmla="*/ 3064069 h 3457575"/>
                  <a:gd name="connsiteX19" fmla="*/ 4643914 w 7934325"/>
                  <a:gd name="connsiteY19" fmla="*/ 3064069 h 3457575"/>
                  <a:gd name="connsiteX20" fmla="*/ 4643914 w 7934325"/>
                  <a:gd name="connsiteY20" fmla="*/ 2995213 h 3457575"/>
                  <a:gd name="connsiteX21" fmla="*/ 4418219 w 7934325"/>
                  <a:gd name="connsiteY21" fmla="*/ 2995213 h 3457575"/>
                  <a:gd name="connsiteX22" fmla="*/ 4418219 w 7934325"/>
                  <a:gd name="connsiteY22" fmla="*/ 2964609 h 3457575"/>
                  <a:gd name="connsiteX23" fmla="*/ 4066299 w 7934325"/>
                  <a:gd name="connsiteY23" fmla="*/ 2964609 h 3457575"/>
                  <a:gd name="connsiteX24" fmla="*/ 4066299 w 7934325"/>
                  <a:gd name="connsiteY24" fmla="*/ 2930186 h 3457575"/>
                  <a:gd name="connsiteX25" fmla="*/ 3756450 w 7934325"/>
                  <a:gd name="connsiteY25" fmla="*/ 2930186 h 3457575"/>
                  <a:gd name="connsiteX26" fmla="*/ 3756450 w 7934325"/>
                  <a:gd name="connsiteY26" fmla="*/ 2857500 h 3457575"/>
                  <a:gd name="connsiteX27" fmla="*/ 3714369 w 7934325"/>
                  <a:gd name="connsiteY27" fmla="*/ 2857500 h 3457575"/>
                  <a:gd name="connsiteX28" fmla="*/ 3714369 w 7934325"/>
                  <a:gd name="connsiteY28" fmla="*/ 2819248 h 3457575"/>
                  <a:gd name="connsiteX29" fmla="*/ 3641684 w 7934325"/>
                  <a:gd name="connsiteY29" fmla="*/ 2819248 h 3457575"/>
                  <a:gd name="connsiteX30" fmla="*/ 3641684 w 7934325"/>
                  <a:gd name="connsiteY30" fmla="*/ 2780995 h 3457575"/>
                  <a:gd name="connsiteX31" fmla="*/ 3404521 w 7934325"/>
                  <a:gd name="connsiteY31" fmla="*/ 2780995 h 3457575"/>
                  <a:gd name="connsiteX32" fmla="*/ 3404521 w 7934325"/>
                  <a:gd name="connsiteY32" fmla="*/ 2750392 h 3457575"/>
                  <a:gd name="connsiteX33" fmla="*/ 3347142 w 7934325"/>
                  <a:gd name="connsiteY33" fmla="*/ 2750392 h 3457575"/>
                  <a:gd name="connsiteX34" fmla="*/ 3347142 w 7934325"/>
                  <a:gd name="connsiteY34" fmla="*/ 2693013 h 3457575"/>
                  <a:gd name="connsiteX35" fmla="*/ 3129096 w 7934325"/>
                  <a:gd name="connsiteY35" fmla="*/ 2693013 h 3457575"/>
                  <a:gd name="connsiteX36" fmla="*/ 3129096 w 7934325"/>
                  <a:gd name="connsiteY36" fmla="*/ 2631805 h 3457575"/>
                  <a:gd name="connsiteX37" fmla="*/ 2941653 w 7934325"/>
                  <a:gd name="connsiteY37" fmla="*/ 2631805 h 3457575"/>
                  <a:gd name="connsiteX38" fmla="*/ 2941653 w 7934325"/>
                  <a:gd name="connsiteY38" fmla="*/ 2570598 h 3457575"/>
                  <a:gd name="connsiteX39" fmla="*/ 2857500 w 7934325"/>
                  <a:gd name="connsiteY39" fmla="*/ 2570598 h 3457575"/>
                  <a:gd name="connsiteX40" fmla="*/ 2857500 w 7934325"/>
                  <a:gd name="connsiteY40" fmla="*/ 2547652 h 3457575"/>
                  <a:gd name="connsiteX41" fmla="*/ 2796293 w 7934325"/>
                  <a:gd name="connsiteY41" fmla="*/ 2547652 h 3457575"/>
                  <a:gd name="connsiteX42" fmla="*/ 2796293 w 7934325"/>
                  <a:gd name="connsiteY42" fmla="*/ 2505570 h 3457575"/>
                  <a:gd name="connsiteX43" fmla="*/ 2738914 w 7934325"/>
                  <a:gd name="connsiteY43" fmla="*/ 2505570 h 3457575"/>
                  <a:gd name="connsiteX44" fmla="*/ 2738914 w 7934325"/>
                  <a:gd name="connsiteY44" fmla="*/ 2478796 h 3457575"/>
                  <a:gd name="connsiteX45" fmla="*/ 2574427 w 7934325"/>
                  <a:gd name="connsiteY45" fmla="*/ 2478796 h 3457575"/>
                  <a:gd name="connsiteX46" fmla="*/ 2574427 w 7934325"/>
                  <a:gd name="connsiteY46" fmla="*/ 2432895 h 3457575"/>
                  <a:gd name="connsiteX47" fmla="*/ 2497922 w 7934325"/>
                  <a:gd name="connsiteY47" fmla="*/ 2432895 h 3457575"/>
                  <a:gd name="connsiteX48" fmla="*/ 2497922 w 7934325"/>
                  <a:gd name="connsiteY48" fmla="*/ 2375516 h 3457575"/>
                  <a:gd name="connsiteX49" fmla="*/ 2184245 w 7934325"/>
                  <a:gd name="connsiteY49" fmla="*/ 2375516 h 3457575"/>
                  <a:gd name="connsiteX50" fmla="*/ 2184245 w 7934325"/>
                  <a:gd name="connsiteY50" fmla="*/ 2321957 h 3457575"/>
                  <a:gd name="connsiteX51" fmla="*/ 2092443 w 7934325"/>
                  <a:gd name="connsiteY51" fmla="*/ 2321957 h 3457575"/>
                  <a:gd name="connsiteX52" fmla="*/ 2092443 w 7934325"/>
                  <a:gd name="connsiteY52" fmla="*/ 2268407 h 3457575"/>
                  <a:gd name="connsiteX53" fmla="*/ 2038883 w 7934325"/>
                  <a:gd name="connsiteY53" fmla="*/ 2268407 h 3457575"/>
                  <a:gd name="connsiteX54" fmla="*/ 2038883 w 7934325"/>
                  <a:gd name="connsiteY54" fmla="*/ 2119217 h 3457575"/>
                  <a:gd name="connsiteX55" fmla="*/ 1820847 w 7934325"/>
                  <a:gd name="connsiteY55" fmla="*/ 2119217 h 3457575"/>
                  <a:gd name="connsiteX56" fmla="*/ 1820847 w 7934325"/>
                  <a:gd name="connsiteY56" fmla="*/ 2065658 h 3457575"/>
                  <a:gd name="connsiteX57" fmla="*/ 1748161 w 7934325"/>
                  <a:gd name="connsiteY57" fmla="*/ 2065658 h 3457575"/>
                  <a:gd name="connsiteX58" fmla="*/ 1748161 w 7934325"/>
                  <a:gd name="connsiteY58" fmla="*/ 2023586 h 3457575"/>
                  <a:gd name="connsiteX59" fmla="*/ 1713738 w 7934325"/>
                  <a:gd name="connsiteY59" fmla="*/ 2023586 h 3457575"/>
                  <a:gd name="connsiteX60" fmla="*/ 1713738 w 7934325"/>
                  <a:gd name="connsiteY60" fmla="*/ 1973856 h 3457575"/>
                  <a:gd name="connsiteX61" fmla="*/ 1664008 w 7934325"/>
                  <a:gd name="connsiteY61" fmla="*/ 1973856 h 3457575"/>
                  <a:gd name="connsiteX62" fmla="*/ 1664008 w 7934325"/>
                  <a:gd name="connsiteY62" fmla="*/ 1897352 h 3457575"/>
                  <a:gd name="connsiteX63" fmla="*/ 1633404 w 7934325"/>
                  <a:gd name="connsiteY63" fmla="*/ 1897352 h 3457575"/>
                  <a:gd name="connsiteX64" fmla="*/ 1633404 w 7934325"/>
                  <a:gd name="connsiteY64" fmla="*/ 1790243 h 3457575"/>
                  <a:gd name="connsiteX65" fmla="*/ 1507169 w 7934325"/>
                  <a:gd name="connsiteY65" fmla="*/ 1790243 h 3457575"/>
                  <a:gd name="connsiteX66" fmla="*/ 1507169 w 7934325"/>
                  <a:gd name="connsiteY66" fmla="*/ 1740513 h 3457575"/>
                  <a:gd name="connsiteX67" fmla="*/ 1289123 w 7934325"/>
                  <a:gd name="connsiteY67" fmla="*/ 1740513 h 3457575"/>
                  <a:gd name="connsiteX68" fmla="*/ 1289123 w 7934325"/>
                  <a:gd name="connsiteY68" fmla="*/ 1587503 h 3457575"/>
                  <a:gd name="connsiteX69" fmla="*/ 1208799 w 7934325"/>
                  <a:gd name="connsiteY69" fmla="*/ 1587503 h 3457575"/>
                  <a:gd name="connsiteX70" fmla="*/ 1208799 w 7934325"/>
                  <a:gd name="connsiteY70" fmla="*/ 1480395 h 3457575"/>
                  <a:gd name="connsiteX71" fmla="*/ 1105510 w 7934325"/>
                  <a:gd name="connsiteY71" fmla="*/ 1480395 h 3457575"/>
                  <a:gd name="connsiteX72" fmla="*/ 1105510 w 7934325"/>
                  <a:gd name="connsiteY72" fmla="*/ 1438313 h 3457575"/>
                  <a:gd name="connsiteX73" fmla="*/ 1044312 w 7934325"/>
                  <a:gd name="connsiteY73" fmla="*/ 1438313 h 3457575"/>
                  <a:gd name="connsiteX74" fmla="*/ 1044312 w 7934325"/>
                  <a:gd name="connsiteY74" fmla="*/ 1403890 h 3457575"/>
                  <a:gd name="connsiteX75" fmla="*/ 914247 w 7934325"/>
                  <a:gd name="connsiteY75" fmla="*/ 1403890 h 3457575"/>
                  <a:gd name="connsiteX76" fmla="*/ 914247 w 7934325"/>
                  <a:gd name="connsiteY76" fmla="*/ 1296781 h 3457575"/>
                  <a:gd name="connsiteX77" fmla="*/ 872169 w 7934325"/>
                  <a:gd name="connsiteY77" fmla="*/ 1296781 h 3457575"/>
                  <a:gd name="connsiteX78" fmla="*/ 872169 w 7934325"/>
                  <a:gd name="connsiteY78" fmla="*/ 1239393 h 3457575"/>
                  <a:gd name="connsiteX79" fmla="*/ 833916 w 7934325"/>
                  <a:gd name="connsiteY79" fmla="*/ 1239393 h 3457575"/>
                  <a:gd name="connsiteX80" fmla="*/ 833916 w 7934325"/>
                  <a:gd name="connsiteY80" fmla="*/ 1139943 h 3457575"/>
                  <a:gd name="connsiteX81" fmla="*/ 799488 w 7934325"/>
                  <a:gd name="connsiteY81" fmla="*/ 1139943 h 3457575"/>
                  <a:gd name="connsiteX82" fmla="*/ 799488 w 7934325"/>
                  <a:gd name="connsiteY82" fmla="*/ 1006050 h 3457575"/>
                  <a:gd name="connsiteX83" fmla="*/ 776536 w 7934325"/>
                  <a:gd name="connsiteY83" fmla="*/ 1006050 h 3457575"/>
                  <a:gd name="connsiteX84" fmla="*/ 776536 w 7934325"/>
                  <a:gd name="connsiteY84" fmla="*/ 929549 h 3457575"/>
                  <a:gd name="connsiteX85" fmla="*/ 726807 w 7934325"/>
                  <a:gd name="connsiteY85" fmla="*/ 929549 h 3457575"/>
                  <a:gd name="connsiteX86" fmla="*/ 726807 w 7934325"/>
                  <a:gd name="connsiteY86" fmla="*/ 860692 h 3457575"/>
                  <a:gd name="connsiteX87" fmla="*/ 688555 w 7934325"/>
                  <a:gd name="connsiteY87" fmla="*/ 860692 h 3457575"/>
                  <a:gd name="connsiteX88" fmla="*/ 688555 w 7934325"/>
                  <a:gd name="connsiteY88" fmla="*/ 822440 h 3457575"/>
                  <a:gd name="connsiteX89" fmla="*/ 631175 w 7934325"/>
                  <a:gd name="connsiteY89" fmla="*/ 822440 h 3457575"/>
                  <a:gd name="connsiteX90" fmla="*/ 631175 w 7934325"/>
                  <a:gd name="connsiteY90" fmla="*/ 730632 h 3457575"/>
                  <a:gd name="connsiteX91" fmla="*/ 573796 w 7934325"/>
                  <a:gd name="connsiteY91" fmla="*/ 730632 h 3457575"/>
                  <a:gd name="connsiteX92" fmla="*/ 573796 w 7934325"/>
                  <a:gd name="connsiteY92" fmla="*/ 696205 h 3457575"/>
                  <a:gd name="connsiteX93" fmla="*/ 424608 w 7934325"/>
                  <a:gd name="connsiteY93" fmla="*/ 696205 h 3457575"/>
                  <a:gd name="connsiteX94" fmla="*/ 424608 w 7934325"/>
                  <a:gd name="connsiteY94" fmla="*/ 566145 h 3457575"/>
                  <a:gd name="connsiteX95" fmla="*/ 409307 w 7934325"/>
                  <a:gd name="connsiteY95" fmla="*/ 566145 h 3457575"/>
                  <a:gd name="connsiteX96" fmla="*/ 409307 w 7934325"/>
                  <a:gd name="connsiteY96" fmla="*/ 374879 h 3457575"/>
                  <a:gd name="connsiteX97" fmla="*/ 359578 w 7934325"/>
                  <a:gd name="connsiteY97" fmla="*/ 374879 h 3457575"/>
                  <a:gd name="connsiteX98" fmla="*/ 359578 w 7934325"/>
                  <a:gd name="connsiteY98" fmla="*/ 210392 h 3457575"/>
                  <a:gd name="connsiteX99" fmla="*/ 336627 w 7934325"/>
                  <a:gd name="connsiteY99" fmla="*/ 210392 h 3457575"/>
                  <a:gd name="connsiteX100" fmla="*/ 336627 w 7934325"/>
                  <a:gd name="connsiteY100" fmla="*/ 149187 h 3457575"/>
                  <a:gd name="connsiteX101" fmla="*/ 248644 w 7934325"/>
                  <a:gd name="connsiteY101" fmla="*/ 149187 h 3457575"/>
                  <a:gd name="connsiteX102" fmla="*/ 248644 w 7934325"/>
                  <a:gd name="connsiteY102" fmla="*/ 99458 h 3457575"/>
                  <a:gd name="connsiteX103" fmla="*/ 229518 w 7934325"/>
                  <a:gd name="connsiteY103" fmla="*/ 99458 h 3457575"/>
                  <a:gd name="connsiteX104" fmla="*/ 229518 w 7934325"/>
                  <a:gd name="connsiteY104" fmla="*/ 76506 h 3457575"/>
                  <a:gd name="connsiteX105" fmla="*/ 160663 w 7934325"/>
                  <a:gd name="connsiteY105" fmla="*/ 76506 h 3457575"/>
                  <a:gd name="connsiteX106" fmla="*/ 160663 w 7934325"/>
                  <a:gd name="connsiteY106" fmla="*/ 0 h 3457575"/>
                  <a:gd name="connsiteX107" fmla="*/ 0 w 7934325"/>
                  <a:gd name="connsiteY107" fmla="*/ 0 h 345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934325" h="3457575">
                    <a:moveTo>
                      <a:pt x="7941326" y="3465719"/>
                    </a:moveTo>
                    <a:lnTo>
                      <a:pt x="6227588" y="3465719"/>
                    </a:lnTo>
                    <a:lnTo>
                      <a:pt x="6227588" y="3415999"/>
                    </a:lnTo>
                    <a:lnTo>
                      <a:pt x="6151084" y="3415999"/>
                    </a:lnTo>
                    <a:lnTo>
                      <a:pt x="6151084" y="3362439"/>
                    </a:lnTo>
                    <a:lnTo>
                      <a:pt x="5894785" y="3362439"/>
                    </a:lnTo>
                    <a:lnTo>
                      <a:pt x="5894785" y="3305061"/>
                    </a:lnTo>
                    <a:lnTo>
                      <a:pt x="5741775" y="3305061"/>
                    </a:lnTo>
                    <a:lnTo>
                      <a:pt x="5741775" y="3262979"/>
                    </a:lnTo>
                    <a:lnTo>
                      <a:pt x="5531387" y="3262979"/>
                    </a:lnTo>
                    <a:lnTo>
                      <a:pt x="5531387" y="3220908"/>
                    </a:lnTo>
                    <a:lnTo>
                      <a:pt x="5435756" y="3220908"/>
                    </a:lnTo>
                    <a:lnTo>
                      <a:pt x="5435756" y="3178826"/>
                    </a:lnTo>
                    <a:lnTo>
                      <a:pt x="5363071" y="3178826"/>
                    </a:lnTo>
                    <a:lnTo>
                      <a:pt x="5363071" y="3136744"/>
                    </a:lnTo>
                    <a:lnTo>
                      <a:pt x="5125908" y="3136744"/>
                    </a:lnTo>
                    <a:lnTo>
                      <a:pt x="5125908" y="3090843"/>
                    </a:lnTo>
                    <a:lnTo>
                      <a:pt x="4708951" y="3090843"/>
                    </a:lnTo>
                    <a:lnTo>
                      <a:pt x="4708951" y="3064069"/>
                    </a:lnTo>
                    <a:lnTo>
                      <a:pt x="4643914" y="3064069"/>
                    </a:lnTo>
                    <a:lnTo>
                      <a:pt x="4643914" y="2995213"/>
                    </a:lnTo>
                    <a:lnTo>
                      <a:pt x="4418219" y="2995213"/>
                    </a:lnTo>
                    <a:lnTo>
                      <a:pt x="4418219" y="2964609"/>
                    </a:lnTo>
                    <a:lnTo>
                      <a:pt x="4066299" y="2964609"/>
                    </a:lnTo>
                    <a:lnTo>
                      <a:pt x="4066299" y="2930186"/>
                    </a:lnTo>
                    <a:lnTo>
                      <a:pt x="3756450" y="2930186"/>
                    </a:lnTo>
                    <a:lnTo>
                      <a:pt x="3756450" y="2857500"/>
                    </a:lnTo>
                    <a:lnTo>
                      <a:pt x="3714369" y="2857500"/>
                    </a:lnTo>
                    <a:lnTo>
                      <a:pt x="3714369" y="2819248"/>
                    </a:lnTo>
                    <a:lnTo>
                      <a:pt x="3641684" y="2819248"/>
                    </a:lnTo>
                    <a:lnTo>
                      <a:pt x="3641684" y="2780995"/>
                    </a:lnTo>
                    <a:lnTo>
                      <a:pt x="3404521" y="2780995"/>
                    </a:lnTo>
                    <a:lnTo>
                      <a:pt x="3404521" y="2750392"/>
                    </a:lnTo>
                    <a:lnTo>
                      <a:pt x="3347142" y="2750392"/>
                    </a:lnTo>
                    <a:lnTo>
                      <a:pt x="3347142" y="2693013"/>
                    </a:lnTo>
                    <a:lnTo>
                      <a:pt x="3129096" y="2693013"/>
                    </a:lnTo>
                    <a:lnTo>
                      <a:pt x="3129096" y="2631805"/>
                    </a:lnTo>
                    <a:lnTo>
                      <a:pt x="2941653" y="2631805"/>
                    </a:lnTo>
                    <a:lnTo>
                      <a:pt x="2941653" y="2570598"/>
                    </a:lnTo>
                    <a:lnTo>
                      <a:pt x="2857500" y="2570598"/>
                    </a:lnTo>
                    <a:lnTo>
                      <a:pt x="2857500" y="2547652"/>
                    </a:lnTo>
                    <a:lnTo>
                      <a:pt x="2796293" y="2547652"/>
                    </a:lnTo>
                    <a:lnTo>
                      <a:pt x="2796293" y="2505570"/>
                    </a:lnTo>
                    <a:lnTo>
                      <a:pt x="2738914" y="2505570"/>
                    </a:lnTo>
                    <a:lnTo>
                      <a:pt x="2738914" y="2478796"/>
                    </a:lnTo>
                    <a:lnTo>
                      <a:pt x="2574427" y="2478796"/>
                    </a:lnTo>
                    <a:lnTo>
                      <a:pt x="2574427" y="2432895"/>
                    </a:lnTo>
                    <a:lnTo>
                      <a:pt x="2497922" y="2432895"/>
                    </a:lnTo>
                    <a:lnTo>
                      <a:pt x="2497922" y="2375516"/>
                    </a:lnTo>
                    <a:lnTo>
                      <a:pt x="2184245" y="2375516"/>
                    </a:lnTo>
                    <a:lnTo>
                      <a:pt x="2184245" y="2321957"/>
                    </a:lnTo>
                    <a:lnTo>
                      <a:pt x="2092443" y="2321957"/>
                    </a:lnTo>
                    <a:lnTo>
                      <a:pt x="2092443" y="2268407"/>
                    </a:lnTo>
                    <a:lnTo>
                      <a:pt x="2038883" y="2268407"/>
                    </a:lnTo>
                    <a:lnTo>
                      <a:pt x="2038883" y="2119217"/>
                    </a:lnTo>
                    <a:lnTo>
                      <a:pt x="1820847" y="2119217"/>
                    </a:lnTo>
                    <a:lnTo>
                      <a:pt x="1820847" y="2065658"/>
                    </a:lnTo>
                    <a:lnTo>
                      <a:pt x="1748161" y="2065658"/>
                    </a:lnTo>
                    <a:lnTo>
                      <a:pt x="1748161" y="2023586"/>
                    </a:lnTo>
                    <a:lnTo>
                      <a:pt x="1713738" y="2023586"/>
                    </a:lnTo>
                    <a:lnTo>
                      <a:pt x="1713738" y="1973856"/>
                    </a:lnTo>
                    <a:lnTo>
                      <a:pt x="1664008" y="1973856"/>
                    </a:lnTo>
                    <a:lnTo>
                      <a:pt x="1664008" y="1897352"/>
                    </a:lnTo>
                    <a:lnTo>
                      <a:pt x="1633404" y="1897352"/>
                    </a:lnTo>
                    <a:lnTo>
                      <a:pt x="1633404" y="1790243"/>
                    </a:lnTo>
                    <a:lnTo>
                      <a:pt x="1507169" y="1790243"/>
                    </a:lnTo>
                    <a:lnTo>
                      <a:pt x="1507169" y="1740513"/>
                    </a:lnTo>
                    <a:lnTo>
                      <a:pt x="1289123" y="1740513"/>
                    </a:lnTo>
                    <a:lnTo>
                      <a:pt x="1289123" y="1587503"/>
                    </a:lnTo>
                    <a:lnTo>
                      <a:pt x="1208799" y="1587503"/>
                    </a:lnTo>
                    <a:lnTo>
                      <a:pt x="1208799" y="1480395"/>
                    </a:lnTo>
                    <a:lnTo>
                      <a:pt x="1105510" y="1480395"/>
                    </a:lnTo>
                    <a:lnTo>
                      <a:pt x="1105510" y="1438313"/>
                    </a:lnTo>
                    <a:lnTo>
                      <a:pt x="1044312" y="1438313"/>
                    </a:lnTo>
                    <a:lnTo>
                      <a:pt x="1044312" y="1403890"/>
                    </a:lnTo>
                    <a:lnTo>
                      <a:pt x="914247" y="1403890"/>
                    </a:lnTo>
                    <a:lnTo>
                      <a:pt x="914247" y="1296781"/>
                    </a:lnTo>
                    <a:lnTo>
                      <a:pt x="872169" y="1296781"/>
                    </a:lnTo>
                    <a:lnTo>
                      <a:pt x="872169" y="1239393"/>
                    </a:lnTo>
                    <a:lnTo>
                      <a:pt x="833916" y="1239393"/>
                    </a:lnTo>
                    <a:lnTo>
                      <a:pt x="833916" y="1139943"/>
                    </a:lnTo>
                    <a:lnTo>
                      <a:pt x="799488" y="1139943"/>
                    </a:lnTo>
                    <a:lnTo>
                      <a:pt x="799488" y="1006050"/>
                    </a:lnTo>
                    <a:lnTo>
                      <a:pt x="776536" y="1006050"/>
                    </a:lnTo>
                    <a:lnTo>
                      <a:pt x="776536" y="929549"/>
                    </a:lnTo>
                    <a:lnTo>
                      <a:pt x="726807" y="929549"/>
                    </a:lnTo>
                    <a:lnTo>
                      <a:pt x="726807" y="860692"/>
                    </a:lnTo>
                    <a:lnTo>
                      <a:pt x="688555" y="860692"/>
                    </a:lnTo>
                    <a:lnTo>
                      <a:pt x="688555" y="822440"/>
                    </a:lnTo>
                    <a:lnTo>
                      <a:pt x="631175" y="822440"/>
                    </a:lnTo>
                    <a:lnTo>
                      <a:pt x="631175" y="730632"/>
                    </a:lnTo>
                    <a:lnTo>
                      <a:pt x="573796" y="730632"/>
                    </a:lnTo>
                    <a:lnTo>
                      <a:pt x="573796" y="696205"/>
                    </a:lnTo>
                    <a:lnTo>
                      <a:pt x="424608" y="696205"/>
                    </a:lnTo>
                    <a:lnTo>
                      <a:pt x="424608" y="566145"/>
                    </a:lnTo>
                    <a:lnTo>
                      <a:pt x="409307" y="566145"/>
                    </a:lnTo>
                    <a:lnTo>
                      <a:pt x="409307" y="374879"/>
                    </a:lnTo>
                    <a:lnTo>
                      <a:pt x="359578" y="374879"/>
                    </a:lnTo>
                    <a:lnTo>
                      <a:pt x="359578" y="210392"/>
                    </a:lnTo>
                    <a:lnTo>
                      <a:pt x="336627" y="210392"/>
                    </a:lnTo>
                    <a:lnTo>
                      <a:pt x="336627" y="149187"/>
                    </a:lnTo>
                    <a:lnTo>
                      <a:pt x="248644" y="149187"/>
                    </a:lnTo>
                    <a:lnTo>
                      <a:pt x="248644" y="99458"/>
                    </a:lnTo>
                    <a:lnTo>
                      <a:pt x="229518" y="99458"/>
                    </a:lnTo>
                    <a:lnTo>
                      <a:pt x="229518" y="76506"/>
                    </a:lnTo>
                    <a:lnTo>
                      <a:pt x="160663" y="76506"/>
                    </a:lnTo>
                    <a:lnTo>
                      <a:pt x="16066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C0694CB7-F480-454A-A736-41655FE97E17}"/>
                  </a:ext>
                </a:extLst>
              </p:cNvPr>
              <p:cNvSpPr/>
              <p:nvPr/>
            </p:nvSpPr>
            <p:spPr>
              <a:xfrm>
                <a:off x="3530592" y="2160694"/>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74619B27-1977-4DE4-9303-E280D79D0346}"/>
                  </a:ext>
                </a:extLst>
              </p:cNvPr>
              <p:cNvSpPr/>
              <p:nvPr/>
            </p:nvSpPr>
            <p:spPr>
              <a:xfrm>
                <a:off x="3681277"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87A38A46-9AFA-411C-AB11-83558290AFA3}"/>
                  </a:ext>
                </a:extLst>
              </p:cNvPr>
              <p:cNvSpPr/>
              <p:nvPr/>
            </p:nvSpPr>
            <p:spPr>
              <a:xfrm>
                <a:off x="3706391"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C00A048D-95C9-4AF3-AA11-F366BFC5FE82}"/>
                  </a:ext>
                </a:extLst>
              </p:cNvPr>
              <p:cNvSpPr/>
              <p:nvPr/>
            </p:nvSpPr>
            <p:spPr>
              <a:xfrm>
                <a:off x="3744062"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17791005-AD39-44DD-A757-9522901EEB59}"/>
                  </a:ext>
                </a:extLst>
              </p:cNvPr>
              <p:cNvSpPr/>
              <p:nvPr/>
            </p:nvSpPr>
            <p:spPr>
              <a:xfrm>
                <a:off x="3769176"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01CFB6F8-9183-455F-BEB2-2821C3A84E24}"/>
                  </a:ext>
                </a:extLst>
              </p:cNvPr>
              <p:cNvSpPr/>
              <p:nvPr/>
            </p:nvSpPr>
            <p:spPr>
              <a:xfrm>
                <a:off x="3819404" y="2646091"/>
                <a:ext cx="6279" cy="93345"/>
              </a:xfrm>
              <a:custGeom>
                <a:avLst/>
                <a:gdLst>
                  <a:gd name="connsiteX0" fmla="*/ 0 w 0"/>
                  <a:gd name="connsiteY0" fmla="*/ 0 h 142875"/>
                  <a:gd name="connsiteX1" fmla="*/ 0 w 0"/>
                  <a:gd name="connsiteY1" fmla="*/ 144005 h 142875"/>
                </a:gdLst>
                <a:ahLst/>
                <a:cxnLst>
                  <a:cxn ang="0">
                    <a:pos x="connsiteX0" y="connsiteY0"/>
                  </a:cxn>
                  <a:cxn ang="0">
                    <a:pos x="connsiteX1" y="connsiteY1"/>
                  </a:cxn>
                </a:cxnLst>
                <a:rect l="l" t="t" r="r" b="b"/>
                <a:pathLst>
                  <a:path h="142875">
                    <a:moveTo>
                      <a:pt x="0" y="0"/>
                    </a:moveTo>
                    <a:lnTo>
                      <a:pt x="0" y="144005"/>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82C40B78-E2B3-4069-AF6C-4A4CB59725C1}"/>
                  </a:ext>
                </a:extLst>
              </p:cNvPr>
              <p:cNvSpPr/>
              <p:nvPr/>
            </p:nvSpPr>
            <p:spPr>
              <a:xfrm>
                <a:off x="4020317" y="2982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7C453B63-20B3-45BF-930C-4DD38DA1DB44}"/>
                  </a:ext>
                </a:extLst>
              </p:cNvPr>
              <p:cNvSpPr/>
              <p:nvPr/>
            </p:nvSpPr>
            <p:spPr>
              <a:xfrm>
                <a:off x="4057988"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0FD377D4-1E61-405F-AEF8-D1F539B78EBB}"/>
                  </a:ext>
                </a:extLst>
              </p:cNvPr>
              <p:cNvSpPr/>
              <p:nvPr/>
            </p:nvSpPr>
            <p:spPr>
              <a:xfrm>
                <a:off x="4108216"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E9C5179-57B8-4C11-92D1-65D0B3070F5C}"/>
                  </a:ext>
                </a:extLst>
              </p:cNvPr>
              <p:cNvSpPr/>
              <p:nvPr/>
            </p:nvSpPr>
            <p:spPr>
              <a:xfrm>
                <a:off x="4371914" y="3243504"/>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C417CC7C-C94B-4272-A2DD-50BD7AD4C5EF}"/>
                  </a:ext>
                </a:extLst>
              </p:cNvPr>
              <p:cNvSpPr/>
              <p:nvPr/>
            </p:nvSpPr>
            <p:spPr>
              <a:xfrm>
                <a:off x="4660726" y="345508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EBEA9FE6-0046-46F5-BE51-69640B5180D7}"/>
                  </a:ext>
                </a:extLst>
              </p:cNvPr>
              <p:cNvSpPr/>
              <p:nvPr/>
            </p:nvSpPr>
            <p:spPr>
              <a:xfrm>
                <a:off x="4736069" y="3591993"/>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17306BB6-0723-4CA0-9931-A0454DFAC51A}"/>
                  </a:ext>
                </a:extLst>
              </p:cNvPr>
              <p:cNvSpPr/>
              <p:nvPr/>
            </p:nvSpPr>
            <p:spPr>
              <a:xfrm>
                <a:off x="4823968" y="3616886"/>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23C546D-7394-4F71-BFA1-E86B02DD75A6}"/>
                  </a:ext>
                </a:extLst>
              </p:cNvPr>
              <p:cNvSpPr/>
              <p:nvPr/>
            </p:nvSpPr>
            <p:spPr>
              <a:xfrm>
                <a:off x="5338807" y="3791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EF6C4652-D155-4EB8-8499-249282C6650C}"/>
                  </a:ext>
                </a:extLst>
              </p:cNvPr>
              <p:cNvSpPr/>
              <p:nvPr/>
            </p:nvSpPr>
            <p:spPr>
              <a:xfrm>
                <a:off x="5489492" y="3816029"/>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9" name="Freeform: Shape 138">
                <a:extLst>
                  <a:ext uri="{FF2B5EF4-FFF2-40B4-BE49-F238E27FC236}">
                    <a16:creationId xmlns:a16="http://schemas.microsoft.com/office/drawing/2014/main" id="{5B1951F9-CD3B-4C37-B3E4-7D26EBB63DD7}"/>
                  </a:ext>
                </a:extLst>
              </p:cNvPr>
              <p:cNvSpPr/>
              <p:nvPr/>
            </p:nvSpPr>
            <p:spPr>
              <a:xfrm>
                <a:off x="5715518" y="391559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1" name="Freeform: Shape 140">
                <a:extLst>
                  <a:ext uri="{FF2B5EF4-FFF2-40B4-BE49-F238E27FC236}">
                    <a16:creationId xmlns:a16="http://schemas.microsoft.com/office/drawing/2014/main" id="{3BA219A6-3220-4969-9137-22833720A67F}"/>
                  </a:ext>
                </a:extLst>
              </p:cNvPr>
              <p:cNvSpPr/>
              <p:nvPr/>
            </p:nvSpPr>
            <p:spPr>
              <a:xfrm>
                <a:off x="5841089" y="397782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2" name="Freeform: Shape 141">
                <a:extLst>
                  <a:ext uri="{FF2B5EF4-FFF2-40B4-BE49-F238E27FC236}">
                    <a16:creationId xmlns:a16="http://schemas.microsoft.com/office/drawing/2014/main" id="{511353A6-BA8C-4070-A69F-0E4EFE6C908F}"/>
                  </a:ext>
                </a:extLst>
              </p:cNvPr>
              <p:cNvSpPr/>
              <p:nvPr/>
            </p:nvSpPr>
            <p:spPr>
              <a:xfrm>
                <a:off x="6581955" y="407739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3" name="Freeform: Shape 142">
                <a:extLst>
                  <a:ext uri="{FF2B5EF4-FFF2-40B4-BE49-F238E27FC236}">
                    <a16:creationId xmlns:a16="http://schemas.microsoft.com/office/drawing/2014/main" id="{B21C268F-C971-4D20-82DB-DE2A6395AC0F}"/>
                  </a:ext>
                </a:extLst>
              </p:cNvPr>
              <p:cNvSpPr/>
              <p:nvPr/>
            </p:nvSpPr>
            <p:spPr>
              <a:xfrm>
                <a:off x="6845653" y="413962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4" name="Freeform: Shape 143">
                <a:extLst>
                  <a:ext uri="{FF2B5EF4-FFF2-40B4-BE49-F238E27FC236}">
                    <a16:creationId xmlns:a16="http://schemas.microsoft.com/office/drawing/2014/main" id="{B2160FA0-D95E-46A5-A092-A2C110B64DAF}"/>
                  </a:ext>
                </a:extLst>
              </p:cNvPr>
              <p:cNvSpPr/>
              <p:nvPr/>
            </p:nvSpPr>
            <p:spPr>
              <a:xfrm>
                <a:off x="7008901" y="420185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5" name="Freeform: Shape 144">
                <a:extLst>
                  <a:ext uri="{FF2B5EF4-FFF2-40B4-BE49-F238E27FC236}">
                    <a16:creationId xmlns:a16="http://schemas.microsoft.com/office/drawing/2014/main" id="{AD8DB8CF-D2B3-475B-BBAF-144CFD3DA9C5}"/>
                  </a:ext>
                </a:extLst>
              </p:cNvPr>
              <p:cNvSpPr/>
              <p:nvPr/>
            </p:nvSpPr>
            <p:spPr>
              <a:xfrm>
                <a:off x="7423283"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6" name="Freeform: Shape 145">
                <a:extLst>
                  <a:ext uri="{FF2B5EF4-FFF2-40B4-BE49-F238E27FC236}">
                    <a16:creationId xmlns:a16="http://schemas.microsoft.com/office/drawing/2014/main" id="{A8600763-ED89-4039-951E-7EA1FEA1423F}"/>
                  </a:ext>
                </a:extLst>
              </p:cNvPr>
              <p:cNvSpPr/>
              <p:nvPr/>
            </p:nvSpPr>
            <p:spPr>
              <a:xfrm>
                <a:off x="7536297"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7" name="Freeform: Shape 146">
                <a:extLst>
                  <a:ext uri="{FF2B5EF4-FFF2-40B4-BE49-F238E27FC236}">
                    <a16:creationId xmlns:a16="http://schemas.microsoft.com/office/drawing/2014/main" id="{535AB266-3B20-47B4-AFBD-70E5F5700298}"/>
                  </a:ext>
                </a:extLst>
              </p:cNvPr>
              <p:cNvSpPr/>
              <p:nvPr/>
            </p:nvSpPr>
            <p:spPr>
              <a:xfrm>
                <a:off x="7712095"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8" name="Freeform: Shape 147">
                <a:extLst>
                  <a:ext uri="{FF2B5EF4-FFF2-40B4-BE49-F238E27FC236}">
                    <a16:creationId xmlns:a16="http://schemas.microsoft.com/office/drawing/2014/main" id="{29A6529A-DD75-499C-923C-BB485E4EE2AB}"/>
                  </a:ext>
                </a:extLst>
              </p:cNvPr>
              <p:cNvSpPr/>
              <p:nvPr/>
            </p:nvSpPr>
            <p:spPr>
              <a:xfrm>
                <a:off x="828972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9" name="Freeform: Shape 148">
                <a:extLst>
                  <a:ext uri="{FF2B5EF4-FFF2-40B4-BE49-F238E27FC236}">
                    <a16:creationId xmlns:a16="http://schemas.microsoft.com/office/drawing/2014/main" id="{393FE54D-881B-41CE-89D3-4578E7110950}"/>
                  </a:ext>
                </a:extLst>
              </p:cNvPr>
              <p:cNvSpPr/>
              <p:nvPr/>
            </p:nvSpPr>
            <p:spPr>
              <a:xfrm>
                <a:off x="854086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94" name="Group 1093">
              <a:extLst>
                <a:ext uri="{FF2B5EF4-FFF2-40B4-BE49-F238E27FC236}">
                  <a16:creationId xmlns:a16="http://schemas.microsoft.com/office/drawing/2014/main" id="{D75AC47E-E0FD-432F-BCEA-B091AD63AD4A}"/>
                </a:ext>
              </a:extLst>
            </p:cNvPr>
            <p:cNvGrpSpPr/>
            <p:nvPr/>
          </p:nvGrpSpPr>
          <p:grpSpPr>
            <a:xfrm>
              <a:off x="1825971" y="2435669"/>
              <a:ext cx="5636250" cy="1510104"/>
              <a:chOff x="165013" y="2205037"/>
              <a:chExt cx="8812296" cy="2447935"/>
            </a:xfrm>
          </p:grpSpPr>
          <p:sp>
            <p:nvSpPr>
              <p:cNvPr id="157" name="Freeform: Shape 156">
                <a:extLst>
                  <a:ext uri="{FF2B5EF4-FFF2-40B4-BE49-F238E27FC236}">
                    <a16:creationId xmlns:a16="http://schemas.microsoft.com/office/drawing/2014/main" id="{A9A8E213-6D4D-49FB-A31B-9186E42CAA7D}"/>
                  </a:ext>
                </a:extLst>
              </p:cNvPr>
              <p:cNvSpPr/>
              <p:nvPr/>
            </p:nvSpPr>
            <p:spPr>
              <a:xfrm>
                <a:off x="176209" y="2278017"/>
                <a:ext cx="8801100" cy="2305050"/>
              </a:xfrm>
              <a:custGeom>
                <a:avLst/>
                <a:gdLst>
                  <a:gd name="connsiteX0" fmla="*/ 8806447 w 8801100"/>
                  <a:gd name="connsiteY0" fmla="*/ 2310232 h 2305050"/>
                  <a:gd name="connsiteX1" fmla="*/ 6508751 w 8801100"/>
                  <a:gd name="connsiteY1" fmla="*/ 2310232 h 2305050"/>
                  <a:gd name="connsiteX2" fmla="*/ 6508751 w 8801100"/>
                  <a:gd name="connsiteY2" fmla="*/ 2226679 h 2305050"/>
                  <a:gd name="connsiteX3" fmla="*/ 6358351 w 8801100"/>
                  <a:gd name="connsiteY3" fmla="*/ 2226679 h 2305050"/>
                  <a:gd name="connsiteX4" fmla="*/ 6358351 w 8801100"/>
                  <a:gd name="connsiteY4" fmla="*/ 2155660 h 2305050"/>
                  <a:gd name="connsiteX5" fmla="*/ 5865394 w 8801100"/>
                  <a:gd name="connsiteY5" fmla="*/ 2155660 h 2305050"/>
                  <a:gd name="connsiteX6" fmla="*/ 5865394 w 8801100"/>
                  <a:gd name="connsiteY6" fmla="*/ 2092995 h 2305050"/>
                  <a:gd name="connsiteX7" fmla="*/ 5798557 w 8801100"/>
                  <a:gd name="connsiteY7" fmla="*/ 2092995 h 2305050"/>
                  <a:gd name="connsiteX8" fmla="*/ 5798557 w 8801100"/>
                  <a:gd name="connsiteY8" fmla="*/ 2030330 h 2305050"/>
                  <a:gd name="connsiteX9" fmla="*/ 5589674 w 8801100"/>
                  <a:gd name="connsiteY9" fmla="*/ 2030330 h 2305050"/>
                  <a:gd name="connsiteX10" fmla="*/ 5589674 w 8801100"/>
                  <a:gd name="connsiteY10" fmla="*/ 1988554 h 2305050"/>
                  <a:gd name="connsiteX11" fmla="*/ 5017336 w 8801100"/>
                  <a:gd name="connsiteY11" fmla="*/ 1988554 h 2305050"/>
                  <a:gd name="connsiteX12" fmla="*/ 5017336 w 8801100"/>
                  <a:gd name="connsiteY12" fmla="*/ 1942595 h 2305050"/>
                  <a:gd name="connsiteX13" fmla="*/ 3722269 w 8801100"/>
                  <a:gd name="connsiteY13" fmla="*/ 1942595 h 2305050"/>
                  <a:gd name="connsiteX14" fmla="*/ 3722269 w 8801100"/>
                  <a:gd name="connsiteY14" fmla="*/ 1925889 h 2305050"/>
                  <a:gd name="connsiteX15" fmla="*/ 3471609 w 8801100"/>
                  <a:gd name="connsiteY15" fmla="*/ 1925889 h 2305050"/>
                  <a:gd name="connsiteX16" fmla="*/ 3471609 w 8801100"/>
                  <a:gd name="connsiteY16" fmla="*/ 1888294 h 2305050"/>
                  <a:gd name="connsiteX17" fmla="*/ 3296149 w 8801100"/>
                  <a:gd name="connsiteY17" fmla="*/ 1888294 h 2305050"/>
                  <a:gd name="connsiteX18" fmla="*/ 3296149 w 8801100"/>
                  <a:gd name="connsiteY18" fmla="*/ 1854870 h 2305050"/>
                  <a:gd name="connsiteX19" fmla="*/ 2548351 w 8801100"/>
                  <a:gd name="connsiteY19" fmla="*/ 1854870 h 2305050"/>
                  <a:gd name="connsiteX20" fmla="*/ 2548351 w 8801100"/>
                  <a:gd name="connsiteY20" fmla="*/ 1800559 h 2305050"/>
                  <a:gd name="connsiteX21" fmla="*/ 2506584 w 8801100"/>
                  <a:gd name="connsiteY21" fmla="*/ 1800559 h 2305050"/>
                  <a:gd name="connsiteX22" fmla="*/ 2506584 w 8801100"/>
                  <a:gd name="connsiteY22" fmla="*/ 1762964 h 2305050"/>
                  <a:gd name="connsiteX23" fmla="*/ 2477333 w 8801100"/>
                  <a:gd name="connsiteY23" fmla="*/ 1762964 h 2305050"/>
                  <a:gd name="connsiteX24" fmla="*/ 2477333 w 8801100"/>
                  <a:gd name="connsiteY24" fmla="*/ 1687764 h 2305050"/>
                  <a:gd name="connsiteX25" fmla="*/ 1925892 w 8801100"/>
                  <a:gd name="connsiteY25" fmla="*/ 1687764 h 2305050"/>
                  <a:gd name="connsiteX26" fmla="*/ 1925892 w 8801100"/>
                  <a:gd name="connsiteY26" fmla="*/ 1666875 h 2305050"/>
                  <a:gd name="connsiteX27" fmla="*/ 1842339 w 8801100"/>
                  <a:gd name="connsiteY27" fmla="*/ 1666875 h 2305050"/>
                  <a:gd name="connsiteX28" fmla="*/ 1842339 w 8801100"/>
                  <a:gd name="connsiteY28" fmla="*/ 1625099 h 2305050"/>
                  <a:gd name="connsiteX29" fmla="*/ 1240759 w 8801100"/>
                  <a:gd name="connsiteY29" fmla="*/ 1625099 h 2305050"/>
                  <a:gd name="connsiteX30" fmla="*/ 1240759 w 8801100"/>
                  <a:gd name="connsiteY30" fmla="*/ 1583322 h 2305050"/>
                  <a:gd name="connsiteX31" fmla="*/ 1069471 w 8801100"/>
                  <a:gd name="connsiteY31" fmla="*/ 1583322 h 2305050"/>
                  <a:gd name="connsiteX32" fmla="*/ 1069471 w 8801100"/>
                  <a:gd name="connsiteY32" fmla="*/ 1562434 h 2305050"/>
                  <a:gd name="connsiteX33" fmla="*/ 877303 w 8801100"/>
                  <a:gd name="connsiteY33" fmla="*/ 1562434 h 2305050"/>
                  <a:gd name="connsiteX34" fmla="*/ 877303 w 8801100"/>
                  <a:gd name="connsiteY34" fmla="*/ 1495597 h 2305050"/>
                  <a:gd name="connsiteX35" fmla="*/ 810460 w 8801100"/>
                  <a:gd name="connsiteY35" fmla="*/ 1495597 h 2305050"/>
                  <a:gd name="connsiteX36" fmla="*/ 810460 w 8801100"/>
                  <a:gd name="connsiteY36" fmla="*/ 1374439 h 2305050"/>
                  <a:gd name="connsiteX37" fmla="*/ 777040 w 8801100"/>
                  <a:gd name="connsiteY37" fmla="*/ 1374439 h 2305050"/>
                  <a:gd name="connsiteX38" fmla="*/ 777040 w 8801100"/>
                  <a:gd name="connsiteY38" fmla="*/ 1290886 h 2305050"/>
                  <a:gd name="connsiteX39" fmla="*/ 614112 w 8801100"/>
                  <a:gd name="connsiteY39" fmla="*/ 1290886 h 2305050"/>
                  <a:gd name="connsiteX40" fmla="*/ 614112 w 8801100"/>
                  <a:gd name="connsiteY40" fmla="*/ 1232402 h 2305050"/>
                  <a:gd name="connsiteX41" fmla="*/ 492961 w 8801100"/>
                  <a:gd name="connsiteY41" fmla="*/ 1232402 h 2305050"/>
                  <a:gd name="connsiteX42" fmla="*/ 492961 w 8801100"/>
                  <a:gd name="connsiteY42" fmla="*/ 1169737 h 2305050"/>
                  <a:gd name="connsiteX43" fmla="*/ 434473 w 8801100"/>
                  <a:gd name="connsiteY43" fmla="*/ 1169737 h 2305050"/>
                  <a:gd name="connsiteX44" fmla="*/ 434473 w 8801100"/>
                  <a:gd name="connsiteY44" fmla="*/ 977570 h 2305050"/>
                  <a:gd name="connsiteX45" fmla="*/ 413586 w 8801100"/>
                  <a:gd name="connsiteY45" fmla="*/ 977570 h 2305050"/>
                  <a:gd name="connsiteX46" fmla="*/ 413586 w 8801100"/>
                  <a:gd name="connsiteY46" fmla="*/ 718553 h 2305050"/>
                  <a:gd name="connsiteX47" fmla="*/ 375987 w 8801100"/>
                  <a:gd name="connsiteY47" fmla="*/ 718553 h 2305050"/>
                  <a:gd name="connsiteX48" fmla="*/ 375987 w 8801100"/>
                  <a:gd name="connsiteY48" fmla="*/ 426118 h 2305050"/>
                  <a:gd name="connsiteX49" fmla="*/ 313322 w 8801100"/>
                  <a:gd name="connsiteY49" fmla="*/ 426118 h 2305050"/>
                  <a:gd name="connsiteX50" fmla="*/ 313322 w 8801100"/>
                  <a:gd name="connsiteY50" fmla="*/ 375987 h 2305050"/>
                  <a:gd name="connsiteX51" fmla="*/ 229770 w 8801100"/>
                  <a:gd name="connsiteY51" fmla="*/ 375987 h 2305050"/>
                  <a:gd name="connsiteX52" fmla="*/ 229770 w 8801100"/>
                  <a:gd name="connsiteY52" fmla="*/ 317500 h 2305050"/>
                  <a:gd name="connsiteX53" fmla="*/ 175461 w 8801100"/>
                  <a:gd name="connsiteY53" fmla="*/ 317500 h 2305050"/>
                  <a:gd name="connsiteX54" fmla="*/ 175461 w 8801100"/>
                  <a:gd name="connsiteY54" fmla="*/ 279901 h 2305050"/>
                  <a:gd name="connsiteX55" fmla="*/ 146217 w 8801100"/>
                  <a:gd name="connsiteY55" fmla="*/ 279901 h 2305050"/>
                  <a:gd name="connsiteX56" fmla="*/ 146217 w 8801100"/>
                  <a:gd name="connsiteY56" fmla="*/ 179638 h 2305050"/>
                  <a:gd name="connsiteX57" fmla="*/ 83552 w 8801100"/>
                  <a:gd name="connsiteY57" fmla="*/ 179638 h 2305050"/>
                  <a:gd name="connsiteX58" fmla="*/ 83552 w 8801100"/>
                  <a:gd name="connsiteY58" fmla="*/ 112796 h 2305050"/>
                  <a:gd name="connsiteX59" fmla="*/ 62665 w 8801100"/>
                  <a:gd name="connsiteY59" fmla="*/ 112796 h 2305050"/>
                  <a:gd name="connsiteX60" fmla="*/ 62665 w 8801100"/>
                  <a:gd name="connsiteY60" fmla="*/ 71020 h 2305050"/>
                  <a:gd name="connsiteX61" fmla="*/ 45954 w 8801100"/>
                  <a:gd name="connsiteY61" fmla="*/ 71020 h 2305050"/>
                  <a:gd name="connsiteX62" fmla="*/ 45954 w 8801100"/>
                  <a:gd name="connsiteY62" fmla="*/ 0 h 2305050"/>
                  <a:gd name="connsiteX63" fmla="*/ 0 w 8801100"/>
                  <a:gd name="connsiteY63" fmla="*/ 0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801100" h="2305050">
                    <a:moveTo>
                      <a:pt x="8806447" y="2310232"/>
                    </a:moveTo>
                    <a:lnTo>
                      <a:pt x="6508751" y="2310232"/>
                    </a:lnTo>
                    <a:lnTo>
                      <a:pt x="6508751" y="2226679"/>
                    </a:lnTo>
                    <a:lnTo>
                      <a:pt x="6358351" y="2226679"/>
                    </a:lnTo>
                    <a:lnTo>
                      <a:pt x="6358351" y="2155660"/>
                    </a:lnTo>
                    <a:lnTo>
                      <a:pt x="5865394" y="2155660"/>
                    </a:lnTo>
                    <a:lnTo>
                      <a:pt x="5865394" y="2092995"/>
                    </a:lnTo>
                    <a:lnTo>
                      <a:pt x="5798557" y="2092995"/>
                    </a:lnTo>
                    <a:lnTo>
                      <a:pt x="5798557" y="2030330"/>
                    </a:lnTo>
                    <a:lnTo>
                      <a:pt x="5589674" y="2030330"/>
                    </a:lnTo>
                    <a:lnTo>
                      <a:pt x="5589674" y="1988554"/>
                    </a:lnTo>
                    <a:lnTo>
                      <a:pt x="5017336" y="1988554"/>
                    </a:lnTo>
                    <a:lnTo>
                      <a:pt x="5017336" y="1942595"/>
                    </a:lnTo>
                    <a:lnTo>
                      <a:pt x="3722269" y="1942595"/>
                    </a:lnTo>
                    <a:lnTo>
                      <a:pt x="3722269" y="1925889"/>
                    </a:lnTo>
                    <a:lnTo>
                      <a:pt x="3471609" y="1925889"/>
                    </a:lnTo>
                    <a:lnTo>
                      <a:pt x="3471609" y="1888294"/>
                    </a:lnTo>
                    <a:lnTo>
                      <a:pt x="3296149" y="1888294"/>
                    </a:lnTo>
                    <a:lnTo>
                      <a:pt x="3296149" y="1854870"/>
                    </a:lnTo>
                    <a:lnTo>
                      <a:pt x="2548351" y="1854870"/>
                    </a:lnTo>
                    <a:lnTo>
                      <a:pt x="2548351" y="1800559"/>
                    </a:lnTo>
                    <a:lnTo>
                      <a:pt x="2506584" y="1800559"/>
                    </a:lnTo>
                    <a:lnTo>
                      <a:pt x="2506584" y="1762964"/>
                    </a:lnTo>
                    <a:lnTo>
                      <a:pt x="2477333" y="1762964"/>
                    </a:lnTo>
                    <a:lnTo>
                      <a:pt x="2477333" y="1687764"/>
                    </a:lnTo>
                    <a:lnTo>
                      <a:pt x="1925892" y="1687764"/>
                    </a:lnTo>
                    <a:lnTo>
                      <a:pt x="1925892" y="1666875"/>
                    </a:lnTo>
                    <a:lnTo>
                      <a:pt x="1842339" y="1666875"/>
                    </a:lnTo>
                    <a:lnTo>
                      <a:pt x="1842339" y="1625099"/>
                    </a:lnTo>
                    <a:lnTo>
                      <a:pt x="1240759" y="1625099"/>
                    </a:lnTo>
                    <a:lnTo>
                      <a:pt x="1240759" y="1583322"/>
                    </a:lnTo>
                    <a:lnTo>
                      <a:pt x="1069471" y="1583322"/>
                    </a:lnTo>
                    <a:lnTo>
                      <a:pt x="1069471" y="1562434"/>
                    </a:lnTo>
                    <a:lnTo>
                      <a:pt x="877303" y="1562434"/>
                    </a:lnTo>
                    <a:lnTo>
                      <a:pt x="877303" y="1495597"/>
                    </a:lnTo>
                    <a:lnTo>
                      <a:pt x="810460" y="1495597"/>
                    </a:lnTo>
                    <a:lnTo>
                      <a:pt x="810460" y="1374439"/>
                    </a:lnTo>
                    <a:lnTo>
                      <a:pt x="777040" y="1374439"/>
                    </a:lnTo>
                    <a:lnTo>
                      <a:pt x="777040" y="1290886"/>
                    </a:lnTo>
                    <a:lnTo>
                      <a:pt x="614112" y="1290886"/>
                    </a:lnTo>
                    <a:lnTo>
                      <a:pt x="614112" y="1232402"/>
                    </a:lnTo>
                    <a:lnTo>
                      <a:pt x="492961" y="1232402"/>
                    </a:lnTo>
                    <a:lnTo>
                      <a:pt x="492961" y="1169737"/>
                    </a:lnTo>
                    <a:lnTo>
                      <a:pt x="434473" y="1169737"/>
                    </a:lnTo>
                    <a:lnTo>
                      <a:pt x="434473" y="977570"/>
                    </a:lnTo>
                    <a:lnTo>
                      <a:pt x="413586" y="977570"/>
                    </a:lnTo>
                    <a:lnTo>
                      <a:pt x="413586" y="718553"/>
                    </a:lnTo>
                    <a:lnTo>
                      <a:pt x="375987" y="718553"/>
                    </a:lnTo>
                    <a:lnTo>
                      <a:pt x="375987" y="426118"/>
                    </a:lnTo>
                    <a:lnTo>
                      <a:pt x="313322" y="426118"/>
                    </a:lnTo>
                    <a:lnTo>
                      <a:pt x="313322" y="375987"/>
                    </a:lnTo>
                    <a:lnTo>
                      <a:pt x="229770" y="375987"/>
                    </a:lnTo>
                    <a:lnTo>
                      <a:pt x="229770" y="317500"/>
                    </a:lnTo>
                    <a:lnTo>
                      <a:pt x="175461" y="317500"/>
                    </a:lnTo>
                    <a:lnTo>
                      <a:pt x="175461" y="279901"/>
                    </a:lnTo>
                    <a:lnTo>
                      <a:pt x="146217" y="279901"/>
                    </a:lnTo>
                    <a:lnTo>
                      <a:pt x="146217" y="179638"/>
                    </a:lnTo>
                    <a:lnTo>
                      <a:pt x="83552" y="179638"/>
                    </a:lnTo>
                    <a:lnTo>
                      <a:pt x="83552" y="112796"/>
                    </a:lnTo>
                    <a:lnTo>
                      <a:pt x="62665" y="112796"/>
                    </a:lnTo>
                    <a:lnTo>
                      <a:pt x="62665" y="71020"/>
                    </a:lnTo>
                    <a:lnTo>
                      <a:pt x="45954" y="71020"/>
                    </a:lnTo>
                    <a:lnTo>
                      <a:pt x="45954"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58" name="Freeform: Shape 157">
                <a:extLst>
                  <a:ext uri="{FF2B5EF4-FFF2-40B4-BE49-F238E27FC236}">
                    <a16:creationId xmlns:a16="http://schemas.microsoft.com/office/drawing/2014/main" id="{B7317268-D1C1-46A7-91B7-DCD8E388CD35}"/>
                  </a:ext>
                </a:extLst>
              </p:cNvPr>
              <p:cNvSpPr/>
              <p:nvPr/>
            </p:nvSpPr>
            <p:spPr>
              <a:xfrm>
                <a:off x="165013" y="22050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rgbClr val="04388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59" name="Freeform: Shape 158">
                <a:extLst>
                  <a:ext uri="{FF2B5EF4-FFF2-40B4-BE49-F238E27FC236}">
                    <a16:creationId xmlns:a16="http://schemas.microsoft.com/office/drawing/2014/main" id="{7968931C-8338-49D1-9AFA-3832551D1180}"/>
                  </a:ext>
                </a:extLst>
              </p:cNvPr>
              <p:cNvSpPr/>
              <p:nvPr/>
            </p:nvSpPr>
            <p:spPr>
              <a:xfrm>
                <a:off x="13270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6" name="Freeform: Shape 1055">
                <a:extLst>
                  <a:ext uri="{FF2B5EF4-FFF2-40B4-BE49-F238E27FC236}">
                    <a16:creationId xmlns:a16="http://schemas.microsoft.com/office/drawing/2014/main" id="{EA96B114-4384-41E6-B7F4-7F5A9061982A}"/>
                  </a:ext>
                </a:extLst>
              </p:cNvPr>
              <p:cNvSpPr/>
              <p:nvPr/>
            </p:nvSpPr>
            <p:spPr>
              <a:xfrm>
                <a:off x="13651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7" name="Freeform: Shape 1056">
                <a:extLst>
                  <a:ext uri="{FF2B5EF4-FFF2-40B4-BE49-F238E27FC236}">
                    <a16:creationId xmlns:a16="http://schemas.microsoft.com/office/drawing/2014/main" id="{41B0758B-08F9-4BC5-9EC8-A0A9B55817C4}"/>
                  </a:ext>
                </a:extLst>
              </p:cNvPr>
              <p:cNvSpPr/>
              <p:nvPr/>
            </p:nvSpPr>
            <p:spPr>
              <a:xfrm>
                <a:off x="16128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8" name="Freeform: Shape 1057">
                <a:extLst>
                  <a:ext uri="{FF2B5EF4-FFF2-40B4-BE49-F238E27FC236}">
                    <a16:creationId xmlns:a16="http://schemas.microsoft.com/office/drawing/2014/main" id="{FC8DB2E6-91A8-4AD2-A5D1-E71DC3BAB98C}"/>
                  </a:ext>
                </a:extLst>
              </p:cNvPr>
              <p:cNvSpPr/>
              <p:nvPr/>
            </p:nvSpPr>
            <p:spPr>
              <a:xfrm>
                <a:off x="182236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9" name="Freeform: Shape 1058">
                <a:extLst>
                  <a:ext uri="{FF2B5EF4-FFF2-40B4-BE49-F238E27FC236}">
                    <a16:creationId xmlns:a16="http://schemas.microsoft.com/office/drawing/2014/main" id="{4A0A6155-690E-4C75-8CA2-A4B9B50FCDA1}"/>
                  </a:ext>
                </a:extLst>
              </p:cNvPr>
              <p:cNvSpPr/>
              <p:nvPr/>
            </p:nvSpPr>
            <p:spPr>
              <a:xfrm>
                <a:off x="18795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0" name="Freeform: Shape 1059">
                <a:extLst>
                  <a:ext uri="{FF2B5EF4-FFF2-40B4-BE49-F238E27FC236}">
                    <a16:creationId xmlns:a16="http://schemas.microsoft.com/office/drawing/2014/main" id="{CF5273F3-4801-4521-80B4-784627E6DB5A}"/>
                  </a:ext>
                </a:extLst>
              </p:cNvPr>
              <p:cNvSpPr/>
              <p:nvPr/>
            </p:nvSpPr>
            <p:spPr>
              <a:xfrm>
                <a:off x="2508161" y="39004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1" name="Freeform: Shape 1060">
                <a:extLst>
                  <a:ext uri="{FF2B5EF4-FFF2-40B4-BE49-F238E27FC236}">
                    <a16:creationId xmlns:a16="http://schemas.microsoft.com/office/drawing/2014/main" id="{CBB4449A-85E4-4443-8E78-3FFBDD8BE7B9}"/>
                  </a:ext>
                </a:extLst>
              </p:cNvPr>
              <p:cNvSpPr/>
              <p:nvPr/>
            </p:nvSpPr>
            <p:spPr>
              <a:xfrm>
                <a:off x="28701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2" name="Freeform: Shape 1061">
                <a:extLst>
                  <a:ext uri="{FF2B5EF4-FFF2-40B4-BE49-F238E27FC236}">
                    <a16:creationId xmlns:a16="http://schemas.microsoft.com/office/drawing/2014/main" id="{DB63D249-5DD5-42EF-B3DD-4AC7CDE95A9B}"/>
                  </a:ext>
                </a:extLst>
              </p:cNvPr>
              <p:cNvSpPr/>
              <p:nvPr/>
            </p:nvSpPr>
            <p:spPr>
              <a:xfrm>
                <a:off x="33273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3" name="Freeform: Shape 1062">
                <a:extLst>
                  <a:ext uri="{FF2B5EF4-FFF2-40B4-BE49-F238E27FC236}">
                    <a16:creationId xmlns:a16="http://schemas.microsoft.com/office/drawing/2014/main" id="{DC80FEBC-D7C5-4ECB-B2F8-CF0AC26FC597}"/>
                  </a:ext>
                </a:extLst>
              </p:cNvPr>
              <p:cNvSpPr/>
              <p:nvPr/>
            </p:nvSpPr>
            <p:spPr>
              <a:xfrm>
                <a:off x="3555911" y="41100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4" name="Freeform: Shape 1063">
                <a:extLst>
                  <a:ext uri="{FF2B5EF4-FFF2-40B4-BE49-F238E27FC236}">
                    <a16:creationId xmlns:a16="http://schemas.microsoft.com/office/drawing/2014/main" id="{DA1DCA90-D4DD-40C9-8637-5A529E55BC75}"/>
                  </a:ext>
                </a:extLst>
              </p:cNvPr>
              <p:cNvSpPr/>
              <p:nvPr/>
            </p:nvSpPr>
            <p:spPr>
              <a:xfrm>
                <a:off x="43179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5" name="Freeform: Shape 1064">
                <a:extLst>
                  <a:ext uri="{FF2B5EF4-FFF2-40B4-BE49-F238E27FC236}">
                    <a16:creationId xmlns:a16="http://schemas.microsoft.com/office/drawing/2014/main" id="{9A6565D5-3DEC-4B25-9D20-D18DD1B87B6B}"/>
                  </a:ext>
                </a:extLst>
              </p:cNvPr>
              <p:cNvSpPr/>
              <p:nvPr/>
            </p:nvSpPr>
            <p:spPr>
              <a:xfrm>
                <a:off x="45465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6" name="Freeform: Shape 1065">
                <a:extLst>
                  <a:ext uri="{FF2B5EF4-FFF2-40B4-BE49-F238E27FC236}">
                    <a16:creationId xmlns:a16="http://schemas.microsoft.com/office/drawing/2014/main" id="{CE963890-65D8-431F-9303-F2AB10AFB1D9}"/>
                  </a:ext>
                </a:extLst>
              </p:cNvPr>
              <p:cNvSpPr/>
              <p:nvPr/>
            </p:nvSpPr>
            <p:spPr>
              <a:xfrm>
                <a:off x="47941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7" name="Freeform: Shape 1066">
                <a:extLst>
                  <a:ext uri="{FF2B5EF4-FFF2-40B4-BE49-F238E27FC236}">
                    <a16:creationId xmlns:a16="http://schemas.microsoft.com/office/drawing/2014/main" id="{8D53BFBE-A365-459C-BF6D-487069C200EB}"/>
                  </a:ext>
                </a:extLst>
              </p:cNvPr>
              <p:cNvSpPr/>
              <p:nvPr/>
            </p:nvSpPr>
            <p:spPr>
              <a:xfrm>
                <a:off x="50608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8" name="Freeform: Shape 1067">
                <a:extLst>
                  <a:ext uri="{FF2B5EF4-FFF2-40B4-BE49-F238E27FC236}">
                    <a16:creationId xmlns:a16="http://schemas.microsoft.com/office/drawing/2014/main" id="{ACE64A65-6C20-4F09-BEF9-EA0F2E9A6D79}"/>
                  </a:ext>
                </a:extLst>
              </p:cNvPr>
              <p:cNvSpPr/>
              <p:nvPr/>
            </p:nvSpPr>
            <p:spPr>
              <a:xfrm>
                <a:off x="51180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9" name="Freeform: Shape 1068">
                <a:extLst>
                  <a:ext uri="{FF2B5EF4-FFF2-40B4-BE49-F238E27FC236}">
                    <a16:creationId xmlns:a16="http://schemas.microsoft.com/office/drawing/2014/main" id="{01825A51-19A7-406D-806D-0710D50F4F16}"/>
                  </a:ext>
                </a:extLst>
              </p:cNvPr>
              <p:cNvSpPr/>
              <p:nvPr/>
            </p:nvSpPr>
            <p:spPr>
              <a:xfrm>
                <a:off x="5308511" y="4205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0" name="Freeform: Shape 1069">
                <a:extLst>
                  <a:ext uri="{FF2B5EF4-FFF2-40B4-BE49-F238E27FC236}">
                    <a16:creationId xmlns:a16="http://schemas.microsoft.com/office/drawing/2014/main" id="{B3E54F47-7EE9-4864-87C8-8BC8AEE6DDE8}"/>
                  </a:ext>
                </a:extLst>
              </p:cNvPr>
              <p:cNvSpPr/>
              <p:nvPr/>
            </p:nvSpPr>
            <p:spPr>
              <a:xfrm>
                <a:off x="563237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1" name="Freeform: Shape 1070">
                <a:extLst>
                  <a:ext uri="{FF2B5EF4-FFF2-40B4-BE49-F238E27FC236}">
                    <a16:creationId xmlns:a16="http://schemas.microsoft.com/office/drawing/2014/main" id="{A2AF2B8B-F57E-4228-A44E-C5FD823218E1}"/>
                  </a:ext>
                </a:extLst>
              </p:cNvPr>
              <p:cNvSpPr/>
              <p:nvPr/>
            </p:nvSpPr>
            <p:spPr>
              <a:xfrm>
                <a:off x="56514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2" name="Freeform: Shape 1071">
                <a:extLst>
                  <a:ext uri="{FF2B5EF4-FFF2-40B4-BE49-F238E27FC236}">
                    <a16:creationId xmlns:a16="http://schemas.microsoft.com/office/drawing/2014/main" id="{D76F26F2-E3A2-4F1E-87BC-139517C8339E}"/>
                  </a:ext>
                </a:extLst>
              </p:cNvPr>
              <p:cNvSpPr/>
              <p:nvPr/>
            </p:nvSpPr>
            <p:spPr>
              <a:xfrm>
                <a:off x="56895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3" name="Freeform: Shape 1072">
                <a:extLst>
                  <a:ext uri="{FF2B5EF4-FFF2-40B4-BE49-F238E27FC236}">
                    <a16:creationId xmlns:a16="http://schemas.microsoft.com/office/drawing/2014/main" id="{9ACC9A66-5D95-43B0-AD0F-7D8C2F0A8CB9}"/>
                  </a:ext>
                </a:extLst>
              </p:cNvPr>
              <p:cNvSpPr/>
              <p:nvPr/>
            </p:nvSpPr>
            <p:spPr>
              <a:xfrm>
                <a:off x="57276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4" name="Freeform: Shape 1073">
                <a:extLst>
                  <a:ext uri="{FF2B5EF4-FFF2-40B4-BE49-F238E27FC236}">
                    <a16:creationId xmlns:a16="http://schemas.microsoft.com/office/drawing/2014/main" id="{02CC2B6A-B479-4397-B2B6-C062F3520112}"/>
                  </a:ext>
                </a:extLst>
              </p:cNvPr>
              <p:cNvSpPr/>
              <p:nvPr/>
            </p:nvSpPr>
            <p:spPr>
              <a:xfrm>
                <a:off x="5937171" y="42243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5" name="Freeform: Shape 1074">
                <a:extLst>
                  <a:ext uri="{FF2B5EF4-FFF2-40B4-BE49-F238E27FC236}">
                    <a16:creationId xmlns:a16="http://schemas.microsoft.com/office/drawing/2014/main" id="{3D8F5E14-CEBB-4C4C-B1E3-08D81941FC91}"/>
                  </a:ext>
                </a:extLst>
              </p:cNvPr>
              <p:cNvSpPr/>
              <p:nvPr/>
            </p:nvSpPr>
            <p:spPr>
              <a:xfrm>
                <a:off x="61657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6" name="Freeform: Shape 1075">
                <a:extLst>
                  <a:ext uri="{FF2B5EF4-FFF2-40B4-BE49-F238E27FC236}">
                    <a16:creationId xmlns:a16="http://schemas.microsoft.com/office/drawing/2014/main" id="{CB794F98-A24E-455F-A457-3D063A58ADB3}"/>
                  </a:ext>
                </a:extLst>
              </p:cNvPr>
              <p:cNvSpPr/>
              <p:nvPr/>
            </p:nvSpPr>
            <p:spPr>
              <a:xfrm>
                <a:off x="62800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7" name="Freeform: Shape 1076">
                <a:extLst>
                  <a:ext uri="{FF2B5EF4-FFF2-40B4-BE49-F238E27FC236}">
                    <a16:creationId xmlns:a16="http://schemas.microsoft.com/office/drawing/2014/main" id="{42BF1174-FA40-445E-9067-8DD2B7D20227}"/>
                  </a:ext>
                </a:extLst>
              </p:cNvPr>
              <p:cNvSpPr/>
              <p:nvPr/>
            </p:nvSpPr>
            <p:spPr>
              <a:xfrm>
                <a:off x="63562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8" name="Freeform: Shape 1077">
                <a:extLst>
                  <a:ext uri="{FF2B5EF4-FFF2-40B4-BE49-F238E27FC236}">
                    <a16:creationId xmlns:a16="http://schemas.microsoft.com/office/drawing/2014/main" id="{085367C0-A247-4CA3-A306-B7FF672E7E10}"/>
                  </a:ext>
                </a:extLst>
              </p:cNvPr>
              <p:cNvSpPr/>
              <p:nvPr/>
            </p:nvSpPr>
            <p:spPr>
              <a:xfrm>
                <a:off x="63943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9" name="Freeform: Shape 1078">
                <a:extLst>
                  <a:ext uri="{FF2B5EF4-FFF2-40B4-BE49-F238E27FC236}">
                    <a16:creationId xmlns:a16="http://schemas.microsoft.com/office/drawing/2014/main" id="{E8EA7D87-02FB-494A-8094-27E2B237AA88}"/>
                  </a:ext>
                </a:extLst>
              </p:cNvPr>
              <p:cNvSpPr/>
              <p:nvPr/>
            </p:nvSpPr>
            <p:spPr>
              <a:xfrm>
                <a:off x="64324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0" name="Freeform: Shape 1079">
                <a:extLst>
                  <a:ext uri="{FF2B5EF4-FFF2-40B4-BE49-F238E27FC236}">
                    <a16:creationId xmlns:a16="http://schemas.microsoft.com/office/drawing/2014/main" id="{8778BE80-3EA0-4D93-8CD0-7FBC001B21EC}"/>
                  </a:ext>
                </a:extLst>
              </p:cNvPr>
              <p:cNvSpPr/>
              <p:nvPr/>
            </p:nvSpPr>
            <p:spPr>
              <a:xfrm>
                <a:off x="64705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1" name="Freeform: Shape 1080">
                <a:extLst>
                  <a:ext uri="{FF2B5EF4-FFF2-40B4-BE49-F238E27FC236}">
                    <a16:creationId xmlns:a16="http://schemas.microsoft.com/office/drawing/2014/main" id="{C2F9891B-2DAF-4F58-A294-8B861C946FB2}"/>
                  </a:ext>
                </a:extLst>
              </p:cNvPr>
              <p:cNvSpPr/>
              <p:nvPr/>
            </p:nvSpPr>
            <p:spPr>
              <a:xfrm>
                <a:off x="68325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2" name="Freeform: Shape 1081">
                <a:extLst>
                  <a:ext uri="{FF2B5EF4-FFF2-40B4-BE49-F238E27FC236}">
                    <a16:creationId xmlns:a16="http://schemas.microsoft.com/office/drawing/2014/main" id="{0BBE11BB-09FD-4180-BCD0-71CA557CEBD3}"/>
                  </a:ext>
                </a:extLst>
              </p:cNvPr>
              <p:cNvSpPr/>
              <p:nvPr/>
            </p:nvSpPr>
            <p:spPr>
              <a:xfrm>
                <a:off x="68706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3" name="Freeform: Shape 1082">
                <a:extLst>
                  <a:ext uri="{FF2B5EF4-FFF2-40B4-BE49-F238E27FC236}">
                    <a16:creationId xmlns:a16="http://schemas.microsoft.com/office/drawing/2014/main" id="{1AA3A065-A232-4844-8D26-9D1BD415602D}"/>
                  </a:ext>
                </a:extLst>
              </p:cNvPr>
              <p:cNvSpPr/>
              <p:nvPr/>
            </p:nvSpPr>
            <p:spPr>
              <a:xfrm>
                <a:off x="69087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4" name="Freeform: Shape 1083">
                <a:extLst>
                  <a:ext uri="{FF2B5EF4-FFF2-40B4-BE49-F238E27FC236}">
                    <a16:creationId xmlns:a16="http://schemas.microsoft.com/office/drawing/2014/main" id="{1BCA36A7-884B-42BE-A59D-8609876E24AF}"/>
                  </a:ext>
                </a:extLst>
              </p:cNvPr>
              <p:cNvSpPr/>
              <p:nvPr/>
            </p:nvSpPr>
            <p:spPr>
              <a:xfrm>
                <a:off x="69658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5" name="Freeform: Shape 1084">
                <a:extLst>
                  <a:ext uri="{FF2B5EF4-FFF2-40B4-BE49-F238E27FC236}">
                    <a16:creationId xmlns:a16="http://schemas.microsoft.com/office/drawing/2014/main" id="{5E1916B7-3960-41F0-A9E8-1F77A3508433}"/>
                  </a:ext>
                </a:extLst>
              </p:cNvPr>
              <p:cNvSpPr/>
              <p:nvPr/>
            </p:nvSpPr>
            <p:spPr>
              <a:xfrm>
                <a:off x="71944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6" name="Freeform: Shape 1085">
                <a:extLst>
                  <a:ext uri="{FF2B5EF4-FFF2-40B4-BE49-F238E27FC236}">
                    <a16:creationId xmlns:a16="http://schemas.microsoft.com/office/drawing/2014/main" id="{7D0094FE-F4AF-4143-A1D9-38C4CB0B16B8}"/>
                  </a:ext>
                </a:extLst>
              </p:cNvPr>
              <p:cNvSpPr/>
              <p:nvPr/>
            </p:nvSpPr>
            <p:spPr>
              <a:xfrm>
                <a:off x="72325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7" name="Freeform: Shape 1086">
                <a:extLst>
                  <a:ext uri="{FF2B5EF4-FFF2-40B4-BE49-F238E27FC236}">
                    <a16:creationId xmlns:a16="http://schemas.microsoft.com/office/drawing/2014/main" id="{92F4CCF7-C715-4299-94CF-C033D954F86B}"/>
                  </a:ext>
                </a:extLst>
              </p:cNvPr>
              <p:cNvSpPr/>
              <p:nvPr/>
            </p:nvSpPr>
            <p:spPr>
              <a:xfrm>
                <a:off x="7327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8" name="Freeform: Shape 1087">
                <a:extLst>
                  <a:ext uri="{FF2B5EF4-FFF2-40B4-BE49-F238E27FC236}">
                    <a16:creationId xmlns:a16="http://schemas.microsoft.com/office/drawing/2014/main" id="{D4DEBFA2-1E7D-47A7-820B-F1D05184269D}"/>
                  </a:ext>
                </a:extLst>
              </p:cNvPr>
              <p:cNvSpPr/>
              <p:nvPr/>
            </p:nvSpPr>
            <p:spPr>
              <a:xfrm>
                <a:off x="76707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9" name="Freeform: Shape 1088">
                <a:extLst>
                  <a:ext uri="{FF2B5EF4-FFF2-40B4-BE49-F238E27FC236}">
                    <a16:creationId xmlns:a16="http://schemas.microsoft.com/office/drawing/2014/main" id="{29EC15C9-B272-40D2-8F77-1E80CC82F9C2}"/>
                  </a:ext>
                </a:extLst>
              </p:cNvPr>
              <p:cNvSpPr/>
              <p:nvPr/>
            </p:nvSpPr>
            <p:spPr>
              <a:xfrm>
                <a:off x="8089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0" name="Freeform: Shape 1089">
                <a:extLst>
                  <a:ext uri="{FF2B5EF4-FFF2-40B4-BE49-F238E27FC236}">
                    <a16:creationId xmlns:a16="http://schemas.microsoft.com/office/drawing/2014/main" id="{083D8ECF-C5B0-4A1A-85C9-FBFC1F6FB550}"/>
                  </a:ext>
                </a:extLst>
              </p:cNvPr>
              <p:cNvSpPr/>
              <p:nvPr/>
            </p:nvSpPr>
            <p:spPr>
              <a:xfrm>
                <a:off x="83565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1" name="Freeform: Shape 1090">
                <a:extLst>
                  <a:ext uri="{FF2B5EF4-FFF2-40B4-BE49-F238E27FC236}">
                    <a16:creationId xmlns:a16="http://schemas.microsoft.com/office/drawing/2014/main" id="{6101914C-44FC-4080-A607-23CF1DE9A9C6}"/>
                  </a:ext>
                </a:extLst>
              </p:cNvPr>
              <p:cNvSpPr/>
              <p:nvPr/>
            </p:nvSpPr>
            <p:spPr>
              <a:xfrm>
                <a:off x="856608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2" name="Freeform: Shape 1091">
                <a:extLst>
                  <a:ext uri="{FF2B5EF4-FFF2-40B4-BE49-F238E27FC236}">
                    <a16:creationId xmlns:a16="http://schemas.microsoft.com/office/drawing/2014/main" id="{42C41C46-9BF4-4EC9-9B74-083A21AB9E71}"/>
                  </a:ext>
                </a:extLst>
              </p:cNvPr>
              <p:cNvSpPr/>
              <p:nvPr/>
            </p:nvSpPr>
            <p:spPr>
              <a:xfrm>
                <a:off x="885184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3" name="Freeform: Shape 1092">
                <a:extLst>
                  <a:ext uri="{FF2B5EF4-FFF2-40B4-BE49-F238E27FC236}">
                    <a16:creationId xmlns:a16="http://schemas.microsoft.com/office/drawing/2014/main" id="{97F9CBAB-B803-44A6-A564-6DBA08336578}"/>
                  </a:ext>
                </a:extLst>
              </p:cNvPr>
              <p:cNvSpPr/>
              <p:nvPr/>
            </p:nvSpPr>
            <p:spPr>
              <a:xfrm>
                <a:off x="894709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sp>
        <p:nvSpPr>
          <p:cNvPr id="6" name="TextBox 5"/>
          <p:cNvSpPr txBox="1"/>
          <p:nvPr/>
        </p:nvSpPr>
        <p:spPr>
          <a:xfrm>
            <a:off x="365124" y="5841240"/>
            <a:ext cx="6689652" cy="33855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zh-CN" sz="1600" b="0" i="0" u="none" strike="noStrike" cap="none" normalizeH="0" baseline="0">
                <a:ln>
                  <a:noFill/>
                </a:ln>
                <a:solidFill>
                  <a:srgbClr val="4D4D4D"/>
                </a:solidFill>
                <a:uLnTx/>
                <a:uFillTx/>
                <a:latin typeface="Arial" charset="0"/>
                <a:ea typeface="SimSun"/>
                <a:cs typeface="Arial" charset="0"/>
              </a:rPr>
              <a:t>OS 未提及：DMC 建议在最终分析时报告 OS</a:t>
            </a:r>
          </a:p>
        </p:txBody>
      </p:sp>
    </p:spTree>
    <p:extLst>
      <p:ext uri="{BB962C8B-B14F-4D97-AF65-F5344CB8AC3E}">
        <p14:creationId xmlns:p14="http://schemas.microsoft.com/office/powerpoint/2010/main" val="428734922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LBA4：帕博利珠单抗对比化疗用于微卫星高不稳定性/错配修复缺陷转移性结直肠癌：III 期 KEYNOTE-177 研</a:t>
            </a:r>
            <a:r>
              <a:rPr lang="zh-CN" dirty="0" smtClean="0"/>
              <a:t>究</a:t>
            </a:r>
            <a:r>
              <a:rPr lang="en-GB" altLang="zh-CN" dirty="0" smtClean="0"/>
              <a:t> </a:t>
            </a:r>
            <a:r>
              <a:rPr lang="zh-CN" dirty="0" smtClean="0"/>
              <a:t>–</a:t>
            </a:r>
            <a:r>
              <a:rPr lang="en-GB" altLang="zh-CN" dirty="0" smtClean="0"/>
              <a:t> </a:t>
            </a:r>
            <a:r>
              <a:rPr lang="zh-CN" dirty="0" smtClean="0"/>
              <a:t>A</a:t>
            </a:r>
            <a:r>
              <a:rPr lang="zh-CN" dirty="0"/>
              <a:t>ndre T 等人</a:t>
            </a:r>
          </a:p>
        </p:txBody>
      </p:sp>
      <p:sp>
        <p:nvSpPr>
          <p:cNvPr id="3" name="Content Placeholder 2"/>
          <p:cNvSpPr>
            <a:spLocks noGrp="1"/>
          </p:cNvSpPr>
          <p:nvPr>
            <p:ph idx="1"/>
          </p:nvPr>
        </p:nvSpPr>
        <p:spPr/>
        <p:txBody>
          <a:bodyPr/>
          <a:lstStyle/>
          <a:p>
            <a:pPr marL="0" indent="0">
              <a:buNone/>
            </a:pPr>
            <a:r>
              <a:rPr lang="zh-CN" b="1"/>
              <a:t>关键结果（续）</a:t>
            </a:r>
          </a:p>
          <a:p>
            <a:pPr marL="0" indent="0">
              <a:buNone/>
            </a:pPr>
            <a:endParaRPr lang="en-US" dirty="0"/>
          </a:p>
        </p:txBody>
      </p:sp>
      <p:sp>
        <p:nvSpPr>
          <p:cNvPr id="5" name="Text Placeholder 4"/>
          <p:cNvSpPr>
            <a:spLocks noGrp="1"/>
          </p:cNvSpPr>
          <p:nvPr>
            <p:ph type="body" sz="quarter" idx="11"/>
          </p:nvPr>
        </p:nvSpPr>
        <p:spPr/>
        <p:txBody>
          <a:bodyPr/>
          <a:lstStyle/>
          <a:p>
            <a:r>
              <a:rPr lang="zh-CN"/>
              <a:t>Andre T, et al.J Clin Oncol 2020;38(suppl);abstr LBA4</a:t>
            </a:r>
          </a:p>
        </p:txBody>
      </p:sp>
      <p:graphicFrame>
        <p:nvGraphicFramePr>
          <p:cNvPr id="6" name="Group 88"/>
          <p:cNvGraphicFramePr>
            <a:graphicFrameLocks noGrp="1"/>
          </p:cNvGraphicFramePr>
          <p:nvPr>
            <p:extLst>
              <p:ext uri="{D42A27DB-BD31-4B8C-83A1-F6EECF244321}">
                <p14:modId xmlns:p14="http://schemas.microsoft.com/office/powerpoint/2010/main" val="2897838663"/>
              </p:ext>
            </p:extLst>
          </p:nvPr>
        </p:nvGraphicFramePr>
        <p:xfrm>
          <a:off x="366665" y="1669366"/>
          <a:ext cx="8410670" cy="3956128"/>
        </p:xfrm>
        <a:graphic>
          <a:graphicData uri="http://schemas.openxmlformats.org/drawingml/2006/table">
            <a:tbl>
              <a:tblPr firstRow="1" bandRow="1">
                <a:tableStyleId>{69012ECD-51FC-41F1-AA8D-1B2483CD663E}</a:tableStyleId>
              </a:tblPr>
              <a:tblGrid>
                <a:gridCol w="3488008">
                  <a:extLst>
                    <a:ext uri="{9D8B030D-6E8A-4147-A177-3AD203B41FA5}">
                      <a16:colId xmlns:a16="http://schemas.microsoft.com/office/drawing/2014/main" val="20000"/>
                    </a:ext>
                  </a:extLst>
                </a:gridCol>
                <a:gridCol w="2461331">
                  <a:extLst>
                    <a:ext uri="{9D8B030D-6E8A-4147-A177-3AD203B41FA5}">
                      <a16:colId xmlns:a16="http://schemas.microsoft.com/office/drawing/2014/main" val="3397994981"/>
                    </a:ext>
                  </a:extLst>
                </a:gridCol>
                <a:gridCol w="2461331">
                  <a:extLst>
                    <a:ext uri="{9D8B030D-6E8A-4147-A177-3AD203B41FA5}">
                      <a16:colId xmlns:a16="http://schemas.microsoft.com/office/drawing/2014/main" val="20002"/>
                    </a:ext>
                  </a:extLst>
                </a:gridCol>
              </a:tblGrid>
              <a:tr h="66509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抗肿瘤缓解</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帕博利珠单</a:t>
                      </a:r>
                      <a:r>
                        <a:rPr kumimoji="0" lang="zh-CN" sz="1400" b="1" i="0" u="none" strike="noStrike" cap="none" normalizeH="0" baseline="0" noProof="0" dirty="0" smtClean="0">
                          <a:ln>
                            <a:noFill/>
                          </a:ln>
                          <a:solidFill>
                            <a:schemeClr val="tx2"/>
                          </a:solidFill>
                          <a:latin typeface="+mn-lt"/>
                          <a:ea typeface="SimSun"/>
                          <a:cs typeface="Arial" charset="0"/>
                        </a:rPr>
                        <a:t>抗</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化疗</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(n=154)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918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9185">
                <a:tc>
                  <a:txBody>
                    <a:bodyPr/>
                    <a:lstStyle/>
                    <a:p>
                      <a:pPr marL="93663" indent="0"/>
                      <a:r>
                        <a:rPr lang="zh-CN" sz="1400">
                          <a:latin typeface="+mn-lt"/>
                          <a:ea typeface="SimSun"/>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17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6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50 (32.7)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45 (29.2)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 (20.9)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65 (42.2)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45 (29.4)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19 (12.3)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75587983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无评估</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17 (11.0)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ORR，n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67 (43.8)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51 (33.1)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08"/>
                  </a:ext>
                </a:extLst>
              </a:tr>
              <a:tr h="299185">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 差异估计值 (95% CI)；p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10.7 (-0.2，21.3)；0.0275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9"/>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DCR，n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99 (64.7)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116 (75.3)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10"/>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中位 TTR（月）（范围）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2.2 (1.8-18.8)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2.1 (1.7-24.9)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7129523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LBA4：帕博利珠单抗对比化疗用于微卫星高不稳定性/错配修复缺陷转移性结直肠癌：III 期 KEYNOTE-177 研</a:t>
            </a:r>
            <a:r>
              <a:rPr lang="zh-CN" dirty="0" smtClean="0"/>
              <a:t>究</a:t>
            </a:r>
            <a:r>
              <a:rPr lang="en-GB" altLang="zh-CN" dirty="0" smtClean="0"/>
              <a:t> </a:t>
            </a:r>
            <a:r>
              <a:rPr lang="zh-CN" dirty="0" smtClean="0"/>
              <a:t>–</a:t>
            </a:r>
            <a:r>
              <a:rPr lang="en-GB" altLang="zh-CN" dirty="0" smtClean="0"/>
              <a:t> </a:t>
            </a:r>
            <a:r>
              <a:rPr lang="zh-CN" dirty="0" smtClean="0"/>
              <a:t>A</a:t>
            </a:r>
            <a:r>
              <a:rPr lang="zh-CN" dirty="0"/>
              <a:t>ndre T 等人</a:t>
            </a:r>
          </a:p>
        </p:txBody>
      </p:sp>
      <p:sp>
        <p:nvSpPr>
          <p:cNvPr id="3" name="Content Placeholder 2"/>
          <p:cNvSpPr>
            <a:spLocks noGrp="1"/>
          </p:cNvSpPr>
          <p:nvPr>
            <p:ph idx="1"/>
          </p:nvPr>
        </p:nvSpPr>
        <p:spPr/>
        <p:txBody>
          <a:bodyPr/>
          <a:lstStyle/>
          <a:p>
            <a:pPr marL="0" indent="0">
              <a:buNone/>
            </a:pPr>
            <a:r>
              <a:rPr lang="zh-CN" b="1"/>
              <a:t>关键结果（续）</a:t>
            </a:r>
          </a:p>
          <a:p>
            <a:pPr marL="0" indent="0">
              <a:buNone/>
            </a:pPr>
            <a:endParaRPr lang="en-US" dirty="0"/>
          </a:p>
        </p:txBody>
      </p:sp>
      <p:sp>
        <p:nvSpPr>
          <p:cNvPr id="4" name="Text Placeholder 3"/>
          <p:cNvSpPr>
            <a:spLocks noGrp="1"/>
          </p:cNvSpPr>
          <p:nvPr>
            <p:ph type="body" sz="quarter" idx="10"/>
          </p:nvPr>
        </p:nvSpPr>
        <p:spPr/>
        <p:txBody>
          <a:bodyPr/>
          <a:lstStyle/>
          <a:p>
            <a:r>
              <a:rPr lang="zh-CN"/>
              <a:t>+ 表示持续缓解</a:t>
            </a:r>
          </a:p>
        </p:txBody>
      </p:sp>
      <p:sp>
        <p:nvSpPr>
          <p:cNvPr id="5" name="Text Placeholder 4"/>
          <p:cNvSpPr>
            <a:spLocks noGrp="1"/>
          </p:cNvSpPr>
          <p:nvPr>
            <p:ph type="body" sz="quarter" idx="11"/>
          </p:nvPr>
        </p:nvSpPr>
        <p:spPr/>
        <p:txBody>
          <a:bodyPr/>
          <a:lstStyle/>
          <a:p>
            <a:r>
              <a:rPr lang="zh-CN"/>
              <a:t>Andre T, et al.J Clin Oncol 2020;38(suppl);abstr LBA4</a:t>
            </a:r>
          </a:p>
        </p:txBody>
      </p:sp>
      <p:sp>
        <p:nvSpPr>
          <p:cNvPr id="7" name="TextBox 6"/>
          <p:cNvSpPr txBox="1"/>
          <p:nvPr/>
        </p:nvSpPr>
        <p:spPr>
          <a:xfrm>
            <a:off x="4269674" y="1615130"/>
            <a:ext cx="60465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DoR</a:t>
            </a:r>
          </a:p>
        </p:txBody>
      </p:sp>
      <p:sp>
        <p:nvSpPr>
          <p:cNvPr id="9" name="Freeform 21">
            <a:extLst>
              <a:ext uri="{FF2B5EF4-FFF2-40B4-BE49-F238E27FC236}">
                <a16:creationId xmlns:a16="http://schemas.microsoft.com/office/drawing/2014/main" id="{391DA133-5A20-4F5C-8017-85B9CF9FE361}"/>
              </a:ext>
            </a:extLst>
          </p:cNvPr>
          <p:cNvSpPr>
            <a:spLocks/>
          </p:cNvSpPr>
          <p:nvPr/>
        </p:nvSpPr>
        <p:spPr bwMode="auto">
          <a:xfrm>
            <a:off x="1332845" y="259384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 name="TextBox 19">
            <a:extLst>
              <a:ext uri="{FF2B5EF4-FFF2-40B4-BE49-F238E27FC236}">
                <a16:creationId xmlns:a16="http://schemas.microsoft.com/office/drawing/2014/main" id="{8EFC6FBC-4BD3-4E82-A5AE-4FC2BC189BB6}"/>
              </a:ext>
            </a:extLst>
          </p:cNvPr>
          <p:cNvSpPr txBox="1"/>
          <p:nvPr/>
        </p:nvSpPr>
        <p:spPr>
          <a:xfrm>
            <a:off x="882589" y="245491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100</a:t>
            </a:r>
          </a:p>
        </p:txBody>
      </p:sp>
      <p:sp>
        <p:nvSpPr>
          <p:cNvPr id="11" name="TextBox 18">
            <a:extLst>
              <a:ext uri="{FF2B5EF4-FFF2-40B4-BE49-F238E27FC236}">
                <a16:creationId xmlns:a16="http://schemas.microsoft.com/office/drawing/2014/main" id="{6BE8BF0A-5065-4491-A0A2-F748BD486879}"/>
              </a:ext>
            </a:extLst>
          </p:cNvPr>
          <p:cNvSpPr txBox="1"/>
          <p:nvPr/>
        </p:nvSpPr>
        <p:spPr>
          <a:xfrm rot="16200000">
            <a:off x="-251706" y="3608212"/>
            <a:ext cx="182638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缓解患者，%</a:t>
            </a:r>
          </a:p>
        </p:txBody>
      </p:sp>
      <p:sp>
        <p:nvSpPr>
          <p:cNvPr id="12" name="TextBox 20">
            <a:extLst>
              <a:ext uri="{FF2B5EF4-FFF2-40B4-BE49-F238E27FC236}">
                <a16:creationId xmlns:a16="http://schemas.microsoft.com/office/drawing/2014/main" id="{1C50ED34-16AD-4DAD-B82D-1ABCCDAB9496}"/>
              </a:ext>
            </a:extLst>
          </p:cNvPr>
          <p:cNvSpPr txBox="1"/>
          <p:nvPr/>
        </p:nvSpPr>
        <p:spPr>
          <a:xfrm>
            <a:off x="975565" y="293638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80</a:t>
            </a:r>
          </a:p>
        </p:txBody>
      </p:sp>
      <p:sp>
        <p:nvSpPr>
          <p:cNvPr id="13" name="TextBox 21">
            <a:extLst>
              <a:ext uri="{FF2B5EF4-FFF2-40B4-BE49-F238E27FC236}">
                <a16:creationId xmlns:a16="http://schemas.microsoft.com/office/drawing/2014/main" id="{14DE5036-5518-4789-829B-4274AD831FF8}"/>
              </a:ext>
            </a:extLst>
          </p:cNvPr>
          <p:cNvSpPr txBox="1"/>
          <p:nvPr/>
        </p:nvSpPr>
        <p:spPr>
          <a:xfrm>
            <a:off x="975565" y="337917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60</a:t>
            </a:r>
          </a:p>
        </p:txBody>
      </p:sp>
      <p:sp>
        <p:nvSpPr>
          <p:cNvPr id="14" name="TextBox 22">
            <a:extLst>
              <a:ext uri="{FF2B5EF4-FFF2-40B4-BE49-F238E27FC236}">
                <a16:creationId xmlns:a16="http://schemas.microsoft.com/office/drawing/2014/main" id="{E8E46A3A-BE1D-4128-A221-CC65F3314B2A}"/>
              </a:ext>
            </a:extLst>
          </p:cNvPr>
          <p:cNvSpPr txBox="1"/>
          <p:nvPr/>
        </p:nvSpPr>
        <p:spPr>
          <a:xfrm>
            <a:off x="975565" y="386707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40</a:t>
            </a:r>
          </a:p>
        </p:txBody>
      </p:sp>
      <p:sp>
        <p:nvSpPr>
          <p:cNvPr id="15" name="TextBox 23">
            <a:extLst>
              <a:ext uri="{FF2B5EF4-FFF2-40B4-BE49-F238E27FC236}">
                <a16:creationId xmlns:a16="http://schemas.microsoft.com/office/drawing/2014/main" id="{9728DDAE-D258-4287-8B0B-7BC9DE160036}"/>
              </a:ext>
            </a:extLst>
          </p:cNvPr>
          <p:cNvSpPr txBox="1"/>
          <p:nvPr/>
        </p:nvSpPr>
        <p:spPr>
          <a:xfrm>
            <a:off x="975565" y="432995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20</a:t>
            </a:r>
          </a:p>
        </p:txBody>
      </p:sp>
      <p:sp>
        <p:nvSpPr>
          <p:cNvPr id="16" name="TextBox 24">
            <a:extLst>
              <a:ext uri="{FF2B5EF4-FFF2-40B4-BE49-F238E27FC236}">
                <a16:creationId xmlns:a16="http://schemas.microsoft.com/office/drawing/2014/main" id="{BED8A74F-D607-4230-9C7A-F16067BAEC36}"/>
              </a:ext>
            </a:extLst>
          </p:cNvPr>
          <p:cNvSpPr txBox="1"/>
          <p:nvPr/>
        </p:nvSpPr>
        <p:spPr>
          <a:xfrm>
            <a:off x="1068594" y="482905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17" name="Line 6">
            <a:extLst>
              <a:ext uri="{FF2B5EF4-FFF2-40B4-BE49-F238E27FC236}">
                <a16:creationId xmlns:a16="http://schemas.microsoft.com/office/drawing/2014/main" id="{CB3C3D89-E34A-44E1-858E-CF4040490736}"/>
              </a:ext>
            </a:extLst>
          </p:cNvPr>
          <p:cNvSpPr>
            <a:spLocks noChangeShapeType="1"/>
          </p:cNvSpPr>
          <p:nvPr/>
        </p:nvSpPr>
        <p:spPr bwMode="auto">
          <a:xfrm>
            <a:off x="1227194" y="259384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7">
            <a:extLst>
              <a:ext uri="{FF2B5EF4-FFF2-40B4-BE49-F238E27FC236}">
                <a16:creationId xmlns:a16="http://schemas.microsoft.com/office/drawing/2014/main" id="{56AB6A47-1161-469A-881D-553239C985FE}"/>
              </a:ext>
            </a:extLst>
          </p:cNvPr>
          <p:cNvSpPr>
            <a:spLocks noChangeShapeType="1"/>
          </p:cNvSpPr>
          <p:nvPr/>
        </p:nvSpPr>
        <p:spPr bwMode="auto">
          <a:xfrm>
            <a:off x="1227194" y="307353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8">
            <a:extLst>
              <a:ext uri="{FF2B5EF4-FFF2-40B4-BE49-F238E27FC236}">
                <a16:creationId xmlns:a16="http://schemas.microsoft.com/office/drawing/2014/main" id="{537D9DEA-3F6C-4D66-93B8-C2C47336FCBA}"/>
              </a:ext>
            </a:extLst>
          </p:cNvPr>
          <p:cNvSpPr>
            <a:spLocks noChangeShapeType="1"/>
          </p:cNvSpPr>
          <p:nvPr/>
        </p:nvSpPr>
        <p:spPr bwMode="auto">
          <a:xfrm>
            <a:off x="1227194" y="35316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9">
            <a:extLst>
              <a:ext uri="{FF2B5EF4-FFF2-40B4-BE49-F238E27FC236}">
                <a16:creationId xmlns:a16="http://schemas.microsoft.com/office/drawing/2014/main" id="{CFCA2D9D-F44E-4C96-A659-AA451F3C7F6D}"/>
              </a:ext>
            </a:extLst>
          </p:cNvPr>
          <p:cNvSpPr>
            <a:spLocks noChangeShapeType="1"/>
          </p:cNvSpPr>
          <p:nvPr/>
        </p:nvSpPr>
        <p:spPr bwMode="auto">
          <a:xfrm>
            <a:off x="1227194" y="400464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10">
            <a:extLst>
              <a:ext uri="{FF2B5EF4-FFF2-40B4-BE49-F238E27FC236}">
                <a16:creationId xmlns:a16="http://schemas.microsoft.com/office/drawing/2014/main" id="{E3E116C1-6B06-4595-A8BD-4B943592237E}"/>
              </a:ext>
            </a:extLst>
          </p:cNvPr>
          <p:cNvSpPr>
            <a:spLocks noChangeShapeType="1"/>
          </p:cNvSpPr>
          <p:nvPr/>
        </p:nvSpPr>
        <p:spPr bwMode="auto">
          <a:xfrm>
            <a:off x="1227194" y="446773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11">
            <a:extLst>
              <a:ext uri="{FF2B5EF4-FFF2-40B4-BE49-F238E27FC236}">
                <a16:creationId xmlns:a16="http://schemas.microsoft.com/office/drawing/2014/main" id="{EFAC5A3C-5F78-46DA-9AEA-ED291E6DB93C}"/>
              </a:ext>
            </a:extLst>
          </p:cNvPr>
          <p:cNvSpPr>
            <a:spLocks noChangeShapeType="1"/>
          </p:cNvSpPr>
          <p:nvPr/>
        </p:nvSpPr>
        <p:spPr bwMode="auto">
          <a:xfrm>
            <a:off x="1227194" y="496646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21">
            <a:extLst>
              <a:ext uri="{FF2B5EF4-FFF2-40B4-BE49-F238E27FC236}">
                <a16:creationId xmlns:a16="http://schemas.microsoft.com/office/drawing/2014/main" id="{05F5E2DB-D951-48FE-A9DE-E1C5BFC77EC6}"/>
              </a:ext>
            </a:extLst>
          </p:cNvPr>
          <p:cNvSpPr>
            <a:spLocks noChangeShapeType="1"/>
          </p:cNvSpPr>
          <p:nvPr/>
        </p:nvSpPr>
        <p:spPr bwMode="auto">
          <a:xfrm>
            <a:off x="133271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E09AFE8C-A075-4F15-A5CC-BDFEEB8305C6}"/>
              </a:ext>
            </a:extLst>
          </p:cNvPr>
          <p:cNvSpPr>
            <a:spLocks noChangeShapeType="1"/>
          </p:cNvSpPr>
          <p:nvPr/>
        </p:nvSpPr>
        <p:spPr bwMode="auto">
          <a:xfrm>
            <a:off x="184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35376511-90E1-46E2-BEC4-096FC5136CF8}"/>
              </a:ext>
            </a:extLst>
          </p:cNvPr>
          <p:cNvSpPr>
            <a:spLocks noChangeShapeType="1"/>
          </p:cNvSpPr>
          <p:nvPr/>
        </p:nvSpPr>
        <p:spPr bwMode="auto">
          <a:xfrm>
            <a:off x="233284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31BBD679-07DE-4237-99DC-E777DDF27373}"/>
              </a:ext>
            </a:extLst>
          </p:cNvPr>
          <p:cNvSpPr>
            <a:spLocks noChangeShapeType="1"/>
          </p:cNvSpPr>
          <p:nvPr/>
        </p:nvSpPr>
        <p:spPr bwMode="auto">
          <a:xfrm>
            <a:off x="282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2FBFF831-1D41-4DBD-9ED7-3AD919526D81}"/>
              </a:ext>
            </a:extLst>
          </p:cNvPr>
          <p:cNvSpPr>
            <a:spLocks noChangeShapeType="1"/>
          </p:cNvSpPr>
          <p:nvPr/>
        </p:nvSpPr>
        <p:spPr bwMode="auto">
          <a:xfrm>
            <a:off x="3318729"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E80579D-091C-4BC7-9ECB-465FA63D4ADF}"/>
              </a:ext>
            </a:extLst>
          </p:cNvPr>
          <p:cNvSpPr>
            <a:spLocks noChangeShapeType="1"/>
          </p:cNvSpPr>
          <p:nvPr/>
        </p:nvSpPr>
        <p:spPr bwMode="auto">
          <a:xfrm>
            <a:off x="384788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E9B23224-45D6-4D47-8E66-A7727E1B01FC}"/>
              </a:ext>
            </a:extLst>
          </p:cNvPr>
          <p:cNvSpPr>
            <a:spLocks noChangeShapeType="1"/>
          </p:cNvSpPr>
          <p:nvPr/>
        </p:nvSpPr>
        <p:spPr bwMode="auto">
          <a:xfrm>
            <a:off x="437539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8DD2680F-EF59-4284-816B-48BCC16742A5}"/>
              </a:ext>
            </a:extLst>
          </p:cNvPr>
          <p:cNvSpPr>
            <a:spLocks noChangeShapeType="1"/>
          </p:cNvSpPr>
          <p:nvPr/>
        </p:nvSpPr>
        <p:spPr bwMode="auto">
          <a:xfrm>
            <a:off x="486265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7A245455-AB66-42A3-89E8-E87AC5909441}"/>
              </a:ext>
            </a:extLst>
          </p:cNvPr>
          <p:cNvSpPr>
            <a:spLocks noChangeShapeType="1"/>
          </p:cNvSpPr>
          <p:nvPr/>
        </p:nvSpPr>
        <p:spPr bwMode="auto">
          <a:xfrm>
            <a:off x="535017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0486F0B5-FE59-490A-A57C-1BB2269692AF}"/>
              </a:ext>
            </a:extLst>
          </p:cNvPr>
          <p:cNvSpPr>
            <a:spLocks noChangeShapeType="1"/>
          </p:cNvSpPr>
          <p:nvPr/>
        </p:nvSpPr>
        <p:spPr bwMode="auto">
          <a:xfrm>
            <a:off x="584853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E280B81C-E0A0-4B72-B247-D7E798AA6104}"/>
              </a:ext>
            </a:extLst>
          </p:cNvPr>
          <p:cNvSpPr>
            <a:spLocks noChangeShapeType="1"/>
          </p:cNvSpPr>
          <p:nvPr/>
        </p:nvSpPr>
        <p:spPr bwMode="auto">
          <a:xfrm>
            <a:off x="6377693"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E56B9A18-427B-4460-AC02-30D113E5BA08}"/>
              </a:ext>
            </a:extLst>
          </p:cNvPr>
          <p:cNvSpPr>
            <a:spLocks noChangeShapeType="1"/>
          </p:cNvSpPr>
          <p:nvPr/>
        </p:nvSpPr>
        <p:spPr bwMode="auto">
          <a:xfrm>
            <a:off x="692995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A1E9C0A9-541A-4349-8148-D18DEB8726D2}"/>
              </a:ext>
            </a:extLst>
          </p:cNvPr>
          <p:cNvSpPr>
            <a:spLocks noChangeShapeType="1"/>
          </p:cNvSpPr>
          <p:nvPr/>
        </p:nvSpPr>
        <p:spPr bwMode="auto">
          <a:xfrm>
            <a:off x="7459065"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26">
            <a:extLst>
              <a:ext uri="{FF2B5EF4-FFF2-40B4-BE49-F238E27FC236}">
                <a16:creationId xmlns:a16="http://schemas.microsoft.com/office/drawing/2014/main" id="{D3748C72-FA86-4017-8840-118B0C772E87}"/>
              </a:ext>
            </a:extLst>
          </p:cNvPr>
          <p:cNvSpPr txBox="1"/>
          <p:nvPr/>
        </p:nvSpPr>
        <p:spPr>
          <a:xfrm>
            <a:off x="1255811"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38" name="TextBox 28">
            <a:extLst>
              <a:ext uri="{FF2B5EF4-FFF2-40B4-BE49-F238E27FC236}">
                <a16:creationId xmlns:a16="http://schemas.microsoft.com/office/drawing/2014/main" id="{B7E576B5-E9F3-431F-A2F4-7500F8E05EAB}"/>
              </a:ext>
            </a:extLst>
          </p:cNvPr>
          <p:cNvSpPr txBox="1"/>
          <p:nvPr/>
        </p:nvSpPr>
        <p:spPr>
          <a:xfrm>
            <a:off x="1751597"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a:t>
            </a:r>
          </a:p>
        </p:txBody>
      </p:sp>
      <p:sp>
        <p:nvSpPr>
          <p:cNvPr id="39" name="TextBox 30">
            <a:extLst>
              <a:ext uri="{FF2B5EF4-FFF2-40B4-BE49-F238E27FC236}">
                <a16:creationId xmlns:a16="http://schemas.microsoft.com/office/drawing/2014/main" id="{C7FD6028-93BB-4AF5-948E-467641453A57}"/>
              </a:ext>
            </a:extLst>
          </p:cNvPr>
          <p:cNvSpPr txBox="1"/>
          <p:nvPr/>
        </p:nvSpPr>
        <p:spPr>
          <a:xfrm>
            <a:off x="2243203"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8</a:t>
            </a:r>
          </a:p>
        </p:txBody>
      </p:sp>
      <p:sp>
        <p:nvSpPr>
          <p:cNvPr id="40" name="TextBox 30">
            <a:extLst>
              <a:ext uri="{FF2B5EF4-FFF2-40B4-BE49-F238E27FC236}">
                <a16:creationId xmlns:a16="http://schemas.microsoft.com/office/drawing/2014/main" id="{D081BC92-F996-4FEF-9626-C2CC2C3F009A}"/>
              </a:ext>
            </a:extLst>
          </p:cNvPr>
          <p:cNvSpPr txBox="1"/>
          <p:nvPr/>
        </p:nvSpPr>
        <p:spPr>
          <a:xfrm>
            <a:off x="2690442"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12</a:t>
            </a:r>
          </a:p>
        </p:txBody>
      </p:sp>
      <p:sp>
        <p:nvSpPr>
          <p:cNvPr id="41" name="TextBox 30">
            <a:extLst>
              <a:ext uri="{FF2B5EF4-FFF2-40B4-BE49-F238E27FC236}">
                <a16:creationId xmlns:a16="http://schemas.microsoft.com/office/drawing/2014/main" id="{37F7097D-4896-4D96-8A07-48D26BEF7A91}"/>
              </a:ext>
            </a:extLst>
          </p:cNvPr>
          <p:cNvSpPr txBox="1"/>
          <p:nvPr/>
        </p:nvSpPr>
        <p:spPr>
          <a:xfrm>
            <a:off x="318346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16</a:t>
            </a:r>
          </a:p>
        </p:txBody>
      </p:sp>
      <p:sp>
        <p:nvSpPr>
          <p:cNvPr id="42" name="TextBox 26">
            <a:extLst>
              <a:ext uri="{FF2B5EF4-FFF2-40B4-BE49-F238E27FC236}">
                <a16:creationId xmlns:a16="http://schemas.microsoft.com/office/drawing/2014/main" id="{F5146357-D2DC-49D4-ACC5-8DE795C72B79}"/>
              </a:ext>
            </a:extLst>
          </p:cNvPr>
          <p:cNvSpPr txBox="1"/>
          <p:nvPr/>
        </p:nvSpPr>
        <p:spPr>
          <a:xfrm>
            <a:off x="3717115"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20</a:t>
            </a:r>
          </a:p>
        </p:txBody>
      </p:sp>
      <p:sp>
        <p:nvSpPr>
          <p:cNvPr id="43" name="TextBox 28">
            <a:extLst>
              <a:ext uri="{FF2B5EF4-FFF2-40B4-BE49-F238E27FC236}">
                <a16:creationId xmlns:a16="http://schemas.microsoft.com/office/drawing/2014/main" id="{020613C2-BDEE-43F1-ADF9-8DC13911978C}"/>
              </a:ext>
            </a:extLst>
          </p:cNvPr>
          <p:cNvSpPr txBox="1"/>
          <p:nvPr/>
        </p:nvSpPr>
        <p:spPr>
          <a:xfrm>
            <a:off x="424461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24</a:t>
            </a:r>
          </a:p>
        </p:txBody>
      </p:sp>
      <p:sp>
        <p:nvSpPr>
          <p:cNvPr id="44" name="TextBox 30">
            <a:extLst>
              <a:ext uri="{FF2B5EF4-FFF2-40B4-BE49-F238E27FC236}">
                <a16:creationId xmlns:a16="http://schemas.microsoft.com/office/drawing/2014/main" id="{509369FC-6CEB-48D6-BCD1-5639C733C230}"/>
              </a:ext>
            </a:extLst>
          </p:cNvPr>
          <p:cNvSpPr txBox="1"/>
          <p:nvPr/>
        </p:nvSpPr>
        <p:spPr>
          <a:xfrm>
            <a:off x="472654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28</a:t>
            </a:r>
          </a:p>
        </p:txBody>
      </p:sp>
      <p:sp>
        <p:nvSpPr>
          <p:cNvPr id="45" name="TextBox 30">
            <a:extLst>
              <a:ext uri="{FF2B5EF4-FFF2-40B4-BE49-F238E27FC236}">
                <a16:creationId xmlns:a16="http://schemas.microsoft.com/office/drawing/2014/main" id="{442958CA-B108-42C0-8F18-7C28D4EC2B67}"/>
              </a:ext>
            </a:extLst>
          </p:cNvPr>
          <p:cNvSpPr txBox="1"/>
          <p:nvPr/>
        </p:nvSpPr>
        <p:spPr>
          <a:xfrm>
            <a:off x="5215644"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32</a:t>
            </a:r>
          </a:p>
        </p:txBody>
      </p:sp>
      <p:sp>
        <p:nvSpPr>
          <p:cNvPr id="46" name="TextBox 30">
            <a:extLst>
              <a:ext uri="{FF2B5EF4-FFF2-40B4-BE49-F238E27FC236}">
                <a16:creationId xmlns:a16="http://schemas.microsoft.com/office/drawing/2014/main" id="{4B320D9D-2F2A-4577-8E53-9B9974AFBE9F}"/>
              </a:ext>
            </a:extLst>
          </p:cNvPr>
          <p:cNvSpPr txBox="1"/>
          <p:nvPr/>
        </p:nvSpPr>
        <p:spPr>
          <a:xfrm>
            <a:off x="5719338"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36</a:t>
            </a:r>
          </a:p>
        </p:txBody>
      </p:sp>
      <p:sp>
        <p:nvSpPr>
          <p:cNvPr id="47" name="TextBox 26">
            <a:extLst>
              <a:ext uri="{FF2B5EF4-FFF2-40B4-BE49-F238E27FC236}">
                <a16:creationId xmlns:a16="http://schemas.microsoft.com/office/drawing/2014/main" id="{9E6BF691-E96B-4BB2-BCEE-35C9DD2A3AD9}"/>
              </a:ext>
            </a:extLst>
          </p:cNvPr>
          <p:cNvSpPr txBox="1"/>
          <p:nvPr/>
        </p:nvSpPr>
        <p:spPr>
          <a:xfrm>
            <a:off x="625225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40</a:t>
            </a:r>
          </a:p>
        </p:txBody>
      </p:sp>
      <p:sp>
        <p:nvSpPr>
          <p:cNvPr id="48" name="TextBox 28">
            <a:extLst>
              <a:ext uri="{FF2B5EF4-FFF2-40B4-BE49-F238E27FC236}">
                <a16:creationId xmlns:a16="http://schemas.microsoft.com/office/drawing/2014/main" id="{B5259CD0-27CD-45B1-ABF1-196F1BFBE2D9}"/>
              </a:ext>
            </a:extLst>
          </p:cNvPr>
          <p:cNvSpPr txBox="1"/>
          <p:nvPr/>
        </p:nvSpPr>
        <p:spPr>
          <a:xfrm>
            <a:off x="684087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44</a:t>
            </a:r>
          </a:p>
        </p:txBody>
      </p:sp>
      <p:sp>
        <p:nvSpPr>
          <p:cNvPr id="49" name="TextBox 28">
            <a:extLst>
              <a:ext uri="{FF2B5EF4-FFF2-40B4-BE49-F238E27FC236}">
                <a16:creationId xmlns:a16="http://schemas.microsoft.com/office/drawing/2014/main" id="{BCB475F8-2B85-41F3-9068-50DE6A57FC6B}"/>
              </a:ext>
            </a:extLst>
          </p:cNvPr>
          <p:cNvSpPr txBox="1"/>
          <p:nvPr/>
        </p:nvSpPr>
        <p:spPr>
          <a:xfrm>
            <a:off x="736248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48</a:t>
            </a:r>
          </a:p>
        </p:txBody>
      </p:sp>
      <p:grpSp>
        <p:nvGrpSpPr>
          <p:cNvPr id="50" name="Group 49">
            <a:extLst>
              <a:ext uri="{FF2B5EF4-FFF2-40B4-BE49-F238E27FC236}">
                <a16:creationId xmlns:a16="http://schemas.microsoft.com/office/drawing/2014/main" id="{989776F1-1B0D-47CE-9D08-28F948377088}"/>
              </a:ext>
            </a:extLst>
          </p:cNvPr>
          <p:cNvGrpSpPr/>
          <p:nvPr/>
        </p:nvGrpSpPr>
        <p:grpSpPr>
          <a:xfrm>
            <a:off x="399253" y="5641854"/>
            <a:ext cx="7221883" cy="292388"/>
            <a:chOff x="931518" y="5494374"/>
            <a:chExt cx="7221883" cy="292388"/>
          </a:xfrm>
        </p:grpSpPr>
        <p:sp>
          <p:nvSpPr>
            <p:cNvPr id="149" name="TextBox 26">
              <a:extLst>
                <a:ext uri="{FF2B5EF4-FFF2-40B4-BE49-F238E27FC236}">
                  <a16:creationId xmlns:a16="http://schemas.microsoft.com/office/drawing/2014/main" id="{5AD45954-4F85-428D-A9CA-A9424C04599B}"/>
                </a:ext>
              </a:extLst>
            </p:cNvPr>
            <p:cNvSpPr txBox="1"/>
            <p:nvPr/>
          </p:nvSpPr>
          <p:spPr>
            <a:xfrm>
              <a:off x="1723775"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67</a:t>
              </a:r>
            </a:p>
          </p:txBody>
        </p:sp>
        <p:sp>
          <p:nvSpPr>
            <p:cNvPr id="150" name="TextBox 28">
              <a:extLst>
                <a:ext uri="{FF2B5EF4-FFF2-40B4-BE49-F238E27FC236}">
                  <a16:creationId xmlns:a16="http://schemas.microsoft.com/office/drawing/2014/main" id="{662472ED-00C3-4251-999A-19A2FC10A5BE}"/>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64</a:t>
              </a:r>
            </a:p>
          </p:txBody>
        </p:sp>
        <p:sp>
          <p:nvSpPr>
            <p:cNvPr id="151" name="TextBox 30">
              <a:extLst>
                <a:ext uri="{FF2B5EF4-FFF2-40B4-BE49-F238E27FC236}">
                  <a16:creationId xmlns:a16="http://schemas.microsoft.com/office/drawing/2014/main" id="{7B662327-1568-433F-A515-89BB5C306B19}"/>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57</a:t>
              </a:r>
            </a:p>
          </p:txBody>
        </p:sp>
        <p:sp>
          <p:nvSpPr>
            <p:cNvPr id="152" name="TextBox 30">
              <a:extLst>
                <a:ext uri="{FF2B5EF4-FFF2-40B4-BE49-F238E27FC236}">
                  <a16:creationId xmlns:a16="http://schemas.microsoft.com/office/drawing/2014/main" id="{880ABA94-D762-4AFE-AA16-9F273F84726E}"/>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50</a:t>
              </a:r>
            </a:p>
          </p:txBody>
        </p:sp>
        <p:sp>
          <p:nvSpPr>
            <p:cNvPr id="153" name="TextBox 30">
              <a:extLst>
                <a:ext uri="{FF2B5EF4-FFF2-40B4-BE49-F238E27FC236}">
                  <a16:creationId xmlns:a16="http://schemas.microsoft.com/office/drawing/2014/main" id="{6FC743C6-F0FA-4C64-AD58-68006F678B28}"/>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48</a:t>
              </a:r>
            </a:p>
          </p:txBody>
        </p:sp>
        <p:sp>
          <p:nvSpPr>
            <p:cNvPr id="154" name="TextBox 26">
              <a:extLst>
                <a:ext uri="{FF2B5EF4-FFF2-40B4-BE49-F238E27FC236}">
                  <a16:creationId xmlns:a16="http://schemas.microsoft.com/office/drawing/2014/main" id="{165E2AE6-F40C-4F86-82BA-209A5428FA1A}"/>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41</a:t>
              </a:r>
            </a:p>
          </p:txBody>
        </p:sp>
        <p:sp>
          <p:nvSpPr>
            <p:cNvPr id="155" name="TextBox 28">
              <a:extLst>
                <a:ext uri="{FF2B5EF4-FFF2-40B4-BE49-F238E27FC236}">
                  <a16:creationId xmlns:a16="http://schemas.microsoft.com/office/drawing/2014/main" id="{F950C0F3-B30A-4385-B475-AF64CF9135C3}"/>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29</a:t>
              </a:r>
            </a:p>
          </p:txBody>
        </p:sp>
        <p:sp>
          <p:nvSpPr>
            <p:cNvPr id="156" name="TextBox 30">
              <a:extLst>
                <a:ext uri="{FF2B5EF4-FFF2-40B4-BE49-F238E27FC236}">
                  <a16:creationId xmlns:a16="http://schemas.microsoft.com/office/drawing/2014/main" id="{0316A69F-71A2-443E-B8B2-FED3F7A14053}"/>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13</a:t>
              </a:r>
            </a:p>
          </p:txBody>
        </p:sp>
        <p:sp>
          <p:nvSpPr>
            <p:cNvPr id="157" name="TextBox 30">
              <a:extLst>
                <a:ext uri="{FF2B5EF4-FFF2-40B4-BE49-F238E27FC236}">
                  <a16:creationId xmlns:a16="http://schemas.microsoft.com/office/drawing/2014/main" id="{2F723DFC-0023-49F4-AD4D-8EADC5C2AB31}"/>
                </a:ext>
              </a:extLst>
            </p:cNvPr>
            <p:cNvSpPr txBox="1"/>
            <p:nvPr/>
          </p:nvSpPr>
          <p:spPr>
            <a:xfrm>
              <a:off x="5794396"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a:t>
              </a:r>
            </a:p>
          </p:txBody>
        </p:sp>
        <p:sp>
          <p:nvSpPr>
            <p:cNvPr id="158" name="TextBox 30">
              <a:extLst>
                <a:ext uri="{FF2B5EF4-FFF2-40B4-BE49-F238E27FC236}">
                  <a16:creationId xmlns:a16="http://schemas.microsoft.com/office/drawing/2014/main" id="{C6C4DCB5-47E1-45E1-9FB6-1FEE4789339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a:t>
              </a:r>
            </a:p>
          </p:txBody>
        </p:sp>
        <p:sp>
          <p:nvSpPr>
            <p:cNvPr id="159" name="TextBox 26">
              <a:extLst>
                <a:ext uri="{FF2B5EF4-FFF2-40B4-BE49-F238E27FC236}">
                  <a16:creationId xmlns:a16="http://schemas.microsoft.com/office/drawing/2014/main" id="{03E0447A-9B20-427F-8A07-566D7503EC6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a:t>
              </a:r>
            </a:p>
          </p:txBody>
        </p:sp>
        <p:sp>
          <p:nvSpPr>
            <p:cNvPr id="160" name="TextBox 28">
              <a:extLst>
                <a:ext uri="{FF2B5EF4-FFF2-40B4-BE49-F238E27FC236}">
                  <a16:creationId xmlns:a16="http://schemas.microsoft.com/office/drawing/2014/main" id="{F973FB6F-B016-4346-B880-6307ABBA1DE7}"/>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0</a:t>
              </a:r>
            </a:p>
          </p:txBody>
        </p:sp>
        <p:sp>
          <p:nvSpPr>
            <p:cNvPr id="161" name="TextBox 28">
              <a:extLst>
                <a:ext uri="{FF2B5EF4-FFF2-40B4-BE49-F238E27FC236}">
                  <a16:creationId xmlns:a16="http://schemas.microsoft.com/office/drawing/2014/main" id="{8364586A-BAF9-4E60-B9B3-07716C124AEB}"/>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0</a:t>
              </a:r>
            </a:p>
          </p:txBody>
        </p:sp>
        <p:sp>
          <p:nvSpPr>
            <p:cNvPr id="162" name="TextBox 161">
              <a:extLst>
                <a:ext uri="{FF2B5EF4-FFF2-40B4-BE49-F238E27FC236}">
                  <a16:creationId xmlns:a16="http://schemas.microsoft.com/office/drawing/2014/main" id="{E0D1EF05-51A5-4366-9F3F-BF076E93C4F9}"/>
                </a:ext>
              </a:extLst>
            </p:cNvPr>
            <p:cNvSpPr txBox="1"/>
            <p:nvPr/>
          </p:nvSpPr>
          <p:spPr>
            <a:xfrm>
              <a:off x="931518" y="5494374"/>
              <a:ext cx="769762"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帕博利珠单抗</a:t>
              </a:r>
            </a:p>
          </p:txBody>
        </p:sp>
      </p:grpSp>
      <p:grpSp>
        <p:nvGrpSpPr>
          <p:cNvPr id="51" name="Group 50">
            <a:extLst>
              <a:ext uri="{FF2B5EF4-FFF2-40B4-BE49-F238E27FC236}">
                <a16:creationId xmlns:a16="http://schemas.microsoft.com/office/drawing/2014/main" id="{D29719A1-DECC-42B8-89EC-1C75456C9836}"/>
              </a:ext>
            </a:extLst>
          </p:cNvPr>
          <p:cNvGrpSpPr/>
          <p:nvPr/>
        </p:nvGrpSpPr>
        <p:grpSpPr>
          <a:xfrm>
            <a:off x="433103" y="5926338"/>
            <a:ext cx="7188020" cy="292388"/>
            <a:chOff x="965368" y="5778858"/>
            <a:chExt cx="7188020" cy="292388"/>
          </a:xfrm>
        </p:grpSpPr>
        <p:sp>
          <p:nvSpPr>
            <p:cNvPr id="135" name="TextBox 26">
              <a:extLst>
                <a:ext uri="{FF2B5EF4-FFF2-40B4-BE49-F238E27FC236}">
                  <a16:creationId xmlns:a16="http://schemas.microsoft.com/office/drawing/2014/main" id="{330F4232-92F3-4FEC-9606-FB6AC02554FB}"/>
                </a:ext>
              </a:extLst>
            </p:cNvPr>
            <p:cNvSpPr txBox="1"/>
            <p:nvPr/>
          </p:nvSpPr>
          <p:spPr>
            <a:xfrm>
              <a:off x="1723776"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51</a:t>
              </a:r>
            </a:p>
          </p:txBody>
        </p:sp>
        <p:sp>
          <p:nvSpPr>
            <p:cNvPr id="136" name="TextBox 28">
              <a:extLst>
                <a:ext uri="{FF2B5EF4-FFF2-40B4-BE49-F238E27FC236}">
                  <a16:creationId xmlns:a16="http://schemas.microsoft.com/office/drawing/2014/main" id="{51D88267-92C9-495E-8898-A34D2CD81A30}"/>
                </a:ext>
              </a:extLst>
            </p:cNvPr>
            <p:cNvSpPr txBox="1"/>
            <p:nvPr/>
          </p:nvSpPr>
          <p:spPr>
            <a:xfrm>
              <a:off x="2261127"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48</a:t>
              </a:r>
            </a:p>
          </p:txBody>
        </p:sp>
        <p:sp>
          <p:nvSpPr>
            <p:cNvPr id="137" name="TextBox 30">
              <a:extLst>
                <a:ext uri="{FF2B5EF4-FFF2-40B4-BE49-F238E27FC236}">
                  <a16:creationId xmlns:a16="http://schemas.microsoft.com/office/drawing/2014/main" id="{59AC32FC-9785-4624-A37F-5C2E61A3F4C1}"/>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35</a:t>
              </a:r>
            </a:p>
          </p:txBody>
        </p:sp>
        <p:sp>
          <p:nvSpPr>
            <p:cNvPr id="138" name="TextBox 30">
              <a:extLst>
                <a:ext uri="{FF2B5EF4-FFF2-40B4-BE49-F238E27FC236}">
                  <a16:creationId xmlns:a16="http://schemas.microsoft.com/office/drawing/2014/main" id="{1557F473-FDEA-44DE-94AA-04C6D79C7E5C}"/>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19</a:t>
              </a:r>
            </a:p>
          </p:txBody>
        </p:sp>
        <p:sp>
          <p:nvSpPr>
            <p:cNvPr id="139" name="TextBox 30">
              <a:extLst>
                <a:ext uri="{FF2B5EF4-FFF2-40B4-BE49-F238E27FC236}">
                  <a16:creationId xmlns:a16="http://schemas.microsoft.com/office/drawing/2014/main" id="{DD20CB57-A8F1-4CCD-B71D-F3809B9C2ADC}"/>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13</a:t>
              </a:r>
            </a:p>
          </p:txBody>
        </p:sp>
        <p:sp>
          <p:nvSpPr>
            <p:cNvPr id="140" name="TextBox 26">
              <a:extLst>
                <a:ext uri="{FF2B5EF4-FFF2-40B4-BE49-F238E27FC236}">
                  <a16:creationId xmlns:a16="http://schemas.microsoft.com/office/drawing/2014/main" id="{FFDFB038-374F-4532-A200-EC1BE55E8620}"/>
                </a:ext>
              </a:extLst>
            </p:cNvPr>
            <p:cNvSpPr txBox="1"/>
            <p:nvPr/>
          </p:nvSpPr>
          <p:spPr>
            <a:xfrm>
              <a:off x="425557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11</a:t>
              </a:r>
            </a:p>
          </p:txBody>
        </p:sp>
        <p:sp>
          <p:nvSpPr>
            <p:cNvPr id="141" name="TextBox 28">
              <a:extLst>
                <a:ext uri="{FF2B5EF4-FFF2-40B4-BE49-F238E27FC236}">
                  <a16:creationId xmlns:a16="http://schemas.microsoft.com/office/drawing/2014/main" id="{5E5B4B25-D825-4F76-A7AF-8A053A7969C6}"/>
                </a:ext>
              </a:extLst>
            </p:cNvPr>
            <p:cNvSpPr txBox="1"/>
            <p:nvPr/>
          </p:nvSpPr>
          <p:spPr>
            <a:xfrm>
              <a:off x="482337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9</a:t>
              </a:r>
            </a:p>
          </p:txBody>
        </p:sp>
        <p:sp>
          <p:nvSpPr>
            <p:cNvPr id="142" name="TextBox 30">
              <a:extLst>
                <a:ext uri="{FF2B5EF4-FFF2-40B4-BE49-F238E27FC236}">
                  <a16:creationId xmlns:a16="http://schemas.microsoft.com/office/drawing/2014/main" id="{E1467ED0-4D5A-464A-B864-DCB5C2393F93}"/>
                </a:ext>
              </a:extLst>
            </p:cNvPr>
            <p:cNvSpPr txBox="1"/>
            <p:nvPr/>
          </p:nvSpPr>
          <p:spPr>
            <a:xfrm>
              <a:off x="53053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5</a:t>
              </a:r>
            </a:p>
          </p:txBody>
        </p:sp>
        <p:sp>
          <p:nvSpPr>
            <p:cNvPr id="143" name="TextBox 30">
              <a:extLst>
                <a:ext uri="{FF2B5EF4-FFF2-40B4-BE49-F238E27FC236}">
                  <a16:creationId xmlns:a16="http://schemas.microsoft.com/office/drawing/2014/main" id="{39D2D633-F699-4958-AA54-DEE5C6DC6286}"/>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2</a:t>
              </a:r>
            </a:p>
          </p:txBody>
        </p:sp>
        <p:sp>
          <p:nvSpPr>
            <p:cNvPr id="144" name="TextBox 30">
              <a:extLst>
                <a:ext uri="{FF2B5EF4-FFF2-40B4-BE49-F238E27FC236}">
                  <a16:creationId xmlns:a16="http://schemas.microsoft.com/office/drawing/2014/main" id="{8CF57634-D4A0-45BF-8C13-1E722C06C65F}"/>
                </a:ext>
              </a:extLst>
            </p:cNvPr>
            <p:cNvSpPr txBox="1"/>
            <p:nvPr/>
          </p:nvSpPr>
          <p:spPr>
            <a:xfrm>
              <a:off x="6298090" y="57839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a:t>
              </a:r>
            </a:p>
          </p:txBody>
        </p:sp>
        <p:sp>
          <p:nvSpPr>
            <p:cNvPr id="145" name="TextBox 26">
              <a:extLst>
                <a:ext uri="{FF2B5EF4-FFF2-40B4-BE49-F238E27FC236}">
                  <a16:creationId xmlns:a16="http://schemas.microsoft.com/office/drawing/2014/main" id="{AA160A6E-DBB0-435B-AAD3-31D666E31F6C}"/>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0</a:t>
              </a:r>
            </a:p>
          </p:txBody>
        </p:sp>
        <p:sp>
          <p:nvSpPr>
            <p:cNvPr id="146" name="TextBox 28">
              <a:extLst>
                <a:ext uri="{FF2B5EF4-FFF2-40B4-BE49-F238E27FC236}">
                  <a16:creationId xmlns:a16="http://schemas.microsoft.com/office/drawing/2014/main" id="{B87EF97C-C849-469D-89C6-3A90C622A47C}"/>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0</a:t>
              </a:r>
            </a:p>
          </p:txBody>
        </p:sp>
        <p:sp>
          <p:nvSpPr>
            <p:cNvPr id="147" name="TextBox 28">
              <a:extLst>
                <a:ext uri="{FF2B5EF4-FFF2-40B4-BE49-F238E27FC236}">
                  <a16:creationId xmlns:a16="http://schemas.microsoft.com/office/drawing/2014/main" id="{57B7891E-0BD6-44FE-8825-0F251DC359EF}"/>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0</a:t>
              </a:r>
            </a:p>
          </p:txBody>
        </p:sp>
        <p:sp>
          <p:nvSpPr>
            <p:cNvPr id="148" name="TextBox 147">
              <a:extLst>
                <a:ext uri="{FF2B5EF4-FFF2-40B4-BE49-F238E27FC236}">
                  <a16:creationId xmlns:a16="http://schemas.microsoft.com/office/drawing/2014/main" id="{50A930A9-EA94-407C-AD5D-9E62D5389CE7}"/>
                </a:ext>
              </a:extLst>
            </p:cNvPr>
            <p:cNvSpPr txBox="1"/>
            <p:nvPr/>
          </p:nvSpPr>
          <p:spPr>
            <a:xfrm>
              <a:off x="965368" y="5778858"/>
              <a:ext cx="723275"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化疗</a:t>
              </a:r>
            </a:p>
          </p:txBody>
        </p:sp>
      </p:grpSp>
      <p:sp>
        <p:nvSpPr>
          <p:cNvPr id="59" name="TextBox 58">
            <a:extLst>
              <a:ext uri="{FF2B5EF4-FFF2-40B4-BE49-F238E27FC236}">
                <a16:creationId xmlns:a16="http://schemas.microsoft.com/office/drawing/2014/main" id="{5FD45EF2-CE36-4817-AF69-78F2C998A326}"/>
              </a:ext>
            </a:extLst>
          </p:cNvPr>
          <p:cNvSpPr txBox="1"/>
          <p:nvPr/>
        </p:nvSpPr>
        <p:spPr>
          <a:xfrm>
            <a:off x="-124719" y="5304262"/>
            <a:ext cx="1443171" cy="29238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4D4D4D"/>
                </a:solidFill>
                <a:uLnTx/>
                <a:uFillTx/>
                <a:latin typeface="Arial"/>
                <a:ea typeface="SimSun"/>
                <a:cs typeface="Arial"/>
              </a:rPr>
              <a:t>面临风险的人数</a:t>
            </a:r>
          </a:p>
        </p:txBody>
      </p:sp>
      <p:cxnSp>
        <p:nvCxnSpPr>
          <p:cNvPr id="60" name="Straight Connector 59">
            <a:extLst>
              <a:ext uri="{FF2B5EF4-FFF2-40B4-BE49-F238E27FC236}">
                <a16:creationId xmlns:a16="http://schemas.microsoft.com/office/drawing/2014/main" id="{5BE58901-4BFF-449A-9C4F-E366C412D947}"/>
              </a:ext>
            </a:extLst>
          </p:cNvPr>
          <p:cNvCxnSpPr/>
          <p:nvPr/>
        </p:nvCxnSpPr>
        <p:spPr>
          <a:xfrm flipV="1">
            <a:off x="1330833" y="3780430"/>
            <a:ext cx="4560057" cy="1232"/>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67CEFDD-87A2-4AF5-A3FE-79A08B982FBF}"/>
              </a:ext>
            </a:extLst>
          </p:cNvPr>
          <p:cNvCxnSpPr/>
          <p:nvPr/>
        </p:nvCxnSpPr>
        <p:spPr>
          <a:xfrm>
            <a:off x="4380373" y="2462848"/>
            <a:ext cx="0" cy="2520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B66D14D7-6A2B-48D2-B72A-2BD0B5485E44}"/>
              </a:ext>
            </a:extLst>
          </p:cNvPr>
          <p:cNvSpPr txBox="1"/>
          <p:nvPr/>
        </p:nvSpPr>
        <p:spPr>
          <a:xfrm>
            <a:off x="3767622" y="5294673"/>
            <a:ext cx="119160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时间（月）</a:t>
            </a:r>
          </a:p>
        </p:txBody>
      </p:sp>
      <p:grpSp>
        <p:nvGrpSpPr>
          <p:cNvPr id="2068" name="Group 2067">
            <a:extLst>
              <a:ext uri="{FF2B5EF4-FFF2-40B4-BE49-F238E27FC236}">
                <a16:creationId xmlns:a16="http://schemas.microsoft.com/office/drawing/2014/main" id="{6AFA3CD9-7A1B-41E6-9220-B215A23F6444}"/>
              </a:ext>
            </a:extLst>
          </p:cNvPr>
          <p:cNvGrpSpPr/>
          <p:nvPr/>
        </p:nvGrpSpPr>
        <p:grpSpPr>
          <a:xfrm>
            <a:off x="1318452" y="2532555"/>
            <a:ext cx="4849966" cy="1995677"/>
            <a:chOff x="814387" y="1862137"/>
            <a:chExt cx="7515225" cy="3133735"/>
          </a:xfrm>
        </p:grpSpPr>
        <p:sp>
          <p:nvSpPr>
            <p:cNvPr id="2051" name="Freeform: Shape 2050">
              <a:extLst>
                <a:ext uri="{FF2B5EF4-FFF2-40B4-BE49-F238E27FC236}">
                  <a16:creationId xmlns:a16="http://schemas.microsoft.com/office/drawing/2014/main" id="{CB1F9C9D-094C-4E3A-982B-1CCE56AEE38E}"/>
                </a:ext>
              </a:extLst>
            </p:cNvPr>
            <p:cNvSpPr/>
            <p:nvPr/>
          </p:nvSpPr>
          <p:spPr>
            <a:xfrm>
              <a:off x="814387" y="1941923"/>
              <a:ext cx="7515225" cy="3000375"/>
            </a:xfrm>
            <a:custGeom>
              <a:avLst/>
              <a:gdLst>
                <a:gd name="connsiteX0" fmla="*/ 7516549 w 7515225"/>
                <a:gd name="connsiteY0" fmla="*/ 3003761 h 3000375"/>
                <a:gd name="connsiteX1" fmla="*/ 5743537 w 7515225"/>
                <a:gd name="connsiteY1" fmla="*/ 3003761 h 3000375"/>
                <a:gd name="connsiteX2" fmla="*/ 5743537 w 7515225"/>
                <a:gd name="connsiteY2" fmla="*/ 2811127 h 3000375"/>
                <a:gd name="connsiteX3" fmla="*/ 5283346 w 7515225"/>
                <a:gd name="connsiteY3" fmla="*/ 2811127 h 3000375"/>
                <a:gd name="connsiteX4" fmla="*/ 5283346 w 7515225"/>
                <a:gd name="connsiteY4" fmla="*/ 2611350 h 3000375"/>
                <a:gd name="connsiteX5" fmla="*/ 4962278 w 7515225"/>
                <a:gd name="connsiteY5" fmla="*/ 2611350 h 3000375"/>
                <a:gd name="connsiteX6" fmla="*/ 4962278 w 7515225"/>
                <a:gd name="connsiteY6" fmla="*/ 2454378 h 3000375"/>
                <a:gd name="connsiteX7" fmla="*/ 3253483 w 7515225"/>
                <a:gd name="connsiteY7" fmla="*/ 2454378 h 3000375"/>
                <a:gd name="connsiteX8" fmla="*/ 3253483 w 7515225"/>
                <a:gd name="connsiteY8" fmla="*/ 2340221 h 3000375"/>
                <a:gd name="connsiteX9" fmla="*/ 3171435 w 7515225"/>
                <a:gd name="connsiteY9" fmla="*/ 2340221 h 3000375"/>
                <a:gd name="connsiteX10" fmla="*/ 3171435 w 7515225"/>
                <a:gd name="connsiteY10" fmla="*/ 2211795 h 3000375"/>
                <a:gd name="connsiteX11" fmla="*/ 2525735 w 7515225"/>
                <a:gd name="connsiteY11" fmla="*/ 2211795 h 3000375"/>
                <a:gd name="connsiteX12" fmla="*/ 2525735 w 7515225"/>
                <a:gd name="connsiteY12" fmla="*/ 2133319 h 3000375"/>
                <a:gd name="connsiteX13" fmla="*/ 2129752 w 7515225"/>
                <a:gd name="connsiteY13" fmla="*/ 2133319 h 3000375"/>
                <a:gd name="connsiteX14" fmla="*/ 2129752 w 7515225"/>
                <a:gd name="connsiteY14" fmla="*/ 2044127 h 3000375"/>
                <a:gd name="connsiteX15" fmla="*/ 2115474 w 7515225"/>
                <a:gd name="connsiteY15" fmla="*/ 2044127 h 3000375"/>
                <a:gd name="connsiteX16" fmla="*/ 2115474 w 7515225"/>
                <a:gd name="connsiteY16" fmla="*/ 1858627 h 3000375"/>
                <a:gd name="connsiteX17" fmla="*/ 2090509 w 7515225"/>
                <a:gd name="connsiteY17" fmla="*/ 1858627 h 3000375"/>
                <a:gd name="connsiteX18" fmla="*/ 2090509 w 7515225"/>
                <a:gd name="connsiteY18" fmla="*/ 1787276 h 3000375"/>
                <a:gd name="connsiteX19" fmla="*/ 2033426 w 7515225"/>
                <a:gd name="connsiteY19" fmla="*/ 1787276 h 3000375"/>
                <a:gd name="connsiteX20" fmla="*/ 2033426 w 7515225"/>
                <a:gd name="connsiteY20" fmla="*/ 1690959 h 3000375"/>
                <a:gd name="connsiteX21" fmla="*/ 1880026 w 7515225"/>
                <a:gd name="connsiteY21" fmla="*/ 1690959 h 3000375"/>
                <a:gd name="connsiteX22" fmla="*/ 1880026 w 7515225"/>
                <a:gd name="connsiteY22" fmla="*/ 1612473 h 3000375"/>
                <a:gd name="connsiteX23" fmla="*/ 1851489 w 7515225"/>
                <a:gd name="connsiteY23" fmla="*/ 1612473 h 3000375"/>
                <a:gd name="connsiteX24" fmla="*/ 1851489 w 7515225"/>
                <a:gd name="connsiteY24" fmla="*/ 1530424 h 3000375"/>
                <a:gd name="connsiteX25" fmla="*/ 1748038 w 7515225"/>
                <a:gd name="connsiteY25" fmla="*/ 1530424 h 3000375"/>
                <a:gd name="connsiteX26" fmla="*/ 1748038 w 7515225"/>
                <a:gd name="connsiteY26" fmla="*/ 1444804 h 3000375"/>
                <a:gd name="connsiteX27" fmla="*/ 1687392 w 7515225"/>
                <a:gd name="connsiteY27" fmla="*/ 1444804 h 3000375"/>
                <a:gd name="connsiteX28" fmla="*/ 1687392 w 7515225"/>
                <a:gd name="connsiteY28" fmla="*/ 1352050 h 3000375"/>
                <a:gd name="connsiteX29" fmla="*/ 1662417 w 7515225"/>
                <a:gd name="connsiteY29" fmla="*/ 1352050 h 3000375"/>
                <a:gd name="connsiteX30" fmla="*/ 1662417 w 7515225"/>
                <a:gd name="connsiteY30" fmla="*/ 1273564 h 3000375"/>
                <a:gd name="connsiteX31" fmla="*/ 1633880 w 7515225"/>
                <a:gd name="connsiteY31" fmla="*/ 1273564 h 3000375"/>
                <a:gd name="connsiteX32" fmla="*/ 1633880 w 7515225"/>
                <a:gd name="connsiteY32" fmla="*/ 1177247 h 3000375"/>
                <a:gd name="connsiteX33" fmla="*/ 1601772 w 7515225"/>
                <a:gd name="connsiteY33" fmla="*/ 1177247 h 3000375"/>
                <a:gd name="connsiteX34" fmla="*/ 1601772 w 7515225"/>
                <a:gd name="connsiteY34" fmla="*/ 945361 h 3000375"/>
                <a:gd name="connsiteX35" fmla="*/ 1405566 w 7515225"/>
                <a:gd name="connsiteY35" fmla="*/ 945361 h 3000375"/>
                <a:gd name="connsiteX36" fmla="*/ 1405566 w 7515225"/>
                <a:gd name="connsiteY36" fmla="*/ 877581 h 3000375"/>
                <a:gd name="connsiteX37" fmla="*/ 1369886 w 7515225"/>
                <a:gd name="connsiteY37" fmla="*/ 877581 h 3000375"/>
                <a:gd name="connsiteX38" fmla="*/ 1369886 w 7515225"/>
                <a:gd name="connsiteY38" fmla="*/ 777697 h 3000375"/>
                <a:gd name="connsiteX39" fmla="*/ 1319946 w 7515225"/>
                <a:gd name="connsiteY39" fmla="*/ 777697 h 3000375"/>
                <a:gd name="connsiteX40" fmla="*/ 1319946 w 7515225"/>
                <a:gd name="connsiteY40" fmla="*/ 702781 h 3000375"/>
                <a:gd name="connsiteX41" fmla="*/ 1305677 w 7515225"/>
                <a:gd name="connsiteY41" fmla="*/ 702781 h 3000375"/>
                <a:gd name="connsiteX42" fmla="*/ 1305677 w 7515225"/>
                <a:gd name="connsiteY42" fmla="*/ 617163 h 3000375"/>
                <a:gd name="connsiteX43" fmla="*/ 1245032 w 7515225"/>
                <a:gd name="connsiteY43" fmla="*/ 617163 h 3000375"/>
                <a:gd name="connsiteX44" fmla="*/ 1245032 w 7515225"/>
                <a:gd name="connsiteY44" fmla="*/ 552950 h 3000375"/>
                <a:gd name="connsiteX45" fmla="*/ 1187949 w 7515225"/>
                <a:gd name="connsiteY45" fmla="*/ 552950 h 3000375"/>
                <a:gd name="connsiteX46" fmla="*/ 1187949 w 7515225"/>
                <a:gd name="connsiteY46" fmla="*/ 453062 h 3000375"/>
                <a:gd name="connsiteX47" fmla="*/ 1020280 w 7515225"/>
                <a:gd name="connsiteY47" fmla="*/ 453062 h 3000375"/>
                <a:gd name="connsiteX48" fmla="*/ 1020280 w 7515225"/>
                <a:gd name="connsiteY48" fmla="*/ 388848 h 3000375"/>
                <a:gd name="connsiteX49" fmla="*/ 831208 w 7515225"/>
                <a:gd name="connsiteY49" fmla="*/ 388848 h 3000375"/>
                <a:gd name="connsiteX50" fmla="*/ 831208 w 7515225"/>
                <a:gd name="connsiteY50" fmla="*/ 246151 h 3000375"/>
                <a:gd name="connsiteX51" fmla="*/ 820505 w 7515225"/>
                <a:gd name="connsiteY51" fmla="*/ 246151 h 3000375"/>
                <a:gd name="connsiteX52" fmla="*/ 820505 w 7515225"/>
                <a:gd name="connsiteY52" fmla="*/ 171236 h 3000375"/>
                <a:gd name="connsiteX53" fmla="*/ 763427 w 7515225"/>
                <a:gd name="connsiteY53" fmla="*/ 171236 h 3000375"/>
                <a:gd name="connsiteX54" fmla="*/ 763427 w 7515225"/>
                <a:gd name="connsiteY54" fmla="*/ 85618 h 3000375"/>
                <a:gd name="connsiteX55" fmla="*/ 538680 w 7515225"/>
                <a:gd name="connsiteY55" fmla="*/ 85618 h 3000375"/>
                <a:gd name="connsiteX56" fmla="*/ 538680 w 7515225"/>
                <a:gd name="connsiteY56" fmla="*/ 0 h 3000375"/>
                <a:gd name="connsiteX57" fmla="*/ 0 w 7515225"/>
                <a:gd name="connsiteY57" fmla="*/ 0 h 30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515225" h="3000375">
                  <a:moveTo>
                    <a:pt x="7516549" y="3003761"/>
                  </a:moveTo>
                  <a:lnTo>
                    <a:pt x="5743537" y="3003761"/>
                  </a:lnTo>
                  <a:lnTo>
                    <a:pt x="5743537" y="2811127"/>
                  </a:lnTo>
                  <a:lnTo>
                    <a:pt x="5283346" y="2811127"/>
                  </a:lnTo>
                  <a:lnTo>
                    <a:pt x="5283346" y="2611350"/>
                  </a:lnTo>
                  <a:lnTo>
                    <a:pt x="4962278" y="2611350"/>
                  </a:lnTo>
                  <a:lnTo>
                    <a:pt x="4962278" y="2454378"/>
                  </a:lnTo>
                  <a:lnTo>
                    <a:pt x="3253483" y="2454378"/>
                  </a:lnTo>
                  <a:lnTo>
                    <a:pt x="3253483" y="2340221"/>
                  </a:lnTo>
                  <a:lnTo>
                    <a:pt x="3171435" y="2340221"/>
                  </a:lnTo>
                  <a:lnTo>
                    <a:pt x="3171435" y="2211795"/>
                  </a:lnTo>
                  <a:lnTo>
                    <a:pt x="2525735" y="2211795"/>
                  </a:lnTo>
                  <a:lnTo>
                    <a:pt x="2525735" y="2133319"/>
                  </a:lnTo>
                  <a:lnTo>
                    <a:pt x="2129752" y="2133319"/>
                  </a:lnTo>
                  <a:lnTo>
                    <a:pt x="2129752" y="2044127"/>
                  </a:lnTo>
                  <a:lnTo>
                    <a:pt x="2115474" y="2044127"/>
                  </a:lnTo>
                  <a:lnTo>
                    <a:pt x="2115474" y="1858627"/>
                  </a:lnTo>
                  <a:lnTo>
                    <a:pt x="2090509" y="1858627"/>
                  </a:lnTo>
                  <a:lnTo>
                    <a:pt x="2090509" y="1787276"/>
                  </a:lnTo>
                  <a:lnTo>
                    <a:pt x="2033426" y="1787276"/>
                  </a:lnTo>
                  <a:lnTo>
                    <a:pt x="2033426" y="1690959"/>
                  </a:lnTo>
                  <a:lnTo>
                    <a:pt x="1880026" y="1690959"/>
                  </a:lnTo>
                  <a:lnTo>
                    <a:pt x="1880026" y="1612473"/>
                  </a:lnTo>
                  <a:lnTo>
                    <a:pt x="1851489" y="1612473"/>
                  </a:lnTo>
                  <a:lnTo>
                    <a:pt x="1851489" y="1530424"/>
                  </a:lnTo>
                  <a:lnTo>
                    <a:pt x="1748038" y="1530424"/>
                  </a:lnTo>
                  <a:lnTo>
                    <a:pt x="1748038" y="1444804"/>
                  </a:lnTo>
                  <a:lnTo>
                    <a:pt x="1687392" y="1444804"/>
                  </a:lnTo>
                  <a:lnTo>
                    <a:pt x="1687392" y="1352050"/>
                  </a:lnTo>
                  <a:lnTo>
                    <a:pt x="1662417" y="1352050"/>
                  </a:lnTo>
                  <a:lnTo>
                    <a:pt x="1662417" y="1273564"/>
                  </a:lnTo>
                  <a:lnTo>
                    <a:pt x="1633880" y="1273564"/>
                  </a:lnTo>
                  <a:lnTo>
                    <a:pt x="1633880" y="1177247"/>
                  </a:lnTo>
                  <a:lnTo>
                    <a:pt x="1601772" y="1177247"/>
                  </a:lnTo>
                  <a:lnTo>
                    <a:pt x="1601772" y="945361"/>
                  </a:lnTo>
                  <a:lnTo>
                    <a:pt x="1405566" y="945361"/>
                  </a:lnTo>
                  <a:lnTo>
                    <a:pt x="1405566" y="877581"/>
                  </a:lnTo>
                  <a:lnTo>
                    <a:pt x="1369886" y="877581"/>
                  </a:lnTo>
                  <a:lnTo>
                    <a:pt x="1369886" y="777697"/>
                  </a:lnTo>
                  <a:lnTo>
                    <a:pt x="1319946" y="777697"/>
                  </a:lnTo>
                  <a:lnTo>
                    <a:pt x="1319946" y="702781"/>
                  </a:lnTo>
                  <a:lnTo>
                    <a:pt x="1305677" y="702781"/>
                  </a:lnTo>
                  <a:lnTo>
                    <a:pt x="1305677" y="617163"/>
                  </a:lnTo>
                  <a:lnTo>
                    <a:pt x="1245032" y="617163"/>
                  </a:lnTo>
                  <a:lnTo>
                    <a:pt x="1245032" y="552950"/>
                  </a:lnTo>
                  <a:lnTo>
                    <a:pt x="1187949" y="552950"/>
                  </a:lnTo>
                  <a:lnTo>
                    <a:pt x="1187949" y="453062"/>
                  </a:lnTo>
                  <a:lnTo>
                    <a:pt x="1020280" y="453062"/>
                  </a:lnTo>
                  <a:lnTo>
                    <a:pt x="1020280" y="388848"/>
                  </a:lnTo>
                  <a:lnTo>
                    <a:pt x="831208" y="388848"/>
                  </a:lnTo>
                  <a:lnTo>
                    <a:pt x="831208" y="246151"/>
                  </a:lnTo>
                  <a:lnTo>
                    <a:pt x="820505" y="246151"/>
                  </a:lnTo>
                  <a:lnTo>
                    <a:pt x="820505" y="171236"/>
                  </a:lnTo>
                  <a:lnTo>
                    <a:pt x="763427" y="171236"/>
                  </a:lnTo>
                  <a:lnTo>
                    <a:pt x="763427" y="85618"/>
                  </a:lnTo>
                  <a:lnTo>
                    <a:pt x="538680" y="85618"/>
                  </a:lnTo>
                  <a:lnTo>
                    <a:pt x="53868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A39C3872-AAC7-45D8-82A3-B4CF52A469B9}"/>
                </a:ext>
              </a:extLst>
            </p:cNvPr>
            <p:cNvSpPr/>
            <p:nvPr/>
          </p:nvSpPr>
          <p:spPr>
            <a:xfrm>
              <a:off x="1260314" y="18621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BB76017D-6C60-4485-87D5-19F6F26EE7F9}"/>
                </a:ext>
              </a:extLst>
            </p:cNvPr>
            <p:cNvSpPr/>
            <p:nvPr/>
          </p:nvSpPr>
          <p:spPr>
            <a:xfrm>
              <a:off x="14508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8EE40D7A-035F-4B63-B18B-4A0E49A67EF5}"/>
                </a:ext>
              </a:extLst>
            </p:cNvPr>
            <p:cNvSpPr/>
            <p:nvPr/>
          </p:nvSpPr>
          <p:spPr>
            <a:xfrm>
              <a:off x="15270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A6AF613F-EAF1-42C9-AF25-5387ECD9FC98}"/>
                </a:ext>
              </a:extLst>
            </p:cNvPr>
            <p:cNvSpPr/>
            <p:nvPr/>
          </p:nvSpPr>
          <p:spPr>
            <a:xfrm>
              <a:off x="2612869" y="338613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775E03B9-C4DF-4C4D-99C1-D1589C79ED8F}"/>
                </a:ext>
              </a:extLst>
            </p:cNvPr>
            <p:cNvSpPr/>
            <p:nvPr/>
          </p:nvSpPr>
          <p:spPr>
            <a:xfrm>
              <a:off x="34320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121F8877-53E0-4564-B3CF-1BF36D0ED5A7}"/>
                </a:ext>
              </a:extLst>
            </p:cNvPr>
            <p:cNvSpPr/>
            <p:nvPr/>
          </p:nvSpPr>
          <p:spPr>
            <a:xfrm>
              <a:off x="37368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0DF06E8-AD4D-484F-9A6A-52C916B7A174}"/>
                </a:ext>
              </a:extLst>
            </p:cNvPr>
            <p:cNvSpPr/>
            <p:nvPr/>
          </p:nvSpPr>
          <p:spPr>
            <a:xfrm>
              <a:off x="39273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F610A455-95F9-43E8-A333-4DB896FC409A}"/>
                </a:ext>
              </a:extLst>
            </p:cNvPr>
            <p:cNvSpPr/>
            <p:nvPr/>
          </p:nvSpPr>
          <p:spPr>
            <a:xfrm>
              <a:off x="4022569"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02F81E34-F813-443F-B888-EA793126F4DF}"/>
                </a:ext>
              </a:extLst>
            </p:cNvPr>
            <p:cNvSpPr/>
            <p:nvPr/>
          </p:nvSpPr>
          <p:spPr>
            <a:xfrm>
              <a:off x="48417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AC4E60E1-351E-4FC6-AC7A-C4DF05BC6D99}"/>
                </a:ext>
              </a:extLst>
            </p:cNvPr>
            <p:cNvSpPr/>
            <p:nvPr/>
          </p:nvSpPr>
          <p:spPr>
            <a:xfrm>
              <a:off x="49941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85328B83-C36A-49EB-8186-7818B051EFDE}"/>
                </a:ext>
              </a:extLst>
            </p:cNvPr>
            <p:cNvSpPr/>
            <p:nvPr/>
          </p:nvSpPr>
          <p:spPr>
            <a:xfrm>
              <a:off x="592756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726DBF84-8007-41AA-A43F-AB8D71A697D2}"/>
                </a:ext>
              </a:extLst>
            </p:cNvPr>
            <p:cNvSpPr/>
            <p:nvPr/>
          </p:nvSpPr>
          <p:spPr>
            <a:xfrm>
              <a:off x="598471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63377387-A1F9-4266-A551-1CCF327EDC31}"/>
                </a:ext>
              </a:extLst>
            </p:cNvPr>
            <p:cNvSpPr/>
            <p:nvPr/>
          </p:nvSpPr>
          <p:spPr>
            <a:xfrm>
              <a:off x="6746719"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66BAD683-D080-4D62-AFFC-850AA237D3A5}"/>
                </a:ext>
              </a:extLst>
            </p:cNvPr>
            <p:cNvSpPr/>
            <p:nvPr/>
          </p:nvSpPr>
          <p:spPr>
            <a:xfrm>
              <a:off x="70324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D421C1CB-7CB5-4300-813E-2D89AF8A83CB}"/>
                </a:ext>
              </a:extLst>
            </p:cNvPr>
            <p:cNvSpPr/>
            <p:nvPr/>
          </p:nvSpPr>
          <p:spPr>
            <a:xfrm>
              <a:off x="79087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29CC791F-C105-4E41-9A9E-9600205ED279}"/>
                </a:ext>
              </a:extLst>
            </p:cNvPr>
            <p:cNvSpPr/>
            <p:nvPr/>
          </p:nvSpPr>
          <p:spPr>
            <a:xfrm>
              <a:off x="830882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86" name="Group 2085">
            <a:extLst>
              <a:ext uri="{FF2B5EF4-FFF2-40B4-BE49-F238E27FC236}">
                <a16:creationId xmlns:a16="http://schemas.microsoft.com/office/drawing/2014/main" id="{A1AE0794-EC51-4FFE-8EE8-8C6A5E66FB7F}"/>
              </a:ext>
            </a:extLst>
          </p:cNvPr>
          <p:cNvGrpSpPr/>
          <p:nvPr/>
        </p:nvGrpSpPr>
        <p:grpSpPr>
          <a:xfrm>
            <a:off x="1310833" y="2578276"/>
            <a:ext cx="5298066" cy="716302"/>
            <a:chOff x="419100" y="2867025"/>
            <a:chExt cx="8307467" cy="1131093"/>
          </a:xfrm>
        </p:grpSpPr>
        <p:sp>
          <p:nvSpPr>
            <p:cNvPr id="2071" name="Freeform: Shape 2070">
              <a:extLst>
                <a:ext uri="{FF2B5EF4-FFF2-40B4-BE49-F238E27FC236}">
                  <a16:creationId xmlns:a16="http://schemas.microsoft.com/office/drawing/2014/main" id="{F77AC095-2735-48C2-BED6-35A2981F28F5}"/>
                </a:ext>
              </a:extLst>
            </p:cNvPr>
            <p:cNvSpPr/>
            <p:nvPr/>
          </p:nvSpPr>
          <p:spPr>
            <a:xfrm>
              <a:off x="419100" y="2867025"/>
              <a:ext cx="8296275" cy="1076325"/>
            </a:xfrm>
            <a:custGeom>
              <a:avLst/>
              <a:gdLst>
                <a:gd name="connsiteX0" fmla="*/ 8304733 w 8296275"/>
                <a:gd name="connsiteY0" fmla="*/ 1082564 h 1076325"/>
                <a:gd name="connsiteX1" fmla="*/ 5405152 w 8296275"/>
                <a:gd name="connsiteY1" fmla="*/ 1082564 h 1076325"/>
                <a:gd name="connsiteX2" fmla="*/ 5405152 w 8296275"/>
                <a:gd name="connsiteY2" fmla="*/ 921898 h 1076325"/>
                <a:gd name="connsiteX3" fmla="*/ 5164160 w 8296275"/>
                <a:gd name="connsiteY3" fmla="*/ 921898 h 1076325"/>
                <a:gd name="connsiteX4" fmla="*/ 5164160 w 8296275"/>
                <a:gd name="connsiteY4" fmla="*/ 776536 h 1076325"/>
                <a:gd name="connsiteX5" fmla="*/ 4930817 w 8296275"/>
                <a:gd name="connsiteY5" fmla="*/ 776536 h 1076325"/>
                <a:gd name="connsiteX6" fmla="*/ 4930817 w 8296275"/>
                <a:gd name="connsiteY6" fmla="*/ 661777 h 1076325"/>
                <a:gd name="connsiteX7" fmla="*/ 4578887 w 8296275"/>
                <a:gd name="connsiteY7" fmla="*/ 661777 h 1076325"/>
                <a:gd name="connsiteX8" fmla="*/ 4578887 w 8296275"/>
                <a:gd name="connsiteY8" fmla="*/ 566145 h 1076325"/>
                <a:gd name="connsiteX9" fmla="*/ 2195722 w 8296275"/>
                <a:gd name="connsiteY9" fmla="*/ 566145 h 1076325"/>
                <a:gd name="connsiteX10" fmla="*/ 2195722 w 8296275"/>
                <a:gd name="connsiteY10" fmla="*/ 481988 h 1076325"/>
                <a:gd name="connsiteX11" fmla="*/ 2065658 w 8296275"/>
                <a:gd name="connsiteY11" fmla="*/ 481988 h 1076325"/>
                <a:gd name="connsiteX12" fmla="*/ 2065658 w 8296275"/>
                <a:gd name="connsiteY12" fmla="*/ 306024 h 1076325"/>
                <a:gd name="connsiteX13" fmla="*/ 1790243 w 8296275"/>
                <a:gd name="connsiteY13" fmla="*/ 306024 h 1076325"/>
                <a:gd name="connsiteX14" fmla="*/ 1790243 w 8296275"/>
                <a:gd name="connsiteY14" fmla="*/ 252470 h 1076325"/>
                <a:gd name="connsiteX15" fmla="*/ 1751991 w 8296275"/>
                <a:gd name="connsiteY15" fmla="*/ 252470 h 1076325"/>
                <a:gd name="connsiteX16" fmla="*/ 1751991 w 8296275"/>
                <a:gd name="connsiteY16" fmla="*/ 183614 h 1076325"/>
                <a:gd name="connsiteX17" fmla="*/ 1518647 w 8296275"/>
                <a:gd name="connsiteY17" fmla="*/ 183614 h 1076325"/>
                <a:gd name="connsiteX18" fmla="*/ 1518647 w 8296275"/>
                <a:gd name="connsiteY18" fmla="*/ 126235 h 1076325"/>
                <a:gd name="connsiteX19" fmla="*/ 795662 w 8296275"/>
                <a:gd name="connsiteY19" fmla="*/ 126235 h 1076325"/>
                <a:gd name="connsiteX20" fmla="*/ 795662 w 8296275"/>
                <a:gd name="connsiteY20" fmla="*/ 68855 h 1076325"/>
                <a:gd name="connsiteX21" fmla="*/ 669427 w 8296275"/>
                <a:gd name="connsiteY21" fmla="*/ 68855 h 1076325"/>
                <a:gd name="connsiteX22" fmla="*/ 669427 w 8296275"/>
                <a:gd name="connsiteY22" fmla="*/ 0 h 1076325"/>
                <a:gd name="connsiteX23" fmla="*/ 0 w 8296275"/>
                <a:gd name="connsiteY23" fmla="*/ 0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6275" h="1076325">
                  <a:moveTo>
                    <a:pt x="8304733" y="1082564"/>
                  </a:moveTo>
                  <a:lnTo>
                    <a:pt x="5405152" y="1082564"/>
                  </a:lnTo>
                  <a:lnTo>
                    <a:pt x="5405152" y="921898"/>
                  </a:lnTo>
                  <a:lnTo>
                    <a:pt x="5164160" y="921898"/>
                  </a:lnTo>
                  <a:lnTo>
                    <a:pt x="5164160" y="776536"/>
                  </a:lnTo>
                  <a:lnTo>
                    <a:pt x="4930817" y="776536"/>
                  </a:lnTo>
                  <a:lnTo>
                    <a:pt x="4930817" y="661777"/>
                  </a:lnTo>
                  <a:lnTo>
                    <a:pt x="4578887" y="661777"/>
                  </a:lnTo>
                  <a:lnTo>
                    <a:pt x="4578887" y="566145"/>
                  </a:lnTo>
                  <a:lnTo>
                    <a:pt x="2195722" y="566145"/>
                  </a:lnTo>
                  <a:lnTo>
                    <a:pt x="2195722" y="481988"/>
                  </a:lnTo>
                  <a:lnTo>
                    <a:pt x="2065658" y="481988"/>
                  </a:lnTo>
                  <a:lnTo>
                    <a:pt x="2065658" y="306024"/>
                  </a:lnTo>
                  <a:lnTo>
                    <a:pt x="1790243" y="306024"/>
                  </a:lnTo>
                  <a:lnTo>
                    <a:pt x="1790243" y="252470"/>
                  </a:lnTo>
                  <a:lnTo>
                    <a:pt x="1751991" y="252470"/>
                  </a:lnTo>
                  <a:lnTo>
                    <a:pt x="1751991" y="183614"/>
                  </a:lnTo>
                  <a:lnTo>
                    <a:pt x="1518647" y="183614"/>
                  </a:lnTo>
                  <a:lnTo>
                    <a:pt x="1518647" y="126235"/>
                  </a:lnTo>
                  <a:lnTo>
                    <a:pt x="795662" y="126235"/>
                  </a:lnTo>
                  <a:lnTo>
                    <a:pt x="795662" y="68855"/>
                  </a:lnTo>
                  <a:lnTo>
                    <a:pt x="669427" y="68855"/>
                  </a:lnTo>
                  <a:lnTo>
                    <a:pt x="669427"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97F70C32-6105-4AEE-807B-284A37ADE7D3}"/>
                </a:ext>
              </a:extLst>
            </p:cNvPr>
            <p:cNvSpPr/>
            <p:nvPr/>
          </p:nvSpPr>
          <p:spPr>
            <a:xfrm>
              <a:off x="1306570"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551CB151-F132-4130-91FD-331A5829C3D3}"/>
                </a:ext>
              </a:extLst>
            </p:cNvPr>
            <p:cNvSpPr/>
            <p:nvPr/>
          </p:nvSpPr>
          <p:spPr>
            <a:xfrm>
              <a:off x="14399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4018E032-FDD8-4C32-8344-18F47520E91E}"/>
                </a:ext>
              </a:extLst>
            </p:cNvPr>
            <p:cNvSpPr/>
            <p:nvPr/>
          </p:nvSpPr>
          <p:spPr>
            <a:xfrm>
              <a:off x="16494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5" name="Freeform: Shape 2074">
              <a:extLst>
                <a:ext uri="{FF2B5EF4-FFF2-40B4-BE49-F238E27FC236}">
                  <a16:creationId xmlns:a16="http://schemas.microsoft.com/office/drawing/2014/main" id="{A1774D1A-4F1E-4670-BE88-7468B07DD7EA}"/>
                </a:ext>
              </a:extLst>
            </p:cNvPr>
            <p:cNvSpPr/>
            <p:nvPr/>
          </p:nvSpPr>
          <p:spPr>
            <a:xfrm>
              <a:off x="17066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6" name="Freeform: Shape 2075">
              <a:extLst>
                <a:ext uri="{FF2B5EF4-FFF2-40B4-BE49-F238E27FC236}">
                  <a16:creationId xmlns:a16="http://schemas.microsoft.com/office/drawing/2014/main" id="{001EC1FA-0A2E-44AC-897A-2161D252DDB7}"/>
                </a:ext>
              </a:extLst>
            </p:cNvPr>
            <p:cNvSpPr/>
            <p:nvPr/>
          </p:nvSpPr>
          <p:spPr>
            <a:xfrm>
              <a:off x="18780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7" name="Freeform: Shape 2076">
              <a:extLst>
                <a:ext uri="{FF2B5EF4-FFF2-40B4-BE49-F238E27FC236}">
                  <a16:creationId xmlns:a16="http://schemas.microsoft.com/office/drawing/2014/main" id="{72257B68-3833-456E-9AAA-EFF71A6C02F5}"/>
                </a:ext>
              </a:extLst>
            </p:cNvPr>
            <p:cNvSpPr/>
            <p:nvPr/>
          </p:nvSpPr>
          <p:spPr>
            <a:xfrm>
              <a:off x="2316223" y="3093238"/>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8" name="Freeform: Shape 2077">
              <a:extLst>
                <a:ext uri="{FF2B5EF4-FFF2-40B4-BE49-F238E27FC236}">
                  <a16:creationId xmlns:a16="http://schemas.microsoft.com/office/drawing/2014/main" id="{E124BFD0-888C-4C7F-A461-7AC75C3DD9B4}"/>
                </a:ext>
              </a:extLst>
            </p:cNvPr>
            <p:cNvSpPr/>
            <p:nvPr/>
          </p:nvSpPr>
          <p:spPr>
            <a:xfrm>
              <a:off x="29829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7DD6FE27-2D13-462F-9AAF-68394C391840}"/>
                </a:ext>
              </a:extLst>
            </p:cNvPr>
            <p:cNvSpPr/>
            <p:nvPr/>
          </p:nvSpPr>
          <p:spPr>
            <a:xfrm>
              <a:off x="35544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4" name="Freeform: Shape 163">
              <a:extLst>
                <a:ext uri="{FF2B5EF4-FFF2-40B4-BE49-F238E27FC236}">
                  <a16:creationId xmlns:a16="http://schemas.microsoft.com/office/drawing/2014/main" id="{5CCA4D4C-6C48-47AF-975D-BD95F9C7A602}"/>
                </a:ext>
              </a:extLst>
            </p:cNvPr>
            <p:cNvSpPr/>
            <p:nvPr/>
          </p:nvSpPr>
          <p:spPr>
            <a:xfrm>
              <a:off x="37259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5" name="Freeform: Shape 164">
              <a:extLst>
                <a:ext uri="{FF2B5EF4-FFF2-40B4-BE49-F238E27FC236}">
                  <a16:creationId xmlns:a16="http://schemas.microsoft.com/office/drawing/2014/main" id="{7CBC5C83-D0CC-4473-A96E-017A1E8A4C2D}"/>
                </a:ext>
              </a:extLst>
            </p:cNvPr>
            <p:cNvSpPr/>
            <p:nvPr/>
          </p:nvSpPr>
          <p:spPr>
            <a:xfrm>
              <a:off x="3783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6" name="Freeform: Shape 165">
              <a:extLst>
                <a:ext uri="{FF2B5EF4-FFF2-40B4-BE49-F238E27FC236}">
                  <a16:creationId xmlns:a16="http://schemas.microsoft.com/office/drawing/2014/main" id="{725A0EBB-6DA2-4647-8518-A1806A7ACBA5}"/>
                </a:ext>
              </a:extLst>
            </p:cNvPr>
            <p:cNvSpPr/>
            <p:nvPr/>
          </p:nvSpPr>
          <p:spPr>
            <a:xfrm>
              <a:off x="38783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7" name="Freeform: Shape 166">
              <a:extLst>
                <a:ext uri="{FF2B5EF4-FFF2-40B4-BE49-F238E27FC236}">
                  <a16:creationId xmlns:a16="http://schemas.microsoft.com/office/drawing/2014/main" id="{F93C6895-BFE0-4A46-ACA1-2FCB1207F10D}"/>
                </a:ext>
              </a:extLst>
            </p:cNvPr>
            <p:cNvSpPr/>
            <p:nvPr/>
          </p:nvSpPr>
          <p:spPr>
            <a:xfrm>
              <a:off x="4183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8" name="Freeform: Shape 167">
              <a:extLst>
                <a:ext uri="{FF2B5EF4-FFF2-40B4-BE49-F238E27FC236}">
                  <a16:creationId xmlns:a16="http://schemas.microsoft.com/office/drawing/2014/main" id="{93C161CC-09EA-467C-9F11-C09E1C8943EC}"/>
                </a:ext>
              </a:extLst>
            </p:cNvPr>
            <p:cNvSpPr/>
            <p:nvPr/>
          </p:nvSpPr>
          <p:spPr>
            <a:xfrm>
              <a:off x="42021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9" name="Freeform: Shape 168">
              <a:extLst>
                <a:ext uri="{FF2B5EF4-FFF2-40B4-BE49-F238E27FC236}">
                  <a16:creationId xmlns:a16="http://schemas.microsoft.com/office/drawing/2014/main" id="{B0AC18BE-DA53-4710-931C-A480E1CCDB73}"/>
                </a:ext>
              </a:extLst>
            </p:cNvPr>
            <p:cNvSpPr/>
            <p:nvPr/>
          </p:nvSpPr>
          <p:spPr>
            <a:xfrm>
              <a:off x="43355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0" name="Freeform: Shape 169">
              <a:extLst>
                <a:ext uri="{FF2B5EF4-FFF2-40B4-BE49-F238E27FC236}">
                  <a16:creationId xmlns:a16="http://schemas.microsoft.com/office/drawing/2014/main" id="{E6F5AF50-7F5C-4A68-95DC-1179CFA28155}"/>
                </a:ext>
              </a:extLst>
            </p:cNvPr>
            <p:cNvSpPr/>
            <p:nvPr/>
          </p:nvSpPr>
          <p:spPr>
            <a:xfrm>
              <a:off x="4545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1" name="Freeform: Shape 170">
              <a:extLst>
                <a:ext uri="{FF2B5EF4-FFF2-40B4-BE49-F238E27FC236}">
                  <a16:creationId xmlns:a16="http://schemas.microsoft.com/office/drawing/2014/main" id="{217B1BC8-B152-4C1E-B46E-920B10CD34D3}"/>
                </a:ext>
              </a:extLst>
            </p:cNvPr>
            <p:cNvSpPr/>
            <p:nvPr/>
          </p:nvSpPr>
          <p:spPr>
            <a:xfrm>
              <a:off x="46022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2" name="Freeform: Shape 171">
              <a:extLst>
                <a:ext uri="{FF2B5EF4-FFF2-40B4-BE49-F238E27FC236}">
                  <a16:creationId xmlns:a16="http://schemas.microsoft.com/office/drawing/2014/main" id="{00262D7A-0B55-4A59-AB1A-2F5760A38E49}"/>
                </a:ext>
              </a:extLst>
            </p:cNvPr>
            <p:cNvSpPr/>
            <p:nvPr/>
          </p:nvSpPr>
          <p:spPr>
            <a:xfrm>
              <a:off x="49070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3" name="Freeform: Shape 172">
              <a:extLst>
                <a:ext uri="{FF2B5EF4-FFF2-40B4-BE49-F238E27FC236}">
                  <a16:creationId xmlns:a16="http://schemas.microsoft.com/office/drawing/2014/main" id="{76EE8288-EF54-48A6-8745-872A6EC7A7EB}"/>
                </a:ext>
              </a:extLst>
            </p:cNvPr>
            <p:cNvSpPr/>
            <p:nvPr/>
          </p:nvSpPr>
          <p:spPr>
            <a:xfrm>
              <a:off x="4945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4" name="Freeform: Shape 173">
              <a:extLst>
                <a:ext uri="{FF2B5EF4-FFF2-40B4-BE49-F238E27FC236}">
                  <a16:creationId xmlns:a16="http://schemas.microsoft.com/office/drawing/2014/main" id="{9D41F706-22CC-429C-AAF5-6A2A78429C21}"/>
                </a:ext>
              </a:extLst>
            </p:cNvPr>
            <p:cNvSpPr/>
            <p:nvPr/>
          </p:nvSpPr>
          <p:spPr>
            <a:xfrm>
              <a:off x="50213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5" name="Freeform: Shape 174">
              <a:extLst>
                <a:ext uri="{FF2B5EF4-FFF2-40B4-BE49-F238E27FC236}">
                  <a16:creationId xmlns:a16="http://schemas.microsoft.com/office/drawing/2014/main" id="{299C376F-2E53-474E-ABBC-3ADA219BCF5C}"/>
                </a:ext>
              </a:extLst>
            </p:cNvPr>
            <p:cNvSpPr/>
            <p:nvPr/>
          </p:nvSpPr>
          <p:spPr>
            <a:xfrm>
              <a:off x="50594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6" name="Freeform: Shape 175">
              <a:extLst>
                <a:ext uri="{FF2B5EF4-FFF2-40B4-BE49-F238E27FC236}">
                  <a16:creationId xmlns:a16="http://schemas.microsoft.com/office/drawing/2014/main" id="{D5937E73-8660-421F-A26C-0188852FBB8D}"/>
                </a:ext>
              </a:extLst>
            </p:cNvPr>
            <p:cNvSpPr/>
            <p:nvPr/>
          </p:nvSpPr>
          <p:spPr>
            <a:xfrm>
              <a:off x="51737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7" name="Freeform: Shape 176">
              <a:extLst>
                <a:ext uri="{FF2B5EF4-FFF2-40B4-BE49-F238E27FC236}">
                  <a16:creationId xmlns:a16="http://schemas.microsoft.com/office/drawing/2014/main" id="{A4D14D72-A62A-4349-8478-D113CEC42B58}"/>
                </a:ext>
              </a:extLst>
            </p:cNvPr>
            <p:cNvSpPr/>
            <p:nvPr/>
          </p:nvSpPr>
          <p:spPr>
            <a:xfrm>
              <a:off x="53642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C3905753-9A3F-452E-BC2C-CD86DFBAEAC9}"/>
                </a:ext>
              </a:extLst>
            </p:cNvPr>
            <p:cNvSpPr/>
            <p:nvPr/>
          </p:nvSpPr>
          <p:spPr>
            <a:xfrm>
              <a:off x="54023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9" name="Freeform: Shape 178">
              <a:extLst>
                <a:ext uri="{FF2B5EF4-FFF2-40B4-BE49-F238E27FC236}">
                  <a16:creationId xmlns:a16="http://schemas.microsoft.com/office/drawing/2014/main" id="{F52B98D0-A8F7-468E-BC03-8339188F9E73}"/>
                </a:ext>
              </a:extLst>
            </p:cNvPr>
            <p:cNvSpPr/>
            <p:nvPr/>
          </p:nvSpPr>
          <p:spPr>
            <a:xfrm>
              <a:off x="54404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5BD30787-C1E0-426E-91EA-F3C31B2908E5}"/>
                </a:ext>
              </a:extLst>
            </p:cNvPr>
            <p:cNvSpPr/>
            <p:nvPr/>
          </p:nvSpPr>
          <p:spPr>
            <a:xfrm>
              <a:off x="54785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68C38768-62E0-4B5A-A06C-AC81139916A2}"/>
                </a:ext>
              </a:extLst>
            </p:cNvPr>
            <p:cNvSpPr/>
            <p:nvPr/>
          </p:nvSpPr>
          <p:spPr>
            <a:xfrm>
              <a:off x="54975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32AFA846-6F1F-43F0-ADAE-9204427AD884}"/>
                </a:ext>
              </a:extLst>
            </p:cNvPr>
            <p:cNvSpPr/>
            <p:nvPr/>
          </p:nvSpPr>
          <p:spPr>
            <a:xfrm>
              <a:off x="55166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738A909-33F3-4289-9FFF-ADE621DED575}"/>
                </a:ext>
              </a:extLst>
            </p:cNvPr>
            <p:cNvSpPr/>
            <p:nvPr/>
          </p:nvSpPr>
          <p:spPr>
            <a:xfrm>
              <a:off x="55356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64FBCC66-B2BE-472B-9978-E72F609CCFBD}"/>
                </a:ext>
              </a:extLst>
            </p:cNvPr>
            <p:cNvSpPr/>
            <p:nvPr/>
          </p:nvSpPr>
          <p:spPr>
            <a:xfrm>
              <a:off x="58785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AEBFA025-46E1-4F90-A415-AD0917FF7C28}"/>
                </a:ext>
              </a:extLst>
            </p:cNvPr>
            <p:cNvSpPr/>
            <p:nvPr/>
          </p:nvSpPr>
          <p:spPr>
            <a:xfrm>
              <a:off x="59166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D2F23A01-35EA-4067-ABFC-8E67158F8DFB}"/>
                </a:ext>
              </a:extLst>
            </p:cNvPr>
            <p:cNvSpPr/>
            <p:nvPr/>
          </p:nvSpPr>
          <p:spPr>
            <a:xfrm>
              <a:off x="59928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A7134D08-6D46-4EEF-83D0-24BAD77F229A}"/>
                </a:ext>
              </a:extLst>
            </p:cNvPr>
            <p:cNvSpPr/>
            <p:nvPr/>
          </p:nvSpPr>
          <p:spPr>
            <a:xfrm>
              <a:off x="61452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3F222769-EA56-4A8A-9D4C-05DE474951E2}"/>
                </a:ext>
              </a:extLst>
            </p:cNvPr>
            <p:cNvSpPr/>
            <p:nvPr/>
          </p:nvSpPr>
          <p:spPr>
            <a:xfrm>
              <a:off x="62214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5B0231C2-D802-4C02-977C-EFEAEAE59C79}"/>
                </a:ext>
              </a:extLst>
            </p:cNvPr>
            <p:cNvSpPr/>
            <p:nvPr/>
          </p:nvSpPr>
          <p:spPr>
            <a:xfrm>
              <a:off x="6297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90079F3F-97DF-4018-AD49-E7C19ECBD789}"/>
                </a:ext>
              </a:extLst>
            </p:cNvPr>
            <p:cNvSpPr/>
            <p:nvPr/>
          </p:nvSpPr>
          <p:spPr>
            <a:xfrm>
              <a:off x="67167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A785E0D8-3EA4-4BA0-82D6-88751CC5A45B}"/>
                </a:ext>
              </a:extLst>
            </p:cNvPr>
            <p:cNvSpPr/>
            <p:nvPr/>
          </p:nvSpPr>
          <p:spPr>
            <a:xfrm>
              <a:off x="6792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0" name="Freeform: Shape 2079">
              <a:extLst>
                <a:ext uri="{FF2B5EF4-FFF2-40B4-BE49-F238E27FC236}">
                  <a16:creationId xmlns:a16="http://schemas.microsoft.com/office/drawing/2014/main" id="{90810CE7-CDD0-4039-B99D-5FA0BD5E4282}"/>
                </a:ext>
              </a:extLst>
            </p:cNvPr>
            <p:cNvSpPr/>
            <p:nvPr/>
          </p:nvSpPr>
          <p:spPr>
            <a:xfrm>
              <a:off x="7059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1" name="Freeform: Shape 2080">
              <a:extLst>
                <a:ext uri="{FF2B5EF4-FFF2-40B4-BE49-F238E27FC236}">
                  <a16:creationId xmlns:a16="http://schemas.microsoft.com/office/drawing/2014/main" id="{21E11739-D904-418A-9ABE-00DEA0F731BF}"/>
                </a:ext>
              </a:extLst>
            </p:cNvPr>
            <p:cNvSpPr/>
            <p:nvPr/>
          </p:nvSpPr>
          <p:spPr>
            <a:xfrm>
              <a:off x="7554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2" name="Freeform: Shape 2081">
              <a:extLst>
                <a:ext uri="{FF2B5EF4-FFF2-40B4-BE49-F238E27FC236}">
                  <a16:creationId xmlns:a16="http://schemas.microsoft.com/office/drawing/2014/main" id="{758C409C-FF06-4082-B675-E4130E61AD16}"/>
                </a:ext>
              </a:extLst>
            </p:cNvPr>
            <p:cNvSpPr/>
            <p:nvPr/>
          </p:nvSpPr>
          <p:spPr>
            <a:xfrm>
              <a:off x="81836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3" name="Freeform: Shape 2082">
              <a:extLst>
                <a:ext uri="{FF2B5EF4-FFF2-40B4-BE49-F238E27FC236}">
                  <a16:creationId xmlns:a16="http://schemas.microsoft.com/office/drawing/2014/main" id="{C32CB35E-B260-4F2C-89BC-9B8EAA0083A3}"/>
                </a:ext>
              </a:extLst>
            </p:cNvPr>
            <p:cNvSpPr/>
            <p:nvPr/>
          </p:nvSpPr>
          <p:spPr>
            <a:xfrm>
              <a:off x="83550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4" name="Freeform: Shape 2083">
              <a:extLst>
                <a:ext uri="{FF2B5EF4-FFF2-40B4-BE49-F238E27FC236}">
                  <a16:creationId xmlns:a16="http://schemas.microsoft.com/office/drawing/2014/main" id="{5B1C93EB-F18D-41C0-BE14-FD5739444931}"/>
                </a:ext>
              </a:extLst>
            </p:cNvPr>
            <p:cNvSpPr/>
            <p:nvPr/>
          </p:nvSpPr>
          <p:spPr>
            <a:xfrm>
              <a:off x="86217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5" name="Freeform: Shape 2084">
              <a:extLst>
                <a:ext uri="{FF2B5EF4-FFF2-40B4-BE49-F238E27FC236}">
                  <a16:creationId xmlns:a16="http://schemas.microsoft.com/office/drawing/2014/main" id="{38A336A6-2964-4B89-9BE2-2FC24EE2ED0B}"/>
                </a:ext>
              </a:extLst>
            </p:cNvPr>
            <p:cNvSpPr/>
            <p:nvPr/>
          </p:nvSpPr>
          <p:spPr>
            <a:xfrm>
              <a:off x="87170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aphicFrame>
        <p:nvGraphicFramePr>
          <p:cNvPr id="192" name="Table 191">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3296644936"/>
              </p:ext>
            </p:extLst>
          </p:nvPr>
        </p:nvGraphicFramePr>
        <p:xfrm>
          <a:off x="5071624" y="2025643"/>
          <a:ext cx="3820376" cy="764640"/>
        </p:xfrm>
        <a:graphic>
          <a:graphicData uri="http://schemas.openxmlformats.org/drawingml/2006/table">
            <a:tbl>
              <a:tblPr firstRow="1" bandRow="1">
                <a:tableStyleId>{5C22544A-7EE6-4342-B048-85BDC9FD1C3A}</a:tableStyleId>
              </a:tblPr>
              <a:tblGrid>
                <a:gridCol w="1168963">
                  <a:extLst>
                    <a:ext uri="{9D8B030D-6E8A-4147-A177-3AD203B41FA5}">
                      <a16:colId xmlns:a16="http://schemas.microsoft.com/office/drawing/2014/main" val="1355162333"/>
                    </a:ext>
                  </a:extLst>
                </a:gridCol>
                <a:gridCol w="1404000">
                  <a:extLst>
                    <a:ext uri="{9D8B030D-6E8A-4147-A177-3AD203B41FA5}">
                      <a16:colId xmlns:a16="http://schemas.microsoft.com/office/drawing/2014/main" val="3446496834"/>
                    </a:ext>
                  </a:extLst>
                </a:gridCol>
                <a:gridCol w="1247413">
                  <a:extLst>
                    <a:ext uri="{9D8B030D-6E8A-4147-A177-3AD203B41FA5}">
                      <a16:colId xmlns:a16="http://schemas.microsoft.com/office/drawing/2014/main" val="3541236192"/>
                    </a:ext>
                  </a:extLst>
                </a:gridCol>
              </a:tblGrid>
              <a:tr h="0">
                <a:tc>
                  <a:txBody>
                    <a:bodyPr/>
                    <a:lstStyle/>
                    <a:p>
                      <a:endParaRPr lang="en-GB" sz="1200" dirty="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4D4D4D"/>
                          </a:solidFill>
                        </a:rPr>
                        <a:t>mDoR，</a:t>
                      </a:r>
                      <a:r>
                        <a:rPr lang="zh-CN" sz="1200" baseline="0">
                          <a:solidFill>
                            <a:srgbClr val="4D4D4D"/>
                          </a:solidFill>
                        </a:rPr>
                        <a:t>月（范围）</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4D4D4D"/>
                          </a:solidFill>
                        </a:rPr>
                        <a:t>24</a:t>
                      </a:r>
                      <a:r>
                        <a:rPr lang="zh-CN" sz="1200" baseline="0">
                          <a:solidFill>
                            <a:srgbClr val="4D4D4D"/>
                          </a:solidFill>
                        </a:rPr>
                        <a:t> 个月</a:t>
                      </a:r>
                      <a:r>
                        <a:rPr lang="zh-CN" sz="1200">
                          <a:solidFill>
                            <a:srgbClr val="4D4D4D"/>
                          </a:solidFill>
                        </a:rPr>
                        <a:t> DoR，%</a:t>
                      </a:r>
                      <a:r>
                        <a:rPr lang="zh-CN" sz="1200" baseline="0">
                          <a:solidFill>
                            <a:srgbClr val="4D4D4D"/>
                          </a:solidFill>
                        </a:rPr>
                        <a:t> </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zh-CN" sz="1200">
                          <a:solidFill>
                            <a:schemeClr val="accent3"/>
                          </a:solidFill>
                        </a:rPr>
                        <a:t>帕博利珠单抗</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NR（2.3+</a:t>
                      </a:r>
                      <a:r>
                        <a:rPr lang="zh-CN" sz="1200" baseline="0">
                          <a:solidFill>
                            <a:schemeClr val="tx1"/>
                          </a:solidFill>
                        </a:rPr>
                        <a:t> 至 41.1+）</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83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zh-CN" sz="1200">
                          <a:solidFill>
                            <a:schemeClr val="accent2"/>
                          </a:solidFill>
                        </a:rPr>
                        <a:t>化疗</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tx1"/>
                          </a:solidFill>
                        </a:rPr>
                        <a:t>10.6</a:t>
                      </a:r>
                      <a:r>
                        <a:rPr lang="zh-CN" sz="1200" baseline="0">
                          <a:solidFill>
                            <a:schemeClr val="tx1"/>
                          </a:solidFill>
                        </a:rPr>
                        <a:t>（2.8 至 37.5+）</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dirty="0">
                          <a:solidFill>
                            <a:schemeClr val="tx1"/>
                          </a:solidFill>
                        </a:rPr>
                        <a:t>35</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spTree>
    <p:extLst>
      <p:ext uri="{BB962C8B-B14F-4D97-AF65-F5344CB8AC3E}">
        <p14:creationId xmlns:p14="http://schemas.microsoft.com/office/powerpoint/2010/main" val="5515162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LBA4：帕博利珠单抗对比化疗用于微卫星高不稳定性/错配修复缺陷转移性结直肠癌：III 期 KEYNOTE-177 研</a:t>
            </a:r>
            <a:r>
              <a:rPr lang="zh-CN" dirty="0" smtClean="0"/>
              <a:t>究</a:t>
            </a:r>
            <a:r>
              <a:rPr lang="en-GB" altLang="zh-CN" dirty="0" smtClean="0"/>
              <a:t> </a:t>
            </a:r>
            <a:r>
              <a:rPr lang="zh-CN" dirty="0" smtClean="0"/>
              <a:t>–</a:t>
            </a:r>
            <a:r>
              <a:rPr lang="en-GB" altLang="zh-CN" dirty="0" smtClean="0"/>
              <a:t> </a:t>
            </a:r>
            <a:r>
              <a:rPr lang="zh-CN" dirty="0" smtClean="0"/>
              <a:t>A</a:t>
            </a:r>
            <a:r>
              <a:rPr lang="zh-CN" dirty="0"/>
              <a:t>ndre T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2800"/>
              </a:spcBef>
              <a:buNone/>
            </a:pPr>
            <a:r>
              <a:rPr lang="zh-CN" b="1"/>
              <a:t>结论</a:t>
            </a:r>
          </a:p>
          <a:p>
            <a:r>
              <a:rPr lang="zh-CN" b="1"/>
              <a:t>在 MSI-H/dMMR mCRC 患者中，相比化疗，帕博利珠单抗显示出 PFS 的显着改善，且病情缓解更持久 </a:t>
            </a:r>
          </a:p>
        </p:txBody>
      </p:sp>
      <p:sp>
        <p:nvSpPr>
          <p:cNvPr id="5" name="Text Placeholder 4"/>
          <p:cNvSpPr>
            <a:spLocks noGrp="1"/>
          </p:cNvSpPr>
          <p:nvPr>
            <p:ph type="body" sz="quarter" idx="11"/>
          </p:nvPr>
        </p:nvSpPr>
        <p:spPr/>
        <p:txBody>
          <a:bodyPr/>
          <a:lstStyle/>
          <a:p>
            <a:r>
              <a:rPr lang="zh-CN"/>
              <a:t>Andre T, et al.J Clin Oncol 2020;38(suppl);abstr LBA4</a:t>
            </a:r>
          </a:p>
        </p:txBody>
      </p:sp>
      <p:graphicFrame>
        <p:nvGraphicFramePr>
          <p:cNvPr id="6" name="Group 88"/>
          <p:cNvGraphicFramePr>
            <a:graphicFrameLocks noGrp="1"/>
          </p:cNvGraphicFramePr>
          <p:nvPr>
            <p:extLst>
              <p:ext uri="{D42A27DB-BD31-4B8C-83A1-F6EECF244321}">
                <p14:modId xmlns:p14="http://schemas.microsoft.com/office/powerpoint/2010/main" val="1477320574"/>
              </p:ext>
            </p:extLst>
          </p:nvPr>
        </p:nvGraphicFramePr>
        <p:xfrm>
          <a:off x="366666" y="1669366"/>
          <a:ext cx="8410669" cy="2645945"/>
        </p:xfrm>
        <a:graphic>
          <a:graphicData uri="http://schemas.openxmlformats.org/drawingml/2006/table">
            <a:tbl>
              <a:tblPr firstRow="1" bandRow="1">
                <a:tableStyleId>{69012ECD-51FC-41F1-AA8D-1B2483CD663E}</a:tableStyleId>
              </a:tblPr>
              <a:tblGrid>
                <a:gridCol w="4101220">
                  <a:extLst>
                    <a:ext uri="{9D8B030D-6E8A-4147-A177-3AD203B41FA5}">
                      <a16:colId xmlns:a16="http://schemas.microsoft.com/office/drawing/2014/main" val="20000"/>
                    </a:ext>
                  </a:extLst>
                </a:gridCol>
                <a:gridCol w="2122539">
                  <a:extLst>
                    <a:ext uri="{9D8B030D-6E8A-4147-A177-3AD203B41FA5}">
                      <a16:colId xmlns:a16="http://schemas.microsoft.com/office/drawing/2014/main" val="3397994981"/>
                    </a:ext>
                  </a:extLst>
                </a:gridCol>
                <a:gridCol w="2186910">
                  <a:extLst>
                    <a:ext uri="{9D8B030D-6E8A-4147-A177-3AD203B41FA5}">
                      <a16:colId xmlns:a16="http://schemas.microsoft.com/office/drawing/2014/main" val="20002"/>
                    </a:ext>
                  </a:extLst>
                </a:gridCol>
              </a:tblGrid>
              <a:tr h="431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所有经治疗患者的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帕博利珠单</a:t>
                      </a:r>
                      <a:r>
                        <a:rPr kumimoji="0" lang="zh-CN" sz="1400" b="1" i="0" u="none" strike="noStrike" cap="none" normalizeH="0" baseline="0" noProof="0" dirty="0" smtClean="0">
                          <a:ln>
                            <a:noFill/>
                          </a:ln>
                          <a:solidFill>
                            <a:schemeClr val="tx2"/>
                          </a:solidFill>
                          <a:latin typeface="+mn-lt"/>
                          <a:ea typeface="SimSun"/>
                          <a:cs typeface="Arial" charset="0"/>
                        </a:rPr>
                        <a:t>抗</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化疗</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(n=143)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634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45">
                <a:tc>
                  <a:txBody>
                    <a:bodyPr/>
                    <a:lstStyle/>
                    <a:p>
                      <a:pPr marL="0" indent="0"/>
                      <a:r>
                        <a:rPr lang="zh-CN" sz="1400">
                          <a:latin typeface="+mn-lt"/>
                          <a:ea typeface="SimSun"/>
                        </a:rPr>
                        <a:t>TRAE</a:t>
                      </a:r>
                    </a:p>
                    <a:p>
                      <a:pPr marL="90488" indent="0"/>
                      <a:r>
                        <a:rPr lang="zh-CN" sz="1400" baseline="0">
                          <a:latin typeface="+mn-lt"/>
                          <a:ea typeface="SimSun"/>
                        </a:rPr>
                        <a:t>≥3 级</a:t>
                      </a:r>
                    </a:p>
                    <a:p>
                      <a:pPr marL="90488" indent="0"/>
                      <a:r>
                        <a:rPr lang="zh-CN" sz="1400" baseline="0">
                          <a:latin typeface="+mn-lt"/>
                          <a:ea typeface="SimSun"/>
                        </a:rPr>
                        <a:t>停药</a:t>
                      </a:r>
                    </a:p>
                    <a:p>
                      <a:pPr marL="90488" indent="0"/>
                      <a:r>
                        <a:rPr lang="zh-CN" sz="1400" baseline="0">
                          <a:latin typeface="+mn-lt"/>
                          <a:ea typeface="SimSun"/>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80</a:t>
                      </a:r>
                    </a:p>
                    <a:p>
                      <a:pPr algn="ctr"/>
                      <a:r>
                        <a:rPr lang="zh-CN" sz="1400">
                          <a:latin typeface="+mn-lt"/>
                          <a:ea typeface="SimSun"/>
                        </a:rPr>
                        <a:t>22</a:t>
                      </a:r>
                    </a:p>
                    <a:p>
                      <a:pPr algn="ctr"/>
                      <a:r>
                        <a:rPr lang="zh-CN" sz="1400">
                          <a:latin typeface="+mn-lt"/>
                          <a:ea typeface="SimSun"/>
                        </a:rPr>
                        <a:t>10</a:t>
                      </a:r>
                    </a:p>
                    <a:p>
                      <a:pPr algn="ctr"/>
                      <a:r>
                        <a:rPr lang="zh-CN" sz="1400">
                          <a:latin typeface="+mn-lt"/>
                          <a:ea typeface="SimSun"/>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99</a:t>
                      </a:r>
                    </a:p>
                    <a:p>
                      <a:pPr algn="ctr"/>
                      <a:r>
                        <a:rPr lang="zh-CN" sz="1400">
                          <a:latin typeface="+mn-lt"/>
                          <a:ea typeface="SimSun"/>
                        </a:rPr>
                        <a:t>66</a:t>
                      </a:r>
                    </a:p>
                    <a:p>
                      <a:pPr algn="ctr"/>
                      <a:r>
                        <a:rPr lang="zh-CN" sz="1400">
                          <a:latin typeface="+mn-lt"/>
                          <a:ea typeface="SimSun"/>
                        </a:rPr>
                        <a:t>6</a:t>
                      </a:r>
                    </a:p>
                    <a:p>
                      <a:pPr algn="ctr"/>
                      <a:r>
                        <a:rPr lang="zh-CN" sz="1400">
                          <a:latin typeface="+mn-lt"/>
                          <a:ea typeface="SimSun"/>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4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免疫介导和输血反应 AE</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solidFill>
                            <a:srgbClr val="4D4D4D"/>
                          </a:solidFill>
                          <a:uLnTx/>
                          <a:uFillTx/>
                          <a:latin typeface="+mn-lt"/>
                          <a:ea typeface="SimSun"/>
                          <a:cs typeface="+mn-cs"/>
                        </a:rPr>
                        <a:t>≥3 级</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solidFill>
                            <a:srgbClr val="4D4D4D"/>
                          </a:solidFill>
                          <a:uLnTx/>
                          <a:uFillTx/>
                          <a:latin typeface="+mn-lt"/>
                          <a:ea typeface="SimSun"/>
                          <a:cs typeface="+mn-cs"/>
                        </a:rPr>
                        <a:t>停药</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zh-CN" sz="1400" b="0" i="0" u="none" strike="noStrike" cap="none" normalizeH="0" baseline="0" noProof="0">
                          <a:ln>
                            <a:noFill/>
                          </a:ln>
                          <a:solidFill>
                            <a:srgbClr val="4D4D4D"/>
                          </a:solidFill>
                          <a:uLnTx/>
                          <a:uFillTx/>
                          <a:latin typeface="+mn-lt"/>
                          <a:ea typeface="SimSun"/>
                          <a:cs typeface="+mn-cs"/>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846955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4000：Trastuzumab Deruxtecan (T-DXd; DS-8201) 用于 HER2 表达型转移性结直肠癌 (mCRC) 患者的一项 II 期、多中心、开放性研究：DESTINY-CRC01 </a:t>
            </a:r>
            <a:r>
              <a:rPr lang="en-GB" altLang="zh-CN" dirty="0" smtClean="0"/>
              <a:t/>
            </a:r>
            <a:br>
              <a:rPr lang="en-GB" altLang="zh-CN" dirty="0" smtClean="0"/>
            </a:br>
            <a:r>
              <a:rPr lang="zh-CN" dirty="0" smtClean="0"/>
              <a:t>– </a:t>
            </a:r>
            <a:r>
              <a:rPr lang="zh-CN" dirty="0"/>
              <a:t>Siena S 等人</a:t>
            </a:r>
          </a:p>
        </p:txBody>
      </p:sp>
      <p:sp>
        <p:nvSpPr>
          <p:cNvPr id="3" name="Content Placeholder 2"/>
          <p:cNvSpPr>
            <a:spLocks noGrp="1"/>
          </p:cNvSpPr>
          <p:nvPr>
            <p:ph idx="1"/>
          </p:nvPr>
        </p:nvSpPr>
        <p:spPr/>
        <p:txBody>
          <a:bodyPr/>
          <a:lstStyle/>
          <a:p>
            <a:pPr marL="0" indent="0">
              <a:buNone/>
            </a:pPr>
            <a:r>
              <a:rPr lang="zh-CN" b="1"/>
              <a:t>研究目的</a:t>
            </a:r>
          </a:p>
          <a:p>
            <a:r>
              <a:rPr lang="zh-CN"/>
              <a:t>评价 Trastuzumab Deruxtecan (T-DXd) 用于 HER2 阳性 mCRC 患者的疗效和安全性</a:t>
            </a:r>
          </a:p>
        </p:txBody>
      </p:sp>
      <p:sp>
        <p:nvSpPr>
          <p:cNvPr id="5" name="Text Placeholder 4"/>
          <p:cNvSpPr>
            <a:spLocks noGrp="1"/>
          </p:cNvSpPr>
          <p:nvPr>
            <p:ph type="body" sz="quarter" idx="11"/>
          </p:nvPr>
        </p:nvSpPr>
        <p:spPr/>
        <p:txBody>
          <a:bodyPr/>
          <a:lstStyle/>
          <a:p>
            <a:r>
              <a:rPr lang="zh-CN"/>
              <a:t>Siena S, et al.J Clin Oncol 2020;38(suppl);abstr 4000</a:t>
            </a:r>
          </a:p>
        </p:txBody>
      </p:sp>
      <p:sp>
        <p:nvSpPr>
          <p:cNvPr id="7" name="Rectangle 9"/>
          <p:cNvSpPr txBox="1">
            <a:spLocks noChangeArrowheads="1"/>
          </p:cNvSpPr>
          <p:nvPr/>
        </p:nvSpPr>
        <p:spPr bwMode="auto">
          <a:xfrm>
            <a:off x="365124" y="54068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经 ICR 确认的 ORR（组群 A）</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077826" y="5406817"/>
            <a:ext cx="505252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DCR、DoR、PFS、OS、ORR（组群 B &amp; C）</a:t>
            </a:r>
            <a:r>
              <a:rPr kumimoji="0" lang="zh-CN" sz="1600" b="0" i="0" u="none" strike="noStrike" cap="none" normalizeH="0" baseline="0" dirty="0" smtClean="0">
                <a:ln>
                  <a:noFill/>
                </a:ln>
                <a:solidFill>
                  <a:srgbClr val="4D4D4D"/>
                </a:solidFill>
                <a:uLnTx/>
                <a:uFillTx/>
                <a:latin typeface="Arial"/>
                <a:ea typeface="SimSun"/>
                <a:cs typeface="Arial"/>
              </a:rPr>
              <a:t>、</a:t>
            </a:r>
            <a:r>
              <a:rPr kumimoji="0" lang="en-GB" altLang="zh-CN" sz="1600" b="0" i="0" u="none" strike="noStrike" cap="none" normalizeH="0" baseline="0" dirty="0" smtClean="0">
                <a:ln>
                  <a:noFill/>
                </a:ln>
                <a:solidFill>
                  <a:srgbClr val="4D4D4D"/>
                </a:solidFill>
                <a:uLnTx/>
                <a:uFillTx/>
                <a:latin typeface="Arial"/>
                <a:ea typeface="SimSun"/>
                <a:cs typeface="Arial"/>
              </a:rPr>
              <a:t/>
            </a:r>
            <a:br>
              <a:rPr kumimoji="0" lang="en-GB" altLang="zh-CN" sz="1600" b="0" i="0" u="none" strike="noStrike" cap="none" normalizeH="0" baseline="0" dirty="0" smtClean="0">
                <a:ln>
                  <a:noFill/>
                </a:ln>
                <a:solidFill>
                  <a:srgbClr val="4D4D4D"/>
                </a:solidFill>
                <a:uLnTx/>
                <a:uFillTx/>
                <a:latin typeface="Arial"/>
                <a:ea typeface="SimSun"/>
                <a:cs typeface="Arial"/>
              </a:rPr>
            </a:br>
            <a:r>
              <a:rPr kumimoji="0" lang="zh-CN" sz="1600" b="0" i="0" u="none" strike="noStrike" cap="none" normalizeH="0" baseline="0" dirty="0" smtClean="0">
                <a:ln>
                  <a:noFill/>
                </a:ln>
                <a:solidFill>
                  <a:srgbClr val="4D4D4D"/>
                </a:solidFill>
                <a:uLnTx/>
                <a:uFillTx/>
                <a:latin typeface="Arial"/>
                <a:ea typeface="SimSun"/>
                <a:cs typeface="Arial"/>
              </a:rPr>
              <a:t>安</a:t>
            </a:r>
            <a:r>
              <a:rPr kumimoji="0" lang="zh-CN" sz="1600" b="0" i="0" u="none" strike="noStrike" cap="none" normalizeH="0" baseline="0" dirty="0">
                <a:ln>
                  <a:noFill/>
                </a:ln>
                <a:solidFill>
                  <a:srgbClr val="4D4D4D"/>
                </a:solidFill>
                <a:uLnTx/>
                <a:uFillTx/>
                <a:latin typeface="Arial"/>
                <a:ea typeface="SimSun"/>
                <a:cs typeface="Arial"/>
              </a:rPr>
              <a:t>全性</a:t>
            </a:r>
          </a:p>
        </p:txBody>
      </p:sp>
      <p:sp>
        <p:nvSpPr>
          <p:cNvPr id="9" name="AutoShape 9"/>
          <p:cNvSpPr>
            <a:spLocks noChangeArrowheads="1"/>
          </p:cNvSpPr>
          <p:nvPr/>
        </p:nvSpPr>
        <p:spPr bwMode="auto">
          <a:xfrm>
            <a:off x="138545" y="2831588"/>
            <a:ext cx="3245455"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ea typeface="SimSun" pitchFamily="2" charset="-122"/>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ea typeface="SimSun" pitchFamily="2" charset="-122"/>
              </a:rPr>
              <a:t>不可切除的或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ea typeface="SimSun" pitchFamily="2" charset="-122"/>
              </a:rPr>
              <a:t>HER2 阳性，RAS/BRAF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既往接受≥2 次方案治疗后出现 PD</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zh-CN" sz="1600" b="0" i="0" u="none" strike="noStrike" cap="none" normalizeH="0" baseline="0" dirty="0">
                <a:ln>
                  <a:noFill/>
                </a:ln>
                <a:solidFill>
                  <a:srgbClr val="FFFFFF"/>
                </a:solidFill>
                <a:uLnTx/>
                <a:uFillTx/>
                <a:ea typeface="SimSun" pitchFamily="2" charset="-122"/>
              </a:rPr>
              <a:t>(n=78)</a:t>
            </a:r>
          </a:p>
        </p:txBody>
      </p:sp>
      <p:sp>
        <p:nvSpPr>
          <p:cNvPr id="10" name="Oval 14"/>
          <p:cNvSpPr>
            <a:spLocks noChangeArrowheads="1"/>
          </p:cNvSpPr>
          <p:nvPr/>
        </p:nvSpPr>
        <p:spPr bwMode="auto">
          <a:xfrm>
            <a:off x="3617063" y="347076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p:txBody>
      </p:sp>
      <p:cxnSp>
        <p:nvCxnSpPr>
          <p:cNvPr id="11" name="AutoShape 15"/>
          <p:cNvCxnSpPr>
            <a:cxnSpLocks noChangeShapeType="1"/>
            <a:stCxn id="10" idx="0"/>
            <a:endCxn id="17" idx="1"/>
          </p:cNvCxnSpPr>
          <p:nvPr/>
        </p:nvCxnSpPr>
        <p:spPr bwMode="auto">
          <a:xfrm rot="5400000" flipH="1" flipV="1">
            <a:off x="3924880" y="2823649"/>
            <a:ext cx="631101" cy="663139"/>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922440" y="4041389"/>
            <a:ext cx="636397" cy="663554"/>
          </a:xfrm>
          <a:prstGeom prst="bentConnector2">
            <a:avLst/>
          </a:prstGeom>
          <a:noFill/>
          <a:ln w="57150">
            <a:solidFill>
              <a:schemeClr val="bg2">
                <a:lumMod val="60000"/>
                <a:lumOff val="40000"/>
              </a:schemeClr>
            </a:solidFill>
            <a:round/>
            <a:headEnd/>
            <a:tailEnd type="triangle" w="med" len="med"/>
          </a:ln>
        </p:spPr>
      </p:cxnSp>
      <p:sp>
        <p:nvSpPr>
          <p:cNvPr id="16" name="AutoShape 12"/>
          <p:cNvSpPr>
            <a:spLocks noChangeArrowheads="1"/>
          </p:cNvSpPr>
          <p:nvPr/>
        </p:nvSpPr>
        <p:spPr bwMode="auto">
          <a:xfrm>
            <a:off x="4572415" y="4280997"/>
            <a:ext cx="4323788" cy="820736"/>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sng" strike="noStrike" cap="none" normalizeH="0" baseline="0" dirty="0">
                <a:ln>
                  <a:noFill/>
                </a:ln>
                <a:solidFill>
                  <a:srgbClr val="FFFFFF"/>
                </a:solidFill>
                <a:uLnTx/>
                <a:uFillTx/>
                <a:latin typeface="Arial" charset="0"/>
                <a:ea typeface="SimSun" pitchFamily="2" charset="-122"/>
                <a:cs typeface="Arial" charset="0"/>
              </a:rPr>
              <a:t>组群 C</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：HER2+ IHC1</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T-DXd 6.4 mg/天 q3</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w</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(n=18)</a:t>
            </a:r>
          </a:p>
        </p:txBody>
      </p:sp>
      <p:sp>
        <p:nvSpPr>
          <p:cNvPr id="17" name="AutoShape 8"/>
          <p:cNvSpPr>
            <a:spLocks noChangeArrowheads="1"/>
          </p:cNvSpPr>
          <p:nvPr/>
        </p:nvSpPr>
        <p:spPr bwMode="auto">
          <a:xfrm>
            <a:off x="4572000" y="2429298"/>
            <a:ext cx="4326340"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sng" strike="noStrike" cap="none" normalizeH="0" baseline="0" dirty="0">
                <a:ln>
                  <a:noFill/>
                </a:ln>
                <a:solidFill>
                  <a:srgbClr val="FFFFFF"/>
                </a:solidFill>
                <a:uLnTx/>
                <a:uFillTx/>
                <a:latin typeface="Arial" charset="0"/>
                <a:ea typeface="SimSun" pitchFamily="2" charset="-122"/>
                <a:cs typeface="Arial" charset="0"/>
              </a:rPr>
              <a:t>组群 A</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：HER2+ IHC3+ 或 IHC2+/ISH</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T-DXd 6.4 mg/天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(n=53)</a:t>
            </a:r>
          </a:p>
        </p:txBody>
      </p:sp>
      <p:sp>
        <p:nvSpPr>
          <p:cNvPr id="18" name="AutoShape 8"/>
          <p:cNvSpPr>
            <a:spLocks noChangeArrowheads="1"/>
          </p:cNvSpPr>
          <p:nvPr/>
        </p:nvSpPr>
        <p:spPr bwMode="auto">
          <a:xfrm>
            <a:off x="4572000" y="3352500"/>
            <a:ext cx="4326340" cy="820737"/>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sng" strike="noStrike" cap="none" normalizeH="0" baseline="0">
                <a:ln>
                  <a:noFill/>
                </a:ln>
                <a:solidFill>
                  <a:srgbClr val="FFFFFF"/>
                </a:solidFill>
                <a:uLnTx/>
                <a:uFillTx/>
                <a:latin typeface="Arial" charset="0"/>
                <a:ea typeface="SimSun" pitchFamily="2" charset="-122"/>
                <a:cs typeface="Arial" charset="0"/>
              </a:rPr>
              <a:t>组群 B</a:t>
            </a:r>
            <a:r>
              <a:rPr kumimoji="0" lang="zh-CN" sz="1800" b="0" i="0" u="none" strike="noStrike" cap="none" normalizeH="0" baseline="0">
                <a:ln>
                  <a:noFill/>
                </a:ln>
                <a:solidFill>
                  <a:srgbClr val="FFFFFF"/>
                </a:solidFill>
                <a:uLnTx/>
                <a:uFillTx/>
                <a:latin typeface="Arial" charset="0"/>
                <a:ea typeface="SimSun" pitchFamily="2" charset="-122"/>
                <a:cs typeface="Arial" charset="0"/>
              </a:rPr>
              <a:t>：HER2+ IHC2+/ISH–</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T-DXd 6.4 mg/天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FFFFFF"/>
                </a:solidFill>
                <a:uLnTx/>
                <a:uFillTx/>
                <a:latin typeface="Arial" charset="0"/>
                <a:ea typeface="SimSun" pitchFamily="2" charset="-122"/>
                <a:cs typeface="Arial" charset="0"/>
              </a:rPr>
              <a:t>(n=7)</a:t>
            </a:r>
          </a:p>
        </p:txBody>
      </p:sp>
      <p:cxnSp>
        <p:nvCxnSpPr>
          <p:cNvPr id="19" name="AutoShape 19"/>
          <p:cNvCxnSpPr>
            <a:cxnSpLocks noChangeShapeType="1"/>
            <a:stCxn id="10" idx="6"/>
            <a:endCxn id="18" idx="1"/>
          </p:cNvCxnSpPr>
          <p:nvPr/>
        </p:nvCxnSpPr>
        <p:spPr bwMode="auto">
          <a:xfrm>
            <a:off x="4200658" y="3762868"/>
            <a:ext cx="371342" cy="1"/>
          </a:xfrm>
          <a:prstGeom prst="straightConnector1">
            <a:avLst/>
          </a:prstGeom>
          <a:noFill/>
          <a:ln w="57150">
            <a:solidFill>
              <a:schemeClr val="bg2">
                <a:lumMod val="60000"/>
                <a:lumOff val="40000"/>
              </a:schemeClr>
            </a:solidFill>
            <a:round/>
            <a:headEnd/>
            <a:tailEnd type="triangle" w="med" len="med"/>
          </a:ln>
        </p:spPr>
      </p:cxnSp>
      <p:cxnSp>
        <p:nvCxnSpPr>
          <p:cNvPr id="22" name="AutoShape 19"/>
          <p:cNvCxnSpPr>
            <a:cxnSpLocks noChangeShapeType="1"/>
            <a:stCxn id="9" idx="3"/>
            <a:endCxn id="10" idx="2"/>
          </p:cNvCxnSpPr>
          <p:nvPr/>
        </p:nvCxnSpPr>
        <p:spPr bwMode="auto">
          <a:xfrm flipV="1">
            <a:off x="3384000" y="3762868"/>
            <a:ext cx="233063" cy="1"/>
          </a:xfrm>
          <a:prstGeom prst="straightConnector1">
            <a:avLst/>
          </a:prstGeom>
          <a:noFill/>
          <a:ln w="57150">
            <a:solidFill>
              <a:schemeClr val="bg2">
                <a:lumMod val="60000"/>
                <a:lumOff val="40000"/>
              </a:schemeClr>
            </a:solidFill>
            <a:round/>
            <a:headEnd type="none" w="med" len="med"/>
            <a:tailEnd type="none" w="med" len="med"/>
          </a:ln>
        </p:spPr>
      </p:cxnSp>
    </p:spTree>
    <p:extLst>
      <p:ext uri="{BB962C8B-B14F-4D97-AF65-F5344CB8AC3E}">
        <p14:creationId xmlns:p14="http://schemas.microsoft.com/office/powerpoint/2010/main" val="182662104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1"/>
          </p:nvPr>
        </p:nvSpPr>
        <p:spPr/>
        <p:txBody>
          <a:bodyPr/>
          <a:lstStyle/>
          <a:p>
            <a:r>
              <a:rPr lang="zh-CN" smtClean="0"/>
              <a:t>Siena S, et al.J Clin Oncol 2020;38(suppl);abstr 4000</a:t>
            </a:r>
            <a:endParaRPr lang="zh-CN"/>
          </a:p>
        </p:txBody>
      </p:sp>
      <p:sp>
        <p:nvSpPr>
          <p:cNvPr id="12" name="Title 1"/>
          <p:cNvSpPr>
            <a:spLocks noGrp="1"/>
          </p:cNvSpPr>
          <p:nvPr>
            <p:ph type="title"/>
          </p:nvPr>
        </p:nvSpPr>
        <p:spPr>
          <a:xfrm>
            <a:off x="259106" y="206118"/>
            <a:ext cx="8238945" cy="807720"/>
          </a:xfrm>
        </p:spPr>
        <p:txBody>
          <a:bodyPr/>
          <a:lstStyle/>
          <a:p>
            <a:r>
              <a:rPr lang="zh-CN" dirty="0"/>
              <a:t>4000：Trastuzumab Deruxtecan (T-DXd; DS-8201) 用于 HER2 表达型转移性结直肠癌 (mCRC) 患者的一项 II 期、多中心、开放性研究：DESTINY-CRC01 </a:t>
            </a:r>
            <a:r>
              <a:rPr lang="en-GB" altLang="zh-CN" dirty="0" smtClean="0"/>
              <a:t/>
            </a:r>
            <a:br>
              <a:rPr lang="en-GB" altLang="zh-CN" dirty="0" smtClean="0"/>
            </a:br>
            <a:r>
              <a:rPr lang="zh-CN" dirty="0" smtClean="0"/>
              <a:t>– </a:t>
            </a:r>
            <a:r>
              <a:rPr lang="zh-CN" dirty="0"/>
              <a:t>Siena S 等人</a:t>
            </a:r>
          </a:p>
        </p:txBody>
      </p:sp>
      <p:sp>
        <p:nvSpPr>
          <p:cNvPr id="13" name="Content Placeholder 2"/>
          <p:cNvSpPr>
            <a:spLocks noGrp="1"/>
          </p:cNvSpPr>
          <p:nvPr>
            <p:ph idx="1"/>
          </p:nvPr>
        </p:nvSpPr>
        <p:spPr>
          <a:xfrm>
            <a:off x="259106" y="1280539"/>
            <a:ext cx="8413751" cy="4746172"/>
          </a:xfrm>
        </p:spPr>
        <p:txBody>
          <a:bodyPr/>
          <a:lstStyle/>
          <a:p>
            <a:pPr marL="0" indent="0">
              <a:buNone/>
            </a:pPr>
            <a:r>
              <a:rPr lang="zh-CN" b="1"/>
              <a:t>关键结果</a:t>
            </a:r>
          </a:p>
          <a:p>
            <a:pPr>
              <a:spcBef>
                <a:spcPts val="30600"/>
              </a:spcBef>
            </a:pPr>
            <a:r>
              <a:rPr lang="zh-CN"/>
              <a:t>经 ICR 确认组群 B 或 C 无缓解</a:t>
            </a:r>
          </a:p>
          <a:p>
            <a:r>
              <a:rPr lang="zh-CN"/>
              <a:t>OS 数据未够充分有力</a:t>
            </a:r>
          </a:p>
        </p:txBody>
      </p:sp>
      <p:graphicFrame>
        <p:nvGraphicFramePr>
          <p:cNvPr id="14" name="Group 88"/>
          <p:cNvGraphicFramePr>
            <a:graphicFrameLocks noGrp="1"/>
          </p:cNvGraphicFramePr>
          <p:nvPr>
            <p:extLst>
              <p:ext uri="{D42A27DB-BD31-4B8C-83A1-F6EECF244321}">
                <p14:modId xmlns:p14="http://schemas.microsoft.com/office/powerpoint/2010/main" val="1183474674"/>
              </p:ext>
            </p:extLst>
          </p:nvPr>
        </p:nvGraphicFramePr>
        <p:xfrm>
          <a:off x="1470889" y="1678980"/>
          <a:ext cx="5990186" cy="3727318"/>
        </p:xfrm>
        <a:graphic>
          <a:graphicData uri="http://schemas.openxmlformats.org/drawingml/2006/table">
            <a:tbl>
              <a:tblPr firstRow="1" bandRow="1">
                <a:tableStyleId>{69012ECD-51FC-41F1-AA8D-1B2483CD663E}</a:tableStyleId>
              </a:tblPr>
              <a:tblGrid>
                <a:gridCol w="3885350">
                  <a:extLst>
                    <a:ext uri="{9D8B030D-6E8A-4147-A177-3AD203B41FA5}">
                      <a16:colId xmlns:a16="http://schemas.microsoft.com/office/drawing/2014/main" val="20000"/>
                    </a:ext>
                  </a:extLst>
                </a:gridCol>
                <a:gridCol w="2104836">
                  <a:extLst>
                    <a:ext uri="{9D8B030D-6E8A-4147-A177-3AD203B41FA5}">
                      <a16:colId xmlns:a16="http://schemas.microsoft.com/office/drawing/2014/main" val="3397994981"/>
                    </a:ext>
                  </a:extLst>
                </a:gridCol>
              </a:tblGrid>
              <a:tr h="5545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3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300" b="1" i="0" u="none" strike="noStrike" cap="none" normalizeH="0" baseline="0" noProof="0" dirty="0">
                          <a:ln>
                            <a:noFill/>
                          </a:ln>
                          <a:solidFill>
                            <a:schemeClr val="tx2"/>
                          </a:solidFill>
                          <a:latin typeface="+mn-lt"/>
                          <a:ea typeface="SimSun"/>
                          <a:cs typeface="Arial" charset="0"/>
                        </a:rPr>
                        <a:t>HER2+（组群 A</a:t>
                      </a:r>
                      <a:r>
                        <a:rPr kumimoji="0" lang="zh-CN" sz="1300" b="1" i="0" u="none" strike="noStrike" cap="none" normalizeH="0" baseline="0" noProof="0" dirty="0" smtClean="0">
                          <a:ln>
                            <a:noFill/>
                          </a:ln>
                          <a:solidFill>
                            <a:schemeClr val="tx2"/>
                          </a:solidFill>
                          <a:latin typeface="+mn-lt"/>
                          <a:ea typeface="SimSun"/>
                          <a:cs typeface="Arial" charset="0"/>
                        </a:rPr>
                        <a:t>）</a:t>
                      </a:r>
                      <a:r>
                        <a:rPr kumimoji="0" lang="zh-CN" sz="1300" b="1" i="0" u="none" strike="noStrike" cap="none" normalizeH="0" baseline="0" noProof="0" dirty="0">
                          <a:ln>
                            <a:noFill/>
                          </a:ln>
                          <a:solidFill>
                            <a:schemeClr val="tx2"/>
                          </a:solidFill>
                          <a:latin typeface="+mn-lt"/>
                          <a:ea typeface="SimSun"/>
                          <a:cs typeface="Arial" charset="0"/>
                        </a:rPr>
                        <a:t/>
                      </a:r>
                      <a:br>
                        <a:rPr kumimoji="0" lang="zh-CN" sz="1300" b="1" i="0" u="none" strike="noStrike" cap="none" normalizeH="0" baseline="0" noProof="0" dirty="0">
                          <a:ln>
                            <a:noFill/>
                          </a:ln>
                          <a:solidFill>
                            <a:schemeClr val="tx2"/>
                          </a:solidFill>
                          <a:latin typeface="+mn-lt"/>
                          <a:ea typeface="SimSun"/>
                          <a:cs typeface="Arial" charset="0"/>
                        </a:rPr>
                      </a:br>
                      <a:r>
                        <a:rPr kumimoji="0" lang="zh-CN" sz="1300" b="1" i="0" u="none" strike="noStrike" cap="none" normalizeH="0" baseline="0" noProof="0" dirty="0">
                          <a:ln>
                            <a:noFill/>
                          </a:ln>
                          <a:solidFill>
                            <a:schemeClr val="tx2"/>
                          </a:solidFill>
                          <a:latin typeface="+mn-lt"/>
                          <a:ea typeface="SimSun"/>
                          <a:cs typeface="Arial" charset="0"/>
                        </a:rPr>
                        <a:t>(n=53)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7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noProof="0" dirty="0">
                          <a:ln>
                            <a:noFill/>
                          </a:ln>
                          <a:solidFill>
                            <a:srgbClr val="4D4D4D"/>
                          </a:solidFill>
                          <a:latin typeface="+mn-lt"/>
                          <a:ea typeface="SimSun"/>
                          <a:cs typeface="Arial" charset="0"/>
                        </a:rPr>
                        <a:t>ORR，%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noProof="0">
                          <a:ln>
                            <a:noFill/>
                          </a:ln>
                          <a:solidFill>
                            <a:srgbClr val="4D4D4D"/>
                          </a:solidFill>
                          <a:latin typeface="+mn-lt"/>
                          <a:ea typeface="SimSun"/>
                          <a:cs typeface="Arial" charset="0"/>
                        </a:rPr>
                        <a:t>45.3 (31.6, 59.6)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17281">
                <a:tc>
                  <a:txBody>
                    <a:bodyPr/>
                    <a:lstStyle/>
                    <a:p>
                      <a:pPr marL="0" indent="0"/>
                      <a:r>
                        <a:rPr lang="zh-CN" sz="1300">
                          <a:latin typeface="+mn-lt"/>
                          <a:ea typeface="SimSun"/>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algn="l" rtl="0"/>
                      <a:endParaRPr lang="en-GB" sz="13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132085704"/>
                  </a:ext>
                </a:extLst>
              </a:tr>
              <a:tr h="317281">
                <a:tc>
                  <a:txBody>
                    <a:bodyPr/>
                    <a:lstStyle/>
                    <a:p>
                      <a:pPr marL="93663" indent="0"/>
                      <a:r>
                        <a:rPr lang="zh-CN" sz="1300">
                          <a:latin typeface="+mn-lt"/>
                          <a:ea typeface="SimSun"/>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300">
                          <a:latin typeface="+mn-lt"/>
                          <a:ea typeface="SimSun"/>
                        </a:rPr>
                        <a:t>1</a:t>
                      </a:r>
                      <a:r>
                        <a:rPr lang="zh-CN" sz="1300" baseline="0">
                          <a:latin typeface="+mn-lt"/>
                          <a:ea typeface="SimSun"/>
                        </a:rPr>
                        <a:t> (</a:t>
                      </a:r>
                      <a:r>
                        <a:rPr lang="zh-CN" sz="1300">
                          <a:latin typeface="+mn-lt"/>
                          <a:ea typeface="SimSun"/>
                        </a:rPr>
                        <a:t>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23 (43.4)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79325847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20 (37.7)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972784401"/>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5 (9.4)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75587983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4 (7.5)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dirty="0">
                          <a:ln>
                            <a:noFill/>
                          </a:ln>
                          <a:solidFill>
                            <a:srgbClr val="4D4D4D"/>
                          </a:solidFill>
                          <a:latin typeface="+mn-lt"/>
                          <a:ea typeface="SimSun"/>
                          <a:cs typeface="Arial" charset="0"/>
                        </a:rPr>
                        <a:t>DCR，%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83.0 (70.2, 91.9)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中位 DoR（月）(95%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NR (4.2，NE)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a:ln>
                            <a:noFill/>
                          </a:ln>
                          <a:solidFill>
                            <a:srgbClr val="4D4D4D"/>
                          </a:solidFill>
                          <a:latin typeface="+mn-lt"/>
                          <a:ea typeface="SimSun"/>
                          <a:cs typeface="Arial" charset="0"/>
                        </a:rPr>
                        <a:t>中位 PFS（月）(95%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300" b="0" i="0" u="none" strike="noStrike" cap="none" normalizeH="0" baseline="0" noProof="0" dirty="0">
                          <a:ln>
                            <a:noFill/>
                          </a:ln>
                          <a:solidFill>
                            <a:srgbClr val="4D4D4D"/>
                          </a:solidFill>
                          <a:latin typeface="+mn-lt"/>
                          <a:ea typeface="SimSun"/>
                          <a:cs typeface="Arial" charset="0"/>
                        </a:rPr>
                        <a:t>6.9 (4.1, 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4869806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4000：Trastuzumab Deruxtecan (T-DXd; DS-8201) 用于 HER2 表达型转移性结直肠癌 (mCRC) 患者的一项 II 期、多中心、开放性研究：DESTINY-CRC01 </a:t>
            </a:r>
            <a:r>
              <a:rPr lang="en-GB" altLang="zh-CN" dirty="0" smtClean="0"/>
              <a:t/>
            </a:r>
            <a:br>
              <a:rPr lang="en-GB" altLang="zh-CN" dirty="0" smtClean="0"/>
            </a:br>
            <a:r>
              <a:rPr lang="zh-CN" dirty="0" smtClean="0"/>
              <a:t>– </a:t>
            </a:r>
            <a:r>
              <a:rPr lang="zh-CN" dirty="0"/>
              <a:t>Siena S 等人</a:t>
            </a:r>
          </a:p>
        </p:txBody>
      </p:sp>
      <p:sp>
        <p:nvSpPr>
          <p:cNvPr id="3" name="Content Placeholder 2"/>
          <p:cNvSpPr>
            <a:spLocks noGrp="1"/>
          </p:cNvSpPr>
          <p:nvPr>
            <p:ph idx="1"/>
          </p:nvPr>
        </p:nvSpPr>
        <p:spPr>
          <a:xfrm>
            <a:off x="365124" y="1254035"/>
            <a:ext cx="8490876" cy="4746172"/>
          </a:xfrm>
        </p:spPr>
        <p:txBody>
          <a:bodyPr/>
          <a:lstStyle/>
          <a:p>
            <a:pPr marL="0" indent="0">
              <a:buNone/>
            </a:pPr>
            <a:r>
              <a:rPr lang="zh-CN" b="1"/>
              <a:t>关键结果（续）</a:t>
            </a:r>
          </a:p>
          <a:p>
            <a:pPr marL="0" indent="0">
              <a:spcBef>
                <a:spcPts val="27600"/>
              </a:spcBef>
              <a:buNone/>
            </a:pPr>
            <a:r>
              <a:rPr lang="zh-CN" b="1"/>
              <a:t>结论</a:t>
            </a:r>
          </a:p>
          <a:p>
            <a:r>
              <a:rPr lang="zh-CN" b="1"/>
              <a:t>在既往治疗过的 HER2 阳性 mCRC 患者中，T-DXd 6.4 mg/天 q3w 呈现出具有临床活性，其安全性概况与以往的报告一致</a:t>
            </a:r>
          </a:p>
        </p:txBody>
      </p:sp>
      <p:sp>
        <p:nvSpPr>
          <p:cNvPr id="5" name="Text Placeholder 4"/>
          <p:cNvSpPr>
            <a:spLocks noGrp="1"/>
          </p:cNvSpPr>
          <p:nvPr>
            <p:ph type="body" sz="quarter" idx="11"/>
          </p:nvPr>
        </p:nvSpPr>
        <p:spPr/>
        <p:txBody>
          <a:bodyPr/>
          <a:lstStyle/>
          <a:p>
            <a:r>
              <a:rPr lang="zh-CN"/>
              <a:t>Siena S, et al.J Clin Oncol 2020;38(suppl);abstr 4000</a:t>
            </a:r>
          </a:p>
        </p:txBody>
      </p:sp>
      <p:graphicFrame>
        <p:nvGraphicFramePr>
          <p:cNvPr id="6" name="Group 88"/>
          <p:cNvGraphicFramePr>
            <a:graphicFrameLocks noGrp="1"/>
          </p:cNvGraphicFramePr>
          <p:nvPr>
            <p:extLst>
              <p:ext uri="{D42A27DB-BD31-4B8C-83A1-F6EECF244321}">
                <p14:modId xmlns:p14="http://schemas.microsoft.com/office/powerpoint/2010/main" val="3253688175"/>
              </p:ext>
            </p:extLst>
          </p:nvPr>
        </p:nvGraphicFramePr>
        <p:xfrm>
          <a:off x="369888" y="1600437"/>
          <a:ext cx="8404224" cy="3417222"/>
        </p:xfrm>
        <a:graphic>
          <a:graphicData uri="http://schemas.openxmlformats.org/drawingml/2006/table">
            <a:tbl>
              <a:tblPr firstRow="1" bandRow="1">
                <a:tableStyleId>{69012ECD-51FC-41F1-AA8D-1B2483CD663E}</a:tableStyleId>
              </a:tblPr>
              <a:tblGrid>
                <a:gridCol w="2709836">
                  <a:extLst>
                    <a:ext uri="{9D8B030D-6E8A-4147-A177-3AD203B41FA5}">
                      <a16:colId xmlns:a16="http://schemas.microsoft.com/office/drawing/2014/main" val="20000"/>
                    </a:ext>
                  </a:extLst>
                </a:gridCol>
                <a:gridCol w="2847194">
                  <a:extLst>
                    <a:ext uri="{9D8B030D-6E8A-4147-A177-3AD203B41FA5}">
                      <a16:colId xmlns:a16="http://schemas.microsoft.com/office/drawing/2014/main" val="3397994981"/>
                    </a:ext>
                  </a:extLst>
                </a:gridCol>
                <a:gridCol w="2847194">
                  <a:extLst>
                    <a:ext uri="{9D8B030D-6E8A-4147-A177-3AD203B41FA5}">
                      <a16:colId xmlns:a16="http://schemas.microsoft.com/office/drawing/2014/main" val="20002"/>
                    </a:ext>
                  </a:extLst>
                </a:gridCol>
              </a:tblGrid>
              <a:tr h="2861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HER2+ 组群 A </a:t>
                      </a:r>
                      <a:r>
                        <a:rPr kumimoji="0" lang="zh-CN" altLang="en-US" sz="1400" b="1" i="0" u="none" strike="noStrike" cap="none" normalizeH="0" baseline="0" noProof="0" dirty="0" smtClean="0">
                          <a:ln>
                            <a:noFill/>
                          </a:ln>
                          <a:solidFill>
                            <a:schemeClr val="tx2"/>
                          </a:solidFill>
                          <a:latin typeface="+mn-lt"/>
                          <a:ea typeface="+mn-ea"/>
                          <a:cs typeface="Arial" charset="0"/>
                        </a:rPr>
                        <a:t>（</a:t>
                      </a:r>
                      <a:r>
                        <a:rPr kumimoji="0" lang="en-US" altLang="zh-CN" sz="1400" b="1" i="0" u="none" strike="noStrike" cap="none" normalizeH="0" baseline="0" noProof="0" dirty="0" smtClean="0">
                          <a:ln>
                            <a:noFill/>
                          </a:ln>
                          <a:solidFill>
                            <a:schemeClr val="tx2"/>
                          </a:solidFill>
                          <a:latin typeface="+mn-lt"/>
                          <a:ea typeface="+mn-ea"/>
                          <a:cs typeface="Arial" charset="0"/>
                        </a:rPr>
                        <a:t>n</a:t>
                      </a:r>
                      <a:r>
                        <a:rPr kumimoji="0" lang="zh-CN" sz="1400" b="1" i="0" u="none" strike="noStrike" cap="none" normalizeH="0" baseline="0" noProof="0" dirty="0">
                          <a:ln>
                            <a:noFill/>
                          </a:ln>
                          <a:solidFill>
                            <a:schemeClr val="tx2"/>
                          </a:solidFill>
                          <a:latin typeface="+mn-lt"/>
                          <a:ea typeface="SimSun"/>
                          <a:cs typeface="Arial" charset="0"/>
                        </a:rPr>
                        <a:t>=5</a:t>
                      </a:r>
                      <a:r>
                        <a:rPr kumimoji="0" lang="en-US" altLang="zh-CN" sz="1400" b="1" i="0" u="none" strike="noStrike" cap="none" normalizeH="0" baseline="0" noProof="0" dirty="0" smtClean="0">
                          <a:ln>
                            <a:noFill/>
                          </a:ln>
                          <a:solidFill>
                            <a:schemeClr val="tx2"/>
                          </a:solidFill>
                          <a:latin typeface="+mn-lt"/>
                          <a:ea typeface="+mn-ea"/>
                          <a:cs typeface="Arial" charset="0"/>
                        </a:rPr>
                        <a:t>3</a:t>
                      </a:r>
                      <a:r>
                        <a:rPr kumimoji="0" lang="zh-CN" altLang="en-US" sz="1400" b="1" i="0" u="none" strike="noStrike" cap="none" normalizeH="0" baseline="0" noProof="0" dirty="0" smtClean="0">
                          <a:ln>
                            <a:noFill/>
                          </a:ln>
                          <a:solidFill>
                            <a:schemeClr val="tx2"/>
                          </a:solidFill>
                          <a:latin typeface="+mn-lt"/>
                          <a:ea typeface="+mn-ea"/>
                          <a:cs typeface="Arial" charset="0"/>
                        </a:rPr>
                        <a:t>）</a:t>
                      </a:r>
                      <a:endParaRPr kumimoji="0" lang="zh-CN" sz="1400" b="1" i="0" u="none" strike="noStrike" cap="none" normalizeH="0" baseline="0" noProof="0" dirty="0">
                        <a:ln>
                          <a:noFill/>
                        </a:ln>
                        <a:solidFill>
                          <a:schemeClr val="tx2"/>
                        </a:solidFill>
                        <a:latin typeface="+mn-lt"/>
                        <a:ea typeface="SimSun"/>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所有患者（n=78）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821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TEAE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级</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严重</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导致停药</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导致剂量减少</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导致剂量中断</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53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18 (34.0)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 (20.8)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20 (37.7)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 (9.4)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78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48 (61.5)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26 (33.3)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 (9.0)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15 (19.2)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27 (34.6)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 (9.0)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1821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任何 TRAE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 级</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严重</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导致停药</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导致剂量减少</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导致剂量中断</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51 (96.2)</a:t>
                      </a:r>
                    </a:p>
                    <a:p>
                      <a:pPr algn="ctr"/>
                      <a:r>
                        <a:rPr lang="zh-CN" sz="1400">
                          <a:latin typeface="+mn-lt"/>
                          <a:ea typeface="SimSun"/>
                        </a:rPr>
                        <a:t>27 (50.9)</a:t>
                      </a:r>
                    </a:p>
                    <a:p>
                      <a:pPr algn="ctr"/>
                      <a:r>
                        <a:rPr lang="zh-CN" sz="1400">
                          <a:latin typeface="+mn-lt"/>
                          <a:ea typeface="SimSun"/>
                        </a:rPr>
                        <a:t>12 (22.6)</a:t>
                      </a:r>
                    </a:p>
                    <a:p>
                      <a:pPr algn="ctr"/>
                      <a:r>
                        <a:rPr lang="zh-CN" sz="1400">
                          <a:latin typeface="+mn-lt"/>
                          <a:ea typeface="SimSun"/>
                        </a:rPr>
                        <a:t>2 (3.8)</a:t>
                      </a:r>
                    </a:p>
                    <a:p>
                      <a:pPr algn="ctr"/>
                      <a:r>
                        <a:rPr lang="zh-CN" sz="1400">
                          <a:latin typeface="+mn-lt"/>
                          <a:ea typeface="SimSun"/>
                        </a:rPr>
                        <a:t>10</a:t>
                      </a:r>
                      <a:r>
                        <a:rPr lang="zh-CN" sz="1400" baseline="0">
                          <a:latin typeface="+mn-lt"/>
                          <a:ea typeface="SimSun"/>
                        </a:rPr>
                        <a:t> (18.9)</a:t>
                      </a:r>
                    </a:p>
                    <a:p>
                      <a:pPr algn="ctr"/>
                      <a:r>
                        <a:rPr lang="zh-CN" sz="1400" baseline="0">
                          <a:latin typeface="+mn-lt"/>
                          <a:ea typeface="SimSun"/>
                        </a:rPr>
                        <a:t>15 (28.3)</a:t>
                      </a:r>
                    </a:p>
                    <a:p>
                      <a:pPr algn="ctr"/>
                      <a:r>
                        <a:rPr lang="zh-CN" sz="1400" baseline="0">
                          <a:latin typeface="+mn-lt"/>
                          <a:ea typeface="SimSun"/>
                        </a:rPr>
                        <a:t>2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dirty="0">
                          <a:latin typeface="+mn-lt"/>
                          <a:ea typeface="SimSun"/>
                        </a:rPr>
                        <a:t>73 (93.6)</a:t>
                      </a:r>
                    </a:p>
                    <a:p>
                      <a:pPr algn="ctr"/>
                      <a:r>
                        <a:rPr lang="zh-CN" sz="1400" dirty="0">
                          <a:latin typeface="+mn-lt"/>
                          <a:ea typeface="SimSun"/>
                        </a:rPr>
                        <a:t>38</a:t>
                      </a:r>
                      <a:r>
                        <a:rPr lang="zh-CN" sz="1400" baseline="0" dirty="0">
                          <a:latin typeface="+mn-lt"/>
                          <a:ea typeface="SimSun"/>
                        </a:rPr>
                        <a:t> (48.7)</a:t>
                      </a:r>
                    </a:p>
                    <a:p>
                      <a:pPr algn="ctr"/>
                      <a:r>
                        <a:rPr lang="zh-CN" sz="1400" baseline="0" dirty="0">
                          <a:latin typeface="+mn-lt"/>
                          <a:ea typeface="SimSun"/>
                        </a:rPr>
                        <a:t>14 (17.9)</a:t>
                      </a:r>
                    </a:p>
                    <a:p>
                      <a:pPr algn="ctr"/>
                      <a:r>
                        <a:rPr lang="zh-CN" sz="1400" baseline="0" dirty="0">
                          <a:latin typeface="+mn-lt"/>
                          <a:ea typeface="SimSun"/>
                        </a:rPr>
                        <a:t>2 (2.6)</a:t>
                      </a:r>
                    </a:p>
                    <a:p>
                      <a:pPr algn="ctr"/>
                      <a:r>
                        <a:rPr lang="zh-CN" sz="1400" baseline="0" dirty="0">
                          <a:latin typeface="+mn-lt"/>
                          <a:ea typeface="SimSun"/>
                        </a:rPr>
                        <a:t>14 (17.9)</a:t>
                      </a:r>
                    </a:p>
                    <a:p>
                      <a:pPr algn="ctr"/>
                      <a:r>
                        <a:rPr lang="zh-CN" sz="1400" baseline="0" dirty="0">
                          <a:latin typeface="+mn-lt"/>
                          <a:ea typeface="SimSun"/>
                        </a:rPr>
                        <a:t>19 (24.4)</a:t>
                      </a:r>
                    </a:p>
                    <a:p>
                      <a:pPr algn="ctr"/>
                      <a:r>
                        <a:rPr lang="zh-CN" sz="1400" baseline="0" dirty="0">
                          <a:latin typeface="+mn-lt"/>
                          <a:ea typeface="SimSun"/>
                        </a:rPr>
                        <a:t>2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1568885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65125" y="6096000"/>
            <a:ext cx="4566875" cy="487363"/>
          </a:xfrm>
        </p:spPr>
        <p:txBody>
          <a:bodyPr/>
          <a:lstStyle/>
          <a:p>
            <a:r>
              <a:rPr lang="zh-CN" dirty="0" smtClean="0"/>
              <a:t>*安全性引入 (n=30)：比美替尼 45 mg bid + 康奈非尼</a:t>
            </a:r>
            <a:r>
              <a:rPr lang="en-GB" altLang="zh-CN" dirty="0" smtClean="0"/>
              <a:t> </a:t>
            </a:r>
            <a:r>
              <a:rPr lang="zh-CN" dirty="0" smtClean="0"/>
              <a:t>300 mg/天 + 西妥昔单抗 400 mg/m</a:t>
            </a:r>
            <a:r>
              <a:rPr lang="zh-CN" baseline="30000" dirty="0" smtClean="0"/>
              <a:t>2</a:t>
            </a:r>
            <a:r>
              <a:rPr lang="zh-CN" dirty="0" smtClean="0"/>
              <a:t>（起初），然后 250 mg/m</a:t>
            </a:r>
            <a:r>
              <a:rPr lang="zh-CN" baseline="30000" dirty="0" smtClean="0"/>
              <a:t>2</a:t>
            </a:r>
            <a:r>
              <a:rPr lang="zh-CN" dirty="0" smtClean="0"/>
              <a:t> qw</a:t>
            </a:r>
            <a:endParaRPr lang="zh-CN" dirty="0"/>
          </a:p>
        </p:txBody>
      </p:sp>
      <p:sp>
        <p:nvSpPr>
          <p:cNvPr id="5" name="Text Placeholder 4"/>
          <p:cNvSpPr>
            <a:spLocks noGrp="1"/>
          </p:cNvSpPr>
          <p:nvPr>
            <p:ph type="body" sz="quarter" idx="11"/>
          </p:nvPr>
        </p:nvSpPr>
        <p:spPr/>
        <p:txBody>
          <a:bodyPr/>
          <a:lstStyle/>
          <a:p>
            <a:r>
              <a:rPr lang="zh-CN" smtClean="0"/>
              <a:t>Kopetz S, et al.J Clin Oncol 2020;38(suppl);abstr 4001</a:t>
            </a:r>
            <a:endParaRPr lang="zh-CN"/>
          </a:p>
        </p:txBody>
      </p:sp>
      <p:sp>
        <p:nvSpPr>
          <p:cNvPr id="29" name="Title 1"/>
          <p:cNvSpPr>
            <a:spLocks noGrp="1"/>
          </p:cNvSpPr>
          <p:nvPr>
            <p:ph type="title"/>
          </p:nvPr>
        </p:nvSpPr>
        <p:spPr>
          <a:xfrm>
            <a:off x="365124" y="179614"/>
            <a:ext cx="8238945" cy="807720"/>
          </a:xfrm>
        </p:spPr>
        <p:txBody>
          <a:bodyPr/>
          <a:lstStyle/>
          <a:p>
            <a:r>
              <a:rPr lang="zh-CN"/>
              <a:t>4001：康奈非尼加上西妥昔单抗（联合或不联合比美替尼）用于 BRAF V600E 转移性结直肠癌：对比选择伊立替康或 FOLFIRI 联合西妥昔单抗的一项随机化、三组、III 期研究的更新生存率结果 (BEACON CRC) – Kopetz S 等人</a:t>
            </a:r>
          </a:p>
        </p:txBody>
      </p:sp>
      <p:sp>
        <p:nvSpPr>
          <p:cNvPr id="30" name="Content Placeholder 2"/>
          <p:cNvSpPr>
            <a:spLocks noGrp="1"/>
          </p:cNvSpPr>
          <p:nvPr>
            <p:ph idx="1"/>
          </p:nvPr>
        </p:nvSpPr>
        <p:spPr>
          <a:xfrm>
            <a:off x="365124" y="1254035"/>
            <a:ext cx="8413751" cy="4746172"/>
          </a:xfrm>
        </p:spPr>
        <p:txBody>
          <a:bodyPr/>
          <a:lstStyle/>
          <a:p>
            <a:pPr marL="0" indent="0">
              <a:buNone/>
            </a:pPr>
            <a:r>
              <a:rPr lang="zh-CN" b="1" dirty="0"/>
              <a:t>研究目的</a:t>
            </a:r>
          </a:p>
          <a:p>
            <a:r>
              <a:rPr lang="zh-CN" dirty="0"/>
              <a:t>评估 BRAF V600E 突变型 mCRC 患者接受康奈非尼 + 西妥昔单抗 ± 比美替尼的长期生存情况</a:t>
            </a:r>
          </a:p>
        </p:txBody>
      </p:sp>
      <p:sp>
        <p:nvSpPr>
          <p:cNvPr id="31" name="Rectangle 9"/>
          <p:cNvSpPr txBox="1">
            <a:spLocks noChangeArrowheads="1"/>
          </p:cNvSpPr>
          <p:nvPr/>
        </p:nvSpPr>
        <p:spPr bwMode="auto">
          <a:xfrm>
            <a:off x="399741" y="5277698"/>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共同主要终点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OS、ORR (BICR)</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2" name="Content Placeholder 26"/>
          <p:cNvSpPr txBox="1">
            <a:spLocks/>
          </p:cNvSpPr>
          <p:nvPr/>
        </p:nvSpPr>
        <p:spPr>
          <a:xfrm>
            <a:off x="4648200" y="5277698"/>
            <a:ext cx="4495800"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OS 和 ORR（针对二联药物 vs. 对照，以及二联药物 vs. 三联药物）、PFS、QoL 安全性</a:t>
            </a:r>
          </a:p>
        </p:txBody>
      </p:sp>
      <p:sp>
        <p:nvSpPr>
          <p:cNvPr id="33" name="AutoShape 9"/>
          <p:cNvSpPr>
            <a:spLocks noChangeArrowheads="1"/>
          </p:cNvSpPr>
          <p:nvPr/>
        </p:nvSpPr>
        <p:spPr bwMode="auto">
          <a:xfrm>
            <a:off x="129557" y="2235530"/>
            <a:ext cx="3916542"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BRAF V600E 突变型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既往接受 1 或 2 次方案治疗后出现 PD</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既往未使用 RAF、MEK 或 EGFR 抑制剂进行治疗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适合使用西妥昔单抗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ECOG PS 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(n=665)</a:t>
            </a:r>
          </a:p>
        </p:txBody>
      </p:sp>
      <p:sp>
        <p:nvSpPr>
          <p:cNvPr id="34" name="Oval 14"/>
          <p:cNvSpPr>
            <a:spLocks noChangeArrowheads="1"/>
          </p:cNvSpPr>
          <p:nvPr/>
        </p:nvSpPr>
        <p:spPr bwMode="auto">
          <a:xfrm>
            <a:off x="4265993" y="319507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R
</a:t>
            </a:r>
            <a:r>
              <a:rPr kumimoji="0" lang="zh-CN" sz="1400" b="1" i="0" u="none" strike="noStrike" cap="none" normalizeH="0" baseline="0" dirty="0" smtClean="0">
                <a:ln>
                  <a:noFill/>
                </a:ln>
                <a:solidFill>
                  <a:srgbClr val="043882"/>
                </a:solidFill>
                <a:uLnTx/>
                <a:uFillTx/>
                <a:latin typeface="Arial" charset="0"/>
                <a:ea typeface="SimSun" pitchFamily="2" charset="-122"/>
                <a:cs typeface="Arial" charset="0"/>
              </a:rPr>
              <a:t>1</a:t>
            </a: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:1:1</a:t>
            </a:r>
          </a:p>
        </p:txBody>
      </p:sp>
      <p:cxnSp>
        <p:nvCxnSpPr>
          <p:cNvPr id="35" name="AutoShape 15"/>
          <p:cNvCxnSpPr>
            <a:cxnSpLocks noChangeShapeType="1"/>
            <a:stCxn id="34" idx="0"/>
            <a:endCxn id="41" idx="1"/>
          </p:cNvCxnSpPr>
          <p:nvPr/>
        </p:nvCxnSpPr>
        <p:spPr bwMode="auto">
          <a:xfrm rot="5400000" flipH="1" flipV="1">
            <a:off x="4597605" y="2517285"/>
            <a:ext cx="637978" cy="717607"/>
          </a:xfrm>
          <a:prstGeom prst="bentConnector2">
            <a:avLst/>
          </a:prstGeom>
          <a:noFill/>
          <a:ln w="57150">
            <a:solidFill>
              <a:schemeClr val="bg2">
                <a:lumMod val="60000"/>
                <a:lumOff val="40000"/>
              </a:schemeClr>
            </a:solidFill>
            <a:round/>
            <a:headEnd/>
            <a:tailEnd type="triangle" w="med" len="med"/>
          </a:ln>
        </p:spPr>
      </p:cxnSp>
      <p:cxnSp>
        <p:nvCxnSpPr>
          <p:cNvPr id="36" name="AutoShape 16"/>
          <p:cNvCxnSpPr>
            <a:cxnSpLocks noChangeShapeType="1"/>
            <a:stCxn id="34" idx="4"/>
            <a:endCxn id="40" idx="1"/>
          </p:cNvCxnSpPr>
          <p:nvPr/>
        </p:nvCxnSpPr>
        <p:spPr bwMode="auto">
          <a:xfrm rot="16200000" flipH="1">
            <a:off x="4601834" y="3735233"/>
            <a:ext cx="629520" cy="717607"/>
          </a:xfrm>
          <a:prstGeom prst="bentConnector2">
            <a:avLst/>
          </a:prstGeom>
          <a:noFill/>
          <a:ln w="57150">
            <a:solidFill>
              <a:schemeClr val="bg2">
                <a:lumMod val="60000"/>
                <a:lumOff val="40000"/>
              </a:schemeClr>
            </a:solidFill>
            <a:round/>
            <a:headEnd/>
            <a:tailEnd type="triangle" w="med" len="med"/>
          </a:ln>
        </p:spPr>
      </p:cxnSp>
      <p:sp>
        <p:nvSpPr>
          <p:cNvPr id="37" name="AutoShape 12"/>
          <p:cNvSpPr>
            <a:spLocks noChangeArrowheads="1"/>
          </p:cNvSpPr>
          <p:nvPr/>
        </p:nvSpPr>
        <p:spPr bwMode="auto">
          <a:xfrm>
            <a:off x="8375732" y="2166266"/>
            <a:ext cx="657678" cy="2619373"/>
          </a:xfrm>
          <a:prstGeom prst="rect">
            <a:avLst/>
          </a:prstGeom>
          <a:solidFill>
            <a:schemeClr val="tx1"/>
          </a:solidFill>
          <a:ln w="9525" algn="ctr">
            <a:noFill/>
            <a:round/>
            <a:headEnd/>
            <a:tailEnd/>
          </a:ln>
        </p:spPr>
        <p:txBody>
          <a:bodyPr vert="vert270"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a:ln>
                  <a:noFill/>
                </a:ln>
                <a:solidFill>
                  <a:srgbClr val="FFFFFF"/>
                </a:solidFill>
                <a:uLnTx/>
                <a:uFillTx/>
                <a:latin typeface="Arial" charset="0"/>
                <a:ea typeface="SimSun" pitchFamily="2" charset="-122"/>
                <a:cs typeface="Arial" charset="0"/>
              </a:rPr>
              <a:t>PD</a:t>
            </a:r>
          </a:p>
        </p:txBody>
      </p:sp>
      <p:sp>
        <p:nvSpPr>
          <p:cNvPr id="38" name="Content Placeholder 26"/>
          <p:cNvSpPr txBox="1">
            <a:spLocks/>
          </p:cNvSpPr>
          <p:nvPr/>
        </p:nvSpPr>
        <p:spPr bwMode="auto">
          <a:xfrm>
            <a:off x="4072687" y="4617270"/>
            <a:ext cx="5143313"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zh-CN" sz="1200" b="1" i="0" u="none" strike="noStrike" cap="none" normalizeH="0" baseline="0">
                <a:ln>
                  <a:noFill/>
                </a:ln>
                <a:solidFill>
                  <a:srgbClr val="043882"/>
                </a:solidFill>
                <a:uLnTx/>
                <a:uFillTx/>
                <a:latin typeface="Arial"/>
                <a:ea typeface="SimSun"/>
                <a:cs typeface="Arial" charset="0"/>
              </a:rPr>
              <a:t>分层</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charset="0"/>
              </a:rPr>
              <a:t>ECOG PS (0 vs. 1)，既往使用伊立替康、西妥昔单抗（美国批准 vs. 欧盟批准） </a:t>
            </a:r>
          </a:p>
        </p:txBody>
      </p:sp>
      <p:cxnSp>
        <p:nvCxnSpPr>
          <p:cNvPr id="39" name="AutoShape 21"/>
          <p:cNvCxnSpPr>
            <a:cxnSpLocks noChangeShapeType="1"/>
            <a:stCxn id="41" idx="3"/>
          </p:cNvCxnSpPr>
          <p:nvPr/>
        </p:nvCxnSpPr>
        <p:spPr bwMode="auto">
          <a:xfrm flipV="1">
            <a:off x="8063073" y="2557098"/>
            <a:ext cx="312659" cy="1"/>
          </a:xfrm>
          <a:prstGeom prst="straightConnector1">
            <a:avLst/>
          </a:prstGeom>
          <a:noFill/>
          <a:ln w="57150">
            <a:solidFill>
              <a:schemeClr val="bg2">
                <a:lumMod val="60000"/>
                <a:lumOff val="40000"/>
              </a:schemeClr>
            </a:solidFill>
            <a:round/>
            <a:headEnd/>
            <a:tailEnd type="triangle" w="med" len="med"/>
          </a:ln>
        </p:spPr>
      </p:cxnSp>
      <p:sp>
        <p:nvSpPr>
          <p:cNvPr id="40" name="AutoShape 12"/>
          <p:cNvSpPr>
            <a:spLocks noChangeArrowheads="1"/>
          </p:cNvSpPr>
          <p:nvPr/>
        </p:nvSpPr>
        <p:spPr bwMode="auto">
          <a:xfrm>
            <a:off x="5275398" y="3998429"/>
            <a:ext cx="2786030"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sng" strike="noStrike" cap="none" normalizeH="0" baseline="0">
                <a:ln>
                  <a:noFill/>
                </a:ln>
                <a:solidFill>
                  <a:srgbClr val="4D4D4D"/>
                </a:solidFill>
                <a:uLnTx/>
                <a:uFillTx/>
                <a:latin typeface="Arial" charset="0"/>
                <a:ea typeface="SimSun" pitchFamily="2" charset="-122"/>
                <a:cs typeface="Arial" charset="0"/>
              </a:rPr>
              <a:t>对照</a:t>
            </a:r>
            <a:r>
              <a:rPr kumimoji="0" lang="zh-CN" sz="1800" b="0" i="0" u="none" strike="noStrike" cap="none" normalizeH="0" baseline="0">
                <a:ln>
                  <a:noFill/>
                </a:ln>
                <a:solidFill>
                  <a:srgbClr val="4D4D4D"/>
                </a:solidFill>
                <a:uLnTx/>
                <a:uFillTx/>
                <a:latin typeface="Arial" charset="0"/>
                <a:ea typeface="SimSun" pitchFamily="2" charset="-122"/>
                <a:cs typeface="Arial" charset="0"/>
              </a:rPr>
              <a:t>：FOLFIRI + 西妥昔单抗，或伊立替康 + 西妥昔单抗 (n=221)</a:t>
            </a:r>
          </a:p>
        </p:txBody>
      </p:sp>
      <p:sp>
        <p:nvSpPr>
          <p:cNvPr id="41" name="AutoShape 8"/>
          <p:cNvSpPr>
            <a:spLocks noChangeArrowheads="1"/>
          </p:cNvSpPr>
          <p:nvPr/>
        </p:nvSpPr>
        <p:spPr bwMode="auto">
          <a:xfrm>
            <a:off x="5275398" y="2146730"/>
            <a:ext cx="2787675"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sng" strike="noStrike" cap="none" normalizeH="0" baseline="0" dirty="0">
                <a:ln>
                  <a:noFill/>
                </a:ln>
                <a:solidFill>
                  <a:srgbClr val="FFFFFF"/>
                </a:solidFill>
                <a:uLnTx/>
                <a:uFillTx/>
                <a:latin typeface="Arial" charset="0"/>
                <a:ea typeface="SimSun" pitchFamily="2" charset="-122"/>
                <a:cs typeface="Arial" charset="0"/>
              </a:rPr>
              <a:t>三联药物</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：比美替尼 + </a:t>
            </a:r>
            <a:br>
              <a:rPr kumimoji="0" lang="zh-CN" sz="1800" b="0" i="0" u="none" strike="noStrike" cap="none" normalizeH="0" baseline="0" dirty="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康奈非尼 + 西妥昔单抗</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(n=224)</a:t>
            </a:r>
          </a:p>
        </p:txBody>
      </p:sp>
      <p:sp>
        <p:nvSpPr>
          <p:cNvPr id="42" name="AutoShape 8"/>
          <p:cNvSpPr>
            <a:spLocks noChangeArrowheads="1"/>
          </p:cNvSpPr>
          <p:nvPr/>
        </p:nvSpPr>
        <p:spPr bwMode="auto">
          <a:xfrm>
            <a:off x="5275398" y="3076809"/>
            <a:ext cx="2787675" cy="820737"/>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sng" strike="noStrike" cap="none" normalizeH="0" baseline="0" dirty="0">
                <a:ln>
                  <a:noFill/>
                </a:ln>
                <a:solidFill>
                  <a:srgbClr val="4D4D4D"/>
                </a:solidFill>
                <a:uLnTx/>
                <a:uFillTx/>
                <a:latin typeface="Arial" charset="0"/>
                <a:ea typeface="SimSun" pitchFamily="2" charset="-122"/>
                <a:cs typeface="Arial" charset="0"/>
              </a:rPr>
              <a:t>二联药物</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：康奈非尼 + 西妥昔单抗</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(n=220)</a:t>
            </a:r>
          </a:p>
        </p:txBody>
      </p:sp>
      <p:cxnSp>
        <p:nvCxnSpPr>
          <p:cNvPr id="43" name="AutoShape 19"/>
          <p:cNvCxnSpPr>
            <a:cxnSpLocks noChangeShapeType="1"/>
            <a:stCxn id="34" idx="6"/>
            <a:endCxn id="42" idx="1"/>
          </p:cNvCxnSpPr>
          <p:nvPr/>
        </p:nvCxnSpPr>
        <p:spPr bwMode="auto">
          <a:xfrm>
            <a:off x="4849588" y="3487177"/>
            <a:ext cx="425810" cy="1"/>
          </a:xfrm>
          <a:prstGeom prst="straightConnector1">
            <a:avLst/>
          </a:prstGeom>
          <a:noFill/>
          <a:ln w="57150">
            <a:solidFill>
              <a:schemeClr val="bg2">
                <a:lumMod val="60000"/>
                <a:lumOff val="40000"/>
              </a:schemeClr>
            </a:solidFill>
            <a:round/>
            <a:headEnd/>
            <a:tailEnd type="triangle" w="med" len="med"/>
          </a:ln>
        </p:spPr>
      </p:cxnSp>
      <p:cxnSp>
        <p:nvCxnSpPr>
          <p:cNvPr id="44" name="AutoShape 20"/>
          <p:cNvCxnSpPr>
            <a:cxnSpLocks noChangeShapeType="1"/>
            <a:stCxn id="40" idx="3"/>
          </p:cNvCxnSpPr>
          <p:nvPr/>
        </p:nvCxnSpPr>
        <p:spPr bwMode="auto">
          <a:xfrm>
            <a:off x="8061428" y="4408797"/>
            <a:ext cx="314304" cy="0"/>
          </a:xfrm>
          <a:prstGeom prst="straightConnector1">
            <a:avLst/>
          </a:prstGeom>
          <a:noFill/>
          <a:ln w="57150">
            <a:solidFill>
              <a:schemeClr val="bg2">
                <a:lumMod val="60000"/>
                <a:lumOff val="40000"/>
              </a:schemeClr>
            </a:solidFill>
            <a:prstDash val="sysDot"/>
            <a:round/>
            <a:headEnd/>
            <a:tailEnd type="triangle" w="med" len="med"/>
          </a:ln>
        </p:spPr>
      </p:cxnSp>
      <p:cxnSp>
        <p:nvCxnSpPr>
          <p:cNvPr id="45" name="AutoShape 21"/>
          <p:cNvCxnSpPr>
            <a:cxnSpLocks noChangeShapeType="1"/>
            <a:stCxn id="42" idx="3"/>
            <a:endCxn id="37" idx="1"/>
          </p:cNvCxnSpPr>
          <p:nvPr/>
        </p:nvCxnSpPr>
        <p:spPr bwMode="auto">
          <a:xfrm flipV="1">
            <a:off x="8063073" y="3475953"/>
            <a:ext cx="312659" cy="11225"/>
          </a:xfrm>
          <a:prstGeom prst="straightConnector1">
            <a:avLst/>
          </a:prstGeom>
          <a:noFill/>
          <a:ln w="57150">
            <a:solidFill>
              <a:schemeClr val="bg2">
                <a:lumMod val="60000"/>
                <a:lumOff val="40000"/>
              </a:schemeClr>
            </a:solidFill>
            <a:round/>
            <a:headEnd/>
            <a:tailEnd type="triangle" w="med" len="med"/>
          </a:ln>
        </p:spPr>
      </p:cxnSp>
      <p:cxnSp>
        <p:nvCxnSpPr>
          <p:cNvPr id="46" name="AutoShape 19"/>
          <p:cNvCxnSpPr>
            <a:cxnSpLocks noChangeShapeType="1"/>
            <a:stCxn id="33" idx="3"/>
            <a:endCxn id="34" idx="2"/>
          </p:cNvCxnSpPr>
          <p:nvPr/>
        </p:nvCxnSpPr>
        <p:spPr bwMode="auto">
          <a:xfrm>
            <a:off x="4046099" y="3486898"/>
            <a:ext cx="219894" cy="279"/>
          </a:xfrm>
          <a:prstGeom prst="straightConnector1">
            <a:avLst/>
          </a:prstGeom>
          <a:noFill/>
          <a:ln w="57150">
            <a:solidFill>
              <a:schemeClr val="bg2">
                <a:lumMod val="60000"/>
                <a:lumOff val="40000"/>
              </a:schemeClr>
            </a:solidFill>
            <a:round/>
            <a:headEnd type="none" w="med" len="med"/>
            <a:tailEnd type="none" w="med" len="med"/>
          </a:ln>
        </p:spPr>
      </p:cxnSp>
      <p:sp>
        <p:nvSpPr>
          <p:cNvPr id="47" name="TextBox 46"/>
          <p:cNvSpPr txBox="1"/>
          <p:nvPr/>
        </p:nvSpPr>
        <p:spPr>
          <a:xfrm>
            <a:off x="4046099" y="3048351"/>
            <a:ext cx="27443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a:cs typeface="Arial" charset="0"/>
              </a:rPr>
              <a:t>*</a:t>
            </a:r>
          </a:p>
        </p:txBody>
      </p:sp>
    </p:spTree>
    <p:extLst>
      <p:ext uri="{BB962C8B-B14F-4D97-AF65-F5344CB8AC3E}">
        <p14:creationId xmlns:p14="http://schemas.microsoft.com/office/powerpoint/2010/main" val="47839133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1"/>
          </p:nvPr>
        </p:nvSpPr>
        <p:spPr/>
        <p:txBody>
          <a:bodyPr/>
          <a:lstStyle/>
          <a:p>
            <a:r>
              <a:rPr lang="zh-CN" smtClean="0"/>
              <a:t>Kopetz S, et al.J Clin Oncol 2020;38(suppl);abstr 4001</a:t>
            </a:r>
            <a:endParaRPr lang="zh-CN" dirty="0"/>
          </a:p>
        </p:txBody>
      </p:sp>
      <p:sp>
        <p:nvSpPr>
          <p:cNvPr id="169" name="Title 1"/>
          <p:cNvSpPr>
            <a:spLocks noGrp="1"/>
          </p:cNvSpPr>
          <p:nvPr>
            <p:ph type="title"/>
          </p:nvPr>
        </p:nvSpPr>
        <p:spPr>
          <a:xfrm>
            <a:off x="365124" y="179614"/>
            <a:ext cx="8238945" cy="807720"/>
          </a:xfrm>
        </p:spPr>
        <p:txBody>
          <a:bodyPr/>
          <a:lstStyle/>
          <a:p>
            <a:r>
              <a:rPr lang="zh-CN"/>
              <a:t>4001：康奈非尼加上西妥昔单抗（联合或不联合比美替尼）用于 BRAF V600E 转移性结直肠癌：对比选择伊立替康或 FOLFIRI 联合西妥昔单抗的一项随机化、三组、III 期研究的更新生存率结果 (BEACON CRC) – Kopetz S 等人</a:t>
            </a:r>
          </a:p>
        </p:txBody>
      </p:sp>
      <p:sp>
        <p:nvSpPr>
          <p:cNvPr id="170" name="Content Placeholder 2"/>
          <p:cNvSpPr>
            <a:spLocks noGrp="1"/>
          </p:cNvSpPr>
          <p:nvPr>
            <p:ph idx="1"/>
          </p:nvPr>
        </p:nvSpPr>
        <p:spPr>
          <a:xfrm>
            <a:off x="221222" y="1254035"/>
            <a:ext cx="8922778" cy="4746172"/>
          </a:xfrm>
        </p:spPr>
        <p:txBody>
          <a:bodyPr/>
          <a:lstStyle/>
          <a:p>
            <a:pPr marL="0" indent="0">
              <a:buNone/>
            </a:pPr>
            <a:r>
              <a:rPr lang="zh-CN" b="1" dirty="0"/>
              <a:t>关键结果</a:t>
            </a:r>
          </a:p>
          <a:p>
            <a:pPr>
              <a:spcBef>
                <a:spcPts val="33600"/>
              </a:spcBef>
            </a:pPr>
            <a:r>
              <a:rPr lang="zh-CN" dirty="0"/>
              <a:t>mOS（月）(95% CI)：三联药物 9.3 (8.2，10.8)；二联药物 9.3 (8.0，11.3)；对照 5.9 (5.1，7.1)</a:t>
            </a:r>
          </a:p>
          <a:p>
            <a:pPr lvl="1"/>
            <a:r>
              <a:rPr lang="zh-CN" dirty="0"/>
              <a:t>HR (95% CI)：三联药物 vs. 二联药物 0.95 (0.74, 1.21)</a:t>
            </a:r>
          </a:p>
        </p:txBody>
      </p:sp>
      <p:sp>
        <p:nvSpPr>
          <p:cNvPr id="171" name="TextBox 170">
            <a:extLst>
              <a:ext uri="{FF2B5EF4-FFF2-40B4-BE49-F238E27FC236}">
                <a16:creationId xmlns:a16="http://schemas.microsoft.com/office/drawing/2014/main" id="{FEC5A90C-B7B0-4C44-8D9A-6B76DC210626}"/>
              </a:ext>
            </a:extLst>
          </p:cNvPr>
          <p:cNvSpPr txBox="1"/>
          <p:nvPr/>
        </p:nvSpPr>
        <p:spPr>
          <a:xfrm>
            <a:off x="357110" y="1824893"/>
            <a:ext cx="689612"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1" i="0" u="none" strike="noStrike" cap="none" normalizeH="0" baseline="0">
                <a:ln>
                  <a:noFill/>
                </a:ln>
                <a:solidFill>
                  <a:srgbClr val="4D4D4D"/>
                </a:solidFill>
                <a:uLnTx/>
                <a:uFillTx/>
                <a:latin typeface="Arial" charset="0"/>
                <a:ea typeface="SimSun"/>
                <a:cs typeface="Arial" charset="0"/>
              </a:rPr>
              <a:t>亚组</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所有患者</a:t>
            </a:r>
          </a:p>
        </p:txBody>
      </p:sp>
      <p:sp>
        <p:nvSpPr>
          <p:cNvPr id="172" name="TextBox 171">
            <a:extLst>
              <a:ext uri="{FF2B5EF4-FFF2-40B4-BE49-F238E27FC236}">
                <a16:creationId xmlns:a16="http://schemas.microsoft.com/office/drawing/2014/main" id="{ECDF70DB-66A9-4083-8B84-1047645F24CC}"/>
              </a:ext>
            </a:extLst>
          </p:cNvPr>
          <p:cNvSpPr txBox="1"/>
          <p:nvPr/>
        </p:nvSpPr>
        <p:spPr>
          <a:xfrm>
            <a:off x="221222" y="2148731"/>
            <a:ext cx="1108059" cy="3145476"/>
          </a:xfrm>
          <a:prstGeom prst="rect">
            <a:avLst/>
          </a:prstGeom>
          <a:noFill/>
        </p:spPr>
        <p:txBody>
          <a:bodyPr wrap="none" rtlCol="0">
            <a:spAutoFit/>
          </a:body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ECOG PS</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既往使用伊立替康</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既往接受转移性疾</a:t>
            </a:r>
            <a:r>
              <a:rPr kumimoji="0" lang="zh-CN" sz="800" b="0" i="0" u="none" strike="noStrike" cap="none" normalizeH="0" baseline="0" dirty="0" smtClean="0">
                <a:ln>
                  <a:noFill/>
                </a:ln>
                <a:solidFill>
                  <a:srgbClr val="4D4D4D"/>
                </a:solidFill>
                <a:uLnTx/>
                <a:uFillTx/>
                <a:latin typeface="Arial" charset="0"/>
                <a:ea typeface="SimSun"/>
                <a:cs typeface="Arial" charset="0"/>
              </a:rPr>
              <a:t>病</a:t>
            </a:r>
            <a:r>
              <a:rPr kumimoji="0" lang="zh-CN" sz="800" b="0" i="0" u="none" strike="noStrike" cap="none" normalizeH="0" baseline="0" dirty="0">
                <a:ln>
                  <a:noFill/>
                </a:ln>
                <a:solidFill>
                  <a:srgbClr val="4D4D4D"/>
                </a:solidFill>
                <a:uLnTx/>
                <a:uFillTx/>
                <a:latin typeface="Arial" charset="0"/>
                <a:ea typeface="SimSun"/>
                <a:cs typeface="Arial" charset="0"/>
              </a:rPr>
              <a:t/>
            </a:r>
            <a:br>
              <a:rPr kumimoji="0" lang="zh-CN" sz="800" b="0" i="0" u="none" strike="noStrike" cap="none" normalizeH="0" baseline="0" dirty="0">
                <a:ln>
                  <a:noFill/>
                </a:ln>
                <a:solidFill>
                  <a:srgbClr val="4D4D4D"/>
                </a:solidFill>
                <a:uLnTx/>
                <a:uFillTx/>
                <a:latin typeface="Arial" charset="0"/>
                <a:ea typeface="SimSun"/>
                <a:cs typeface="Arial" charset="0"/>
              </a:rPr>
            </a:br>
            <a:r>
              <a:rPr kumimoji="0" lang="zh-CN" sz="800" b="0" i="0" u="none" strike="noStrike" cap="none" normalizeH="0" baseline="0" dirty="0">
                <a:ln>
                  <a:noFill/>
                </a:ln>
                <a:solidFill>
                  <a:srgbClr val="4D4D4D"/>
                </a:solidFill>
                <a:uLnTx/>
                <a:uFillTx/>
                <a:latin typeface="Arial" charset="0"/>
                <a:ea typeface="SimSun"/>
                <a:cs typeface="Arial" charset="0"/>
              </a:rPr>
              <a:t>治疗方案的次数</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年龄</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性别</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涉及的器官数目</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MSI 状态</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基线 CEA</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基线 CRP</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肿瘤侧面</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dirty="0">
                <a:ln>
                  <a:noFill/>
                </a:ln>
                <a:solidFill>
                  <a:srgbClr val="4D4D4D"/>
                </a:solidFill>
                <a:uLnTx/>
                <a:uFillTx/>
                <a:latin typeface="Arial" charset="0"/>
                <a:ea typeface="SimSun"/>
                <a:cs typeface="Arial" charset="0"/>
              </a:rPr>
              <a:t>肿瘤切除状态</a:t>
            </a:r>
          </a:p>
        </p:txBody>
      </p:sp>
      <p:sp>
        <p:nvSpPr>
          <p:cNvPr id="173" name="TextBox 172">
            <a:extLst>
              <a:ext uri="{FF2B5EF4-FFF2-40B4-BE49-F238E27FC236}">
                <a16:creationId xmlns:a16="http://schemas.microsoft.com/office/drawing/2014/main" id="{C11E8120-82A7-420F-B534-01B19CD77CBC}"/>
              </a:ext>
            </a:extLst>
          </p:cNvPr>
          <p:cNvSpPr txBox="1"/>
          <p:nvPr/>
        </p:nvSpPr>
        <p:spPr>
          <a:xfrm>
            <a:off x="1223532" y="2148731"/>
            <a:ext cx="1218603" cy="3243965"/>
          </a:xfrm>
          <a:prstGeom prst="rect">
            <a:avLst/>
          </a:prstGeom>
          <a:noFill/>
        </p:spPr>
        <p:txBody>
          <a:bodyPr wrap="none" rtlCol="0">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否</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是</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&lt;65</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≥65</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男性</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女性</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≥3</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异常，高</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正常</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&gt;ULN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≤ULN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&gt;ULN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≤ULN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结肠左侧</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结肠右侧</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完全切除</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部分/未切除</a:t>
            </a:r>
          </a:p>
        </p:txBody>
      </p:sp>
      <p:grpSp>
        <p:nvGrpSpPr>
          <p:cNvPr id="174" name="Group 173"/>
          <p:cNvGrpSpPr/>
          <p:nvPr/>
        </p:nvGrpSpPr>
        <p:grpSpPr>
          <a:xfrm>
            <a:off x="5451173" y="1853466"/>
            <a:ext cx="3262227" cy="3901443"/>
            <a:chOff x="2063587" y="1859676"/>
            <a:chExt cx="3262227" cy="3901443"/>
          </a:xfrm>
        </p:grpSpPr>
        <p:sp>
          <p:nvSpPr>
            <p:cNvPr id="175" name="TextBox 174">
              <a:extLst>
                <a:ext uri="{FF2B5EF4-FFF2-40B4-BE49-F238E27FC236}">
                  <a16:creationId xmlns:a16="http://schemas.microsoft.com/office/drawing/2014/main" id="{5875637D-17C2-4DAE-A74B-4F60D51FC4E6}"/>
                </a:ext>
              </a:extLst>
            </p:cNvPr>
            <p:cNvSpPr txBox="1"/>
            <p:nvPr/>
          </p:nvSpPr>
          <p:spPr>
            <a:xfrm>
              <a:off x="2063587" y="1859676"/>
              <a:ext cx="125386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1" i="0" u="none" strike="noStrike" cap="none" normalizeH="0" baseline="0">
                  <a:ln>
                    <a:noFill/>
                  </a:ln>
                  <a:solidFill>
                    <a:srgbClr val="4D4D4D"/>
                  </a:solidFill>
                  <a:uLnTx/>
                  <a:uFillTx/>
                  <a:latin typeface="Arial" charset="0"/>
                  <a:ea typeface="SimSun"/>
                  <a:cs typeface="Arial" charset="0"/>
                </a:rPr>
                <a:t>事件/患者的数量</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285/441</a:t>
              </a:r>
            </a:p>
          </p:txBody>
        </p:sp>
        <p:sp>
          <p:nvSpPr>
            <p:cNvPr id="176" name="TextBox 175">
              <a:extLst>
                <a:ext uri="{FF2B5EF4-FFF2-40B4-BE49-F238E27FC236}">
                  <a16:creationId xmlns:a16="http://schemas.microsoft.com/office/drawing/2014/main" id="{D0F0A9DC-84FE-4008-9F51-E8FBC16CB117}"/>
                </a:ext>
              </a:extLst>
            </p:cNvPr>
            <p:cNvSpPr txBox="1"/>
            <p:nvPr/>
          </p:nvSpPr>
          <p:spPr>
            <a:xfrm>
              <a:off x="4381325" y="1859676"/>
              <a:ext cx="94448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1" i="0" u="none" strike="noStrike" cap="none" normalizeH="0" baseline="0">
                  <a:ln>
                    <a:noFill/>
                  </a:ln>
                  <a:solidFill>
                    <a:srgbClr val="4D4D4D"/>
                  </a:solidFill>
                  <a:uLnTx/>
                  <a:uFillTx/>
                  <a:latin typeface="Arial" charset="0"/>
                  <a:ea typeface="SimSun"/>
                  <a:cs typeface="Arial" charset="0"/>
                </a:rPr>
                <a:t>HR (95% CI)</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0.61 (0.48, 0.77)</a:t>
              </a:r>
            </a:p>
          </p:txBody>
        </p:sp>
        <p:sp>
          <p:nvSpPr>
            <p:cNvPr id="177" name="TextBox 176">
              <a:extLst>
                <a:ext uri="{FF2B5EF4-FFF2-40B4-BE49-F238E27FC236}">
                  <a16:creationId xmlns:a16="http://schemas.microsoft.com/office/drawing/2014/main" id="{301146D5-F7F2-42D9-BA1D-6A46A20E4A6C}"/>
                </a:ext>
              </a:extLst>
            </p:cNvPr>
            <p:cNvSpPr txBox="1"/>
            <p:nvPr/>
          </p:nvSpPr>
          <p:spPr>
            <a:xfrm>
              <a:off x="2410638" y="2165408"/>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122/225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163/216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143/216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142/225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182/291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103/102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177/286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108/155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135/208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150/233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137/240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148/201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18/31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200/304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233/331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51/109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145/169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134/265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95/151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147/229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150/245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135/196</a:t>
              </a:r>
            </a:p>
          </p:txBody>
        </p:sp>
        <p:sp>
          <p:nvSpPr>
            <p:cNvPr id="178" name="TextBox 177">
              <a:extLst>
                <a:ext uri="{FF2B5EF4-FFF2-40B4-BE49-F238E27FC236}">
                  <a16:creationId xmlns:a16="http://schemas.microsoft.com/office/drawing/2014/main" id="{4E2A594A-6F88-44B0-8431-EB2BCEC2FAE7}"/>
                </a:ext>
              </a:extLst>
            </p:cNvPr>
            <p:cNvSpPr txBox="1"/>
            <p:nvPr/>
          </p:nvSpPr>
          <p:spPr>
            <a:xfrm>
              <a:off x="4381325" y="2148986"/>
              <a:ext cx="944489"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0.49 (0.34, 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0.70 (0.51, 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0.51 (0.36, 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0.71 (0.51, 0.99)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0.60 (0.45, 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0.61 (0.41,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0.56 (0.42, 0.76)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0.65 (0.44, 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0.57 (0.41, 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0.64 (0.46, 0.88)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0.48 (0.34, 0.68)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0.76 (0.54, 1.05)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0.74 (0.29, 1.89)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0.48 (0.36, 0.64)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0.66 (0.51, 0.86)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0.61 (0.35, 1.07)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0.77 (0.55, 1.07)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0.53 (0.38, 0.75)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0.57 (0.38, 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0.65 (0.47,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0.54 (0.39, 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0.69 (0.49, 0.97)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79" name="Group 178">
              <a:extLst>
                <a:ext uri="{FF2B5EF4-FFF2-40B4-BE49-F238E27FC236}">
                  <a16:creationId xmlns:a16="http://schemas.microsoft.com/office/drawing/2014/main" id="{006501B6-B976-4FBE-8E7C-4E91CB16D6A5}"/>
                </a:ext>
              </a:extLst>
            </p:cNvPr>
            <p:cNvGrpSpPr/>
            <p:nvPr/>
          </p:nvGrpSpPr>
          <p:grpSpPr>
            <a:xfrm>
              <a:off x="2683549" y="1933404"/>
              <a:ext cx="2027769" cy="3827715"/>
              <a:chOff x="2683549" y="1616549"/>
              <a:chExt cx="2027769" cy="3827715"/>
            </a:xfrm>
          </p:grpSpPr>
          <p:grpSp>
            <p:nvGrpSpPr>
              <p:cNvPr id="180" name="Group 179">
                <a:extLst>
                  <a:ext uri="{FF2B5EF4-FFF2-40B4-BE49-F238E27FC236}">
                    <a16:creationId xmlns:a16="http://schemas.microsoft.com/office/drawing/2014/main" id="{4E37FA75-E4DB-4447-ACED-2FF835F26DB8}"/>
                  </a:ext>
                </a:extLst>
              </p:cNvPr>
              <p:cNvGrpSpPr/>
              <p:nvPr/>
            </p:nvGrpSpPr>
            <p:grpSpPr>
              <a:xfrm>
                <a:off x="2683549" y="5069840"/>
                <a:ext cx="2027769" cy="374424"/>
                <a:chOff x="2683549" y="5069840"/>
                <a:chExt cx="2027769" cy="374424"/>
              </a:xfrm>
            </p:grpSpPr>
            <p:grpSp>
              <p:nvGrpSpPr>
                <p:cNvPr id="229" name="Group 228">
                  <a:extLst>
                    <a:ext uri="{FF2B5EF4-FFF2-40B4-BE49-F238E27FC236}">
                      <a16:creationId xmlns:a16="http://schemas.microsoft.com/office/drawing/2014/main" id="{B4DA6416-D593-42BA-8BA8-5F8805AB25A7}"/>
                    </a:ext>
                  </a:extLst>
                </p:cNvPr>
                <p:cNvGrpSpPr/>
                <p:nvPr/>
              </p:nvGrpSpPr>
              <p:grpSpPr>
                <a:xfrm>
                  <a:off x="2683549" y="5069840"/>
                  <a:ext cx="1749135" cy="241821"/>
                  <a:chOff x="2683549" y="5069840"/>
                  <a:chExt cx="1749135" cy="241821"/>
                </a:xfrm>
              </p:grpSpPr>
              <p:grpSp>
                <p:nvGrpSpPr>
                  <p:cNvPr id="234" name="Group 233">
                    <a:extLst>
                      <a:ext uri="{FF2B5EF4-FFF2-40B4-BE49-F238E27FC236}">
                        <a16:creationId xmlns:a16="http://schemas.microsoft.com/office/drawing/2014/main" id="{3B6EA8F5-84EC-45E1-8D8E-466BF0ED1805}"/>
                      </a:ext>
                    </a:extLst>
                  </p:cNvPr>
                  <p:cNvGrpSpPr/>
                  <p:nvPr/>
                </p:nvGrpSpPr>
                <p:grpSpPr>
                  <a:xfrm>
                    <a:off x="2839023" y="5069840"/>
                    <a:ext cx="1408858" cy="72000"/>
                    <a:chOff x="2839023" y="5069840"/>
                    <a:chExt cx="1408858" cy="72000"/>
                  </a:xfrm>
                </p:grpSpPr>
                <p:cxnSp>
                  <p:nvCxnSpPr>
                    <p:cNvPr id="240" name="Straight Connector 239">
                      <a:extLst>
                        <a:ext uri="{FF2B5EF4-FFF2-40B4-BE49-F238E27FC236}">
                          <a16:creationId xmlns:a16="http://schemas.microsoft.com/office/drawing/2014/main" id="{4F1C04ED-54BE-4E0C-85AA-76F94561DE2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3EB24FC1-A228-48CC-A5FE-0A44320939F8}"/>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63EAA317-9040-4DF6-BA50-0AAB1162DAAD}"/>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A958EF9-0015-4FE1-B3C2-94F7F0ED6C04}"/>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CDB8F57D-F783-4374-84D4-399641CE5303}"/>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2D192D9-6039-4BA5-87C3-E024AEE4E332}"/>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235" name="TextBox 234">
                    <a:extLst>
                      <a:ext uri="{FF2B5EF4-FFF2-40B4-BE49-F238E27FC236}">
                        <a16:creationId xmlns:a16="http://schemas.microsoft.com/office/drawing/2014/main" id="{B850425C-A974-4759-B205-57366F60153F}"/>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0.1</a:t>
                    </a:r>
                  </a:p>
                </p:txBody>
              </p:sp>
              <p:sp>
                <p:nvSpPr>
                  <p:cNvPr id="236" name="TextBox 235">
                    <a:extLst>
                      <a:ext uri="{FF2B5EF4-FFF2-40B4-BE49-F238E27FC236}">
                        <a16:creationId xmlns:a16="http://schemas.microsoft.com/office/drawing/2014/main" id="{F39D1C8F-CBDB-425D-B66F-0EB6FCED5F70}"/>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0.2</a:t>
                    </a:r>
                  </a:p>
                </p:txBody>
              </p:sp>
              <p:sp>
                <p:nvSpPr>
                  <p:cNvPr id="237" name="TextBox 236">
                    <a:extLst>
                      <a:ext uri="{FF2B5EF4-FFF2-40B4-BE49-F238E27FC236}">
                        <a16:creationId xmlns:a16="http://schemas.microsoft.com/office/drawing/2014/main" id="{B9DD3C36-B2E5-48EF-BE34-8F82692EC4F7}"/>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a:t>
                    </a:r>
                  </a:p>
                </p:txBody>
              </p:sp>
              <p:sp>
                <p:nvSpPr>
                  <p:cNvPr id="238" name="TextBox 237">
                    <a:extLst>
                      <a:ext uri="{FF2B5EF4-FFF2-40B4-BE49-F238E27FC236}">
                        <a16:creationId xmlns:a16="http://schemas.microsoft.com/office/drawing/2014/main" id="{0245A2A8-F9D8-458D-AD35-03E4FDB6CE65}"/>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1.0</a:t>
                    </a:r>
                  </a:p>
                </p:txBody>
              </p:sp>
              <p:sp>
                <p:nvSpPr>
                  <p:cNvPr id="239" name="TextBox 238">
                    <a:extLst>
                      <a:ext uri="{FF2B5EF4-FFF2-40B4-BE49-F238E27FC236}">
                        <a16:creationId xmlns:a16="http://schemas.microsoft.com/office/drawing/2014/main" id="{6993AA45-BE72-4F20-AE87-0D3FF61E6D56}"/>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2.0</a:t>
                    </a:r>
                  </a:p>
                </p:txBody>
              </p:sp>
            </p:grpSp>
            <p:sp>
              <p:nvSpPr>
                <p:cNvPr id="230" name="TextBox 229">
                  <a:extLst>
                    <a:ext uri="{FF2B5EF4-FFF2-40B4-BE49-F238E27FC236}">
                      <a16:creationId xmlns:a16="http://schemas.microsoft.com/office/drawing/2014/main" id="{1FB12574-6962-4E38-8C7C-0996729F90A0}"/>
                    </a:ext>
                  </a:extLst>
                </p:cNvPr>
                <p:cNvSpPr txBox="1"/>
                <p:nvPr/>
              </p:nvSpPr>
              <p:spPr>
                <a:xfrm>
                  <a:off x="2709488" y="5228820"/>
                  <a:ext cx="115127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ENCO/CETUX 组更好</a:t>
                  </a:r>
                </a:p>
              </p:txBody>
            </p:sp>
            <p:sp>
              <p:nvSpPr>
                <p:cNvPr id="231" name="TextBox 230">
                  <a:extLst>
                    <a:ext uri="{FF2B5EF4-FFF2-40B4-BE49-F238E27FC236}">
                      <a16:creationId xmlns:a16="http://schemas.microsoft.com/office/drawing/2014/main" id="{B694E271-1BA2-4AF6-B65E-47F8315C3774}"/>
                    </a:ext>
                  </a:extLst>
                </p:cNvPr>
                <p:cNvSpPr txBox="1"/>
                <p:nvPr/>
              </p:nvSpPr>
              <p:spPr>
                <a:xfrm>
                  <a:off x="3901480" y="5228820"/>
                  <a:ext cx="809838"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对照组更好</a:t>
                  </a:r>
                </a:p>
              </p:txBody>
            </p:sp>
            <p:cxnSp>
              <p:nvCxnSpPr>
                <p:cNvPr id="232" name="Straight Arrow Connector 231">
                  <a:extLst>
                    <a:ext uri="{FF2B5EF4-FFF2-40B4-BE49-F238E27FC236}">
                      <a16:creationId xmlns:a16="http://schemas.microsoft.com/office/drawing/2014/main" id="{9910998A-B2C5-439D-A392-5DB5FD59FD22}"/>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3" name="Straight Arrow Connector 232">
                  <a:extLst>
                    <a:ext uri="{FF2B5EF4-FFF2-40B4-BE49-F238E27FC236}">
                      <a16:creationId xmlns:a16="http://schemas.microsoft.com/office/drawing/2014/main" id="{DEFEC3A8-4A61-4401-A593-E721F49F1E90}"/>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81" name="Straight Connector 180">
                <a:extLst>
                  <a:ext uri="{FF2B5EF4-FFF2-40B4-BE49-F238E27FC236}">
                    <a16:creationId xmlns:a16="http://schemas.microsoft.com/office/drawing/2014/main" id="{5C32C863-6511-4499-92BB-04B9C693B503}"/>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6E0E318B-58EC-4314-96DB-C2727E962511}"/>
                  </a:ext>
                </a:extLst>
              </p:cNvPr>
              <p:cNvCxnSpPr/>
              <p:nvPr/>
            </p:nvCxnSpPr>
            <p:spPr>
              <a:xfrm>
                <a:off x="3534590" y="173556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F76490FD-6CA4-4ABD-A88C-13B56F02001B}"/>
                  </a:ext>
                </a:extLst>
              </p:cNvPr>
              <p:cNvCxnSpPr/>
              <p:nvPr/>
            </p:nvCxnSpPr>
            <p:spPr>
              <a:xfrm>
                <a:off x="3394504" y="196053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CABB3BE1-3D52-4036-B038-4F2248559481}"/>
                  </a:ext>
                </a:extLst>
              </p:cNvPr>
              <p:cNvCxnSpPr/>
              <p:nvPr/>
            </p:nvCxnSpPr>
            <p:spPr>
              <a:xfrm>
                <a:off x="3570271"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8CBC6E6C-C361-4115-BEDB-9A7D87935DD2}"/>
                  </a:ext>
                </a:extLst>
              </p:cNvPr>
              <p:cNvCxnSpPr/>
              <p:nvPr/>
            </p:nvCxnSpPr>
            <p:spPr>
              <a:xfrm>
                <a:off x="3420203" y="2243562"/>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9BE084B8-DE96-424E-8166-79463599468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BB485FEE-F2A2-448C-B1C9-E1751C5C434C}"/>
                  </a:ext>
                </a:extLst>
              </p:cNvPr>
              <p:cNvCxnSpPr/>
              <p:nvPr/>
            </p:nvCxnSpPr>
            <p:spPr>
              <a:xfrm>
                <a:off x="3498690" y="25374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B02FAF4E-7C23-447B-84D2-980BA1C2D44B}"/>
                  </a:ext>
                </a:extLst>
              </p:cNvPr>
              <p:cNvCxnSpPr/>
              <p:nvPr/>
            </p:nvCxnSpPr>
            <p:spPr>
              <a:xfrm>
                <a:off x="3476256" y="2634453"/>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B170D003-ACE3-4CBE-A05E-E6B928544110}"/>
                  </a:ext>
                </a:extLst>
              </p:cNvPr>
              <p:cNvCxnSpPr/>
              <p:nvPr/>
            </p:nvCxnSpPr>
            <p:spPr>
              <a:xfrm>
                <a:off x="3476256"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8B38A7D9-5133-4432-987D-7B1D9523E284}"/>
                  </a:ext>
                </a:extLst>
              </p:cNvPr>
              <p:cNvCxnSpPr/>
              <p:nvPr/>
            </p:nvCxnSpPr>
            <p:spPr>
              <a:xfrm>
                <a:off x="3489368" y="2925398"/>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A7C82553-75C1-4F80-86C5-02A5BCD22B26}"/>
                  </a:ext>
                </a:extLst>
              </p:cNvPr>
              <p:cNvCxnSpPr/>
              <p:nvPr/>
            </p:nvCxnSpPr>
            <p:spPr>
              <a:xfrm>
                <a:off x="3462271" y="3119361"/>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FB996622-B117-4C99-BC60-D86E26D57051}"/>
                  </a:ext>
                </a:extLst>
              </p:cNvPr>
              <p:cNvCxnSpPr/>
              <p:nvPr/>
            </p:nvCxnSpPr>
            <p:spPr>
              <a:xfrm>
                <a:off x="3508708" y="321980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33E81868-73BD-48EF-9B4B-A48DBCF98169}"/>
                  </a:ext>
                </a:extLst>
              </p:cNvPr>
              <p:cNvCxnSpPr/>
              <p:nvPr/>
            </p:nvCxnSpPr>
            <p:spPr>
              <a:xfrm>
                <a:off x="3394959" y="341377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C8C9AF15-BD49-43AA-A5DD-43780D52E639}"/>
                  </a:ext>
                </a:extLst>
              </p:cNvPr>
              <p:cNvCxnSpPr/>
              <p:nvPr/>
            </p:nvCxnSpPr>
            <p:spPr>
              <a:xfrm>
                <a:off x="3596409" y="350382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ADF667FD-40AF-487E-8C9F-C94D2BF91DD3}"/>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3D956DDD-B864-412E-A584-AE3DFD3EEF3B}"/>
                  </a:ext>
                </a:extLst>
              </p:cNvPr>
              <p:cNvCxnSpPr/>
              <p:nvPr/>
            </p:nvCxnSpPr>
            <p:spPr>
              <a:xfrm>
                <a:off x="3410646" y="3798240"/>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39D0B25B-005C-4331-A35E-13FF69666F56}"/>
                  </a:ext>
                </a:extLst>
              </p:cNvPr>
              <p:cNvCxnSpPr/>
              <p:nvPr/>
            </p:nvCxnSpPr>
            <p:spPr>
              <a:xfrm>
                <a:off x="3571568" y="3995669"/>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2339710-C7B8-4C62-A454-9DF9DB806505}"/>
                  </a:ext>
                </a:extLst>
              </p:cNvPr>
              <p:cNvCxnSpPr/>
              <p:nvPr/>
            </p:nvCxnSpPr>
            <p:spPr>
              <a:xfrm>
                <a:off x="3409659" y="4092653"/>
                <a:ext cx="50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DFD1C1B6-FD35-4892-8B29-1B32B1879422}"/>
                  </a:ext>
                </a:extLst>
              </p:cNvPr>
              <p:cNvCxnSpPr/>
              <p:nvPr/>
            </p:nvCxnSpPr>
            <p:spPr>
              <a:xfrm>
                <a:off x="3614806"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E9417844-4B3A-4EE6-8033-8EB6F52BA65D}"/>
                  </a:ext>
                </a:extLst>
              </p:cNvPr>
              <p:cNvCxnSpPr/>
              <p:nvPr/>
            </p:nvCxnSpPr>
            <p:spPr>
              <a:xfrm>
                <a:off x="3433064" y="438360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73075B03-4FDF-41B8-BF49-D916E8E99416}"/>
                  </a:ext>
                </a:extLst>
              </p:cNvPr>
              <p:cNvCxnSpPr/>
              <p:nvPr/>
            </p:nvCxnSpPr>
            <p:spPr>
              <a:xfrm>
                <a:off x="3436007" y="4584493"/>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A15B4B8F-E5B2-443C-9E5C-D23D8A2252D1}"/>
                  </a:ext>
                </a:extLst>
              </p:cNvPr>
              <p:cNvCxnSpPr/>
              <p:nvPr/>
            </p:nvCxnSpPr>
            <p:spPr>
              <a:xfrm>
                <a:off x="3524664" y="4678013"/>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68346621-3AA7-4FF7-B100-94508CC75AC0}"/>
                  </a:ext>
                </a:extLst>
              </p:cNvPr>
              <p:cNvCxnSpPr/>
              <p:nvPr/>
            </p:nvCxnSpPr>
            <p:spPr>
              <a:xfrm>
                <a:off x="3467971" y="487197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D6780FEB-4668-4A00-9B36-75FDEC29100F}"/>
                  </a:ext>
                </a:extLst>
              </p:cNvPr>
              <p:cNvCxnSpPr/>
              <p:nvPr/>
            </p:nvCxnSpPr>
            <p:spPr>
              <a:xfrm>
                <a:off x="3599309" y="496549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205" name="Rectangle 204">
                <a:extLst>
                  <a:ext uri="{FF2B5EF4-FFF2-40B4-BE49-F238E27FC236}">
                    <a16:creationId xmlns:a16="http://schemas.microsoft.com/office/drawing/2014/main" id="{019FFCD5-65EF-4438-B6E3-38D26A5F6850}"/>
                  </a:ext>
                </a:extLst>
              </p:cNvPr>
              <p:cNvSpPr/>
              <p:nvPr/>
            </p:nvSpPr>
            <p:spPr>
              <a:xfrm>
                <a:off x="364249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 name="Rectangle 205">
                <a:extLst>
                  <a:ext uri="{FF2B5EF4-FFF2-40B4-BE49-F238E27FC236}">
                    <a16:creationId xmlns:a16="http://schemas.microsoft.com/office/drawing/2014/main" id="{39E961EF-5157-4FCC-BCF0-EEE7D35A3C55}"/>
                  </a:ext>
                </a:extLst>
              </p:cNvPr>
              <p:cNvSpPr/>
              <p:nvPr/>
            </p:nvSpPr>
            <p:spPr>
              <a:xfrm>
                <a:off x="3528020"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 name="Rectangle 206">
                <a:extLst>
                  <a:ext uri="{FF2B5EF4-FFF2-40B4-BE49-F238E27FC236}">
                    <a16:creationId xmlns:a16="http://schemas.microsoft.com/office/drawing/2014/main" id="{DA68011E-08AD-4692-8E28-78120A32F1E3}"/>
                  </a:ext>
                </a:extLst>
              </p:cNvPr>
              <p:cNvSpPr/>
              <p:nvPr/>
            </p:nvSpPr>
            <p:spPr>
              <a:xfrm>
                <a:off x="3679810"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 name="Rectangle 207">
                <a:extLst>
                  <a:ext uri="{FF2B5EF4-FFF2-40B4-BE49-F238E27FC236}">
                    <a16:creationId xmlns:a16="http://schemas.microsoft.com/office/drawing/2014/main" id="{4C90D752-8E1E-46FF-9062-A9C4C3763BB7}"/>
                  </a:ext>
                </a:extLst>
              </p:cNvPr>
              <p:cNvSpPr/>
              <p:nvPr/>
            </p:nvSpPr>
            <p:spPr>
              <a:xfrm>
                <a:off x="3544385"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 name="Rectangle 208">
                <a:extLst>
                  <a:ext uri="{FF2B5EF4-FFF2-40B4-BE49-F238E27FC236}">
                    <a16:creationId xmlns:a16="http://schemas.microsoft.com/office/drawing/2014/main" id="{F79892CE-B515-4BF0-864E-8AE46AEEE4F0}"/>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 name="Rectangle 209">
                <a:extLst>
                  <a:ext uri="{FF2B5EF4-FFF2-40B4-BE49-F238E27FC236}">
                    <a16:creationId xmlns:a16="http://schemas.microsoft.com/office/drawing/2014/main" id="{1AF4D263-9B27-4835-9C30-974B99074078}"/>
                  </a:ext>
                </a:extLst>
              </p:cNvPr>
              <p:cNvSpPr/>
              <p:nvPr/>
            </p:nvSpPr>
            <p:spPr>
              <a:xfrm>
                <a:off x="361549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1" name="Rectangle 210">
                <a:extLst>
                  <a:ext uri="{FF2B5EF4-FFF2-40B4-BE49-F238E27FC236}">
                    <a16:creationId xmlns:a16="http://schemas.microsoft.com/office/drawing/2014/main" id="{63DE8B7D-E442-45E9-8D91-2061C85189EB}"/>
                  </a:ext>
                </a:extLst>
              </p:cNvPr>
              <p:cNvSpPr/>
              <p:nvPr/>
            </p:nvSpPr>
            <p:spPr>
              <a:xfrm>
                <a:off x="3624271"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2" name="Rectangle 211">
                <a:extLst>
                  <a:ext uri="{FF2B5EF4-FFF2-40B4-BE49-F238E27FC236}">
                    <a16:creationId xmlns:a16="http://schemas.microsoft.com/office/drawing/2014/main" id="{23E1AE15-4880-4142-B84C-C535F26A8DD4}"/>
                  </a:ext>
                </a:extLst>
              </p:cNvPr>
              <p:cNvSpPr/>
              <p:nvPr/>
            </p:nvSpPr>
            <p:spPr>
              <a:xfrm>
                <a:off x="3588499"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3" name="Rectangle 212">
                <a:extLst>
                  <a:ext uri="{FF2B5EF4-FFF2-40B4-BE49-F238E27FC236}">
                    <a16:creationId xmlns:a16="http://schemas.microsoft.com/office/drawing/2014/main" id="{13CF3124-30B7-40F5-BA6D-02429B47A312}"/>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4" name="Rectangle 213">
                <a:extLst>
                  <a:ext uri="{FF2B5EF4-FFF2-40B4-BE49-F238E27FC236}">
                    <a16:creationId xmlns:a16="http://schemas.microsoft.com/office/drawing/2014/main" id="{634778C3-2D50-43FD-B4D0-F7FE23EFF717}"/>
                  </a:ext>
                </a:extLst>
              </p:cNvPr>
              <p:cNvSpPr/>
              <p:nvPr/>
            </p:nvSpPr>
            <p:spPr>
              <a:xfrm>
                <a:off x="358716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5" name="Rectangle 214">
                <a:extLst>
                  <a:ext uri="{FF2B5EF4-FFF2-40B4-BE49-F238E27FC236}">
                    <a16:creationId xmlns:a16="http://schemas.microsoft.com/office/drawing/2014/main" id="{7EBA0B8C-EC25-4906-AFF1-BF324502CACA}"/>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6" name="Rectangle 215">
                <a:extLst>
                  <a:ext uri="{FF2B5EF4-FFF2-40B4-BE49-F238E27FC236}">
                    <a16:creationId xmlns:a16="http://schemas.microsoft.com/office/drawing/2014/main" id="{DD8AF24D-F3DA-4B2E-A074-D50A6A8E6D59}"/>
                  </a:ext>
                </a:extLst>
              </p:cNvPr>
              <p:cNvSpPr/>
              <p:nvPr/>
            </p:nvSpPr>
            <p:spPr>
              <a:xfrm>
                <a:off x="3511968"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7" name="Rectangle 216">
                <a:extLst>
                  <a:ext uri="{FF2B5EF4-FFF2-40B4-BE49-F238E27FC236}">
                    <a16:creationId xmlns:a16="http://schemas.microsoft.com/office/drawing/2014/main" id="{E4D407B2-92CD-4A66-908F-09B032E8592F}"/>
                  </a:ext>
                </a:extLst>
              </p:cNvPr>
              <p:cNvSpPr/>
              <p:nvPr/>
            </p:nvSpPr>
            <p:spPr>
              <a:xfrm>
                <a:off x="3721064"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8" name="Rectangle 217">
                <a:extLst>
                  <a:ext uri="{FF2B5EF4-FFF2-40B4-BE49-F238E27FC236}">
                    <a16:creationId xmlns:a16="http://schemas.microsoft.com/office/drawing/2014/main" id="{7EB9136F-E6BB-41E3-B55F-D7C12776697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9" name="Rectangle 218">
                <a:extLst>
                  <a:ext uri="{FF2B5EF4-FFF2-40B4-BE49-F238E27FC236}">
                    <a16:creationId xmlns:a16="http://schemas.microsoft.com/office/drawing/2014/main" id="{1DFBA04A-A716-4DE6-9CCC-197344DCC55D}"/>
                  </a:ext>
                </a:extLst>
              </p:cNvPr>
              <p:cNvSpPr/>
              <p:nvPr/>
            </p:nvSpPr>
            <p:spPr>
              <a:xfrm>
                <a:off x="3523064"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0" name="Rectangle 219">
                <a:extLst>
                  <a:ext uri="{FF2B5EF4-FFF2-40B4-BE49-F238E27FC236}">
                    <a16:creationId xmlns:a16="http://schemas.microsoft.com/office/drawing/2014/main" id="{DE13BEFC-0EB7-43B0-BC46-B898781B8A4C}"/>
                  </a:ext>
                </a:extLst>
              </p:cNvPr>
              <p:cNvSpPr/>
              <p:nvPr/>
            </p:nvSpPr>
            <p:spPr>
              <a:xfrm>
                <a:off x="3659230"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1" name="Rectangle 220">
                <a:extLst>
                  <a:ext uri="{FF2B5EF4-FFF2-40B4-BE49-F238E27FC236}">
                    <a16:creationId xmlns:a16="http://schemas.microsoft.com/office/drawing/2014/main" id="{B6A96F4E-9414-4C2F-AE60-937BB4439F2A}"/>
                  </a:ext>
                </a:extLst>
              </p:cNvPr>
              <p:cNvSpPr/>
              <p:nvPr/>
            </p:nvSpPr>
            <p:spPr>
              <a:xfrm>
                <a:off x="3633983"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2" name="Rectangle 221">
                <a:extLst>
                  <a:ext uri="{FF2B5EF4-FFF2-40B4-BE49-F238E27FC236}">
                    <a16:creationId xmlns:a16="http://schemas.microsoft.com/office/drawing/2014/main" id="{D2E27EC5-DE92-4F02-855F-CE11DD9FB852}"/>
                  </a:ext>
                </a:extLst>
              </p:cNvPr>
              <p:cNvSpPr/>
              <p:nvPr/>
            </p:nvSpPr>
            <p:spPr>
              <a:xfrm>
                <a:off x="3731148"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3" name="Rectangle 222">
                <a:extLst>
                  <a:ext uri="{FF2B5EF4-FFF2-40B4-BE49-F238E27FC236}">
                    <a16:creationId xmlns:a16="http://schemas.microsoft.com/office/drawing/2014/main" id="{3D048195-C560-44C0-BBC9-99620A5A1035}"/>
                  </a:ext>
                </a:extLst>
              </p:cNvPr>
              <p:cNvSpPr/>
              <p:nvPr/>
            </p:nvSpPr>
            <p:spPr>
              <a:xfrm>
                <a:off x="3566618"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4" name="Rectangle 223">
                <a:extLst>
                  <a:ext uri="{FF2B5EF4-FFF2-40B4-BE49-F238E27FC236}">
                    <a16:creationId xmlns:a16="http://schemas.microsoft.com/office/drawing/2014/main" id="{BA2CE349-9CF7-4E09-9650-82176A5BFD70}"/>
                  </a:ext>
                </a:extLst>
              </p:cNvPr>
              <p:cNvSpPr/>
              <p:nvPr/>
            </p:nvSpPr>
            <p:spPr>
              <a:xfrm>
                <a:off x="3591100"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5" name="Rectangle 224">
                <a:extLst>
                  <a:ext uri="{FF2B5EF4-FFF2-40B4-BE49-F238E27FC236}">
                    <a16:creationId xmlns:a16="http://schemas.microsoft.com/office/drawing/2014/main" id="{95522C55-67EF-44D3-B9C1-F0131F8B4B7B}"/>
                  </a:ext>
                </a:extLst>
              </p:cNvPr>
              <p:cNvSpPr/>
              <p:nvPr/>
            </p:nvSpPr>
            <p:spPr>
              <a:xfrm>
                <a:off x="3659230"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6" name="Rectangle 225">
                <a:extLst>
                  <a:ext uri="{FF2B5EF4-FFF2-40B4-BE49-F238E27FC236}">
                    <a16:creationId xmlns:a16="http://schemas.microsoft.com/office/drawing/2014/main" id="{28DD8848-8A71-46B8-A3C5-39C4D4A216D3}"/>
                  </a:ext>
                </a:extLst>
              </p:cNvPr>
              <p:cNvSpPr/>
              <p:nvPr/>
            </p:nvSpPr>
            <p:spPr>
              <a:xfrm>
                <a:off x="3594182"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27" name="Rectangle 226">
                <a:extLst>
                  <a:ext uri="{FF2B5EF4-FFF2-40B4-BE49-F238E27FC236}">
                    <a16:creationId xmlns:a16="http://schemas.microsoft.com/office/drawing/2014/main" id="{E245A07F-3E52-4834-A85F-99C72A94FC95}"/>
                  </a:ext>
                </a:extLst>
              </p:cNvPr>
              <p:cNvSpPr/>
              <p:nvPr/>
            </p:nvSpPr>
            <p:spPr>
              <a:xfrm>
                <a:off x="370704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228" name="Straight Connector 227">
                <a:extLst>
                  <a:ext uri="{FF2B5EF4-FFF2-40B4-BE49-F238E27FC236}">
                    <a16:creationId xmlns:a16="http://schemas.microsoft.com/office/drawing/2014/main" id="{B7E5656E-B598-4A84-8A39-441A8AD58EB9}"/>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grpSp>
        <p:nvGrpSpPr>
          <p:cNvPr id="246" name="Group 245"/>
          <p:cNvGrpSpPr/>
          <p:nvPr/>
        </p:nvGrpSpPr>
        <p:grpSpPr>
          <a:xfrm>
            <a:off x="1979954" y="1855655"/>
            <a:ext cx="3213918" cy="3901443"/>
            <a:chOff x="5569178" y="1859676"/>
            <a:chExt cx="3213918" cy="3901443"/>
          </a:xfrm>
        </p:grpSpPr>
        <p:sp>
          <p:nvSpPr>
            <p:cNvPr id="247" name="TextBox 246">
              <a:extLst>
                <a:ext uri="{FF2B5EF4-FFF2-40B4-BE49-F238E27FC236}">
                  <a16:creationId xmlns:a16="http://schemas.microsoft.com/office/drawing/2014/main" id="{1905EC65-369C-4B4C-84AA-57A410FEEA1D}"/>
                </a:ext>
              </a:extLst>
            </p:cNvPr>
            <p:cNvSpPr txBox="1"/>
            <p:nvPr/>
          </p:nvSpPr>
          <p:spPr>
            <a:xfrm>
              <a:off x="5916228" y="2148986"/>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134/227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160/218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145/219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149/226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180/291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114/154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190/290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104/155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141/199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153/246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146/236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145/209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22/34</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204/299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254/357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39/87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152/185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134/287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95/147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165/245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168/255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126/190</a:t>
              </a:r>
            </a:p>
          </p:txBody>
        </p:sp>
        <p:sp>
          <p:nvSpPr>
            <p:cNvPr id="248" name="TextBox 247">
              <a:extLst>
                <a:ext uri="{FF2B5EF4-FFF2-40B4-BE49-F238E27FC236}">
                  <a16:creationId xmlns:a16="http://schemas.microsoft.com/office/drawing/2014/main" id="{61CED61E-DD5D-4DA9-BDD7-8611CC443672}"/>
                </a:ext>
              </a:extLst>
            </p:cNvPr>
            <p:cNvSpPr txBox="1"/>
            <p:nvPr/>
          </p:nvSpPr>
          <p:spPr>
            <a:xfrm>
              <a:off x="7838607" y="2148986"/>
              <a:ext cx="944489"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0.62 (0.44, 0.87)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0.56 (0.41, 0.77)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0.54 (0.39, 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0.65 (0.47,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0.57 (0.42, 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0.62 (0.43, 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0.61 (0.45, 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0.56 (0.38, 0.82)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0.64 (0.46, 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0.55 (0.40, 0.76)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0.64 (0.46, 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0.53 (0.38, 0.73)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0.70 (0.29, 1.57)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0.52 (0.39, 0.69)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0.60 (0.47, 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0.47 (0.25, 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0.58 (0.42, 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0.56 (0.40, 0.79)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0.56 (0.38, 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0.67 (0.49, 0.91)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0.62 (0.45, 0.83)</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0.39 (0.49, 0.80)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9" name="TextBox 248">
              <a:extLst>
                <a:ext uri="{FF2B5EF4-FFF2-40B4-BE49-F238E27FC236}">
                  <a16:creationId xmlns:a16="http://schemas.microsoft.com/office/drawing/2014/main" id="{B65EB751-7897-4013-BDBE-51BACE1A96A9}"/>
                </a:ext>
              </a:extLst>
            </p:cNvPr>
            <p:cNvSpPr txBox="1"/>
            <p:nvPr/>
          </p:nvSpPr>
          <p:spPr>
            <a:xfrm>
              <a:off x="5569178" y="1859676"/>
              <a:ext cx="1253868"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1" i="0" u="none" strike="noStrike" cap="none" normalizeH="0" baseline="0">
                  <a:ln>
                    <a:noFill/>
                  </a:ln>
                  <a:solidFill>
                    <a:srgbClr val="4D4D4D"/>
                  </a:solidFill>
                  <a:uLnTx/>
                  <a:uFillTx/>
                  <a:latin typeface="Arial" charset="0"/>
                  <a:ea typeface="SimSun"/>
                  <a:cs typeface="Arial" charset="0"/>
                </a:rPr>
                <a:t>事件/患者的数量</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294/445</a:t>
              </a:r>
            </a:p>
          </p:txBody>
        </p:sp>
        <p:sp>
          <p:nvSpPr>
            <p:cNvPr id="250" name="TextBox 249">
              <a:extLst>
                <a:ext uri="{FF2B5EF4-FFF2-40B4-BE49-F238E27FC236}">
                  <a16:creationId xmlns:a16="http://schemas.microsoft.com/office/drawing/2014/main" id="{EA1F287C-A7D2-431E-B806-3184EBAE7995}"/>
                </a:ext>
              </a:extLst>
            </p:cNvPr>
            <p:cNvSpPr txBox="1"/>
            <p:nvPr/>
          </p:nvSpPr>
          <p:spPr>
            <a:xfrm>
              <a:off x="7838607" y="1859676"/>
              <a:ext cx="94448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1" i="0" u="none" strike="noStrike" cap="none" normalizeH="0" baseline="0">
                  <a:ln>
                    <a:noFill/>
                  </a:ln>
                  <a:solidFill>
                    <a:srgbClr val="4D4D4D"/>
                  </a:solidFill>
                  <a:uLnTx/>
                  <a:uFillTx/>
                  <a:latin typeface="Arial" charset="0"/>
                  <a:ea typeface="SimSun"/>
                  <a:cs typeface="Arial" charset="0"/>
                </a:rPr>
                <a:t>HR (95% CI)</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0.60 (0.47, 0.75)</a:t>
              </a:r>
            </a:p>
          </p:txBody>
        </p:sp>
        <p:grpSp>
          <p:nvGrpSpPr>
            <p:cNvPr id="251" name="Group 250">
              <a:extLst>
                <a:ext uri="{FF2B5EF4-FFF2-40B4-BE49-F238E27FC236}">
                  <a16:creationId xmlns:a16="http://schemas.microsoft.com/office/drawing/2014/main" id="{F4E51984-D3C8-435D-942C-DE538D25ADFD}"/>
                </a:ext>
              </a:extLst>
            </p:cNvPr>
            <p:cNvGrpSpPr/>
            <p:nvPr/>
          </p:nvGrpSpPr>
          <p:grpSpPr>
            <a:xfrm>
              <a:off x="6125768" y="1933404"/>
              <a:ext cx="2116444" cy="3827715"/>
              <a:chOff x="2594874" y="1616549"/>
              <a:chExt cx="2116444" cy="3827715"/>
            </a:xfrm>
          </p:grpSpPr>
          <p:grpSp>
            <p:nvGrpSpPr>
              <p:cNvPr id="252" name="Group 251">
                <a:extLst>
                  <a:ext uri="{FF2B5EF4-FFF2-40B4-BE49-F238E27FC236}">
                    <a16:creationId xmlns:a16="http://schemas.microsoft.com/office/drawing/2014/main" id="{9AF4E6F3-A46B-4880-9F1C-F3F32840C28D}"/>
                  </a:ext>
                </a:extLst>
              </p:cNvPr>
              <p:cNvGrpSpPr/>
              <p:nvPr/>
            </p:nvGrpSpPr>
            <p:grpSpPr>
              <a:xfrm>
                <a:off x="2594874" y="5069840"/>
                <a:ext cx="2116444" cy="374424"/>
                <a:chOff x="2594874" y="5069840"/>
                <a:chExt cx="2116444" cy="374424"/>
              </a:xfrm>
            </p:grpSpPr>
            <p:grpSp>
              <p:nvGrpSpPr>
                <p:cNvPr id="301" name="Group 300">
                  <a:extLst>
                    <a:ext uri="{FF2B5EF4-FFF2-40B4-BE49-F238E27FC236}">
                      <a16:creationId xmlns:a16="http://schemas.microsoft.com/office/drawing/2014/main" id="{3DC18A71-14E9-419E-9E63-89E3B65FBCC5}"/>
                    </a:ext>
                  </a:extLst>
                </p:cNvPr>
                <p:cNvGrpSpPr/>
                <p:nvPr/>
              </p:nvGrpSpPr>
              <p:grpSpPr>
                <a:xfrm>
                  <a:off x="2683549" y="5069840"/>
                  <a:ext cx="1749135" cy="241821"/>
                  <a:chOff x="2683549" y="5069840"/>
                  <a:chExt cx="1749135" cy="241821"/>
                </a:xfrm>
              </p:grpSpPr>
              <p:grpSp>
                <p:nvGrpSpPr>
                  <p:cNvPr id="306" name="Group 305">
                    <a:extLst>
                      <a:ext uri="{FF2B5EF4-FFF2-40B4-BE49-F238E27FC236}">
                        <a16:creationId xmlns:a16="http://schemas.microsoft.com/office/drawing/2014/main" id="{0BEDA7BB-7125-4CD6-B752-239E59EE590C}"/>
                      </a:ext>
                    </a:extLst>
                  </p:cNvPr>
                  <p:cNvGrpSpPr/>
                  <p:nvPr/>
                </p:nvGrpSpPr>
                <p:grpSpPr>
                  <a:xfrm>
                    <a:off x="2839023" y="5069840"/>
                    <a:ext cx="1408858" cy="72000"/>
                    <a:chOff x="2839023" y="5069840"/>
                    <a:chExt cx="1408858" cy="72000"/>
                  </a:xfrm>
                </p:grpSpPr>
                <p:cxnSp>
                  <p:nvCxnSpPr>
                    <p:cNvPr id="312" name="Straight Connector 311">
                      <a:extLst>
                        <a:ext uri="{FF2B5EF4-FFF2-40B4-BE49-F238E27FC236}">
                          <a16:creationId xmlns:a16="http://schemas.microsoft.com/office/drawing/2014/main" id="{9C4C0A6E-C159-4650-83A5-E8161BAA5BD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FCB04284-34E7-471A-8EBC-92CA38BD9B22}"/>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B7D1F45B-3171-4CB1-AA12-DE78AA1E1352}"/>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B5E24B9A-97B3-4651-BDDD-73B99F616BED}"/>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A9397390-FEFD-42C5-B122-E4FD7654D12B}"/>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F24D8A0D-A1DE-4F38-879F-990ECEF39917}"/>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307" name="TextBox 306">
                    <a:extLst>
                      <a:ext uri="{FF2B5EF4-FFF2-40B4-BE49-F238E27FC236}">
                        <a16:creationId xmlns:a16="http://schemas.microsoft.com/office/drawing/2014/main" id="{3F4F7974-164A-497E-A65A-2836FADA5E20}"/>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0.1</a:t>
                    </a:r>
                  </a:p>
                </p:txBody>
              </p:sp>
              <p:sp>
                <p:nvSpPr>
                  <p:cNvPr id="308" name="TextBox 307">
                    <a:extLst>
                      <a:ext uri="{FF2B5EF4-FFF2-40B4-BE49-F238E27FC236}">
                        <a16:creationId xmlns:a16="http://schemas.microsoft.com/office/drawing/2014/main" id="{2287BF9E-AD69-4AF9-9B53-7A3DC8CADF71}"/>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0.2</a:t>
                    </a:r>
                  </a:p>
                </p:txBody>
              </p:sp>
              <p:sp>
                <p:nvSpPr>
                  <p:cNvPr id="309" name="TextBox 308">
                    <a:extLst>
                      <a:ext uri="{FF2B5EF4-FFF2-40B4-BE49-F238E27FC236}">
                        <a16:creationId xmlns:a16="http://schemas.microsoft.com/office/drawing/2014/main" id="{EB8D2A7D-6DD9-4B94-8085-B2F33C6B3461}"/>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0.5</a:t>
                    </a:r>
                  </a:p>
                </p:txBody>
              </p:sp>
              <p:sp>
                <p:nvSpPr>
                  <p:cNvPr id="310" name="TextBox 309">
                    <a:extLst>
                      <a:ext uri="{FF2B5EF4-FFF2-40B4-BE49-F238E27FC236}">
                        <a16:creationId xmlns:a16="http://schemas.microsoft.com/office/drawing/2014/main" id="{B8C4C959-C8C3-4F51-92FB-B3D0DF712386}"/>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1.0</a:t>
                    </a:r>
                  </a:p>
                </p:txBody>
              </p:sp>
              <p:sp>
                <p:nvSpPr>
                  <p:cNvPr id="311" name="TextBox 310">
                    <a:extLst>
                      <a:ext uri="{FF2B5EF4-FFF2-40B4-BE49-F238E27FC236}">
                        <a16:creationId xmlns:a16="http://schemas.microsoft.com/office/drawing/2014/main" id="{7798FE43-7851-40E2-B26F-96E5F854B0CE}"/>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2.0</a:t>
                    </a:r>
                  </a:p>
                </p:txBody>
              </p:sp>
            </p:grpSp>
            <p:sp>
              <p:nvSpPr>
                <p:cNvPr id="302" name="TextBox 301">
                  <a:extLst>
                    <a:ext uri="{FF2B5EF4-FFF2-40B4-BE49-F238E27FC236}">
                      <a16:creationId xmlns:a16="http://schemas.microsoft.com/office/drawing/2014/main" id="{0AACACE5-8BC4-4837-9FE1-37092AD0B063}"/>
                    </a:ext>
                  </a:extLst>
                </p:cNvPr>
                <p:cNvSpPr txBox="1"/>
                <p:nvPr/>
              </p:nvSpPr>
              <p:spPr>
                <a:xfrm>
                  <a:off x="2594874" y="5228820"/>
                  <a:ext cx="138050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ENCO/BINI/CETUX 组更好</a:t>
                  </a:r>
                </a:p>
              </p:txBody>
            </p:sp>
            <p:sp>
              <p:nvSpPr>
                <p:cNvPr id="303" name="TextBox 302">
                  <a:extLst>
                    <a:ext uri="{FF2B5EF4-FFF2-40B4-BE49-F238E27FC236}">
                      <a16:creationId xmlns:a16="http://schemas.microsoft.com/office/drawing/2014/main" id="{71130285-4EFC-409E-BCA3-BC26FA2D1B1B}"/>
                    </a:ext>
                  </a:extLst>
                </p:cNvPr>
                <p:cNvSpPr txBox="1"/>
                <p:nvPr/>
              </p:nvSpPr>
              <p:spPr>
                <a:xfrm>
                  <a:off x="3901480" y="5228820"/>
                  <a:ext cx="809838"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4D4D4D"/>
                      </a:solidFill>
                      <a:uLnTx/>
                      <a:uFillTx/>
                      <a:latin typeface="Arial" charset="0"/>
                      <a:ea typeface="SimSun"/>
                      <a:cs typeface="Arial" charset="0"/>
                    </a:rPr>
                    <a:t>对照组更好</a:t>
                  </a:r>
                </a:p>
              </p:txBody>
            </p:sp>
            <p:cxnSp>
              <p:nvCxnSpPr>
                <p:cNvPr id="304" name="Straight Arrow Connector 303">
                  <a:extLst>
                    <a:ext uri="{FF2B5EF4-FFF2-40B4-BE49-F238E27FC236}">
                      <a16:creationId xmlns:a16="http://schemas.microsoft.com/office/drawing/2014/main" id="{7FEAB3AB-BD97-49C6-93B3-49BE7455CDF7}"/>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05" name="Straight Arrow Connector 304">
                  <a:extLst>
                    <a:ext uri="{FF2B5EF4-FFF2-40B4-BE49-F238E27FC236}">
                      <a16:creationId xmlns:a16="http://schemas.microsoft.com/office/drawing/2014/main" id="{B0E9C28C-3E4A-4C73-B89C-28DC17A57E24}"/>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253" name="Straight Connector 252">
                <a:extLst>
                  <a:ext uri="{FF2B5EF4-FFF2-40B4-BE49-F238E27FC236}">
                    <a16:creationId xmlns:a16="http://schemas.microsoft.com/office/drawing/2014/main" id="{AD11D833-AF4D-4C6B-B586-E58C082168EA}"/>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7C7EC8DA-B557-4B71-A22C-21CA139EF3F9}"/>
                  </a:ext>
                </a:extLst>
              </p:cNvPr>
              <p:cNvCxnSpPr/>
              <p:nvPr/>
            </p:nvCxnSpPr>
            <p:spPr>
              <a:xfrm>
                <a:off x="3622073" y="1735567"/>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5C380352-1D09-42CC-A188-EBAD232C9662}"/>
                  </a:ext>
                </a:extLst>
              </p:cNvPr>
              <p:cNvCxnSpPr/>
              <p:nvPr/>
            </p:nvCxnSpPr>
            <p:spPr>
              <a:xfrm>
                <a:off x="3603344" y="1960537"/>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AD3A3453-9E7C-4970-811A-252652D0FC79}"/>
                  </a:ext>
                </a:extLst>
              </p:cNvPr>
              <p:cNvCxnSpPr/>
              <p:nvPr/>
            </p:nvCxnSpPr>
            <p:spPr>
              <a:xfrm>
                <a:off x="3547695"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41C8BFCD-6776-41A3-8A9F-D667918A6C69}"/>
                  </a:ext>
                </a:extLst>
              </p:cNvPr>
              <p:cNvCxnSpPr/>
              <p:nvPr/>
            </p:nvCxnSpPr>
            <p:spPr>
              <a:xfrm>
                <a:off x="3569769" y="2243562"/>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E415B356-4138-4399-8024-CBF23207619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8D2D29C-E88A-452D-B4CD-17EA27613CF8}"/>
                  </a:ext>
                </a:extLst>
              </p:cNvPr>
              <p:cNvCxnSpPr/>
              <p:nvPr/>
            </p:nvCxnSpPr>
            <p:spPr>
              <a:xfrm>
                <a:off x="3591826" y="2537471"/>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13C4028A-9BE1-4A60-982E-41F74EE8B6B6}"/>
                  </a:ext>
                </a:extLst>
              </p:cNvPr>
              <p:cNvCxnSpPr/>
              <p:nvPr/>
            </p:nvCxnSpPr>
            <p:spPr>
              <a:xfrm>
                <a:off x="3594780" y="263445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B08AFDBD-BA58-42A1-8805-BD4956D868DB}"/>
                  </a:ext>
                </a:extLst>
              </p:cNvPr>
              <p:cNvCxnSpPr/>
              <p:nvPr/>
            </p:nvCxnSpPr>
            <p:spPr>
              <a:xfrm>
                <a:off x="3575032"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6A937C6E-B3F3-4E23-9294-DC4B3CB3BC10}"/>
                  </a:ext>
                </a:extLst>
              </p:cNvPr>
              <p:cNvCxnSpPr/>
              <p:nvPr/>
            </p:nvCxnSpPr>
            <p:spPr>
              <a:xfrm>
                <a:off x="3557096" y="29253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EE2672E6-0596-4F19-991A-9D71568A286A}"/>
                  </a:ext>
                </a:extLst>
              </p:cNvPr>
              <p:cNvCxnSpPr/>
              <p:nvPr/>
            </p:nvCxnSpPr>
            <p:spPr>
              <a:xfrm>
                <a:off x="3600554" y="311936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CF8DBA7D-4C1F-48E6-ABF5-56B72A398165}"/>
                  </a:ext>
                </a:extLst>
              </p:cNvPr>
              <p:cNvCxnSpPr/>
              <p:nvPr/>
            </p:nvCxnSpPr>
            <p:spPr>
              <a:xfrm>
                <a:off x="3570792" y="3219806"/>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8D2D2561-A306-4940-996E-F5FAD9E71584}"/>
                  </a:ext>
                </a:extLst>
              </p:cNvPr>
              <p:cNvCxnSpPr/>
              <p:nvPr/>
            </p:nvCxnSpPr>
            <p:spPr>
              <a:xfrm>
                <a:off x="3617906" y="34137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FF56DE73-AE56-4722-8595-109BF61A44EB}"/>
                  </a:ext>
                </a:extLst>
              </p:cNvPr>
              <p:cNvCxnSpPr/>
              <p:nvPr/>
            </p:nvCxnSpPr>
            <p:spPr>
              <a:xfrm>
                <a:off x="3556901" y="350382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1374F345-FE75-4534-BCD7-87A2906B70F6}"/>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CDEB3F7B-039F-4817-BC59-3F1EE1F5E609}"/>
                  </a:ext>
                </a:extLst>
              </p:cNvPr>
              <p:cNvCxnSpPr/>
              <p:nvPr/>
            </p:nvCxnSpPr>
            <p:spPr>
              <a:xfrm>
                <a:off x="3557410" y="3798240"/>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0B674216-730E-426D-B609-78578CE1DC4F}"/>
                  </a:ext>
                </a:extLst>
              </p:cNvPr>
              <p:cNvCxnSpPr/>
              <p:nvPr/>
            </p:nvCxnSpPr>
            <p:spPr>
              <a:xfrm>
                <a:off x="3625186" y="3995669"/>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121C4686-D021-4651-94A1-6A1CB31D4905}"/>
                  </a:ext>
                </a:extLst>
              </p:cNvPr>
              <p:cNvCxnSpPr/>
              <p:nvPr/>
            </p:nvCxnSpPr>
            <p:spPr>
              <a:xfrm>
                <a:off x="3409659" y="4092653"/>
                <a:ext cx="43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30C6D881-3649-467E-8963-F166C19EA182}"/>
                  </a:ext>
                </a:extLst>
              </p:cNvPr>
              <p:cNvCxnSpPr/>
              <p:nvPr/>
            </p:nvCxnSpPr>
            <p:spPr>
              <a:xfrm>
                <a:off x="3583764"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EBD8CE38-079D-4E23-BFEE-4C0F75FE5F52}"/>
                  </a:ext>
                </a:extLst>
              </p:cNvPr>
              <p:cNvCxnSpPr/>
              <p:nvPr/>
            </p:nvCxnSpPr>
            <p:spPr>
              <a:xfrm>
                <a:off x="3562884" y="438360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90CE69A9-89CD-4F1B-A815-94AD1B7FE97E}"/>
                  </a:ext>
                </a:extLst>
              </p:cNvPr>
              <p:cNvCxnSpPr/>
              <p:nvPr/>
            </p:nvCxnSpPr>
            <p:spPr>
              <a:xfrm>
                <a:off x="3563004" y="458449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9B959E91-42AC-448B-B1B7-FC4682E88B49}"/>
                  </a:ext>
                </a:extLst>
              </p:cNvPr>
              <p:cNvCxnSpPr/>
              <p:nvPr/>
            </p:nvCxnSpPr>
            <p:spPr>
              <a:xfrm>
                <a:off x="3640374" y="4678013"/>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AD534FFC-F473-44E0-AE5D-4280FA5006CB}"/>
                  </a:ext>
                </a:extLst>
              </p:cNvPr>
              <p:cNvCxnSpPr/>
              <p:nvPr/>
            </p:nvCxnSpPr>
            <p:spPr>
              <a:xfrm>
                <a:off x="3617546" y="4871978"/>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80F2B183-F9F2-4B13-A2E1-2407EB7EEC68}"/>
                  </a:ext>
                </a:extLst>
              </p:cNvPr>
              <p:cNvCxnSpPr/>
              <p:nvPr/>
            </p:nvCxnSpPr>
            <p:spPr>
              <a:xfrm>
                <a:off x="3565445" y="49654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277" name="Rectangle 276">
                <a:extLst>
                  <a:ext uri="{FF2B5EF4-FFF2-40B4-BE49-F238E27FC236}">
                    <a16:creationId xmlns:a16="http://schemas.microsoft.com/office/drawing/2014/main" id="{02E68E01-F608-4B7F-8FAC-BC74666690EF}"/>
                  </a:ext>
                </a:extLst>
              </p:cNvPr>
              <p:cNvSpPr/>
              <p:nvPr/>
            </p:nvSpPr>
            <p:spPr>
              <a:xfrm>
                <a:off x="367071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8" name="Rectangle 277">
                <a:extLst>
                  <a:ext uri="{FF2B5EF4-FFF2-40B4-BE49-F238E27FC236}">
                    <a16:creationId xmlns:a16="http://schemas.microsoft.com/office/drawing/2014/main" id="{A32D76A9-368A-4A8A-B0B9-DA230B6D0862}"/>
                  </a:ext>
                </a:extLst>
              </p:cNvPr>
              <p:cNvSpPr/>
              <p:nvPr/>
            </p:nvSpPr>
            <p:spPr>
              <a:xfrm>
                <a:off x="3677595"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9" name="Rectangle 278">
                <a:extLst>
                  <a:ext uri="{FF2B5EF4-FFF2-40B4-BE49-F238E27FC236}">
                    <a16:creationId xmlns:a16="http://schemas.microsoft.com/office/drawing/2014/main" id="{66AC971B-79D8-4523-8D86-1285537FDD91}"/>
                  </a:ext>
                </a:extLst>
              </p:cNvPr>
              <p:cNvSpPr/>
              <p:nvPr/>
            </p:nvSpPr>
            <p:spPr>
              <a:xfrm>
                <a:off x="3657234"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0" name="Rectangle 279">
                <a:extLst>
                  <a:ext uri="{FF2B5EF4-FFF2-40B4-BE49-F238E27FC236}">
                    <a16:creationId xmlns:a16="http://schemas.microsoft.com/office/drawing/2014/main" id="{CB309301-A38F-4BCA-9669-7E31C2974739}"/>
                  </a:ext>
                </a:extLst>
              </p:cNvPr>
              <p:cNvSpPr/>
              <p:nvPr/>
            </p:nvSpPr>
            <p:spPr>
              <a:xfrm>
                <a:off x="3626223"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1" name="Rectangle 280">
                <a:extLst>
                  <a:ext uri="{FF2B5EF4-FFF2-40B4-BE49-F238E27FC236}">
                    <a16:creationId xmlns:a16="http://schemas.microsoft.com/office/drawing/2014/main" id="{E0F6935F-0ADA-43F3-AFEC-B256A40543D2}"/>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2" name="Rectangle 281">
                <a:extLst>
                  <a:ext uri="{FF2B5EF4-FFF2-40B4-BE49-F238E27FC236}">
                    <a16:creationId xmlns:a16="http://schemas.microsoft.com/office/drawing/2014/main" id="{3A21C180-E957-44BB-9823-99D4CEF35A15}"/>
                  </a:ext>
                </a:extLst>
              </p:cNvPr>
              <p:cNvSpPr/>
              <p:nvPr/>
            </p:nvSpPr>
            <p:spPr>
              <a:xfrm>
                <a:off x="365782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3" name="Rectangle 282">
                <a:extLst>
                  <a:ext uri="{FF2B5EF4-FFF2-40B4-BE49-F238E27FC236}">
                    <a16:creationId xmlns:a16="http://schemas.microsoft.com/office/drawing/2014/main" id="{62203B8C-49B6-4C11-834D-B8F2F8F5215D}"/>
                  </a:ext>
                </a:extLst>
              </p:cNvPr>
              <p:cNvSpPr/>
              <p:nvPr/>
            </p:nvSpPr>
            <p:spPr>
              <a:xfrm>
                <a:off x="3677889"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4" name="Rectangle 283">
                <a:extLst>
                  <a:ext uri="{FF2B5EF4-FFF2-40B4-BE49-F238E27FC236}">
                    <a16:creationId xmlns:a16="http://schemas.microsoft.com/office/drawing/2014/main" id="{E2EF1B97-B669-4A3B-A0E5-3644DF14F56F}"/>
                  </a:ext>
                </a:extLst>
              </p:cNvPr>
              <p:cNvSpPr/>
              <p:nvPr/>
            </p:nvSpPr>
            <p:spPr>
              <a:xfrm>
                <a:off x="3670340"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5" name="Rectangle 284">
                <a:extLst>
                  <a:ext uri="{FF2B5EF4-FFF2-40B4-BE49-F238E27FC236}">
                    <a16:creationId xmlns:a16="http://schemas.microsoft.com/office/drawing/2014/main" id="{E3A7E9A2-EC76-46B5-9E91-571147BF5727}"/>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6" name="Rectangle 285">
                <a:extLst>
                  <a:ext uri="{FF2B5EF4-FFF2-40B4-BE49-F238E27FC236}">
                    <a16:creationId xmlns:a16="http://schemas.microsoft.com/office/drawing/2014/main" id="{95A1F9F4-ADE2-48B4-9068-C73B504F831C}"/>
                  </a:ext>
                </a:extLst>
              </p:cNvPr>
              <p:cNvSpPr/>
              <p:nvPr/>
            </p:nvSpPr>
            <p:spPr>
              <a:xfrm>
                <a:off x="368593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7" name="Rectangle 286">
                <a:extLst>
                  <a:ext uri="{FF2B5EF4-FFF2-40B4-BE49-F238E27FC236}">
                    <a16:creationId xmlns:a16="http://schemas.microsoft.com/office/drawing/2014/main" id="{05B69792-47BC-4606-BCDB-8061AFA33F5C}"/>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8" name="Rectangle 287">
                <a:extLst>
                  <a:ext uri="{FF2B5EF4-FFF2-40B4-BE49-F238E27FC236}">
                    <a16:creationId xmlns:a16="http://schemas.microsoft.com/office/drawing/2014/main" id="{FB236865-5931-4F0A-BD38-DE3FD45E05BC}"/>
                  </a:ext>
                </a:extLst>
              </p:cNvPr>
              <p:cNvSpPr/>
              <p:nvPr/>
            </p:nvSpPr>
            <p:spPr>
              <a:xfrm>
                <a:off x="3689763"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89" name="Rectangle 288">
                <a:extLst>
                  <a:ext uri="{FF2B5EF4-FFF2-40B4-BE49-F238E27FC236}">
                    <a16:creationId xmlns:a16="http://schemas.microsoft.com/office/drawing/2014/main" id="{9073832E-6724-4CBF-9BBD-1FEC4C13D714}"/>
                  </a:ext>
                </a:extLst>
              </p:cNvPr>
              <p:cNvSpPr/>
              <p:nvPr/>
            </p:nvSpPr>
            <p:spPr>
              <a:xfrm>
                <a:off x="3642047"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0" name="Rectangle 289">
                <a:extLst>
                  <a:ext uri="{FF2B5EF4-FFF2-40B4-BE49-F238E27FC236}">
                    <a16:creationId xmlns:a16="http://schemas.microsoft.com/office/drawing/2014/main" id="{40D4FEF4-37AE-4F74-AA38-2F8E92676DA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1" name="Rectangle 290">
                <a:extLst>
                  <a:ext uri="{FF2B5EF4-FFF2-40B4-BE49-F238E27FC236}">
                    <a16:creationId xmlns:a16="http://schemas.microsoft.com/office/drawing/2014/main" id="{CDE336F0-CD8F-4582-940D-3A7E227A9CA6}"/>
                  </a:ext>
                </a:extLst>
              </p:cNvPr>
              <p:cNvSpPr/>
              <p:nvPr/>
            </p:nvSpPr>
            <p:spPr>
              <a:xfrm>
                <a:off x="3630302"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2" name="Rectangle 291">
                <a:extLst>
                  <a:ext uri="{FF2B5EF4-FFF2-40B4-BE49-F238E27FC236}">
                    <a16:creationId xmlns:a16="http://schemas.microsoft.com/office/drawing/2014/main" id="{36D75448-6ACB-4DFD-8E68-71C27BFFBBEB}"/>
                  </a:ext>
                </a:extLst>
              </p:cNvPr>
              <p:cNvSpPr/>
              <p:nvPr/>
            </p:nvSpPr>
            <p:spPr>
              <a:xfrm>
                <a:off x="3676162"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3" name="Rectangle 292">
                <a:extLst>
                  <a:ext uri="{FF2B5EF4-FFF2-40B4-BE49-F238E27FC236}">
                    <a16:creationId xmlns:a16="http://schemas.microsoft.com/office/drawing/2014/main" id="{C3A2B57F-E98E-4777-9E77-96BABA2E590A}"/>
                  </a:ext>
                </a:extLst>
              </p:cNvPr>
              <p:cNvSpPr/>
              <p:nvPr/>
            </p:nvSpPr>
            <p:spPr>
              <a:xfrm>
                <a:off x="3594474"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4" name="Rectangle 293">
                <a:extLst>
                  <a:ext uri="{FF2B5EF4-FFF2-40B4-BE49-F238E27FC236}">
                    <a16:creationId xmlns:a16="http://schemas.microsoft.com/office/drawing/2014/main" id="{F2393676-D376-42D7-B81E-628020DFC974}"/>
                  </a:ext>
                </a:extLst>
              </p:cNvPr>
              <p:cNvSpPr/>
              <p:nvPr/>
            </p:nvSpPr>
            <p:spPr>
              <a:xfrm>
                <a:off x="3671886"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5" name="Rectangle 294">
                <a:extLst>
                  <a:ext uri="{FF2B5EF4-FFF2-40B4-BE49-F238E27FC236}">
                    <a16:creationId xmlns:a16="http://schemas.microsoft.com/office/drawing/2014/main" id="{95EFDD44-1D42-4446-80CA-C9115D60F487}"/>
                  </a:ext>
                </a:extLst>
              </p:cNvPr>
              <p:cNvSpPr/>
              <p:nvPr/>
            </p:nvSpPr>
            <p:spPr>
              <a:xfrm>
                <a:off x="3634346"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6" name="Rectangle 295">
                <a:extLst>
                  <a:ext uri="{FF2B5EF4-FFF2-40B4-BE49-F238E27FC236}">
                    <a16:creationId xmlns:a16="http://schemas.microsoft.com/office/drawing/2014/main" id="{B4BAAF52-9F5E-4161-8E1F-82727985A170}"/>
                  </a:ext>
                </a:extLst>
              </p:cNvPr>
              <p:cNvSpPr/>
              <p:nvPr/>
            </p:nvSpPr>
            <p:spPr>
              <a:xfrm>
                <a:off x="3641896"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7" name="Rectangle 296">
                <a:extLst>
                  <a:ext uri="{FF2B5EF4-FFF2-40B4-BE49-F238E27FC236}">
                    <a16:creationId xmlns:a16="http://schemas.microsoft.com/office/drawing/2014/main" id="{13E44291-98BA-47B8-8E9B-0DB93F32C3DD}"/>
                  </a:ext>
                </a:extLst>
              </p:cNvPr>
              <p:cNvSpPr/>
              <p:nvPr/>
            </p:nvSpPr>
            <p:spPr>
              <a:xfrm>
                <a:off x="3693094"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8" name="Rectangle 297">
                <a:extLst>
                  <a:ext uri="{FF2B5EF4-FFF2-40B4-BE49-F238E27FC236}">
                    <a16:creationId xmlns:a16="http://schemas.microsoft.com/office/drawing/2014/main" id="{2D887742-11E2-4295-8F03-AAE4F3207C03}"/>
                  </a:ext>
                </a:extLst>
              </p:cNvPr>
              <p:cNvSpPr/>
              <p:nvPr/>
            </p:nvSpPr>
            <p:spPr>
              <a:xfrm>
                <a:off x="3690130"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99" name="Rectangle 298">
                <a:extLst>
                  <a:ext uri="{FF2B5EF4-FFF2-40B4-BE49-F238E27FC236}">
                    <a16:creationId xmlns:a16="http://schemas.microsoft.com/office/drawing/2014/main" id="{01DBEE7B-6196-4ACA-881E-A3C42C59C9E2}"/>
                  </a:ext>
                </a:extLst>
              </p:cNvPr>
              <p:cNvSpPr/>
              <p:nvPr/>
            </p:nvSpPr>
            <p:spPr>
              <a:xfrm>
                <a:off x="366471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300" name="Straight Connector 299">
                <a:extLst>
                  <a:ext uri="{FF2B5EF4-FFF2-40B4-BE49-F238E27FC236}">
                    <a16:creationId xmlns:a16="http://schemas.microsoft.com/office/drawing/2014/main" id="{13973655-343B-4E82-8C45-8FE4D872205A}"/>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sp>
        <p:nvSpPr>
          <p:cNvPr id="318" name="TextBox 317"/>
          <p:cNvSpPr txBox="1"/>
          <p:nvPr/>
        </p:nvSpPr>
        <p:spPr>
          <a:xfrm>
            <a:off x="6228277" y="1521485"/>
            <a:ext cx="204414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二联药物 vs. 对照</a:t>
            </a:r>
          </a:p>
        </p:txBody>
      </p:sp>
      <p:sp>
        <p:nvSpPr>
          <p:cNvPr id="319" name="TextBox 318"/>
          <p:cNvSpPr txBox="1"/>
          <p:nvPr/>
        </p:nvSpPr>
        <p:spPr>
          <a:xfrm>
            <a:off x="2729176" y="1526154"/>
            <a:ext cx="189814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三联药物 vs. 对照</a:t>
            </a:r>
          </a:p>
        </p:txBody>
      </p:sp>
      <p:sp>
        <p:nvSpPr>
          <p:cNvPr id="320" name="Rectangle 319"/>
          <p:cNvSpPr/>
          <p:nvPr/>
        </p:nvSpPr>
        <p:spPr>
          <a:xfrm>
            <a:off x="3835260" y="1277423"/>
            <a:ext cx="1473480" cy="338554"/>
          </a:xfrm>
          <a:prstGeom prst="rect">
            <a:avLst/>
          </a:prstGeom>
        </p:spPr>
        <p:txBody>
          <a:bodyPr wrap="none">
            <a:spAutoFit/>
          </a:bodyPr>
          <a:lstStyle/>
          <a:p>
            <a:pPr marL="0" indent="0">
              <a:buNone/>
            </a:pPr>
            <a:r>
              <a:rPr lang="zh-CN" sz="1600" b="1"/>
              <a:t>OS（更新的）</a:t>
            </a:r>
          </a:p>
        </p:txBody>
      </p:sp>
    </p:spTree>
    <p:extLst>
      <p:ext uri="{BB962C8B-B14F-4D97-AF65-F5344CB8AC3E}">
        <p14:creationId xmlns:p14="http://schemas.microsoft.com/office/powerpoint/2010/main" val="12880360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4001：康奈非尼加上西妥昔单抗（联合或不联合比美替尼）用于 BRAF V600E 转移性结直肠癌：对比选择伊立替康或 FOLFIRI 联合西妥昔单抗的一项随机化、三组、III 期研究的更新生存率结果 (BEACON CRC) – Kopetz S 等人</a:t>
            </a:r>
          </a:p>
        </p:txBody>
      </p:sp>
      <p:sp>
        <p:nvSpPr>
          <p:cNvPr id="3" name="Content Placeholder 2"/>
          <p:cNvSpPr>
            <a:spLocks noGrp="1"/>
          </p:cNvSpPr>
          <p:nvPr>
            <p:ph idx="1"/>
          </p:nvPr>
        </p:nvSpPr>
        <p:spPr/>
        <p:txBody>
          <a:bodyPr/>
          <a:lstStyle/>
          <a:p>
            <a:pPr marL="0" indent="0">
              <a:buNone/>
            </a:pPr>
            <a:r>
              <a:rPr lang="zh-CN" b="1" dirty="0"/>
              <a:t>关键结果（续</a:t>
            </a:r>
            <a:r>
              <a:rPr lang="zh-CN" b="1" dirty="0" smtClean="0"/>
              <a:t>）</a:t>
            </a:r>
            <a:endParaRPr lang="fr-FR" altLang="zh-CN" b="1" dirty="0" smtClean="0"/>
          </a:p>
          <a:p>
            <a:pPr marL="0" indent="0">
              <a:spcBef>
                <a:spcPts val="24000"/>
              </a:spcBef>
              <a:buNone/>
            </a:pPr>
            <a:r>
              <a:rPr lang="zh-CN" b="1" dirty="0" smtClean="0"/>
              <a:t>结</a:t>
            </a:r>
            <a:r>
              <a:rPr lang="zh-CN" b="1" dirty="0"/>
              <a:t>论</a:t>
            </a:r>
          </a:p>
          <a:p>
            <a:r>
              <a:rPr lang="zh-CN" b="1" dirty="0"/>
              <a:t>在 BRAF V600E 突变型 mCRC 患者中，相对于标准治疗，康奈非尼 + 西妥昔单抗显着改善 OS 和 PFS，而且疗效与三联药物治疗方案相似。</a:t>
            </a:r>
          </a:p>
          <a:p>
            <a:r>
              <a:rPr lang="zh-CN" b="1" dirty="0"/>
              <a:t>三联药物和二联药物治疗方案均具有良好的耐受性，与已知的个体安全性概况相一致</a:t>
            </a:r>
          </a:p>
        </p:txBody>
      </p:sp>
      <p:sp>
        <p:nvSpPr>
          <p:cNvPr id="4" name="Text Placeholder 3"/>
          <p:cNvSpPr>
            <a:spLocks noGrp="1"/>
          </p:cNvSpPr>
          <p:nvPr>
            <p:ph type="body" sz="quarter" idx="10"/>
          </p:nvPr>
        </p:nvSpPr>
        <p:spPr/>
        <p:txBody>
          <a:bodyPr/>
          <a:lstStyle/>
          <a:p>
            <a:r>
              <a:rPr lang="zh-CN"/>
              <a:t>*在任何治疗组≥5% 的患者中</a:t>
            </a:r>
          </a:p>
        </p:txBody>
      </p:sp>
      <p:sp>
        <p:nvSpPr>
          <p:cNvPr id="5" name="Text Placeholder 4"/>
          <p:cNvSpPr>
            <a:spLocks noGrp="1"/>
          </p:cNvSpPr>
          <p:nvPr>
            <p:ph type="body" sz="quarter" idx="11"/>
          </p:nvPr>
        </p:nvSpPr>
        <p:spPr/>
        <p:txBody>
          <a:bodyPr/>
          <a:lstStyle/>
          <a:p>
            <a:r>
              <a:rPr lang="zh-CN"/>
              <a:t>Kopetz S, et al.J Clin Oncol 2020;38(suppl);abstr 4001</a:t>
            </a:r>
          </a:p>
        </p:txBody>
      </p:sp>
      <p:graphicFrame>
        <p:nvGraphicFramePr>
          <p:cNvPr id="6" name="Group 88"/>
          <p:cNvGraphicFramePr>
            <a:graphicFrameLocks noGrp="1"/>
          </p:cNvGraphicFramePr>
          <p:nvPr>
            <p:extLst>
              <p:ext uri="{D42A27DB-BD31-4B8C-83A1-F6EECF244321}">
                <p14:modId xmlns:p14="http://schemas.microsoft.com/office/powerpoint/2010/main" val="3610648292"/>
              </p:ext>
            </p:extLst>
          </p:nvPr>
        </p:nvGraphicFramePr>
        <p:xfrm>
          <a:off x="4182699" y="1601189"/>
          <a:ext cx="4671590" cy="2866675"/>
        </p:xfrm>
        <a:graphic>
          <a:graphicData uri="http://schemas.openxmlformats.org/drawingml/2006/table">
            <a:tbl>
              <a:tblPr firstRow="1" bandRow="1">
                <a:tableStyleId>{69012ECD-51FC-41F1-AA8D-1B2483CD663E}</a:tableStyleId>
              </a:tblPr>
              <a:tblGrid>
                <a:gridCol w="1620501">
                  <a:extLst>
                    <a:ext uri="{9D8B030D-6E8A-4147-A177-3AD203B41FA5}">
                      <a16:colId xmlns:a16="http://schemas.microsoft.com/office/drawing/2014/main" val="20000"/>
                    </a:ext>
                  </a:extLst>
                </a:gridCol>
                <a:gridCol w="1192111">
                  <a:extLst>
                    <a:ext uri="{9D8B030D-6E8A-4147-A177-3AD203B41FA5}">
                      <a16:colId xmlns:a16="http://schemas.microsoft.com/office/drawing/2014/main" val="3397994981"/>
                    </a:ext>
                  </a:extLst>
                </a:gridCol>
                <a:gridCol w="929489">
                  <a:extLst>
                    <a:ext uri="{9D8B030D-6E8A-4147-A177-3AD203B41FA5}">
                      <a16:colId xmlns:a16="http://schemas.microsoft.com/office/drawing/2014/main" val="2460137384"/>
                    </a:ext>
                  </a:extLst>
                </a:gridCol>
                <a:gridCol w="929489">
                  <a:extLst>
                    <a:ext uri="{9D8B030D-6E8A-4147-A177-3AD203B41FA5}">
                      <a16:colId xmlns:a16="http://schemas.microsoft.com/office/drawing/2014/main" val="926671133"/>
                    </a:ext>
                  </a:extLst>
                </a:gridCol>
              </a:tblGrid>
              <a:tr h="5824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发生率</a:t>
                      </a:r>
                      <a:r>
                        <a:rPr kumimoji="0" lang="zh-CN" sz="1400" b="1" i="0" u="none" strike="noStrike" cap="none" normalizeH="0" baseline="0" noProof="0">
                          <a:ln>
                            <a:noFill/>
                          </a:ln>
                          <a:solidFill>
                            <a:schemeClr val="tx2"/>
                          </a:solidFill>
                          <a:latin typeface="+mn-lt"/>
                          <a:ea typeface="SimSun"/>
                          <a:cs typeface="Arial" panose="020B0604020202020204" pitchFamily="34" charset="0"/>
                        </a:rPr>
                        <a:t>≥</a:t>
                      </a:r>
                      <a:r>
                        <a:rPr kumimoji="0" lang="zh-CN" sz="1400" b="1" i="0" u="none" strike="noStrike" cap="none" normalizeH="0" baseline="0" noProof="0">
                          <a:ln>
                            <a:noFill/>
                          </a:ln>
                          <a:solidFill>
                            <a:schemeClr val="tx2"/>
                          </a:solidFill>
                          <a:latin typeface="+mn-lt"/>
                          <a:ea typeface="SimSun"/>
                          <a:cs typeface="Arial" charset="0"/>
                        </a:rPr>
                        <a:t>5% 的</a:t>
                      </a:r>
                      <a:r>
                        <a:rPr kumimoji="0" lang="zh-CN" sz="1400" b="1" i="0" u="none" strike="noStrike" cap="none" normalizeH="0" baseline="0" noProof="0">
                          <a:ln>
                            <a:noFill/>
                          </a:ln>
                          <a:solidFill>
                            <a:schemeClr val="tx2"/>
                          </a:solidFill>
                          <a:latin typeface="+mn-lt"/>
                          <a:ea typeface="SimSun"/>
                          <a:cs typeface="Arial" panose="020B0604020202020204" pitchFamily="34" charset="0"/>
                        </a:rPr>
                        <a:t>≥</a:t>
                      </a:r>
                      <a:r>
                        <a:rPr kumimoji="0" lang="zh-CN" sz="1400" b="1" i="0" u="none" strike="noStrike" cap="none" normalizeH="0" baseline="0" noProof="0">
                          <a:ln>
                            <a:noFill/>
                          </a:ln>
                          <a:solidFill>
                            <a:schemeClr val="tx2"/>
                          </a:solidFill>
                          <a:latin typeface="+mn-lt"/>
                          <a:ea typeface="SimSun"/>
                          <a:cs typeface="Arial" charset="0"/>
                        </a:rPr>
                        <a:t>3 级的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三联药物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n=222)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二联药物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n=216)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对照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n=193)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6043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腹痛</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恶心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&lt;1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33426">
                <a:tc>
                  <a:txBody>
                    <a:bodyPr/>
                    <a:lstStyle/>
                    <a:p>
                      <a:r>
                        <a:rPr lang="zh-CN" sz="1400">
                          <a:latin typeface="+mn-lt"/>
                          <a:ea typeface="SimSun"/>
                        </a:rPr>
                        <a:t>呕吐</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005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肠梗阻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866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肺栓塞</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乏力</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疲乏</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4043960768"/>
              </p:ext>
            </p:extLst>
          </p:nvPr>
        </p:nvGraphicFramePr>
        <p:xfrm>
          <a:off x="216000" y="1596728"/>
          <a:ext cx="3785633" cy="2843235"/>
        </p:xfrm>
        <a:graphic>
          <a:graphicData uri="http://schemas.openxmlformats.org/drawingml/2006/table">
            <a:tbl>
              <a:tblPr firstRow="1" bandRow="1">
                <a:tableStyleId>{69012ECD-51FC-41F1-AA8D-1B2483CD663E}</a:tableStyleId>
              </a:tblPr>
              <a:tblGrid>
                <a:gridCol w="1008000">
                  <a:extLst>
                    <a:ext uri="{9D8B030D-6E8A-4147-A177-3AD203B41FA5}">
                      <a16:colId xmlns:a16="http://schemas.microsoft.com/office/drawing/2014/main" val="20000"/>
                    </a:ext>
                  </a:extLst>
                </a:gridCol>
                <a:gridCol w="944485">
                  <a:extLst>
                    <a:ext uri="{9D8B030D-6E8A-4147-A177-3AD203B41FA5}">
                      <a16:colId xmlns:a16="http://schemas.microsoft.com/office/drawing/2014/main" val="3397994981"/>
                    </a:ext>
                  </a:extLst>
                </a:gridCol>
                <a:gridCol w="920315">
                  <a:extLst>
                    <a:ext uri="{9D8B030D-6E8A-4147-A177-3AD203B41FA5}">
                      <a16:colId xmlns:a16="http://schemas.microsoft.com/office/drawing/2014/main" val="2460137384"/>
                    </a:ext>
                  </a:extLst>
                </a:gridCol>
                <a:gridCol w="912833">
                  <a:extLst>
                    <a:ext uri="{9D8B030D-6E8A-4147-A177-3AD203B41FA5}">
                      <a16:colId xmlns:a16="http://schemas.microsoft.com/office/drawing/2014/main" val="4066993186"/>
                    </a:ext>
                  </a:extLst>
                </a:gridCol>
              </a:tblGrid>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PFS (BICR)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三联药物 (n=224)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二联药物 (n=220)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对照 (n=221)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971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事件，
</a:t>
                      </a:r>
                      <a:r>
                        <a:rPr kumimoji="0" lang="zh-CN" sz="1400" b="0" i="0" u="none" strike="noStrike" cap="none" normalizeH="0" baseline="0" noProof="0" dirty="0" smtClean="0">
                          <a:ln>
                            <a:noFill/>
                          </a:ln>
                          <a:solidFill>
                            <a:srgbClr val="4D4D4D"/>
                          </a:solidFill>
                          <a:latin typeface="+mn-lt"/>
                          <a:ea typeface="SimSun"/>
                          <a:cs typeface="Arial" charset="0"/>
                        </a:rPr>
                        <a:t>n </a:t>
                      </a:r>
                      <a:r>
                        <a:rPr kumimoji="0" lang="zh-CN" sz="1400" b="0" i="0" u="none" strike="noStrike" cap="none" normalizeH="0" baseline="0" noProof="0" dirty="0">
                          <a:ln>
                            <a:noFill/>
                          </a:ln>
                          <a:solidFill>
                            <a:srgbClr val="4D4D4D"/>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157 </a:t>
                      </a:r>
                      <a:r>
                        <a:rPr kumimoji="0" lang="en-GB" altLang="zh-CN" sz="1400" b="0" i="0" u="none" strike="noStrike" cap="none" normalizeH="0" baseline="0" noProof="0" dirty="0" smtClean="0">
                          <a:ln>
                            <a:noFill/>
                          </a:ln>
                          <a:solidFill>
                            <a:srgbClr val="4D4D4D"/>
                          </a:solidFill>
                          <a:latin typeface="+mn-lt"/>
                          <a:ea typeface="SimSun"/>
                          <a:cs typeface="Arial" charset="0"/>
                        </a:rPr>
                        <a:t/>
                      </a:r>
                      <a:br>
                        <a:rPr kumimoji="0" lang="en-GB" altLang="zh-CN" sz="1400" b="0" i="0" u="none" strike="noStrike" cap="none" normalizeH="0" baseline="0" noProof="0" dirty="0" smtClean="0">
                          <a:ln>
                            <a:noFill/>
                          </a:ln>
                          <a:solidFill>
                            <a:srgbClr val="4D4D4D"/>
                          </a:solidFill>
                          <a:latin typeface="+mn-lt"/>
                          <a:ea typeface="SimSun"/>
                          <a:cs typeface="Arial" charset="0"/>
                        </a:rPr>
                      </a:b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70.1)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167 (75.9)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147 (66.5)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中位数（月）(95%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4.5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4.2, 5.5)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4.3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4.1, 5.5)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1.5 
</a:t>
                      </a:r>
                      <a:r>
                        <a:rPr kumimoji="0" lang="zh-CN" sz="1400" b="0" i="0" u="none" strike="noStrike" cap="none" normalizeH="0" baseline="0" noProof="0" dirty="0" smtClean="0">
                          <a:ln>
                            <a:noFill/>
                          </a:ln>
                          <a:solidFill>
                            <a:srgbClr val="4D4D4D"/>
                          </a:solidFill>
                          <a:latin typeface="+mn-lt"/>
                          <a:ea typeface="SimSun"/>
                          <a:cs typeface="Arial" charset="0"/>
                        </a:rPr>
                        <a:t>(</a:t>
                      </a:r>
                      <a:r>
                        <a:rPr kumimoji="0" lang="zh-CN" sz="1400" b="0" i="0" u="none" strike="noStrike" cap="none" normalizeH="0" baseline="0" noProof="0" dirty="0">
                          <a:ln>
                            <a:noFill/>
                          </a:ln>
                          <a:solidFill>
                            <a:srgbClr val="4D4D4D"/>
                          </a:solidFill>
                          <a:latin typeface="+mn-lt"/>
                          <a:ea typeface="SimSun"/>
                          <a:cs typeface="Arial" charset="0"/>
                        </a:rPr>
                        <a:t>1.5, 1.9)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92256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HR（对比对照组）(95%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0.42 (0.33, 0.53)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0.44 (0.35, 0.55)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4244148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4500：曲妥珠单抗联合三联疗法用于治疗伴有 HER2 过表达的食管腺癌：NRG 肿瘤学/RTOG 1010 </a:t>
            </a:r>
            <a:r>
              <a:rPr lang="zh-CN" dirty="0" smtClean="0"/>
              <a:t>– </a:t>
            </a:r>
            <a:r>
              <a:rPr lang="zh-CN" dirty="0"/>
              <a:t>Safran H 等人</a:t>
            </a:r>
          </a:p>
        </p:txBody>
      </p:sp>
      <p:sp>
        <p:nvSpPr>
          <p:cNvPr id="3" name="Content Placeholder 2"/>
          <p:cNvSpPr>
            <a:spLocks noGrp="1"/>
          </p:cNvSpPr>
          <p:nvPr>
            <p:ph idx="1"/>
          </p:nvPr>
        </p:nvSpPr>
        <p:spPr/>
        <p:txBody>
          <a:bodyPr/>
          <a:lstStyle/>
          <a:p>
            <a:pPr marL="0" indent="0">
              <a:buNone/>
            </a:pPr>
            <a:r>
              <a:rPr lang="zh-CN" b="1" dirty="0"/>
              <a:t>研究目的</a:t>
            </a:r>
          </a:p>
          <a:p>
            <a:r>
              <a:rPr lang="zh-CN" dirty="0"/>
              <a:t>评价曲妥珠单抗 + 三联疗法用于治疗有食管腺癌和 HER2 过表达的患者的疗效和安全性</a:t>
            </a:r>
          </a:p>
        </p:txBody>
      </p:sp>
      <p:sp>
        <p:nvSpPr>
          <p:cNvPr id="4" name="Text Placeholder 3"/>
          <p:cNvSpPr>
            <a:spLocks noGrp="1"/>
          </p:cNvSpPr>
          <p:nvPr>
            <p:ph type="body" sz="quarter" idx="10"/>
          </p:nvPr>
        </p:nvSpPr>
        <p:spPr>
          <a:xfrm>
            <a:off x="365125" y="6096000"/>
            <a:ext cx="4283075" cy="487363"/>
          </a:xfrm>
        </p:spPr>
        <p:txBody>
          <a:bodyPr/>
          <a:lstStyle/>
          <a:p>
            <a:r>
              <a:rPr lang="zh-CN" dirty="0"/>
              <a:t>*紫杉醇 50 mg/m</a:t>
            </a:r>
            <a:r>
              <a:rPr lang="zh-CN" baseline="30000" dirty="0"/>
              <a:t>2</a:t>
            </a:r>
            <a:r>
              <a:rPr lang="zh-CN" dirty="0"/>
              <a:t>+ 卡铂 AUC2（6 周）联合放射治疗（50.4 Gy，分 28 次进行）</a:t>
            </a:r>
          </a:p>
        </p:txBody>
      </p:sp>
      <p:sp>
        <p:nvSpPr>
          <p:cNvPr id="5" name="Text Placeholder 4"/>
          <p:cNvSpPr>
            <a:spLocks noGrp="1"/>
          </p:cNvSpPr>
          <p:nvPr>
            <p:ph type="body" sz="quarter" idx="11"/>
          </p:nvPr>
        </p:nvSpPr>
        <p:spPr/>
        <p:txBody>
          <a:bodyPr/>
          <a:lstStyle/>
          <a:p>
            <a:r>
              <a:rPr lang="zh-CN"/>
              <a:t>Safron H, et al.J Clin Oncol 2020;38(suppl);abstr 4500</a:t>
            </a:r>
          </a:p>
        </p:txBody>
      </p:sp>
      <p:sp>
        <p:nvSpPr>
          <p:cNvPr id="7" name="Rectangle 9"/>
          <p:cNvSpPr txBox="1">
            <a:spLocks noChangeArrowheads="1"/>
          </p:cNvSpPr>
          <p:nvPr/>
        </p:nvSpPr>
        <p:spPr bwMode="auto">
          <a:xfrm>
            <a:off x="267689" y="5458813"/>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DFS</a:t>
            </a:r>
          </a:p>
        </p:txBody>
      </p:sp>
      <p:sp>
        <p:nvSpPr>
          <p:cNvPr id="8" name="Content Placeholder 26"/>
          <p:cNvSpPr txBox="1">
            <a:spLocks/>
          </p:cNvSpPr>
          <p:nvPr/>
        </p:nvSpPr>
        <p:spPr>
          <a:xfrm>
            <a:off x="4180878" y="5458813"/>
            <a:ext cx="4495800" cy="72358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OS、pCR 率、安全性</a:t>
            </a:r>
          </a:p>
        </p:txBody>
      </p:sp>
      <p:sp>
        <p:nvSpPr>
          <p:cNvPr id="9" name="Oval 14"/>
          <p:cNvSpPr>
            <a:spLocks noChangeArrowheads="1"/>
          </p:cNvSpPr>
          <p:nvPr/>
        </p:nvSpPr>
        <p:spPr bwMode="auto">
          <a:xfrm>
            <a:off x="3305486" y="365948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1:1</a:t>
            </a:r>
          </a:p>
        </p:txBody>
      </p:sp>
      <p:cxnSp>
        <p:nvCxnSpPr>
          <p:cNvPr id="10" name="AutoShape 15"/>
          <p:cNvCxnSpPr>
            <a:cxnSpLocks noChangeShapeType="1"/>
            <a:stCxn id="9" idx="0"/>
            <a:endCxn id="15" idx="1"/>
          </p:cNvCxnSpPr>
          <p:nvPr/>
        </p:nvCxnSpPr>
        <p:spPr bwMode="auto">
          <a:xfrm rot="5400000" flipH="1" flipV="1">
            <a:off x="3500379" y="3049246"/>
            <a:ext cx="707143" cy="513333"/>
          </a:xfrm>
          <a:prstGeom prst="bentConnector2">
            <a:avLst/>
          </a:prstGeom>
          <a:noFill/>
          <a:ln w="57150">
            <a:solidFill>
              <a:schemeClr val="bg2">
                <a:lumMod val="60000"/>
                <a:lumOff val="40000"/>
              </a:schemeClr>
            </a:solidFill>
            <a:round/>
            <a:headEnd/>
            <a:tailEnd type="triangle" w="med" len="med"/>
          </a:ln>
        </p:spPr>
      </p:cxnSp>
      <p:cxnSp>
        <p:nvCxnSpPr>
          <p:cNvPr id="13" name="AutoShape 19"/>
          <p:cNvCxnSpPr>
            <a:cxnSpLocks noChangeShapeType="1"/>
            <a:stCxn id="16" idx="3"/>
            <a:endCxn id="9" idx="2"/>
          </p:cNvCxnSpPr>
          <p:nvPr/>
        </p:nvCxnSpPr>
        <p:spPr bwMode="auto">
          <a:xfrm>
            <a:off x="3078178" y="3951583"/>
            <a:ext cx="227308" cy="0"/>
          </a:xfrm>
          <a:prstGeom prst="straightConnector1">
            <a:avLst/>
          </a:prstGeom>
          <a:noFill/>
          <a:ln w="57150">
            <a:solidFill>
              <a:schemeClr val="bg2">
                <a:lumMod val="60000"/>
                <a:lumOff val="40000"/>
              </a:schemeClr>
            </a:solidFill>
            <a:round/>
            <a:headEnd type="none" w="med" len="med"/>
            <a:tailEnd type="none" w="med" len="med"/>
          </a:ln>
        </p:spPr>
      </p:cxnSp>
      <p:sp>
        <p:nvSpPr>
          <p:cNvPr id="15" name="AutoShape 8"/>
          <p:cNvSpPr>
            <a:spLocks noChangeArrowheads="1"/>
          </p:cNvSpPr>
          <p:nvPr/>
        </p:nvSpPr>
        <p:spPr bwMode="auto">
          <a:xfrm>
            <a:off x="4110617" y="2213040"/>
            <a:ext cx="4816100" cy="1478600"/>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a:ea typeface="SimSun" pitchFamily="2" charset="-122"/>
                <a:cs typeface="Arial"/>
              </a:rPr>
              <a:t>曲妥珠单抗 4 mg/kg（1 周），然后 </a:t>
            </a:r>
            <a:br>
              <a:rPr kumimoji="0" lang="zh-CN" sz="1800" b="0" i="0" u="none" strike="noStrike" cap="none" normalizeH="0" baseline="0" dirty="0">
                <a:ln>
                  <a:noFill/>
                </a:ln>
                <a:solidFill>
                  <a:srgbClr val="FFFFFF"/>
                </a:solidFill>
                <a:uLnTx/>
                <a:uFillTx/>
                <a:latin typeface="Arial"/>
                <a:ea typeface="SimSun" pitchFamily="2" charset="-122"/>
                <a:cs typeface="Arial"/>
              </a:rPr>
            </a:br>
            <a:r>
              <a:rPr kumimoji="0" lang="zh-CN" sz="1800" b="0" i="0" u="none" strike="noStrike" cap="none" normalizeH="0" baseline="0" dirty="0">
                <a:ln>
                  <a:noFill/>
                </a:ln>
                <a:solidFill>
                  <a:srgbClr val="FFFFFF"/>
                </a:solidFill>
                <a:uLnTx/>
                <a:uFillTx/>
                <a:latin typeface="Arial"/>
                <a:ea typeface="SimSun" pitchFamily="2" charset="-122"/>
                <a:cs typeface="Arial"/>
              </a:rPr>
              <a:t>2 mg/kg（q1w，持续 5 周）+ 放化疗*，然后手术前 6 mg/kg（1 次给药），接着是 </a:t>
            </a:r>
            <a:r>
              <a:rPr kumimoji="0" lang="en-GB" altLang="zh-CN" sz="1800" b="0" i="0" u="none" strike="noStrike" cap="none" normalizeH="0" baseline="0" dirty="0" smtClean="0">
                <a:ln>
                  <a:noFill/>
                </a:ln>
                <a:solidFill>
                  <a:srgbClr val="FFFFFF"/>
                </a:solidFill>
                <a:uLnTx/>
                <a:uFillTx/>
                <a:latin typeface="Arial"/>
                <a:ea typeface="SimSun" pitchFamily="2" charset="-122"/>
                <a:cs typeface="Arial"/>
              </a:rPr>
              <a:t/>
            </a:r>
            <a:br>
              <a:rPr kumimoji="0" lang="en-GB" altLang="zh-CN" sz="1800" b="0" i="0" u="none" strike="noStrike" cap="none" normalizeH="0" baseline="0" dirty="0" smtClean="0">
                <a:ln>
                  <a:noFill/>
                </a:ln>
                <a:solidFill>
                  <a:srgbClr val="FFFFFF"/>
                </a:solidFill>
                <a:uLnTx/>
                <a:uFillTx/>
                <a:latin typeface="Arial"/>
                <a:ea typeface="SimSun" pitchFamily="2" charset="-122"/>
                <a:cs typeface="Arial"/>
              </a:rPr>
            </a:br>
            <a:r>
              <a:rPr kumimoji="0" lang="zh-CN" sz="1800" b="0" i="0" u="none" strike="noStrike" cap="none" normalizeH="0" baseline="0" dirty="0" smtClean="0">
                <a:ln>
                  <a:noFill/>
                </a:ln>
                <a:solidFill>
                  <a:srgbClr val="FFFFFF"/>
                </a:solidFill>
                <a:uLnTx/>
                <a:uFillTx/>
                <a:latin typeface="Arial"/>
                <a:ea typeface="SimSun" pitchFamily="2" charset="-122"/>
                <a:cs typeface="Arial"/>
              </a:rPr>
              <a:t>6 </a:t>
            </a:r>
            <a:r>
              <a:rPr kumimoji="0" lang="zh-CN" sz="1800" b="0" i="0" u="none" strike="noStrike" cap="none" normalizeH="0" baseline="0" dirty="0">
                <a:ln>
                  <a:noFill/>
                </a:ln>
                <a:solidFill>
                  <a:srgbClr val="FFFFFF"/>
                </a:solidFill>
                <a:uLnTx/>
                <a:uFillTx/>
                <a:latin typeface="Arial"/>
                <a:ea typeface="SimSun" pitchFamily="2" charset="-122"/>
                <a:cs typeface="Arial"/>
              </a:rPr>
              <a:t>mg/kg q3w </a:t>
            </a:r>
            <a:r>
              <a:rPr kumimoji="0" lang="zh-CN" sz="1800" b="0" i="0" u="none" strike="noStrike" cap="none" normalizeH="0" baseline="0" dirty="0" smtClean="0">
                <a:ln>
                  <a:noFill/>
                </a:ln>
                <a:solidFill>
                  <a:srgbClr val="FFFFFF"/>
                </a:solidFill>
                <a:uLnTx/>
                <a:uFillTx/>
                <a:latin typeface="Arial"/>
                <a:ea typeface="SimSun" pitchFamily="2" charset="-122"/>
                <a:cs typeface="Arial"/>
              </a:rPr>
              <a:t>(</a:t>
            </a:r>
            <a:r>
              <a:rPr kumimoji="0" lang="zh-CN" sz="1800" b="0" i="0" u="none" strike="noStrike" cap="none" normalizeH="0" baseline="0" dirty="0">
                <a:ln>
                  <a:noFill/>
                </a:ln>
                <a:solidFill>
                  <a:srgbClr val="FFFFFF"/>
                </a:solidFill>
                <a:uLnTx/>
                <a:uFillTx/>
                <a:latin typeface="Arial"/>
                <a:ea typeface="SimSun" pitchFamily="2" charset="-122"/>
                <a:cs typeface="Arial"/>
              </a:rPr>
              <a:t>13 个疗程</a:t>
            </a:r>
            <a:r>
              <a:rPr kumimoji="0" lang="zh-CN" sz="1800" b="0" i="0" u="none" strike="noStrike" cap="none" normalizeH="0" baseline="0" dirty="0" smtClean="0">
                <a:ln>
                  <a:noFill/>
                </a:ln>
                <a:solidFill>
                  <a:srgbClr val="FFFFFF"/>
                </a:solidFill>
                <a:uLnTx/>
                <a:uFillTx/>
                <a:latin typeface="Arial"/>
                <a:ea typeface="SimSun" pitchFamily="2" charset="-122"/>
                <a:cs typeface="Arial"/>
              </a:rPr>
              <a:t>）</a:t>
            </a:r>
            <a:r>
              <a:rPr kumimoji="0" lang="zh-CN" sz="1800" b="0" i="0" u="none" strike="noStrike" cap="none" normalizeH="0" baseline="0" dirty="0">
                <a:ln>
                  <a:noFill/>
                </a:ln>
                <a:solidFill>
                  <a:srgbClr val="FFFFFF"/>
                </a:solidFill>
                <a:uLnTx/>
                <a:uFillTx/>
                <a:latin typeface="Arial"/>
                <a:ea typeface="SimSun" pitchFamily="2" charset="-122"/>
                <a:cs typeface="Arial"/>
              </a:rPr>
              <a:t/>
            </a:r>
            <a:br>
              <a:rPr kumimoji="0" lang="zh-CN" sz="1800" b="0" i="0" u="none" strike="noStrike" cap="none" normalizeH="0" baseline="0" dirty="0">
                <a:ln>
                  <a:noFill/>
                </a:ln>
                <a:solidFill>
                  <a:srgbClr val="FFFFFF"/>
                </a:solidFill>
                <a:uLnTx/>
                <a:uFillTx/>
                <a:latin typeface="Arial"/>
                <a:ea typeface="SimSun" pitchFamily="2" charset="-122"/>
                <a:cs typeface="Arial"/>
              </a:rPr>
            </a:br>
            <a:r>
              <a:rPr kumimoji="0" lang="zh-CN" sz="1800" b="0" i="0" u="none" strike="noStrike" cap="none" normalizeH="0" baseline="0" dirty="0">
                <a:ln>
                  <a:noFill/>
                </a:ln>
                <a:solidFill>
                  <a:srgbClr val="FFFFFF"/>
                </a:solidFill>
                <a:uLnTx/>
                <a:uFillTx/>
                <a:latin typeface="Arial"/>
                <a:ea typeface="SimSun" pitchFamily="2" charset="-122"/>
                <a:cs typeface="Arial"/>
              </a:rPr>
              <a:t>(n=102)</a:t>
            </a:r>
          </a:p>
        </p:txBody>
      </p:sp>
      <p:sp>
        <p:nvSpPr>
          <p:cNvPr id="16" name="AutoShape 9"/>
          <p:cNvSpPr>
            <a:spLocks noChangeArrowheads="1"/>
          </p:cNvSpPr>
          <p:nvPr/>
        </p:nvSpPr>
        <p:spPr bwMode="auto">
          <a:xfrm>
            <a:off x="267689" y="2774081"/>
            <a:ext cx="2810489" cy="235500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T1 N1-2、T2-3 N0-2 期食管腺癌（中间、远端或 GEJ，最多达 </a:t>
            </a:r>
            <a:r>
              <a:rPr kumimoji="0" lang="zh-CN" sz="1600" b="0" i="0" u="none" strike="noStrike" cap="none" normalizeH="0" baseline="0" dirty="0" smtClean="0">
                <a:ln>
                  <a:noFill/>
                </a:ln>
                <a:solidFill>
                  <a:srgbClr val="FFFFFF"/>
                </a:solidFill>
                <a:uLnTx/>
                <a:uFillTx/>
                <a:latin typeface="Arial"/>
                <a:ea typeface="SimSun" pitchFamily="2" charset="-122"/>
                <a:cs typeface="Arial"/>
              </a:rPr>
              <a:t>胃</a:t>
            </a:r>
            <a:r>
              <a:rPr kumimoji="0" lang="zh-CN" sz="1600" b="0" i="0" u="none" strike="noStrike" cap="none" normalizeH="0" baseline="0" dirty="0">
                <a:ln>
                  <a:noFill/>
                </a:ln>
                <a:solidFill>
                  <a:srgbClr val="FFFFFF"/>
                </a:solidFill>
                <a:uLnTx/>
                <a:uFillTx/>
                <a:latin typeface="Arial"/>
                <a:ea typeface="SimSun" pitchFamily="2" charset="-122"/>
                <a:cs typeface="Arial"/>
              </a:rPr>
              <a:t>部 5 cm）</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HER2 过表达（IHC 和 FISH）</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未经治疗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(n=203)</a:t>
            </a:r>
          </a:p>
        </p:txBody>
      </p:sp>
      <p:cxnSp>
        <p:nvCxnSpPr>
          <p:cNvPr id="17" name="AutoShape 16"/>
          <p:cNvCxnSpPr>
            <a:cxnSpLocks noChangeShapeType="1"/>
            <a:stCxn id="9" idx="4"/>
            <a:endCxn id="20" idx="1"/>
          </p:cNvCxnSpPr>
          <p:nvPr/>
        </p:nvCxnSpPr>
        <p:spPr bwMode="auto">
          <a:xfrm rot="16200000" flipH="1">
            <a:off x="3528882" y="4312084"/>
            <a:ext cx="650137" cy="513333"/>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4110617" y="4553892"/>
            <a:ext cx="4816100" cy="67985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a:ea typeface="SimSun" pitchFamily="2" charset="-122"/>
                <a:cs typeface="Arial"/>
              </a:rPr>
              <a:t>放化疗*，然后进行</a:t>
            </a:r>
            <a:r>
              <a:rPr kumimoji="0" lang="zh-CN" sz="1800" b="0" i="0" u="none" strike="noStrike" cap="none" normalizeH="0" baseline="0" dirty="0" smtClean="0">
                <a:ln>
                  <a:noFill/>
                </a:ln>
                <a:solidFill>
                  <a:srgbClr val="4D4D4D"/>
                </a:solidFill>
                <a:uLnTx/>
                <a:uFillTx/>
                <a:latin typeface="Arial"/>
                <a:ea typeface="SimSun" pitchFamily="2" charset="-122"/>
                <a:cs typeface="Arial"/>
              </a:rPr>
              <a:t>手术</a:t>
            </a:r>
            <a:r>
              <a:rPr kumimoji="0" lang="zh-CN" sz="1800" b="0" i="0" u="none" strike="noStrike" cap="none" normalizeH="0" baseline="0" dirty="0">
                <a:ln>
                  <a:noFill/>
                </a:ln>
                <a:solidFill>
                  <a:srgbClr val="4D4D4D"/>
                </a:solidFill>
                <a:uLnTx/>
                <a:uFillTx/>
                <a:latin typeface="Arial"/>
                <a:ea typeface="SimSun" pitchFamily="2" charset="-122"/>
                <a:cs typeface="Arial"/>
              </a:rPr>
              <a:t/>
            </a:r>
            <a:br>
              <a:rPr kumimoji="0" lang="zh-CN" sz="1800" b="0" i="0" u="none" strike="noStrike" cap="none" normalizeH="0" baseline="0" dirty="0">
                <a:ln>
                  <a:noFill/>
                </a:ln>
                <a:solidFill>
                  <a:srgbClr val="4D4D4D"/>
                </a:solidFill>
                <a:uLnTx/>
                <a:uFillTx/>
                <a:latin typeface="Arial"/>
                <a:ea typeface="SimSun" pitchFamily="2" charset="-122"/>
                <a:cs typeface="Arial"/>
              </a:rPr>
            </a:br>
            <a:r>
              <a:rPr kumimoji="0" lang="zh-CN" sz="1800" b="0" i="0" u="none" strike="noStrike" cap="none" normalizeH="0" baseline="0" dirty="0">
                <a:ln>
                  <a:noFill/>
                </a:ln>
                <a:solidFill>
                  <a:srgbClr val="4D4D4D"/>
                </a:solidFill>
                <a:uLnTx/>
                <a:uFillTx/>
                <a:latin typeface="Arial"/>
                <a:ea typeface="SimSun" pitchFamily="2" charset="-122"/>
                <a:cs typeface="Arial"/>
              </a:rPr>
              <a:t>(n=101)</a:t>
            </a:r>
          </a:p>
        </p:txBody>
      </p:sp>
      <p:sp>
        <p:nvSpPr>
          <p:cNvPr id="30" name="Content Placeholder 26"/>
          <p:cNvSpPr txBox="1">
            <a:spLocks/>
          </p:cNvSpPr>
          <p:nvPr/>
        </p:nvSpPr>
        <p:spPr bwMode="auto">
          <a:xfrm>
            <a:off x="4110617" y="3805582"/>
            <a:ext cx="481610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zh-CN" sz="1200" b="1" i="0" u="none" strike="noStrike" cap="none" normalizeH="0" baseline="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a:rPr>
              <a:t>是否有腺体病变（无 vs. 无腹腔疾病 vs. 有腹腔疾病 ≤2 cm） </a:t>
            </a:r>
          </a:p>
        </p:txBody>
      </p:sp>
    </p:spTree>
    <p:extLst>
      <p:ext uri="{BB962C8B-B14F-4D97-AF65-F5344CB8AC3E}">
        <p14:creationId xmlns:p14="http://schemas.microsoft.com/office/powerpoint/2010/main" val="133819756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4002：FOLFOX 加帕尼单抗对比 5FU 加帕尼单抗的一线治疗用于 RAS-BRAF 野生型转移性结直肠癌老年患者：PANDA 研究 – Lonardi S 等人</a:t>
            </a:r>
          </a:p>
        </p:txBody>
      </p:sp>
      <p:sp>
        <p:nvSpPr>
          <p:cNvPr id="3" name="Content Placeholder 2"/>
          <p:cNvSpPr>
            <a:spLocks noGrp="1"/>
          </p:cNvSpPr>
          <p:nvPr>
            <p:ph idx="1"/>
          </p:nvPr>
        </p:nvSpPr>
        <p:spPr/>
        <p:txBody>
          <a:bodyPr/>
          <a:lstStyle/>
          <a:p>
            <a:pPr marL="0" indent="0">
              <a:buNone/>
            </a:pPr>
            <a:r>
              <a:rPr lang="zh-CN" b="1"/>
              <a:t>研究目的</a:t>
            </a:r>
          </a:p>
          <a:p>
            <a:r>
              <a:rPr lang="zh-CN"/>
              <a:t>评价帕尼单抗 + FOLFOX 或 5FU/亚叶酸作为一线治疗用于 RAS-BRAF WT mCRC 老年患者的疗效和安全性</a:t>
            </a:r>
          </a:p>
        </p:txBody>
      </p:sp>
      <p:sp>
        <p:nvSpPr>
          <p:cNvPr id="4" name="Text Placeholder 3"/>
          <p:cNvSpPr>
            <a:spLocks noGrp="1"/>
          </p:cNvSpPr>
          <p:nvPr>
            <p:ph type="body" sz="quarter" idx="10"/>
          </p:nvPr>
        </p:nvSpPr>
        <p:spPr>
          <a:xfrm>
            <a:off x="365125" y="6096000"/>
            <a:ext cx="4473275" cy="487363"/>
          </a:xfrm>
        </p:spPr>
        <p:txBody>
          <a:bodyPr/>
          <a:lstStyle/>
          <a:p>
            <a:r>
              <a:rPr lang="zh-CN" dirty="0"/>
              <a:t>*奥沙利铂 85 mg/m</a:t>
            </a:r>
            <a:r>
              <a:rPr lang="zh-CN" baseline="30000" dirty="0"/>
              <a:t>2</a:t>
            </a:r>
            <a:r>
              <a:rPr lang="zh-CN" dirty="0"/>
              <a:t> + 5FU 2400 mg/m</a:t>
            </a:r>
            <a:r>
              <a:rPr lang="zh-CN" baseline="30000" dirty="0"/>
              <a:t>2</a:t>
            </a:r>
            <a:r>
              <a:rPr lang="zh-CN" dirty="0"/>
              <a:t> + 亚叶酸 200 mg/m</a:t>
            </a:r>
            <a:r>
              <a:rPr lang="zh-CN" baseline="30000" dirty="0"/>
              <a:t>2</a:t>
            </a:r>
            <a:r>
              <a:rPr lang="zh-CN" dirty="0"/>
              <a:t> </a:t>
            </a:r>
          </a:p>
        </p:txBody>
      </p:sp>
      <p:sp>
        <p:nvSpPr>
          <p:cNvPr id="5" name="Text Placeholder 4"/>
          <p:cNvSpPr>
            <a:spLocks noGrp="1"/>
          </p:cNvSpPr>
          <p:nvPr>
            <p:ph type="body" sz="quarter" idx="11"/>
          </p:nvPr>
        </p:nvSpPr>
        <p:spPr/>
        <p:txBody>
          <a:bodyPr/>
          <a:lstStyle/>
          <a:p>
            <a:r>
              <a:rPr lang="zh-CN"/>
              <a:t>Lonardi S, et al.J Clin Oncol 2020;38(suppl);abstr 4002</a:t>
            </a:r>
          </a:p>
        </p:txBody>
      </p:sp>
      <p:sp>
        <p:nvSpPr>
          <p:cNvPr id="7" name="Rectangle 9"/>
          <p:cNvSpPr txBox="1">
            <a:spLocks noChangeArrowheads="1"/>
          </p:cNvSpPr>
          <p:nvPr/>
        </p:nvSpPr>
        <p:spPr bwMode="auto">
          <a:xfrm>
            <a:off x="267689" y="530818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PFS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3594779" y="5308183"/>
            <a:ext cx="5081899"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b="0" i="0" u="none" strike="noStrike" cap="none" normalizeH="0" baseline="0">
                <a:ln>
                  <a:noFill/>
                </a:ln>
                <a:solidFill>
                  <a:srgbClr val="4D4D4D"/>
                </a:solidFill>
                <a:uLnTx/>
                <a:uFillTx/>
                <a:latin typeface="Arial"/>
                <a:ea typeface="SimSun"/>
                <a:cs typeface="Arial"/>
              </a:rPr>
              <a:t>ORR、OS、安全性、转化分析</a:t>
            </a:r>
          </a:p>
        </p:txBody>
      </p:sp>
      <p:sp>
        <p:nvSpPr>
          <p:cNvPr id="9" name="Oval 14"/>
          <p:cNvSpPr>
            <a:spLocks noChangeArrowheads="1"/>
          </p:cNvSpPr>
          <p:nvPr/>
        </p:nvSpPr>
        <p:spPr bwMode="auto">
          <a:xfrm>
            <a:off x="2945243" y="3399055"/>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a:ea typeface="SimSun" pitchFamily="2" charset="-122"/>
                <a:cs typeface="Arial"/>
              </a:rPr>
              <a:t>1:1</a:t>
            </a:r>
          </a:p>
        </p:txBody>
      </p:sp>
      <p:cxnSp>
        <p:nvCxnSpPr>
          <p:cNvPr id="10" name="AutoShape 15"/>
          <p:cNvCxnSpPr>
            <a:cxnSpLocks noChangeShapeType="1"/>
            <a:stCxn id="9" idx="0"/>
            <a:endCxn id="14" idx="1"/>
          </p:cNvCxnSpPr>
          <p:nvPr/>
        </p:nvCxnSpPr>
        <p:spPr bwMode="auto">
          <a:xfrm rot="5400000" flipH="1" flipV="1">
            <a:off x="2990373" y="2860629"/>
            <a:ext cx="785095" cy="291759"/>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8421963" y="2338431"/>
            <a:ext cx="590827" cy="55105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a:ln>
                  <a:noFill/>
                </a:ln>
                <a:solidFill>
                  <a:srgbClr val="FFFFFF"/>
                </a:solidFill>
                <a:uLnTx/>
                <a:uFillTx/>
                <a:latin typeface="Arial"/>
                <a:ea typeface="SimSun" pitchFamily="2" charset="-122"/>
                <a:cs typeface="Arial"/>
              </a:rPr>
              <a:t>PD</a:t>
            </a:r>
          </a:p>
        </p:txBody>
      </p:sp>
      <p:cxnSp>
        <p:nvCxnSpPr>
          <p:cNvPr id="12" name="AutoShape 19"/>
          <p:cNvCxnSpPr>
            <a:cxnSpLocks noChangeShapeType="1"/>
            <a:stCxn id="15" idx="3"/>
            <a:endCxn id="9" idx="2"/>
          </p:cNvCxnSpPr>
          <p:nvPr/>
        </p:nvCxnSpPr>
        <p:spPr bwMode="auto">
          <a:xfrm>
            <a:off x="2823655" y="3691155"/>
            <a:ext cx="121588"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1" idx="1"/>
          </p:cNvCxnSpPr>
          <p:nvPr/>
        </p:nvCxnSpPr>
        <p:spPr bwMode="auto">
          <a:xfrm>
            <a:off x="8141342" y="2613960"/>
            <a:ext cx="280621" cy="0"/>
          </a:xfrm>
          <a:prstGeom prst="straightConnector1">
            <a:avLst/>
          </a:prstGeom>
          <a:noFill/>
          <a:ln w="57150">
            <a:solidFill>
              <a:schemeClr val="bg2">
                <a:lumMod val="60000"/>
                <a:lumOff val="40000"/>
              </a:schemeClr>
            </a:solidFill>
            <a:round/>
            <a:headEnd/>
            <a:tailEnd type="triangle" w="med" len="med"/>
          </a:ln>
        </p:spPr>
      </p:cxnSp>
      <p:sp>
        <p:nvSpPr>
          <p:cNvPr id="14" name="AutoShape 8"/>
          <p:cNvSpPr>
            <a:spLocks noChangeArrowheads="1"/>
          </p:cNvSpPr>
          <p:nvPr/>
        </p:nvSpPr>
        <p:spPr bwMode="auto">
          <a:xfrm>
            <a:off x="3528800" y="2161419"/>
            <a:ext cx="4612542" cy="905082"/>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a:ea typeface="SimSun" pitchFamily="2" charset="-122"/>
                <a:cs typeface="Arial"/>
              </a:rPr>
              <a:t>帕尼单抗 6 mg/kg + FOLFOX</a:t>
            </a:r>
            <a:r>
              <a:rPr kumimoji="0" lang="zh-CN" sz="1800" b="0" i="0" u="none" strike="noStrike" cap="none" normalizeH="0" baseline="0" dirty="0" smtClean="0">
                <a:ln>
                  <a:noFill/>
                </a:ln>
                <a:solidFill>
                  <a:srgbClr val="FFFFFF"/>
                </a:solidFill>
                <a:uLnTx/>
                <a:uFillTx/>
                <a:latin typeface="Arial"/>
                <a:ea typeface="SimSun" pitchFamily="2" charset="-122"/>
                <a:cs typeface="Arial"/>
              </a:rPr>
              <a:t>*</a:t>
            </a:r>
            <a:r>
              <a:rPr kumimoji="0" lang="en-GB" altLang="zh-CN" sz="1800" b="0" i="0" u="none" strike="noStrike" cap="none" normalizeH="0" baseline="0" dirty="0" smtClean="0">
                <a:ln>
                  <a:noFill/>
                </a:ln>
                <a:solidFill>
                  <a:srgbClr val="FFFFFF"/>
                </a:solidFill>
                <a:uLnTx/>
                <a:uFillTx/>
                <a:latin typeface="Arial"/>
                <a:ea typeface="SimSun" pitchFamily="2" charset="-122"/>
                <a:cs typeface="Arial"/>
              </a:rPr>
              <a:t/>
            </a:r>
            <a:br>
              <a:rPr kumimoji="0" lang="en-GB" altLang="zh-CN" sz="1800" b="0" i="0" u="none" strike="noStrike" cap="none" normalizeH="0" baseline="0" dirty="0" smtClean="0">
                <a:ln>
                  <a:noFill/>
                </a:ln>
                <a:solidFill>
                  <a:srgbClr val="FFFFFF"/>
                </a:solidFill>
                <a:uLnTx/>
                <a:uFillTx/>
                <a:latin typeface="Arial"/>
                <a:ea typeface="SimSun" pitchFamily="2" charset="-122"/>
                <a:cs typeface="Arial"/>
              </a:rPr>
            </a:br>
            <a:r>
              <a:rPr kumimoji="0" lang="zh-CN" sz="1800" b="0" i="0" u="none" strike="noStrike" cap="none" normalizeH="0" baseline="0" dirty="0" smtClean="0">
                <a:ln>
                  <a:noFill/>
                </a:ln>
                <a:solidFill>
                  <a:srgbClr val="FFFFFF"/>
                </a:solidFill>
                <a:uLnTx/>
                <a:uFillTx/>
                <a:latin typeface="Arial"/>
                <a:ea typeface="SimSun" pitchFamily="2" charset="-122"/>
                <a:cs typeface="Arial"/>
              </a:rPr>
              <a:t>（</a:t>
            </a:r>
            <a:r>
              <a:rPr kumimoji="0" lang="zh-CN" sz="1800" b="0" i="0" u="none" strike="noStrike" cap="none" normalizeH="0" baseline="0" dirty="0">
                <a:ln>
                  <a:noFill/>
                </a:ln>
                <a:solidFill>
                  <a:srgbClr val="FFFFFF"/>
                </a:solidFill>
                <a:uLnTx/>
                <a:uFillTx/>
                <a:latin typeface="Arial"/>
                <a:ea typeface="SimSun" pitchFamily="2" charset="-122"/>
                <a:cs typeface="Arial"/>
              </a:rPr>
              <a:t>q2w，多达 12 个周期）</a:t>
            </a:r>
            <a:r>
              <a:rPr kumimoji="0" lang="zh-CN" sz="1800" b="0" i="0" u="none" strike="noStrike" cap="none" normalizeH="0" baseline="0" dirty="0" smtClean="0">
                <a:ln>
                  <a:noFill/>
                </a:ln>
                <a:solidFill>
                  <a:srgbClr val="FFFFFF"/>
                </a:solidFill>
                <a:uLnTx/>
                <a:uFillTx/>
                <a:latin typeface="Arial"/>
                <a:ea typeface="SimSun" pitchFamily="2" charset="-122"/>
                <a:cs typeface="Arial"/>
              </a:rPr>
              <a:t>，</a:t>
            </a:r>
            <a:r>
              <a:rPr kumimoji="0" lang="en-GB" altLang="zh-CN" sz="1800" b="0" i="0" u="none" strike="noStrike" cap="none" normalizeH="0" baseline="0" dirty="0" smtClean="0">
                <a:ln>
                  <a:noFill/>
                </a:ln>
                <a:solidFill>
                  <a:srgbClr val="FFFFFF"/>
                </a:solidFill>
                <a:uLnTx/>
                <a:uFillTx/>
                <a:latin typeface="Arial"/>
                <a:ea typeface="SimSun" pitchFamily="2" charset="-122"/>
                <a:cs typeface="Arial"/>
              </a:rPr>
              <a:t/>
            </a:r>
            <a:br>
              <a:rPr kumimoji="0" lang="en-GB" altLang="zh-CN" sz="1800" b="0" i="0" u="none" strike="noStrike" cap="none" normalizeH="0" baseline="0" dirty="0" smtClean="0">
                <a:ln>
                  <a:noFill/>
                </a:ln>
                <a:solidFill>
                  <a:srgbClr val="FFFFFF"/>
                </a:solidFill>
                <a:uLnTx/>
                <a:uFillTx/>
                <a:latin typeface="Arial"/>
                <a:ea typeface="SimSun" pitchFamily="2" charset="-122"/>
                <a:cs typeface="Arial"/>
              </a:rPr>
            </a:br>
            <a:r>
              <a:rPr kumimoji="0" lang="zh-CN" sz="1800" b="0" i="0" u="none" strike="noStrike" cap="none" normalizeH="0" baseline="0" dirty="0" smtClean="0">
                <a:ln>
                  <a:noFill/>
                </a:ln>
                <a:solidFill>
                  <a:srgbClr val="FFFFFF"/>
                </a:solidFill>
                <a:uLnTx/>
                <a:uFillTx/>
                <a:latin typeface="Arial"/>
                <a:ea typeface="SimSun" pitchFamily="2" charset="-122"/>
                <a:cs typeface="Arial"/>
              </a:rPr>
              <a:t>然</a:t>
            </a:r>
            <a:r>
              <a:rPr kumimoji="0" lang="zh-CN" sz="1800" b="0" i="0" u="none" strike="noStrike" cap="none" normalizeH="0" baseline="0" dirty="0">
                <a:ln>
                  <a:noFill/>
                </a:ln>
                <a:solidFill>
                  <a:srgbClr val="FFFFFF"/>
                </a:solidFill>
                <a:uLnTx/>
                <a:uFillTx/>
                <a:latin typeface="Arial"/>
                <a:ea typeface="SimSun" pitchFamily="2" charset="-122"/>
                <a:cs typeface="Arial"/>
              </a:rPr>
              <a:t>后采用帕尼单抗维持疗法 (n=92)</a:t>
            </a:r>
          </a:p>
        </p:txBody>
      </p:sp>
      <p:sp>
        <p:nvSpPr>
          <p:cNvPr id="15" name="AutoShape 9"/>
          <p:cNvSpPr>
            <a:spLocks noChangeArrowheads="1"/>
          </p:cNvSpPr>
          <p:nvPr/>
        </p:nvSpPr>
        <p:spPr bwMode="auto">
          <a:xfrm>
            <a:off x="131210" y="2316676"/>
            <a:ext cx="2692445"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不可切除的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未经治疗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年龄</a:t>
            </a:r>
            <a:r>
              <a:rPr kumimoji="0" lang="zh-CN" sz="16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600" b="0" i="0" u="none" strike="noStrike" cap="none" normalizeH="0" baseline="0" dirty="0">
                <a:ln>
                  <a:noFill/>
                </a:ln>
                <a:solidFill>
                  <a:srgbClr val="FFFFFF"/>
                </a:solidFill>
                <a:uLnTx/>
                <a:uFillTx/>
                <a:latin typeface="Arial"/>
                <a:ea typeface="SimSun" pitchFamily="2" charset="-122"/>
                <a:cs typeface="Arial"/>
              </a:rPr>
              <a:t>70 岁</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ECOG PS 1–2（年龄 70–75 岁）；0–1（年龄 &gt;75 岁）</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a:ea typeface="SimSun" pitchFamily="2" charset="-122"/>
                <a:cs typeface="Arial"/>
              </a:rPr>
              <a:t>(n=185)</a:t>
            </a:r>
          </a:p>
        </p:txBody>
      </p:sp>
      <p:cxnSp>
        <p:nvCxnSpPr>
          <p:cNvPr id="16" name="AutoShape 16"/>
          <p:cNvCxnSpPr>
            <a:cxnSpLocks noChangeShapeType="1"/>
            <a:stCxn id="9" idx="4"/>
            <a:endCxn id="19" idx="1"/>
          </p:cNvCxnSpPr>
          <p:nvPr/>
        </p:nvCxnSpPr>
        <p:spPr bwMode="auto">
          <a:xfrm rot="16200000" flipH="1">
            <a:off x="3008484" y="4211811"/>
            <a:ext cx="748910" cy="291797"/>
          </a:xfrm>
          <a:prstGeom prst="bentConnector2">
            <a:avLst/>
          </a:prstGeom>
          <a:noFill/>
          <a:ln w="57150">
            <a:solidFill>
              <a:schemeClr val="bg2">
                <a:lumMod val="60000"/>
                <a:lumOff val="40000"/>
              </a:schemeClr>
            </a:solidFill>
            <a:round/>
            <a:headEnd/>
            <a:tailEnd type="triangle" w="med" len="med"/>
          </a:ln>
        </p:spPr>
      </p:cxnSp>
      <p:sp>
        <p:nvSpPr>
          <p:cNvPr id="17" name="AutoShape 12"/>
          <p:cNvSpPr>
            <a:spLocks noChangeArrowheads="1"/>
          </p:cNvSpPr>
          <p:nvPr/>
        </p:nvSpPr>
        <p:spPr bwMode="auto">
          <a:xfrm>
            <a:off x="8421963" y="4456636"/>
            <a:ext cx="590827" cy="55105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1" i="0" u="none" strike="noStrike" cap="none" normalizeH="0" baseline="0">
                <a:ln>
                  <a:noFill/>
                </a:ln>
                <a:solidFill>
                  <a:srgbClr val="FFFFFF"/>
                </a:solidFill>
                <a:uLnTx/>
                <a:uFillTx/>
                <a:latin typeface="Arial"/>
                <a:ea typeface="SimSun" pitchFamily="2" charset="-122"/>
                <a:cs typeface="Arial"/>
              </a:rPr>
              <a:t>PD</a:t>
            </a:r>
          </a:p>
        </p:txBody>
      </p:sp>
      <p:cxnSp>
        <p:nvCxnSpPr>
          <p:cNvPr id="18" name="AutoShape 20"/>
          <p:cNvCxnSpPr>
            <a:cxnSpLocks noChangeShapeType="1"/>
            <a:stCxn id="19" idx="3"/>
            <a:endCxn id="17" idx="1"/>
          </p:cNvCxnSpPr>
          <p:nvPr/>
        </p:nvCxnSpPr>
        <p:spPr bwMode="auto">
          <a:xfrm>
            <a:off x="8138660" y="4732165"/>
            <a:ext cx="283303" cy="1"/>
          </a:xfrm>
          <a:prstGeom prst="straightConnector1">
            <a:avLst/>
          </a:prstGeom>
          <a:noFill/>
          <a:ln w="57150">
            <a:solidFill>
              <a:schemeClr val="bg2">
                <a:lumMod val="60000"/>
                <a:lumOff val="40000"/>
              </a:schemeClr>
            </a:solidFill>
            <a:prstDash val="sysDot"/>
            <a:round/>
            <a:headEnd/>
            <a:tailEnd type="triangle" w="med" len="med"/>
          </a:ln>
        </p:spPr>
      </p:cxnSp>
      <p:sp>
        <p:nvSpPr>
          <p:cNvPr id="19" name="AutoShape 12"/>
          <p:cNvSpPr>
            <a:spLocks noChangeArrowheads="1"/>
          </p:cNvSpPr>
          <p:nvPr/>
        </p:nvSpPr>
        <p:spPr bwMode="auto">
          <a:xfrm>
            <a:off x="3528838" y="4279709"/>
            <a:ext cx="4609822" cy="904912"/>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a:ea typeface="SimSun" pitchFamily="2" charset="-122"/>
                <a:cs typeface="Arial"/>
              </a:rPr>
              <a:t>帕尼单抗 6 mg/kg + 5FU + 亚叶</a:t>
            </a:r>
            <a:r>
              <a:rPr kumimoji="0" lang="zh-CN" sz="1800" b="0" i="0" u="none" strike="noStrike" cap="none" normalizeH="0" baseline="0" dirty="0" smtClean="0">
                <a:ln>
                  <a:noFill/>
                </a:ln>
                <a:solidFill>
                  <a:srgbClr val="4D4D4D"/>
                </a:solidFill>
                <a:uLnTx/>
                <a:uFillTx/>
                <a:latin typeface="Arial"/>
                <a:ea typeface="SimSun" pitchFamily="2" charset="-122"/>
                <a:cs typeface="Arial"/>
              </a:rPr>
              <a:t>酸</a:t>
            </a:r>
            <a:r>
              <a:rPr kumimoji="0" lang="en-GB" altLang="zh-CN" sz="1800" b="0" i="0" u="none" strike="noStrike" cap="none" normalizeH="0" baseline="0" dirty="0" smtClean="0">
                <a:ln>
                  <a:noFill/>
                </a:ln>
                <a:solidFill>
                  <a:srgbClr val="4D4D4D"/>
                </a:solidFill>
                <a:uLnTx/>
                <a:uFillTx/>
                <a:latin typeface="Arial"/>
                <a:ea typeface="SimSun" pitchFamily="2" charset="-122"/>
                <a:cs typeface="Arial"/>
              </a:rPr>
              <a:t/>
            </a:r>
            <a:br>
              <a:rPr kumimoji="0" lang="en-GB" altLang="zh-CN" sz="1800" b="0" i="0" u="none" strike="noStrike" cap="none" normalizeH="0" baseline="0" dirty="0" smtClean="0">
                <a:ln>
                  <a:noFill/>
                </a:ln>
                <a:solidFill>
                  <a:srgbClr val="4D4D4D"/>
                </a:solidFill>
                <a:uLnTx/>
                <a:uFillTx/>
                <a:latin typeface="Arial"/>
                <a:ea typeface="SimSun" pitchFamily="2" charset="-122"/>
                <a:cs typeface="Arial"/>
              </a:rPr>
            </a:br>
            <a:r>
              <a:rPr kumimoji="0" lang="zh-CN" sz="1800" b="0" i="0" u="none" strike="noStrike" cap="none" normalizeH="0" baseline="0" dirty="0" smtClean="0">
                <a:ln>
                  <a:noFill/>
                </a:ln>
                <a:solidFill>
                  <a:srgbClr val="4D4D4D"/>
                </a:solidFill>
                <a:uLnTx/>
                <a:uFillTx/>
                <a:latin typeface="Arial"/>
                <a:ea typeface="SimSun" pitchFamily="2" charset="-122"/>
                <a:cs typeface="Arial"/>
              </a:rPr>
              <a:t>（</a:t>
            </a:r>
            <a:r>
              <a:rPr kumimoji="0" lang="zh-CN" sz="1800" b="0" i="0" u="none" strike="noStrike" cap="none" normalizeH="0" baseline="0" dirty="0">
                <a:ln>
                  <a:noFill/>
                </a:ln>
                <a:solidFill>
                  <a:srgbClr val="4D4D4D"/>
                </a:solidFill>
                <a:uLnTx/>
                <a:uFillTx/>
                <a:latin typeface="Arial"/>
                <a:ea typeface="SimSun" pitchFamily="2" charset="-122"/>
                <a:cs typeface="Arial"/>
              </a:rPr>
              <a:t>q2w，多达 12 个周期）</a:t>
            </a:r>
            <a:r>
              <a:rPr kumimoji="0" lang="zh-CN" sz="1800" b="0" i="0" u="none" strike="noStrike" cap="none" normalizeH="0" baseline="0" dirty="0" smtClean="0">
                <a:ln>
                  <a:noFill/>
                </a:ln>
                <a:solidFill>
                  <a:srgbClr val="4D4D4D"/>
                </a:solidFill>
                <a:uLnTx/>
                <a:uFillTx/>
                <a:latin typeface="Arial"/>
                <a:ea typeface="SimSun" pitchFamily="2" charset="-122"/>
                <a:cs typeface="Arial"/>
              </a:rPr>
              <a:t>，</a:t>
            </a:r>
            <a:r>
              <a:rPr kumimoji="0" lang="en-GB" altLang="zh-CN" sz="1800" b="0" i="0" u="none" strike="noStrike" cap="none" normalizeH="0" baseline="0" dirty="0" smtClean="0">
                <a:ln>
                  <a:noFill/>
                </a:ln>
                <a:solidFill>
                  <a:srgbClr val="4D4D4D"/>
                </a:solidFill>
                <a:uLnTx/>
                <a:uFillTx/>
                <a:latin typeface="Arial"/>
                <a:ea typeface="SimSun" pitchFamily="2" charset="-122"/>
                <a:cs typeface="Arial"/>
              </a:rPr>
              <a:t/>
            </a:r>
            <a:br>
              <a:rPr kumimoji="0" lang="en-GB" altLang="zh-CN" sz="1800" b="0" i="0" u="none" strike="noStrike" cap="none" normalizeH="0" baseline="0" dirty="0" smtClean="0">
                <a:ln>
                  <a:noFill/>
                </a:ln>
                <a:solidFill>
                  <a:srgbClr val="4D4D4D"/>
                </a:solidFill>
                <a:uLnTx/>
                <a:uFillTx/>
                <a:latin typeface="Arial"/>
                <a:ea typeface="SimSun" pitchFamily="2" charset="-122"/>
                <a:cs typeface="Arial"/>
              </a:rPr>
            </a:br>
            <a:r>
              <a:rPr kumimoji="0" lang="zh-CN" sz="1800" b="0" i="0" u="none" strike="noStrike" cap="none" normalizeH="0" baseline="0" dirty="0" smtClean="0">
                <a:ln>
                  <a:noFill/>
                </a:ln>
                <a:solidFill>
                  <a:srgbClr val="4D4D4D"/>
                </a:solidFill>
                <a:uLnTx/>
                <a:uFillTx/>
                <a:latin typeface="Arial"/>
                <a:ea typeface="SimSun" pitchFamily="2" charset="-122"/>
                <a:cs typeface="Arial"/>
              </a:rPr>
              <a:t>然</a:t>
            </a:r>
            <a:r>
              <a:rPr kumimoji="0" lang="zh-CN" sz="1800" b="0" i="0" u="none" strike="noStrike" cap="none" normalizeH="0" baseline="0" dirty="0">
                <a:ln>
                  <a:noFill/>
                </a:ln>
                <a:solidFill>
                  <a:srgbClr val="4D4D4D"/>
                </a:solidFill>
                <a:uLnTx/>
                <a:uFillTx/>
                <a:latin typeface="Arial"/>
                <a:ea typeface="SimSun" pitchFamily="2" charset="-122"/>
                <a:cs typeface="Arial"/>
              </a:rPr>
              <a:t>后采用帕尼单抗维持疗法 (n=93)</a:t>
            </a:r>
          </a:p>
        </p:txBody>
      </p:sp>
      <p:sp>
        <p:nvSpPr>
          <p:cNvPr id="20" name="Content Placeholder 26"/>
          <p:cNvSpPr txBox="1">
            <a:spLocks/>
          </p:cNvSpPr>
          <p:nvPr/>
        </p:nvSpPr>
        <p:spPr bwMode="auto">
          <a:xfrm>
            <a:off x="3832238" y="3085130"/>
            <a:ext cx="435144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zh-CN" sz="1400" b="1" i="0" u="none" strike="noStrike" cap="none" normalizeH="0" baseline="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a:ln>
                  <a:noFill/>
                </a:ln>
                <a:solidFill>
                  <a:srgbClr val="4D4D4D"/>
                </a:solidFill>
                <a:uLnTx/>
                <a:uFillTx/>
                <a:latin typeface="Arial"/>
                <a:ea typeface="SimSun"/>
                <a:cs typeface="Arial"/>
              </a:rPr>
              <a:t>年龄（</a:t>
            </a:r>
            <a:r>
              <a:rPr kumimoji="0" lang="zh-CN" sz="14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a:t>
            </a:r>
            <a:r>
              <a:rPr kumimoji="0" lang="zh-CN" sz="1400" b="0" i="0" u="none" strike="noStrike" cap="none" normalizeH="0" baseline="0">
                <a:ln>
                  <a:noFill/>
                </a:ln>
                <a:solidFill>
                  <a:srgbClr val="4D4D4D"/>
                </a:solidFill>
                <a:uLnTx/>
                <a:uFillTx/>
                <a:latin typeface="Arial"/>
                <a:ea typeface="SimSun"/>
                <a:cs typeface="Arial"/>
              </a:rPr>
              <a:t>75 vs. &gt;75 岁）</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a:ln>
                  <a:noFill/>
                </a:ln>
                <a:solidFill>
                  <a:srgbClr val="4D4D4D"/>
                </a:solidFill>
                <a:uLnTx/>
                <a:uFillTx/>
                <a:latin typeface="Arial"/>
                <a:ea typeface="SimSun"/>
                <a:cs typeface="Arial"/>
              </a:rPr>
              <a:t>ECOG PS (0–1 vs. 2)</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a:ln>
                  <a:noFill/>
                </a:ln>
                <a:solidFill>
                  <a:srgbClr val="4D4D4D"/>
                </a:solidFill>
                <a:uLnTx/>
                <a:uFillTx/>
                <a:latin typeface="Arial"/>
                <a:ea typeface="SimSun"/>
                <a:cs typeface="Arial"/>
              </a:rPr>
              <a:t>使用 G8 评分的老年状况评估 (</a:t>
            </a:r>
            <a:r>
              <a:rPr kumimoji="0" lang="zh-CN" sz="14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a:t>
            </a:r>
            <a:r>
              <a:rPr kumimoji="0" lang="zh-CN" sz="1400" b="0" i="0" u="none" strike="noStrike" cap="none" normalizeH="0" baseline="0">
                <a:ln>
                  <a:noFill/>
                </a:ln>
                <a:solidFill>
                  <a:srgbClr val="4D4D4D"/>
                </a:solidFill>
                <a:uLnTx/>
                <a:uFillTx/>
                <a:latin typeface="Arial"/>
                <a:ea typeface="SimSun"/>
                <a:cs typeface="Arial"/>
              </a:rPr>
              <a:t>14 vs. &gt;14)</a:t>
            </a:r>
          </a:p>
        </p:txBody>
      </p:sp>
    </p:spTree>
    <p:extLst>
      <p:ext uri="{BB962C8B-B14F-4D97-AF65-F5344CB8AC3E}">
        <p14:creationId xmlns:p14="http://schemas.microsoft.com/office/powerpoint/2010/main" val="3024903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4002：FOLFOX 加帕尼单抗对比 5FU 加帕尼单抗的一线治疗用于 RAS-BRAF 野生型转移性结直肠癌老年患者：PANDA 研究 – Lonardi S 等人</a:t>
            </a:r>
          </a:p>
        </p:txBody>
      </p:sp>
      <p:sp>
        <p:nvSpPr>
          <p:cNvPr id="3" name="Content Placeholder 2"/>
          <p:cNvSpPr>
            <a:spLocks noGrp="1"/>
          </p:cNvSpPr>
          <p:nvPr>
            <p:ph idx="1"/>
          </p:nvPr>
        </p:nvSpPr>
        <p:spPr/>
        <p:txBody>
          <a:bodyPr/>
          <a:lstStyle/>
          <a:p>
            <a:pPr marL="0" indent="0">
              <a:buNone/>
            </a:pPr>
            <a:r>
              <a:rPr lang="zh-CN" b="1"/>
              <a:t>关键结果</a:t>
            </a:r>
          </a:p>
          <a:p>
            <a:endParaRPr lang="en-US" b="1" dirty="0"/>
          </a:p>
        </p:txBody>
      </p:sp>
      <p:sp>
        <p:nvSpPr>
          <p:cNvPr id="5" name="Text Placeholder 4"/>
          <p:cNvSpPr>
            <a:spLocks noGrp="1"/>
          </p:cNvSpPr>
          <p:nvPr>
            <p:ph type="body" sz="quarter" idx="11"/>
          </p:nvPr>
        </p:nvSpPr>
        <p:spPr/>
        <p:txBody>
          <a:bodyPr/>
          <a:lstStyle/>
          <a:p>
            <a:r>
              <a:rPr lang="zh-CN"/>
              <a:t>Lonardi S, et al.J Clin Oncol 2020;38(suppl);abstr 4002</a:t>
            </a:r>
          </a:p>
        </p:txBody>
      </p:sp>
      <p:sp>
        <p:nvSpPr>
          <p:cNvPr id="11" name="Rectangle 10"/>
          <p:cNvSpPr/>
          <p:nvPr/>
        </p:nvSpPr>
        <p:spPr>
          <a:xfrm>
            <a:off x="4223187" y="1446577"/>
            <a:ext cx="697627"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800" b="1" i="0" u="none" strike="noStrike" cap="none" normalizeH="0" baseline="0">
                <a:ln>
                  <a:noFill/>
                </a:ln>
                <a:solidFill>
                  <a:srgbClr val="4D4D4D"/>
                </a:solidFill>
                <a:uLnTx/>
                <a:uFillTx/>
                <a:latin typeface="Arial" charset="0"/>
                <a:ea typeface="SimSun"/>
                <a:cs typeface="Arial" charset="0"/>
              </a:rPr>
              <a:t>PFS </a:t>
            </a:r>
          </a:p>
        </p:txBody>
      </p:sp>
      <p:sp>
        <p:nvSpPr>
          <p:cNvPr id="12" name="Rectangle 11"/>
          <p:cNvSpPr/>
          <p:nvPr/>
        </p:nvSpPr>
        <p:spPr>
          <a:xfrm>
            <a:off x="369887" y="5701997"/>
            <a:ext cx="8404225" cy="584775"/>
          </a:xfrm>
          <a:prstGeom prst="rect">
            <a:avLst/>
          </a:prstGeom>
        </p:spPr>
        <p:txBody>
          <a:bodyPr wrap="square">
            <a:spAutoFit/>
          </a:bodyPr>
          <a:lstStyle/>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zh-CN" sz="1600" i="0" u="none" strike="noStrike" cap="none" normalizeH="0" baseline="0">
                <a:ln>
                  <a:noFill/>
                </a:ln>
                <a:solidFill>
                  <a:srgbClr val="4D4D4D"/>
                </a:solidFill>
                <a:uLnTx/>
                <a:uFillTx/>
                <a:latin typeface="Arial" charset="0"/>
                <a:ea typeface="SimSun"/>
                <a:cs typeface="Arial" charset="0"/>
              </a:rPr>
              <a:t>FOLFOX-pani: ORR 65%（95% CI 为 54, 74）；DCR 88%（95% CI</a:t>
            </a:r>
            <a:r>
              <a:rPr kumimoji="0" lang="zh-CN" sz="1600" i="0" u="none" strike="noStrike" cap="none" normalizeH="0">
                <a:ln>
                  <a:noFill/>
                </a:ln>
                <a:solidFill>
                  <a:srgbClr val="4D4D4D"/>
                </a:solidFill>
                <a:uLnTx/>
                <a:uFillTx/>
                <a:latin typeface="Arial" charset="0"/>
                <a:ea typeface="SimSun"/>
                <a:cs typeface="Arial" charset="0"/>
              </a:rPr>
              <a:t> </a:t>
            </a:r>
            <a:r>
              <a:rPr kumimoji="0" lang="zh-CN" sz="1600" i="0" u="none" strike="noStrike" cap="none" normalizeH="0" baseline="0">
                <a:ln>
                  <a:noFill/>
                </a:ln>
                <a:solidFill>
                  <a:srgbClr val="4D4D4D"/>
                </a:solidFill>
                <a:uLnTx/>
                <a:uFillTx/>
                <a:latin typeface="Arial" charset="0"/>
                <a:ea typeface="SimSun"/>
                <a:cs typeface="Arial" charset="0"/>
              </a:rPr>
              <a:t>为 79, 94）</a:t>
            </a:r>
          </a:p>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zh-CN" sz="1600" i="0" u="none" strike="noStrike" cap="none" normalizeH="0" baseline="0">
                <a:ln>
                  <a:noFill/>
                </a:ln>
                <a:solidFill>
                  <a:srgbClr val="4D4D4D"/>
                </a:solidFill>
                <a:uLnTx/>
                <a:uFillTx/>
                <a:latin typeface="Arial" charset="0"/>
                <a:ea typeface="SimSun"/>
                <a:cs typeface="Arial" charset="0"/>
              </a:rPr>
              <a:t>5FU/LV-pani：ORR 57%（95% CI 为 46, 67）；DCR 86%（95% CI 为 77, 92）</a:t>
            </a:r>
          </a:p>
        </p:txBody>
      </p:sp>
      <p:sp>
        <p:nvSpPr>
          <p:cNvPr id="20" name="TextBox 19">
            <a:extLst>
              <a:ext uri="{FF2B5EF4-FFF2-40B4-BE49-F238E27FC236}">
                <a16:creationId xmlns:a16="http://schemas.microsoft.com/office/drawing/2014/main" id="{02B04982-B824-4254-9739-5E16511A09D0}"/>
              </a:ext>
            </a:extLst>
          </p:cNvPr>
          <p:cNvSpPr txBox="1"/>
          <p:nvPr/>
        </p:nvSpPr>
        <p:spPr>
          <a:xfrm>
            <a:off x="1242630" y="162973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100</a:t>
            </a:r>
          </a:p>
        </p:txBody>
      </p:sp>
      <p:grpSp>
        <p:nvGrpSpPr>
          <p:cNvPr id="7" name="Group 6">
            <a:extLst>
              <a:ext uri="{FF2B5EF4-FFF2-40B4-BE49-F238E27FC236}">
                <a16:creationId xmlns:a16="http://schemas.microsoft.com/office/drawing/2014/main" id="{E8D607BD-3838-4162-AF5C-885E1FE732E3}"/>
              </a:ext>
            </a:extLst>
          </p:cNvPr>
          <p:cNvGrpSpPr/>
          <p:nvPr/>
        </p:nvGrpSpPr>
        <p:grpSpPr>
          <a:xfrm>
            <a:off x="198816" y="1765513"/>
            <a:ext cx="8299831" cy="3867251"/>
            <a:chOff x="198816" y="1660738"/>
            <a:chExt cx="8299831" cy="4125632"/>
          </a:xfrm>
        </p:grpSpPr>
        <p:sp>
          <p:nvSpPr>
            <p:cNvPr id="9" name="TextBox 10">
              <a:extLst>
                <a:ext uri="{FF2B5EF4-FFF2-40B4-BE49-F238E27FC236}">
                  <a16:creationId xmlns:a16="http://schemas.microsoft.com/office/drawing/2014/main" id="{570845AB-E580-4FFD-A556-3CCA94AD568D}"/>
                </a:ext>
              </a:extLst>
            </p:cNvPr>
            <p:cNvSpPr txBox="1"/>
            <p:nvPr/>
          </p:nvSpPr>
          <p:spPr>
            <a:xfrm>
              <a:off x="4442503" y="4841993"/>
              <a:ext cx="1222368" cy="38495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时间（月）</a:t>
              </a:r>
            </a:p>
          </p:txBody>
        </p:sp>
        <p:sp>
          <p:nvSpPr>
            <p:cNvPr id="10" name="Freeform 21">
              <a:extLst>
                <a:ext uri="{FF2B5EF4-FFF2-40B4-BE49-F238E27FC236}">
                  <a16:creationId xmlns:a16="http://schemas.microsoft.com/office/drawing/2014/main" id="{C6411C8C-0B95-4232-812F-58362B2880ED}"/>
                </a:ext>
              </a:extLst>
            </p:cNvPr>
            <p:cNvSpPr>
              <a:spLocks/>
            </p:cNvSpPr>
            <p:nvPr/>
          </p:nvSpPr>
          <p:spPr bwMode="auto">
            <a:xfrm>
              <a:off x="1735409" y="1660738"/>
              <a:ext cx="6619928"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C515596D-08D4-4800-85F7-085A503FB57B}"/>
                </a:ext>
              </a:extLst>
            </p:cNvPr>
            <p:cNvSpPr>
              <a:spLocks noChangeShapeType="1"/>
            </p:cNvSpPr>
            <p:nvPr/>
          </p:nvSpPr>
          <p:spPr bwMode="auto">
            <a:xfrm>
              <a:off x="1628940" y="166073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61216F52-AFB3-46AB-813D-E54D0B65A509}"/>
                </a:ext>
              </a:extLst>
            </p:cNvPr>
            <p:cNvSpPr>
              <a:spLocks noChangeShapeType="1"/>
            </p:cNvSpPr>
            <p:nvPr/>
          </p:nvSpPr>
          <p:spPr bwMode="auto">
            <a:xfrm>
              <a:off x="1628940" y="2251462"/>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7E716F25-2B63-459C-B246-A742BBC429BF}"/>
                </a:ext>
              </a:extLst>
            </p:cNvPr>
            <p:cNvSpPr>
              <a:spLocks noChangeShapeType="1"/>
            </p:cNvSpPr>
            <p:nvPr/>
          </p:nvSpPr>
          <p:spPr bwMode="auto">
            <a:xfrm>
              <a:off x="1628940" y="2815664"/>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1D2CC352-2E19-46C7-9CD8-11C180A09FBF}"/>
                </a:ext>
              </a:extLst>
            </p:cNvPr>
            <p:cNvSpPr>
              <a:spLocks noChangeShapeType="1"/>
            </p:cNvSpPr>
            <p:nvPr/>
          </p:nvSpPr>
          <p:spPr bwMode="auto">
            <a:xfrm>
              <a:off x="1628940" y="339809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C526317D-8326-442A-A62C-DF9B1BB298EE}"/>
                </a:ext>
              </a:extLst>
            </p:cNvPr>
            <p:cNvSpPr>
              <a:spLocks noChangeShapeType="1"/>
            </p:cNvSpPr>
            <p:nvPr/>
          </p:nvSpPr>
          <p:spPr bwMode="auto">
            <a:xfrm>
              <a:off x="1628940" y="3968380"/>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CE7D722E-AF48-4D33-AA38-CA22914BDCF6}"/>
                </a:ext>
              </a:extLst>
            </p:cNvPr>
            <p:cNvSpPr>
              <a:spLocks noChangeShapeType="1"/>
            </p:cNvSpPr>
            <p:nvPr/>
          </p:nvSpPr>
          <p:spPr bwMode="auto">
            <a:xfrm>
              <a:off x="1628940" y="4583277"/>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9" name="TextBox 18">
              <a:extLst>
                <a:ext uri="{FF2B5EF4-FFF2-40B4-BE49-F238E27FC236}">
                  <a16:creationId xmlns:a16="http://schemas.microsoft.com/office/drawing/2014/main" id="{8EA0DCA2-8B49-4D29-BFEF-FEDCE5434179}"/>
                </a:ext>
              </a:extLst>
            </p:cNvPr>
            <p:cNvSpPr txBox="1"/>
            <p:nvPr/>
          </p:nvSpPr>
          <p:spPr>
            <a:xfrm rot="16200000">
              <a:off x="683944" y="2930577"/>
              <a:ext cx="727400"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PFS，%</a:t>
              </a:r>
            </a:p>
          </p:txBody>
        </p:sp>
        <p:sp>
          <p:nvSpPr>
            <p:cNvPr id="21" name="TextBox 20">
              <a:extLst>
                <a:ext uri="{FF2B5EF4-FFF2-40B4-BE49-F238E27FC236}">
                  <a16:creationId xmlns:a16="http://schemas.microsoft.com/office/drawing/2014/main" id="{302214D5-F923-4F39-93F2-75EBAF38C21C}"/>
                </a:ext>
              </a:extLst>
            </p:cNvPr>
            <p:cNvSpPr txBox="1"/>
            <p:nvPr/>
          </p:nvSpPr>
          <p:spPr>
            <a:xfrm>
              <a:off x="1342017" y="209681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80</a:t>
              </a:r>
            </a:p>
          </p:txBody>
        </p:sp>
        <p:sp>
          <p:nvSpPr>
            <p:cNvPr id="22" name="TextBox 21">
              <a:extLst>
                <a:ext uri="{FF2B5EF4-FFF2-40B4-BE49-F238E27FC236}">
                  <a16:creationId xmlns:a16="http://schemas.microsoft.com/office/drawing/2014/main" id="{7AC6DF4C-DB6B-4101-B647-B578739D9EAE}"/>
                </a:ext>
              </a:extLst>
            </p:cNvPr>
            <p:cNvSpPr txBox="1"/>
            <p:nvPr/>
          </p:nvSpPr>
          <p:spPr>
            <a:xfrm>
              <a:off x="1342017" y="2660759"/>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60</a:t>
              </a:r>
            </a:p>
          </p:txBody>
        </p:sp>
        <p:sp>
          <p:nvSpPr>
            <p:cNvPr id="23" name="TextBox 22">
              <a:extLst>
                <a:ext uri="{FF2B5EF4-FFF2-40B4-BE49-F238E27FC236}">
                  <a16:creationId xmlns:a16="http://schemas.microsoft.com/office/drawing/2014/main" id="{F98FA4DD-6324-4078-B432-5C9AAB0043EA}"/>
                </a:ext>
              </a:extLst>
            </p:cNvPr>
            <p:cNvSpPr txBox="1"/>
            <p:nvPr/>
          </p:nvSpPr>
          <p:spPr>
            <a:xfrm>
              <a:off x="1342017" y="324293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40</a:t>
              </a:r>
            </a:p>
          </p:txBody>
        </p:sp>
        <p:sp>
          <p:nvSpPr>
            <p:cNvPr id="24" name="TextBox 23">
              <a:extLst>
                <a:ext uri="{FF2B5EF4-FFF2-40B4-BE49-F238E27FC236}">
                  <a16:creationId xmlns:a16="http://schemas.microsoft.com/office/drawing/2014/main" id="{ED36893C-CEE4-4D8B-9164-2912AA1F2707}"/>
                </a:ext>
              </a:extLst>
            </p:cNvPr>
            <p:cNvSpPr txBox="1"/>
            <p:nvPr/>
          </p:nvSpPr>
          <p:spPr>
            <a:xfrm>
              <a:off x="1342017" y="381295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20</a:t>
              </a:r>
            </a:p>
          </p:txBody>
        </p:sp>
        <p:sp>
          <p:nvSpPr>
            <p:cNvPr id="25" name="TextBox 24">
              <a:extLst>
                <a:ext uri="{FF2B5EF4-FFF2-40B4-BE49-F238E27FC236}">
                  <a16:creationId xmlns:a16="http://schemas.microsoft.com/office/drawing/2014/main" id="{B241CB0D-3B2C-4522-89A9-368647B9C05E}"/>
                </a:ext>
              </a:extLst>
            </p:cNvPr>
            <p:cNvSpPr txBox="1"/>
            <p:nvPr/>
          </p:nvSpPr>
          <p:spPr>
            <a:xfrm>
              <a:off x="1441434" y="4427589"/>
              <a:ext cx="172089"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a:t>
              </a:r>
            </a:p>
          </p:txBody>
        </p:sp>
        <p:sp>
          <p:nvSpPr>
            <p:cNvPr id="26" name="Line 21">
              <a:extLst>
                <a:ext uri="{FF2B5EF4-FFF2-40B4-BE49-F238E27FC236}">
                  <a16:creationId xmlns:a16="http://schemas.microsoft.com/office/drawing/2014/main" id="{4C7C8D7F-57AB-4FEC-8F9A-1FDFEF52E12D}"/>
                </a:ext>
              </a:extLst>
            </p:cNvPr>
            <p:cNvSpPr>
              <a:spLocks noChangeShapeType="1"/>
            </p:cNvSpPr>
            <p:nvPr/>
          </p:nvSpPr>
          <p:spPr bwMode="auto">
            <a:xfrm>
              <a:off x="1737152" y="4573224"/>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6CCD2EEA-ED09-4951-931E-E3999BCAA266}"/>
                </a:ext>
              </a:extLst>
            </p:cNvPr>
            <p:cNvSpPr>
              <a:spLocks noChangeShapeType="1"/>
            </p:cNvSpPr>
            <p:nvPr/>
          </p:nvSpPr>
          <p:spPr bwMode="auto">
            <a:xfrm>
              <a:off x="266687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AB66136A-1695-4553-9FC7-71C0D5654DAC}"/>
                </a:ext>
              </a:extLst>
            </p:cNvPr>
            <p:cNvSpPr>
              <a:spLocks noChangeShapeType="1"/>
            </p:cNvSpPr>
            <p:nvPr/>
          </p:nvSpPr>
          <p:spPr bwMode="auto">
            <a:xfrm>
              <a:off x="359340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465214C7-C281-43B3-9F0A-824CF3586EE3}"/>
                </a:ext>
              </a:extLst>
            </p:cNvPr>
            <p:cNvSpPr>
              <a:spLocks noChangeShapeType="1"/>
            </p:cNvSpPr>
            <p:nvPr/>
          </p:nvSpPr>
          <p:spPr bwMode="auto">
            <a:xfrm>
              <a:off x="456303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0D95334C-E403-44AF-B01E-06578066BAF3}"/>
                </a:ext>
              </a:extLst>
            </p:cNvPr>
            <p:cNvSpPr>
              <a:spLocks noChangeShapeType="1"/>
            </p:cNvSpPr>
            <p:nvPr/>
          </p:nvSpPr>
          <p:spPr bwMode="auto">
            <a:xfrm>
              <a:off x="548956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9FD48B-EB7D-4B20-A7AF-B1258FDA0582}"/>
                </a:ext>
              </a:extLst>
            </p:cNvPr>
            <p:cNvSpPr>
              <a:spLocks noChangeShapeType="1"/>
            </p:cNvSpPr>
            <p:nvPr/>
          </p:nvSpPr>
          <p:spPr bwMode="auto">
            <a:xfrm>
              <a:off x="645919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A3ED829F-F716-46BD-906C-16A7B5573BCD}"/>
                </a:ext>
              </a:extLst>
            </p:cNvPr>
            <p:cNvSpPr>
              <a:spLocks noChangeShapeType="1"/>
            </p:cNvSpPr>
            <p:nvPr/>
          </p:nvSpPr>
          <p:spPr bwMode="auto">
            <a:xfrm>
              <a:off x="738571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A8D239F-B388-4660-9C24-FDB7CD312D83}"/>
                </a:ext>
              </a:extLst>
            </p:cNvPr>
            <p:cNvSpPr>
              <a:spLocks noChangeShapeType="1"/>
            </p:cNvSpPr>
            <p:nvPr/>
          </p:nvSpPr>
          <p:spPr bwMode="auto">
            <a:xfrm>
              <a:off x="835534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AC1C191-CC01-4C73-963D-548269359E8C}"/>
                </a:ext>
              </a:extLst>
            </p:cNvPr>
            <p:cNvGrpSpPr/>
            <p:nvPr/>
          </p:nvGrpSpPr>
          <p:grpSpPr>
            <a:xfrm>
              <a:off x="1672689" y="4643379"/>
              <a:ext cx="6818388" cy="307399"/>
              <a:chOff x="1706218" y="5374692"/>
              <a:chExt cx="6818388" cy="307399"/>
            </a:xfrm>
          </p:grpSpPr>
          <p:sp>
            <p:nvSpPr>
              <p:cNvPr id="35" name="TextBox 26">
                <a:extLst>
                  <a:ext uri="{FF2B5EF4-FFF2-40B4-BE49-F238E27FC236}">
                    <a16:creationId xmlns:a16="http://schemas.microsoft.com/office/drawing/2014/main" id="{8B506C34-E0D6-4CA8-96ED-A8613F3E16F1}"/>
                  </a:ext>
                </a:extLst>
              </p:cNvPr>
              <p:cNvSpPr txBox="1"/>
              <p:nvPr/>
            </p:nvSpPr>
            <p:spPr>
              <a:xfrm>
                <a:off x="1706218"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a:t>
                </a:r>
              </a:p>
            </p:txBody>
          </p:sp>
          <p:sp>
            <p:nvSpPr>
              <p:cNvPr id="36" name="TextBox 28">
                <a:extLst>
                  <a:ext uri="{FF2B5EF4-FFF2-40B4-BE49-F238E27FC236}">
                    <a16:creationId xmlns:a16="http://schemas.microsoft.com/office/drawing/2014/main" id="{24A0EC29-ED6D-4DD8-8C63-1A22A486F87F}"/>
                  </a:ext>
                </a:extLst>
              </p:cNvPr>
              <p:cNvSpPr txBox="1"/>
              <p:nvPr/>
            </p:nvSpPr>
            <p:spPr>
              <a:xfrm>
                <a:off x="2614353"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6</a:t>
                </a:r>
              </a:p>
            </p:txBody>
          </p:sp>
          <p:sp>
            <p:nvSpPr>
              <p:cNvPr id="37" name="TextBox 30">
                <a:extLst>
                  <a:ext uri="{FF2B5EF4-FFF2-40B4-BE49-F238E27FC236}">
                    <a16:creationId xmlns:a16="http://schemas.microsoft.com/office/drawing/2014/main" id="{EA62BDFE-4851-410E-9B7E-4D4243A67A85}"/>
                  </a:ext>
                </a:extLst>
              </p:cNvPr>
              <p:cNvSpPr txBox="1"/>
              <p:nvPr/>
            </p:nvSpPr>
            <p:spPr>
              <a:xfrm>
                <a:off x="3519974"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12</a:t>
                </a:r>
              </a:p>
            </p:txBody>
          </p:sp>
          <p:sp>
            <p:nvSpPr>
              <p:cNvPr id="38" name="TextBox 32">
                <a:extLst>
                  <a:ext uri="{FF2B5EF4-FFF2-40B4-BE49-F238E27FC236}">
                    <a16:creationId xmlns:a16="http://schemas.microsoft.com/office/drawing/2014/main" id="{3E43FEAD-F12E-457B-9F7D-38132C249F12}"/>
                  </a:ext>
                </a:extLst>
              </p:cNvPr>
              <p:cNvSpPr txBox="1"/>
              <p:nvPr/>
            </p:nvSpPr>
            <p:spPr>
              <a:xfrm>
                <a:off x="4473552"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18</a:t>
                </a:r>
              </a:p>
            </p:txBody>
          </p:sp>
          <p:sp>
            <p:nvSpPr>
              <p:cNvPr id="39" name="TextBox 34">
                <a:extLst>
                  <a:ext uri="{FF2B5EF4-FFF2-40B4-BE49-F238E27FC236}">
                    <a16:creationId xmlns:a16="http://schemas.microsoft.com/office/drawing/2014/main" id="{CCB96130-1892-483D-B24F-555C328F9C1B}"/>
                  </a:ext>
                </a:extLst>
              </p:cNvPr>
              <p:cNvSpPr txBox="1"/>
              <p:nvPr/>
            </p:nvSpPr>
            <p:spPr>
              <a:xfrm>
                <a:off x="5416135"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24</a:t>
                </a:r>
              </a:p>
            </p:txBody>
          </p:sp>
          <p:sp>
            <p:nvSpPr>
              <p:cNvPr id="40" name="TextBox 36">
                <a:extLst>
                  <a:ext uri="{FF2B5EF4-FFF2-40B4-BE49-F238E27FC236}">
                    <a16:creationId xmlns:a16="http://schemas.microsoft.com/office/drawing/2014/main" id="{3EF5C508-EEC5-4BB7-ABB0-B1EF0848BC13}"/>
                  </a:ext>
                </a:extLst>
              </p:cNvPr>
              <p:cNvSpPr txBox="1"/>
              <p:nvPr/>
            </p:nvSpPr>
            <p:spPr>
              <a:xfrm>
                <a:off x="635697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30</a:t>
                </a:r>
              </a:p>
            </p:txBody>
          </p:sp>
          <p:sp>
            <p:nvSpPr>
              <p:cNvPr id="41" name="TextBox 38">
                <a:extLst>
                  <a:ext uri="{FF2B5EF4-FFF2-40B4-BE49-F238E27FC236}">
                    <a16:creationId xmlns:a16="http://schemas.microsoft.com/office/drawing/2014/main" id="{A60C240F-8FA2-4398-820E-D6BBC8D34168}"/>
                  </a:ext>
                </a:extLst>
              </p:cNvPr>
              <p:cNvSpPr txBox="1"/>
              <p:nvPr/>
            </p:nvSpPr>
            <p:spPr>
              <a:xfrm>
                <a:off x="731228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36</a:t>
                </a:r>
              </a:p>
            </p:txBody>
          </p:sp>
          <p:sp>
            <p:nvSpPr>
              <p:cNvPr id="42" name="TextBox 40">
                <a:extLst>
                  <a:ext uri="{FF2B5EF4-FFF2-40B4-BE49-F238E27FC236}">
                    <a16:creationId xmlns:a16="http://schemas.microsoft.com/office/drawing/2014/main" id="{DDBD118E-C753-4A2C-9F52-6A38CA766ED8}"/>
                  </a:ext>
                </a:extLst>
              </p:cNvPr>
              <p:cNvSpPr txBox="1"/>
              <p:nvPr/>
            </p:nvSpPr>
            <p:spPr>
              <a:xfrm>
                <a:off x="8253131"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42</a:t>
                </a:r>
              </a:p>
            </p:txBody>
          </p:sp>
        </p:grpSp>
        <p:sp>
          <p:nvSpPr>
            <p:cNvPr id="43" name="TextBox 42">
              <a:extLst>
                <a:ext uri="{FF2B5EF4-FFF2-40B4-BE49-F238E27FC236}">
                  <a16:creationId xmlns:a16="http://schemas.microsoft.com/office/drawing/2014/main" id="{D0862EA0-E604-43E5-8CF8-1C056B2BC8A6}"/>
                </a:ext>
              </a:extLst>
            </p:cNvPr>
            <p:cNvSpPr txBox="1"/>
            <p:nvPr/>
          </p:nvSpPr>
          <p:spPr>
            <a:xfrm>
              <a:off x="198816" y="4886495"/>
              <a:ext cx="1404394" cy="384959"/>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a:ea typeface="SimSun"/>
                  <a:cs typeface="Arial"/>
                </a:rPr>
                <a:t>面临风险的人数</a:t>
              </a:r>
            </a:p>
          </p:txBody>
        </p:sp>
        <p:grpSp>
          <p:nvGrpSpPr>
            <p:cNvPr id="44" name="Group 43">
              <a:extLst>
                <a:ext uri="{FF2B5EF4-FFF2-40B4-BE49-F238E27FC236}">
                  <a16:creationId xmlns:a16="http://schemas.microsoft.com/office/drawing/2014/main" id="{59F474AC-DCDF-4AB7-B977-EEA72C564DAF}"/>
                </a:ext>
              </a:extLst>
            </p:cNvPr>
            <p:cNvGrpSpPr/>
            <p:nvPr/>
          </p:nvGrpSpPr>
          <p:grpSpPr>
            <a:xfrm>
              <a:off x="360788" y="5203932"/>
              <a:ext cx="8137859" cy="307399"/>
              <a:chOff x="394317" y="6020970"/>
              <a:chExt cx="8137859" cy="307399"/>
            </a:xfrm>
          </p:grpSpPr>
          <p:sp>
            <p:nvSpPr>
              <p:cNvPr id="45" name="TextBox 46">
                <a:extLst>
                  <a:ext uri="{FF2B5EF4-FFF2-40B4-BE49-F238E27FC236}">
                    <a16:creationId xmlns:a16="http://schemas.microsoft.com/office/drawing/2014/main" id="{9E32C6AC-49FD-44C9-B2D9-8ED90C384E06}"/>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91</a:t>
                </a:r>
              </a:p>
            </p:txBody>
          </p:sp>
          <p:sp>
            <p:nvSpPr>
              <p:cNvPr id="46" name="TextBox 47">
                <a:extLst>
                  <a:ext uri="{FF2B5EF4-FFF2-40B4-BE49-F238E27FC236}">
                    <a16:creationId xmlns:a16="http://schemas.microsoft.com/office/drawing/2014/main" id="{D65911C2-AC85-43E2-BE44-68A57C81FEDC}"/>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68</a:t>
                </a:r>
              </a:p>
            </p:txBody>
          </p:sp>
          <p:sp>
            <p:nvSpPr>
              <p:cNvPr id="47" name="TextBox 48">
                <a:extLst>
                  <a:ext uri="{FF2B5EF4-FFF2-40B4-BE49-F238E27FC236}">
                    <a16:creationId xmlns:a16="http://schemas.microsoft.com/office/drawing/2014/main" id="{1A7D2F7C-6D57-460D-A87D-F53F2EE9AD79}"/>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29</a:t>
                </a:r>
              </a:p>
            </p:txBody>
          </p:sp>
          <p:sp>
            <p:nvSpPr>
              <p:cNvPr id="48" name="TextBox 49">
                <a:extLst>
                  <a:ext uri="{FF2B5EF4-FFF2-40B4-BE49-F238E27FC236}">
                    <a16:creationId xmlns:a16="http://schemas.microsoft.com/office/drawing/2014/main" id="{418AA083-3D8C-4E2B-A6B1-B2C2B9D0E1C4}"/>
                  </a:ext>
                </a:extLst>
              </p:cNvPr>
              <p:cNvSpPr txBox="1"/>
              <p:nvPr/>
            </p:nvSpPr>
            <p:spPr>
              <a:xfrm>
                <a:off x="4537483" y="6020970"/>
                <a:ext cx="25813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11</a:t>
                </a:r>
              </a:p>
            </p:txBody>
          </p:sp>
          <p:sp>
            <p:nvSpPr>
              <p:cNvPr id="49" name="TextBox 50">
                <a:extLst>
                  <a:ext uri="{FF2B5EF4-FFF2-40B4-BE49-F238E27FC236}">
                    <a16:creationId xmlns:a16="http://schemas.microsoft.com/office/drawing/2014/main" id="{99BC304F-71D3-4274-8C2A-56AF15E03F14}"/>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2</a:t>
                </a:r>
              </a:p>
            </p:txBody>
          </p:sp>
          <p:sp>
            <p:nvSpPr>
              <p:cNvPr id="50" name="TextBox 51">
                <a:extLst>
                  <a:ext uri="{FF2B5EF4-FFF2-40B4-BE49-F238E27FC236}">
                    <a16:creationId xmlns:a16="http://schemas.microsoft.com/office/drawing/2014/main" id="{31CE633B-4AB7-4CC0-9C7F-B5E6C7EEE95D}"/>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0</a:t>
                </a:r>
              </a:p>
            </p:txBody>
          </p:sp>
          <p:sp>
            <p:nvSpPr>
              <p:cNvPr id="51" name="TextBox 52">
                <a:extLst>
                  <a:ext uri="{FF2B5EF4-FFF2-40B4-BE49-F238E27FC236}">
                    <a16:creationId xmlns:a16="http://schemas.microsoft.com/office/drawing/2014/main" id="{30C40215-8A6C-4948-8BB1-D6B44850E6DA}"/>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0</a:t>
                </a:r>
              </a:p>
            </p:txBody>
          </p:sp>
          <p:sp>
            <p:nvSpPr>
              <p:cNvPr id="52" name="TextBox 53">
                <a:extLst>
                  <a:ext uri="{FF2B5EF4-FFF2-40B4-BE49-F238E27FC236}">
                    <a16:creationId xmlns:a16="http://schemas.microsoft.com/office/drawing/2014/main" id="{9718B39C-5FAC-4AC4-9214-CAE480D12C8B}"/>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0</a:t>
                </a:r>
              </a:p>
            </p:txBody>
          </p:sp>
          <p:sp>
            <p:nvSpPr>
              <p:cNvPr id="53" name="TextBox 54">
                <a:extLst>
                  <a:ext uri="{FF2B5EF4-FFF2-40B4-BE49-F238E27FC236}">
                    <a16:creationId xmlns:a16="http://schemas.microsoft.com/office/drawing/2014/main" id="{A0664182-4172-47A0-9C98-A738B622750E}"/>
                  </a:ext>
                </a:extLst>
              </p:cNvPr>
              <p:cNvSpPr txBox="1"/>
              <p:nvPr/>
            </p:nvSpPr>
            <p:spPr>
              <a:xfrm>
                <a:off x="394317" y="6020970"/>
                <a:ext cx="1186791"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FOLFOX-Pani</a:t>
                </a:r>
              </a:p>
            </p:txBody>
          </p:sp>
        </p:grpSp>
        <p:grpSp>
          <p:nvGrpSpPr>
            <p:cNvPr id="54" name="Group 53">
              <a:extLst>
                <a:ext uri="{FF2B5EF4-FFF2-40B4-BE49-F238E27FC236}">
                  <a16:creationId xmlns:a16="http://schemas.microsoft.com/office/drawing/2014/main" id="{217D4AA2-460E-4E4F-8CA7-4002B7017455}"/>
                </a:ext>
              </a:extLst>
            </p:cNvPr>
            <p:cNvGrpSpPr/>
            <p:nvPr/>
          </p:nvGrpSpPr>
          <p:grpSpPr>
            <a:xfrm>
              <a:off x="493004" y="5478971"/>
              <a:ext cx="8005643" cy="307399"/>
              <a:chOff x="526533" y="6020970"/>
              <a:chExt cx="8005643" cy="307399"/>
            </a:xfrm>
          </p:grpSpPr>
          <p:sp>
            <p:nvSpPr>
              <p:cNvPr id="55" name="TextBox 57">
                <a:extLst>
                  <a:ext uri="{FF2B5EF4-FFF2-40B4-BE49-F238E27FC236}">
                    <a16:creationId xmlns:a16="http://schemas.microsoft.com/office/drawing/2014/main" id="{CB2305BF-BF8E-419D-AE5A-7FB6FCAE5CF8}"/>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92</a:t>
                </a:r>
              </a:p>
            </p:txBody>
          </p:sp>
          <p:sp>
            <p:nvSpPr>
              <p:cNvPr id="56" name="TextBox 58">
                <a:extLst>
                  <a:ext uri="{FF2B5EF4-FFF2-40B4-BE49-F238E27FC236}">
                    <a16:creationId xmlns:a16="http://schemas.microsoft.com/office/drawing/2014/main" id="{35040EBE-4039-47B4-A864-70114B52FF09}"/>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64</a:t>
                </a:r>
              </a:p>
            </p:txBody>
          </p:sp>
          <p:sp>
            <p:nvSpPr>
              <p:cNvPr id="57" name="TextBox 59">
                <a:extLst>
                  <a:ext uri="{FF2B5EF4-FFF2-40B4-BE49-F238E27FC236}">
                    <a16:creationId xmlns:a16="http://schemas.microsoft.com/office/drawing/2014/main" id="{8C34CCA6-377B-4DD9-900F-B1BECE16A36C}"/>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25</a:t>
                </a:r>
              </a:p>
            </p:txBody>
          </p:sp>
          <p:sp>
            <p:nvSpPr>
              <p:cNvPr id="58" name="TextBox 60">
                <a:extLst>
                  <a:ext uri="{FF2B5EF4-FFF2-40B4-BE49-F238E27FC236}">
                    <a16:creationId xmlns:a16="http://schemas.microsoft.com/office/drawing/2014/main" id="{691EAB05-C48E-4C1D-A300-93F6AFFD7CD1}"/>
                  </a:ext>
                </a:extLst>
              </p:cNvPr>
              <p:cNvSpPr txBox="1"/>
              <p:nvPr/>
            </p:nvSpPr>
            <p:spPr>
              <a:xfrm>
                <a:off x="4530815"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10</a:t>
                </a:r>
              </a:p>
            </p:txBody>
          </p:sp>
          <p:sp>
            <p:nvSpPr>
              <p:cNvPr id="59" name="TextBox 61">
                <a:extLst>
                  <a:ext uri="{FF2B5EF4-FFF2-40B4-BE49-F238E27FC236}">
                    <a16:creationId xmlns:a16="http://schemas.microsoft.com/office/drawing/2014/main" id="{2C83B1AF-4BD2-42B5-ADB5-ACA0408703C5}"/>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2</a:t>
                </a:r>
              </a:p>
            </p:txBody>
          </p:sp>
          <p:sp>
            <p:nvSpPr>
              <p:cNvPr id="60" name="TextBox 62">
                <a:extLst>
                  <a:ext uri="{FF2B5EF4-FFF2-40B4-BE49-F238E27FC236}">
                    <a16:creationId xmlns:a16="http://schemas.microsoft.com/office/drawing/2014/main" id="{097ABC75-7E1E-4CD1-80DF-E79662595CE8}"/>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1</a:t>
                </a:r>
              </a:p>
            </p:txBody>
          </p:sp>
          <p:sp>
            <p:nvSpPr>
              <p:cNvPr id="61" name="TextBox 63">
                <a:extLst>
                  <a:ext uri="{FF2B5EF4-FFF2-40B4-BE49-F238E27FC236}">
                    <a16:creationId xmlns:a16="http://schemas.microsoft.com/office/drawing/2014/main" id="{8B74B0B6-448C-4E0E-9EBC-66F274397CBC}"/>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1</a:t>
                </a:r>
              </a:p>
            </p:txBody>
          </p:sp>
          <p:sp>
            <p:nvSpPr>
              <p:cNvPr id="62" name="TextBox 64">
                <a:extLst>
                  <a:ext uri="{FF2B5EF4-FFF2-40B4-BE49-F238E27FC236}">
                    <a16:creationId xmlns:a16="http://schemas.microsoft.com/office/drawing/2014/main" id="{AFD335E3-8EDD-4A2B-85B0-82201EB1D1AD}"/>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0</a:t>
                </a:r>
              </a:p>
            </p:txBody>
          </p:sp>
          <p:sp>
            <p:nvSpPr>
              <p:cNvPr id="63" name="TextBox 65">
                <a:extLst>
                  <a:ext uri="{FF2B5EF4-FFF2-40B4-BE49-F238E27FC236}">
                    <a16:creationId xmlns:a16="http://schemas.microsoft.com/office/drawing/2014/main" id="{F9614288-F339-464F-848E-0F80FBD973D1}"/>
                  </a:ext>
                </a:extLst>
              </p:cNvPr>
              <p:cNvSpPr txBox="1"/>
              <p:nvPr/>
            </p:nvSpPr>
            <p:spPr>
              <a:xfrm>
                <a:off x="526533" y="6020970"/>
                <a:ext cx="10545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5FU/LV-pani</a:t>
                </a:r>
              </a:p>
            </p:txBody>
          </p:sp>
        </p:grpSp>
      </p:grpSp>
      <p:grpSp>
        <p:nvGrpSpPr>
          <p:cNvPr id="75" name="Group 74">
            <a:extLst>
              <a:ext uri="{FF2B5EF4-FFF2-40B4-BE49-F238E27FC236}">
                <a16:creationId xmlns:a16="http://schemas.microsoft.com/office/drawing/2014/main" id="{102563E4-9416-4576-80E3-94E544A7351C}"/>
              </a:ext>
            </a:extLst>
          </p:cNvPr>
          <p:cNvGrpSpPr/>
          <p:nvPr/>
        </p:nvGrpSpPr>
        <p:grpSpPr>
          <a:xfrm>
            <a:off x="1704212" y="1760920"/>
            <a:ext cx="6102000" cy="2638882"/>
            <a:chOff x="2836591" y="1918453"/>
            <a:chExt cx="9134828" cy="4014941"/>
          </a:xfrm>
        </p:grpSpPr>
        <p:sp>
          <p:nvSpPr>
            <p:cNvPr id="65" name="Freeform: Shape 64">
              <a:extLst>
                <a:ext uri="{FF2B5EF4-FFF2-40B4-BE49-F238E27FC236}">
                  <a16:creationId xmlns:a16="http://schemas.microsoft.com/office/drawing/2014/main" id="{A23D303F-0C60-4C7F-9C18-B5EA1126821A}"/>
                </a:ext>
              </a:extLst>
            </p:cNvPr>
            <p:cNvSpPr/>
            <p:nvPr/>
          </p:nvSpPr>
          <p:spPr>
            <a:xfrm>
              <a:off x="2836591" y="1918453"/>
              <a:ext cx="9134828" cy="3971266"/>
            </a:xfrm>
            <a:custGeom>
              <a:avLst/>
              <a:gdLst>
                <a:gd name="connsiteX0" fmla="*/ 9141560 w 9134828"/>
                <a:gd name="connsiteY0" fmla="*/ 3976237 h 3971265"/>
                <a:gd name="connsiteX1" fmla="*/ 5289048 w 9134828"/>
                <a:gd name="connsiteY1" fmla="*/ 3976237 h 3971265"/>
                <a:gd name="connsiteX2" fmla="*/ 5289048 w 9134828"/>
                <a:gd name="connsiteY2" fmla="*/ 3904066 h 3971265"/>
                <a:gd name="connsiteX3" fmla="*/ 4783853 w 9134828"/>
                <a:gd name="connsiteY3" fmla="*/ 3904066 h 3971265"/>
                <a:gd name="connsiteX4" fmla="*/ 4783853 w 9134828"/>
                <a:gd name="connsiteY4" fmla="*/ 3821587 h 3971265"/>
                <a:gd name="connsiteX5" fmla="*/ 4663569 w 9134828"/>
                <a:gd name="connsiteY5" fmla="*/ 3821587 h 3971265"/>
                <a:gd name="connsiteX6" fmla="*/ 4663569 w 9134828"/>
                <a:gd name="connsiteY6" fmla="*/ 3739108 h 3971265"/>
                <a:gd name="connsiteX7" fmla="*/ 4546723 w 9134828"/>
                <a:gd name="connsiteY7" fmla="*/ 3739108 h 3971265"/>
                <a:gd name="connsiteX8" fmla="*/ 4546723 w 9134828"/>
                <a:gd name="connsiteY8" fmla="*/ 3673806 h 3971265"/>
                <a:gd name="connsiteX9" fmla="*/ 4398943 w 9134828"/>
                <a:gd name="connsiteY9" fmla="*/ 3673806 h 3971265"/>
                <a:gd name="connsiteX10" fmla="*/ 4398943 w 9134828"/>
                <a:gd name="connsiteY10" fmla="*/ 3591327 h 3971265"/>
                <a:gd name="connsiteX11" fmla="*/ 4275228 w 9134828"/>
                <a:gd name="connsiteY11" fmla="*/ 3591327 h 3971265"/>
                <a:gd name="connsiteX12" fmla="*/ 4275228 w 9134828"/>
                <a:gd name="connsiteY12" fmla="*/ 3467603 h 3971265"/>
                <a:gd name="connsiteX13" fmla="*/ 4148065 w 9134828"/>
                <a:gd name="connsiteY13" fmla="*/ 3467603 h 3971265"/>
                <a:gd name="connsiteX14" fmla="*/ 4148065 w 9134828"/>
                <a:gd name="connsiteY14" fmla="*/ 3388563 h 3971265"/>
                <a:gd name="connsiteX15" fmla="*/ 4069025 w 9134828"/>
                <a:gd name="connsiteY15" fmla="*/ 3388563 h 3971265"/>
                <a:gd name="connsiteX16" fmla="*/ 4069025 w 9134828"/>
                <a:gd name="connsiteY16" fmla="*/ 3347328 h 3971265"/>
                <a:gd name="connsiteX17" fmla="*/ 4020911 w 9134828"/>
                <a:gd name="connsiteY17" fmla="*/ 3347328 h 3971265"/>
                <a:gd name="connsiteX18" fmla="*/ 4020911 w 9134828"/>
                <a:gd name="connsiteY18" fmla="*/ 3261409 h 3971265"/>
                <a:gd name="connsiteX19" fmla="*/ 3890318 w 9134828"/>
                <a:gd name="connsiteY19" fmla="*/ 3261409 h 3971265"/>
                <a:gd name="connsiteX20" fmla="*/ 3890318 w 9134828"/>
                <a:gd name="connsiteY20" fmla="*/ 3192669 h 3971265"/>
                <a:gd name="connsiteX21" fmla="*/ 3546652 w 9134828"/>
                <a:gd name="connsiteY21" fmla="*/ 3192669 h 3971265"/>
                <a:gd name="connsiteX22" fmla="*/ 3546652 w 9134828"/>
                <a:gd name="connsiteY22" fmla="*/ 3130816 h 3971265"/>
                <a:gd name="connsiteX23" fmla="*/ 3471042 w 9134828"/>
                <a:gd name="connsiteY23" fmla="*/ 3130816 h 3971265"/>
                <a:gd name="connsiteX24" fmla="*/ 3471042 w 9134828"/>
                <a:gd name="connsiteY24" fmla="*/ 3068954 h 3971265"/>
                <a:gd name="connsiteX25" fmla="*/ 3333580 w 9134828"/>
                <a:gd name="connsiteY25" fmla="*/ 3068954 h 3971265"/>
                <a:gd name="connsiteX26" fmla="*/ 3333580 w 9134828"/>
                <a:gd name="connsiteY26" fmla="*/ 3007092 h 3971265"/>
                <a:gd name="connsiteX27" fmla="*/ 3147994 w 9134828"/>
                <a:gd name="connsiteY27" fmla="*/ 3007092 h 3971265"/>
                <a:gd name="connsiteX28" fmla="*/ 3147994 w 9134828"/>
                <a:gd name="connsiteY28" fmla="*/ 2958979 h 3971265"/>
                <a:gd name="connsiteX29" fmla="*/ 3024280 w 9134828"/>
                <a:gd name="connsiteY29" fmla="*/ 2958979 h 3971265"/>
                <a:gd name="connsiteX30" fmla="*/ 3024280 w 9134828"/>
                <a:gd name="connsiteY30" fmla="*/ 2842133 h 3971265"/>
                <a:gd name="connsiteX31" fmla="*/ 2945230 w 9134828"/>
                <a:gd name="connsiteY31" fmla="*/ 2842133 h 3971265"/>
                <a:gd name="connsiteX32" fmla="*/ 2945230 w 9134828"/>
                <a:gd name="connsiteY32" fmla="*/ 2780271 h 3971265"/>
                <a:gd name="connsiteX33" fmla="*/ 2766523 w 9134828"/>
                <a:gd name="connsiteY33" fmla="*/ 2780271 h 3971265"/>
                <a:gd name="connsiteX34" fmla="*/ 2766523 w 9134828"/>
                <a:gd name="connsiteY34" fmla="*/ 2725288 h 3971265"/>
                <a:gd name="connsiteX35" fmla="*/ 2666866 w 9134828"/>
                <a:gd name="connsiteY35" fmla="*/ 2725288 h 3971265"/>
                <a:gd name="connsiteX36" fmla="*/ 2666866 w 9134828"/>
                <a:gd name="connsiteY36" fmla="*/ 2680605 h 3971265"/>
                <a:gd name="connsiteX37" fmla="*/ 2605004 w 9134828"/>
                <a:gd name="connsiteY37" fmla="*/ 2680605 h 3971265"/>
                <a:gd name="connsiteX38" fmla="*/ 2605004 w 9134828"/>
                <a:gd name="connsiteY38" fmla="*/ 2577508 h 3971265"/>
                <a:gd name="connsiteX39" fmla="*/ 2556890 w 9134828"/>
                <a:gd name="connsiteY39" fmla="*/ 2577508 h 3971265"/>
                <a:gd name="connsiteX40" fmla="*/ 2556890 w 9134828"/>
                <a:gd name="connsiteY40" fmla="*/ 2536263 h 3971265"/>
                <a:gd name="connsiteX41" fmla="*/ 2505337 w 9134828"/>
                <a:gd name="connsiteY41" fmla="*/ 2536263 h 3971265"/>
                <a:gd name="connsiteX42" fmla="*/ 2505337 w 9134828"/>
                <a:gd name="connsiteY42" fmla="*/ 2426297 h 3971265"/>
                <a:gd name="connsiteX43" fmla="*/ 2336939 w 9134828"/>
                <a:gd name="connsiteY43" fmla="*/ 2426297 h 3971265"/>
                <a:gd name="connsiteX44" fmla="*/ 2336939 w 9134828"/>
                <a:gd name="connsiteY44" fmla="*/ 2281956 h 3971265"/>
                <a:gd name="connsiteX45" fmla="*/ 2299134 w 9134828"/>
                <a:gd name="connsiteY45" fmla="*/ 2281956 h 3971265"/>
                <a:gd name="connsiteX46" fmla="*/ 2299134 w 9134828"/>
                <a:gd name="connsiteY46" fmla="*/ 2226963 h 3971265"/>
                <a:gd name="connsiteX47" fmla="*/ 2209785 w 9134828"/>
                <a:gd name="connsiteY47" fmla="*/ 2226963 h 3971265"/>
                <a:gd name="connsiteX48" fmla="*/ 2209785 w 9134828"/>
                <a:gd name="connsiteY48" fmla="*/ 2178849 h 3971265"/>
                <a:gd name="connsiteX49" fmla="*/ 2171980 w 9134828"/>
                <a:gd name="connsiteY49" fmla="*/ 2178849 h 3971265"/>
                <a:gd name="connsiteX50" fmla="*/ 2171980 w 9134828"/>
                <a:gd name="connsiteY50" fmla="*/ 2048256 h 3971265"/>
                <a:gd name="connsiteX51" fmla="*/ 2099809 w 9134828"/>
                <a:gd name="connsiteY51" fmla="*/ 2048256 h 3971265"/>
                <a:gd name="connsiteX52" fmla="*/ 2099809 w 9134828"/>
                <a:gd name="connsiteY52" fmla="*/ 2003582 h 3971265"/>
                <a:gd name="connsiteX53" fmla="*/ 2072313 w 9134828"/>
                <a:gd name="connsiteY53" fmla="*/ 2003582 h 3971265"/>
                <a:gd name="connsiteX54" fmla="*/ 2072313 w 9134828"/>
                <a:gd name="connsiteY54" fmla="*/ 1910793 h 3971265"/>
                <a:gd name="connsiteX55" fmla="*/ 2027639 w 9134828"/>
                <a:gd name="connsiteY55" fmla="*/ 1910793 h 3971265"/>
                <a:gd name="connsiteX56" fmla="*/ 2027639 w 9134828"/>
                <a:gd name="connsiteY56" fmla="*/ 1855810 h 3971265"/>
                <a:gd name="connsiteX57" fmla="*/ 1917663 w 9134828"/>
                <a:gd name="connsiteY57" fmla="*/ 1855810 h 3971265"/>
                <a:gd name="connsiteX58" fmla="*/ 1917663 w 9134828"/>
                <a:gd name="connsiteY58" fmla="*/ 1807696 h 3971265"/>
                <a:gd name="connsiteX59" fmla="*/ 1886736 w 9134828"/>
                <a:gd name="connsiteY59" fmla="*/ 1807696 h 3971265"/>
                <a:gd name="connsiteX60" fmla="*/ 1886736 w 9134828"/>
                <a:gd name="connsiteY60" fmla="*/ 1766452 h 3971265"/>
                <a:gd name="connsiteX61" fmla="*/ 1852371 w 9134828"/>
                <a:gd name="connsiteY61" fmla="*/ 1766452 h 3971265"/>
                <a:gd name="connsiteX62" fmla="*/ 1852371 w 9134828"/>
                <a:gd name="connsiteY62" fmla="*/ 1711469 h 3971265"/>
                <a:gd name="connsiteX63" fmla="*/ 1818005 w 9134828"/>
                <a:gd name="connsiteY63" fmla="*/ 1711469 h 3971265"/>
                <a:gd name="connsiteX64" fmla="*/ 1818005 w 9134828"/>
                <a:gd name="connsiteY64" fmla="*/ 1659916 h 3971265"/>
                <a:gd name="connsiteX65" fmla="*/ 1783640 w 9134828"/>
                <a:gd name="connsiteY65" fmla="*/ 1659916 h 3971265"/>
                <a:gd name="connsiteX66" fmla="*/ 1783640 w 9134828"/>
                <a:gd name="connsiteY66" fmla="*/ 1591185 h 3971265"/>
                <a:gd name="connsiteX67" fmla="*/ 1752704 w 9134828"/>
                <a:gd name="connsiteY67" fmla="*/ 1591185 h 3971265"/>
                <a:gd name="connsiteX68" fmla="*/ 1752704 w 9134828"/>
                <a:gd name="connsiteY68" fmla="*/ 1498387 h 3971265"/>
                <a:gd name="connsiteX69" fmla="*/ 1732086 w 9134828"/>
                <a:gd name="connsiteY69" fmla="*/ 1498387 h 3971265"/>
                <a:gd name="connsiteX70" fmla="*/ 1732086 w 9134828"/>
                <a:gd name="connsiteY70" fmla="*/ 1419347 h 3971265"/>
                <a:gd name="connsiteX71" fmla="*/ 1601493 w 9134828"/>
                <a:gd name="connsiteY71" fmla="*/ 1419347 h 3971265"/>
                <a:gd name="connsiteX72" fmla="*/ 1601493 w 9134828"/>
                <a:gd name="connsiteY72" fmla="*/ 1364364 h 3971265"/>
                <a:gd name="connsiteX73" fmla="*/ 1491518 w 9134828"/>
                <a:gd name="connsiteY73" fmla="*/ 1364364 h 3971265"/>
                <a:gd name="connsiteX74" fmla="*/ 1491518 w 9134828"/>
                <a:gd name="connsiteY74" fmla="*/ 1261258 h 3971265"/>
                <a:gd name="connsiteX75" fmla="*/ 1412478 w 9134828"/>
                <a:gd name="connsiteY75" fmla="*/ 1261258 h 3971265"/>
                <a:gd name="connsiteX76" fmla="*/ 1412478 w 9134828"/>
                <a:gd name="connsiteY76" fmla="*/ 1175348 h 3971265"/>
                <a:gd name="connsiteX77" fmla="*/ 1223453 w 9134828"/>
                <a:gd name="connsiteY77" fmla="*/ 1175348 h 3971265"/>
                <a:gd name="connsiteX78" fmla="*/ 1223453 w 9134828"/>
                <a:gd name="connsiteY78" fmla="*/ 1134104 h 3971265"/>
                <a:gd name="connsiteX79" fmla="*/ 1195966 w 9134828"/>
                <a:gd name="connsiteY79" fmla="*/ 1134104 h 3971265"/>
                <a:gd name="connsiteX80" fmla="*/ 1195966 w 9134828"/>
                <a:gd name="connsiteY80" fmla="*/ 1096299 h 3971265"/>
                <a:gd name="connsiteX81" fmla="*/ 1151291 w 9134828"/>
                <a:gd name="connsiteY81" fmla="*/ 1096299 h 3971265"/>
                <a:gd name="connsiteX82" fmla="*/ 1151291 w 9134828"/>
                <a:gd name="connsiteY82" fmla="*/ 1048185 h 3971265"/>
                <a:gd name="connsiteX83" fmla="*/ 1120356 w 9134828"/>
                <a:gd name="connsiteY83" fmla="*/ 1048185 h 3971265"/>
                <a:gd name="connsiteX84" fmla="*/ 1120356 w 9134828"/>
                <a:gd name="connsiteY84" fmla="*/ 996632 h 3971265"/>
                <a:gd name="connsiteX85" fmla="*/ 1055064 w 9134828"/>
                <a:gd name="connsiteY85" fmla="*/ 996632 h 3971265"/>
                <a:gd name="connsiteX86" fmla="*/ 1055064 w 9134828"/>
                <a:gd name="connsiteY86" fmla="*/ 872916 h 3971265"/>
                <a:gd name="connsiteX87" fmla="*/ 941649 w 9134828"/>
                <a:gd name="connsiteY87" fmla="*/ 872916 h 3971265"/>
                <a:gd name="connsiteX88" fmla="*/ 941649 w 9134828"/>
                <a:gd name="connsiteY88" fmla="*/ 790436 h 3971265"/>
                <a:gd name="connsiteX89" fmla="*/ 921031 w 9134828"/>
                <a:gd name="connsiteY89" fmla="*/ 790436 h 3971265"/>
                <a:gd name="connsiteX90" fmla="*/ 921031 w 9134828"/>
                <a:gd name="connsiteY90" fmla="*/ 694209 h 3971265"/>
                <a:gd name="connsiteX91" fmla="*/ 866042 w 9134828"/>
                <a:gd name="connsiteY91" fmla="*/ 694209 h 3971265"/>
                <a:gd name="connsiteX92" fmla="*/ 866042 w 9134828"/>
                <a:gd name="connsiteY92" fmla="*/ 632348 h 3971265"/>
                <a:gd name="connsiteX93" fmla="*/ 835112 w 9134828"/>
                <a:gd name="connsiteY93" fmla="*/ 632348 h 3971265"/>
                <a:gd name="connsiteX94" fmla="*/ 835112 w 9134828"/>
                <a:gd name="connsiteY94" fmla="*/ 584235 h 3971265"/>
                <a:gd name="connsiteX95" fmla="*/ 783563 w 9134828"/>
                <a:gd name="connsiteY95" fmla="*/ 584235 h 3971265"/>
                <a:gd name="connsiteX96" fmla="*/ 783563 w 9134828"/>
                <a:gd name="connsiteY96" fmla="*/ 505192 h 3971265"/>
                <a:gd name="connsiteX97" fmla="*/ 608292 w 9134828"/>
                <a:gd name="connsiteY97" fmla="*/ 505192 h 3971265"/>
                <a:gd name="connsiteX98" fmla="*/ 608292 w 9134828"/>
                <a:gd name="connsiteY98" fmla="*/ 463951 h 3971265"/>
                <a:gd name="connsiteX99" fmla="*/ 508628 w 9134828"/>
                <a:gd name="connsiteY99" fmla="*/ 463951 h 3971265"/>
                <a:gd name="connsiteX100" fmla="*/ 508628 w 9134828"/>
                <a:gd name="connsiteY100" fmla="*/ 405528 h 3971265"/>
                <a:gd name="connsiteX101" fmla="*/ 484571 w 9134828"/>
                <a:gd name="connsiteY101" fmla="*/ 405528 h 3971265"/>
                <a:gd name="connsiteX102" fmla="*/ 484571 w 9134828"/>
                <a:gd name="connsiteY102" fmla="*/ 326484 h 3971265"/>
                <a:gd name="connsiteX103" fmla="*/ 460515 w 9134828"/>
                <a:gd name="connsiteY103" fmla="*/ 326484 h 3971265"/>
                <a:gd name="connsiteX104" fmla="*/ 460515 w 9134828"/>
                <a:gd name="connsiteY104" fmla="*/ 288681 h 3971265"/>
                <a:gd name="connsiteX105" fmla="*/ 439894 w 9134828"/>
                <a:gd name="connsiteY105" fmla="*/ 288681 h 3971265"/>
                <a:gd name="connsiteX106" fmla="*/ 439894 w 9134828"/>
                <a:gd name="connsiteY106" fmla="*/ 230257 h 3971265"/>
                <a:gd name="connsiteX107" fmla="*/ 402091 w 9134828"/>
                <a:gd name="connsiteY107" fmla="*/ 230257 h 3971265"/>
                <a:gd name="connsiteX108" fmla="*/ 402091 w 9134828"/>
                <a:gd name="connsiteY108" fmla="*/ 92790 h 3971265"/>
                <a:gd name="connsiteX109" fmla="*/ 305865 w 9134828"/>
                <a:gd name="connsiteY109" fmla="*/ 92790 h 3971265"/>
                <a:gd name="connsiteX110" fmla="*/ 305865 w 9134828"/>
                <a:gd name="connsiteY110" fmla="*/ 41240 h 3971265"/>
                <a:gd name="connsiteX111" fmla="*/ 134031 w 9134828"/>
                <a:gd name="connsiteY111" fmla="*/ 41240 h 3971265"/>
                <a:gd name="connsiteX112" fmla="*/ 134031 w 9134828"/>
                <a:gd name="connsiteY112" fmla="*/ 0 h 3971265"/>
                <a:gd name="connsiteX113" fmla="*/ 0 w 9134828"/>
                <a:gd name="connsiteY113" fmla="*/ 0 h 397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134828" h="3971265">
                  <a:moveTo>
                    <a:pt x="9141560" y="3976237"/>
                  </a:moveTo>
                  <a:lnTo>
                    <a:pt x="5289048" y="3976237"/>
                  </a:lnTo>
                  <a:lnTo>
                    <a:pt x="5289048" y="3904066"/>
                  </a:lnTo>
                  <a:lnTo>
                    <a:pt x="4783853" y="3904066"/>
                  </a:lnTo>
                  <a:lnTo>
                    <a:pt x="4783853" y="3821587"/>
                  </a:lnTo>
                  <a:lnTo>
                    <a:pt x="4663569" y="3821587"/>
                  </a:lnTo>
                  <a:lnTo>
                    <a:pt x="4663569" y="3739108"/>
                  </a:lnTo>
                  <a:lnTo>
                    <a:pt x="4546723" y="3739108"/>
                  </a:lnTo>
                  <a:lnTo>
                    <a:pt x="4546723" y="3673806"/>
                  </a:lnTo>
                  <a:lnTo>
                    <a:pt x="4398943" y="3673806"/>
                  </a:lnTo>
                  <a:lnTo>
                    <a:pt x="4398943" y="3591327"/>
                  </a:lnTo>
                  <a:lnTo>
                    <a:pt x="4275228" y="3591327"/>
                  </a:lnTo>
                  <a:lnTo>
                    <a:pt x="4275228" y="3467603"/>
                  </a:lnTo>
                  <a:lnTo>
                    <a:pt x="4148065" y="3467603"/>
                  </a:lnTo>
                  <a:lnTo>
                    <a:pt x="4148065" y="3388563"/>
                  </a:lnTo>
                  <a:lnTo>
                    <a:pt x="4069025" y="3388563"/>
                  </a:lnTo>
                  <a:lnTo>
                    <a:pt x="4069025" y="3347328"/>
                  </a:lnTo>
                  <a:lnTo>
                    <a:pt x="4020911" y="3347328"/>
                  </a:lnTo>
                  <a:lnTo>
                    <a:pt x="4020911" y="3261409"/>
                  </a:lnTo>
                  <a:lnTo>
                    <a:pt x="3890318" y="3261409"/>
                  </a:lnTo>
                  <a:lnTo>
                    <a:pt x="3890318" y="3192669"/>
                  </a:lnTo>
                  <a:lnTo>
                    <a:pt x="3546652" y="3192669"/>
                  </a:lnTo>
                  <a:lnTo>
                    <a:pt x="3546652" y="3130816"/>
                  </a:lnTo>
                  <a:lnTo>
                    <a:pt x="3471042" y="3130816"/>
                  </a:lnTo>
                  <a:lnTo>
                    <a:pt x="3471042" y="3068954"/>
                  </a:lnTo>
                  <a:lnTo>
                    <a:pt x="3333580" y="3068954"/>
                  </a:lnTo>
                  <a:lnTo>
                    <a:pt x="3333580" y="3007092"/>
                  </a:lnTo>
                  <a:lnTo>
                    <a:pt x="3147994" y="3007092"/>
                  </a:lnTo>
                  <a:lnTo>
                    <a:pt x="3147994" y="2958979"/>
                  </a:lnTo>
                  <a:lnTo>
                    <a:pt x="3024280" y="2958979"/>
                  </a:lnTo>
                  <a:lnTo>
                    <a:pt x="3024280" y="2842133"/>
                  </a:lnTo>
                  <a:lnTo>
                    <a:pt x="2945230" y="2842133"/>
                  </a:lnTo>
                  <a:lnTo>
                    <a:pt x="2945230" y="2780271"/>
                  </a:lnTo>
                  <a:lnTo>
                    <a:pt x="2766523" y="2780271"/>
                  </a:lnTo>
                  <a:lnTo>
                    <a:pt x="2766523" y="2725288"/>
                  </a:lnTo>
                  <a:lnTo>
                    <a:pt x="2666866" y="2725288"/>
                  </a:lnTo>
                  <a:lnTo>
                    <a:pt x="2666866" y="2680605"/>
                  </a:lnTo>
                  <a:lnTo>
                    <a:pt x="2605004" y="2680605"/>
                  </a:lnTo>
                  <a:lnTo>
                    <a:pt x="2605004" y="2577508"/>
                  </a:lnTo>
                  <a:lnTo>
                    <a:pt x="2556890" y="2577508"/>
                  </a:lnTo>
                  <a:lnTo>
                    <a:pt x="2556890" y="2536263"/>
                  </a:lnTo>
                  <a:lnTo>
                    <a:pt x="2505337" y="2536263"/>
                  </a:lnTo>
                  <a:lnTo>
                    <a:pt x="2505337" y="2426297"/>
                  </a:lnTo>
                  <a:lnTo>
                    <a:pt x="2336939" y="2426297"/>
                  </a:lnTo>
                  <a:lnTo>
                    <a:pt x="2336939" y="2281956"/>
                  </a:lnTo>
                  <a:lnTo>
                    <a:pt x="2299134" y="2281956"/>
                  </a:lnTo>
                  <a:lnTo>
                    <a:pt x="2299134" y="2226963"/>
                  </a:lnTo>
                  <a:lnTo>
                    <a:pt x="2209785" y="2226963"/>
                  </a:lnTo>
                  <a:lnTo>
                    <a:pt x="2209785" y="2178849"/>
                  </a:lnTo>
                  <a:lnTo>
                    <a:pt x="2171980" y="2178849"/>
                  </a:lnTo>
                  <a:lnTo>
                    <a:pt x="2171980" y="2048256"/>
                  </a:lnTo>
                  <a:lnTo>
                    <a:pt x="2099809" y="2048256"/>
                  </a:lnTo>
                  <a:lnTo>
                    <a:pt x="2099809" y="2003582"/>
                  </a:lnTo>
                  <a:lnTo>
                    <a:pt x="2072313" y="2003582"/>
                  </a:lnTo>
                  <a:lnTo>
                    <a:pt x="2072313" y="1910793"/>
                  </a:lnTo>
                  <a:lnTo>
                    <a:pt x="2027639" y="1910793"/>
                  </a:lnTo>
                  <a:lnTo>
                    <a:pt x="2027639" y="1855810"/>
                  </a:lnTo>
                  <a:lnTo>
                    <a:pt x="1917663" y="1855810"/>
                  </a:lnTo>
                  <a:lnTo>
                    <a:pt x="1917663" y="1807696"/>
                  </a:lnTo>
                  <a:lnTo>
                    <a:pt x="1886736" y="1807696"/>
                  </a:lnTo>
                  <a:lnTo>
                    <a:pt x="1886736" y="1766452"/>
                  </a:lnTo>
                  <a:lnTo>
                    <a:pt x="1852371" y="1766452"/>
                  </a:lnTo>
                  <a:lnTo>
                    <a:pt x="1852371" y="1711469"/>
                  </a:lnTo>
                  <a:lnTo>
                    <a:pt x="1818005" y="1711469"/>
                  </a:lnTo>
                  <a:lnTo>
                    <a:pt x="1818005" y="1659916"/>
                  </a:lnTo>
                  <a:lnTo>
                    <a:pt x="1783640" y="1659916"/>
                  </a:lnTo>
                  <a:lnTo>
                    <a:pt x="1783640" y="1591185"/>
                  </a:lnTo>
                  <a:lnTo>
                    <a:pt x="1752704" y="1591185"/>
                  </a:lnTo>
                  <a:lnTo>
                    <a:pt x="1752704" y="1498387"/>
                  </a:lnTo>
                  <a:lnTo>
                    <a:pt x="1732086" y="1498387"/>
                  </a:lnTo>
                  <a:lnTo>
                    <a:pt x="1732086" y="1419347"/>
                  </a:lnTo>
                  <a:lnTo>
                    <a:pt x="1601493" y="1419347"/>
                  </a:lnTo>
                  <a:lnTo>
                    <a:pt x="1601493" y="1364364"/>
                  </a:lnTo>
                  <a:lnTo>
                    <a:pt x="1491518" y="1364364"/>
                  </a:lnTo>
                  <a:lnTo>
                    <a:pt x="1491518" y="1261258"/>
                  </a:lnTo>
                  <a:lnTo>
                    <a:pt x="1412478" y="1261258"/>
                  </a:lnTo>
                  <a:lnTo>
                    <a:pt x="1412478" y="1175348"/>
                  </a:lnTo>
                  <a:lnTo>
                    <a:pt x="1223453" y="1175348"/>
                  </a:lnTo>
                  <a:lnTo>
                    <a:pt x="1223453" y="1134104"/>
                  </a:lnTo>
                  <a:lnTo>
                    <a:pt x="1195966" y="1134104"/>
                  </a:lnTo>
                  <a:lnTo>
                    <a:pt x="1195966" y="1096299"/>
                  </a:lnTo>
                  <a:lnTo>
                    <a:pt x="1151291" y="1096299"/>
                  </a:lnTo>
                  <a:lnTo>
                    <a:pt x="1151291" y="1048185"/>
                  </a:lnTo>
                  <a:lnTo>
                    <a:pt x="1120356" y="1048185"/>
                  </a:lnTo>
                  <a:lnTo>
                    <a:pt x="1120356" y="996632"/>
                  </a:lnTo>
                  <a:lnTo>
                    <a:pt x="1055064" y="996632"/>
                  </a:lnTo>
                  <a:lnTo>
                    <a:pt x="1055064" y="872916"/>
                  </a:lnTo>
                  <a:lnTo>
                    <a:pt x="941649" y="872916"/>
                  </a:lnTo>
                  <a:lnTo>
                    <a:pt x="941649" y="790436"/>
                  </a:lnTo>
                  <a:lnTo>
                    <a:pt x="921031" y="790436"/>
                  </a:lnTo>
                  <a:lnTo>
                    <a:pt x="921031" y="694209"/>
                  </a:lnTo>
                  <a:lnTo>
                    <a:pt x="866042" y="694209"/>
                  </a:lnTo>
                  <a:lnTo>
                    <a:pt x="866042" y="632348"/>
                  </a:lnTo>
                  <a:lnTo>
                    <a:pt x="835112" y="632348"/>
                  </a:lnTo>
                  <a:lnTo>
                    <a:pt x="835112" y="584235"/>
                  </a:lnTo>
                  <a:lnTo>
                    <a:pt x="783563" y="584235"/>
                  </a:lnTo>
                  <a:lnTo>
                    <a:pt x="783563" y="505192"/>
                  </a:lnTo>
                  <a:lnTo>
                    <a:pt x="608292" y="505192"/>
                  </a:lnTo>
                  <a:lnTo>
                    <a:pt x="608292" y="463951"/>
                  </a:lnTo>
                  <a:lnTo>
                    <a:pt x="508628" y="463951"/>
                  </a:lnTo>
                  <a:lnTo>
                    <a:pt x="508628" y="405528"/>
                  </a:lnTo>
                  <a:lnTo>
                    <a:pt x="484571" y="405528"/>
                  </a:lnTo>
                  <a:lnTo>
                    <a:pt x="484571" y="326484"/>
                  </a:lnTo>
                  <a:lnTo>
                    <a:pt x="460515" y="326484"/>
                  </a:lnTo>
                  <a:lnTo>
                    <a:pt x="460515" y="288681"/>
                  </a:lnTo>
                  <a:lnTo>
                    <a:pt x="439894" y="288681"/>
                  </a:lnTo>
                  <a:lnTo>
                    <a:pt x="439894" y="230257"/>
                  </a:lnTo>
                  <a:lnTo>
                    <a:pt x="402091" y="230257"/>
                  </a:lnTo>
                  <a:lnTo>
                    <a:pt x="402091" y="92790"/>
                  </a:lnTo>
                  <a:lnTo>
                    <a:pt x="305865" y="92790"/>
                  </a:lnTo>
                  <a:lnTo>
                    <a:pt x="305865" y="41240"/>
                  </a:lnTo>
                  <a:lnTo>
                    <a:pt x="134031" y="41240"/>
                  </a:lnTo>
                  <a:lnTo>
                    <a:pt x="134031"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 name="Freeform: Shape 65">
              <a:extLst>
                <a:ext uri="{FF2B5EF4-FFF2-40B4-BE49-F238E27FC236}">
                  <a16:creationId xmlns:a16="http://schemas.microsoft.com/office/drawing/2014/main" id="{3AD32883-1FEA-4D4A-8DD9-631FB7F1F2EC}"/>
                </a:ext>
              </a:extLst>
            </p:cNvPr>
            <p:cNvSpPr/>
            <p:nvPr/>
          </p:nvSpPr>
          <p:spPr>
            <a:xfrm>
              <a:off x="4438084" y="3282816"/>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 name="Freeform: Shape 66">
              <a:extLst>
                <a:ext uri="{FF2B5EF4-FFF2-40B4-BE49-F238E27FC236}">
                  <a16:creationId xmlns:a16="http://schemas.microsoft.com/office/drawing/2014/main" id="{B6E63530-EA10-47FF-BD69-7110EAC7C00E}"/>
                </a:ext>
              </a:extLst>
            </p:cNvPr>
            <p:cNvSpPr/>
            <p:nvPr/>
          </p:nvSpPr>
          <p:spPr>
            <a:xfrm>
              <a:off x="5098433" y="4089910"/>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4A6D20DD-55C0-4703-B0F9-70C7E27EA090}"/>
                </a:ext>
              </a:extLst>
            </p:cNvPr>
            <p:cNvSpPr/>
            <p:nvPr/>
          </p:nvSpPr>
          <p:spPr>
            <a:xfrm>
              <a:off x="5575352" y="4585181"/>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22B9B5D0-25C5-45A0-B64E-01CA1501CE25}"/>
                </a:ext>
              </a:extLst>
            </p:cNvPr>
            <p:cNvSpPr/>
            <p:nvPr/>
          </p:nvSpPr>
          <p:spPr>
            <a:xfrm>
              <a:off x="5942213" y="4823640"/>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6682591E-2504-42EA-8222-FA8F0FEE1868}"/>
                </a:ext>
              </a:extLst>
            </p:cNvPr>
            <p:cNvSpPr/>
            <p:nvPr/>
          </p:nvSpPr>
          <p:spPr>
            <a:xfrm>
              <a:off x="6107300" y="4878669"/>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18E0D606-E240-4DC9-9462-22678661AB8E}"/>
                </a:ext>
              </a:extLst>
            </p:cNvPr>
            <p:cNvSpPr/>
            <p:nvPr/>
          </p:nvSpPr>
          <p:spPr>
            <a:xfrm>
              <a:off x="6180672" y="493369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13502712-909F-4A8F-AC34-C147F20BCAF8}"/>
                </a:ext>
              </a:extLst>
            </p:cNvPr>
            <p:cNvSpPr/>
            <p:nvPr/>
          </p:nvSpPr>
          <p:spPr>
            <a:xfrm>
              <a:off x="7446341" y="559404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4C336D8F-6A18-4C84-9B88-35DF51E45333}"/>
                </a:ext>
              </a:extLst>
            </p:cNvPr>
            <p:cNvSpPr/>
            <p:nvPr/>
          </p:nvSpPr>
          <p:spPr>
            <a:xfrm>
              <a:off x="8968813"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F028F454-8295-4232-9913-006233FDB007}"/>
                </a:ext>
              </a:extLst>
            </p:cNvPr>
            <p:cNvSpPr/>
            <p:nvPr/>
          </p:nvSpPr>
          <p:spPr>
            <a:xfrm>
              <a:off x="11922058"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96" name="Group 95">
            <a:extLst>
              <a:ext uri="{FF2B5EF4-FFF2-40B4-BE49-F238E27FC236}">
                <a16:creationId xmlns:a16="http://schemas.microsoft.com/office/drawing/2014/main" id="{20A9FE18-B0E7-45B9-976C-97FCDD04A858}"/>
              </a:ext>
            </a:extLst>
          </p:cNvPr>
          <p:cNvGrpSpPr/>
          <p:nvPr/>
        </p:nvGrpSpPr>
        <p:grpSpPr>
          <a:xfrm>
            <a:off x="1704212" y="1760920"/>
            <a:ext cx="3957439" cy="2541557"/>
            <a:chOff x="3578714" y="2858743"/>
            <a:chExt cx="6210300" cy="4022178"/>
          </a:xfrm>
        </p:grpSpPr>
        <p:sp>
          <p:nvSpPr>
            <p:cNvPr id="78" name="Freeform: Shape 77">
              <a:extLst>
                <a:ext uri="{FF2B5EF4-FFF2-40B4-BE49-F238E27FC236}">
                  <a16:creationId xmlns:a16="http://schemas.microsoft.com/office/drawing/2014/main" id="{3AFF5D43-F6E8-4A69-A83F-5F4D5B709560}"/>
                </a:ext>
              </a:extLst>
            </p:cNvPr>
            <p:cNvSpPr/>
            <p:nvPr/>
          </p:nvSpPr>
          <p:spPr>
            <a:xfrm>
              <a:off x="3578714" y="2858743"/>
              <a:ext cx="6210300" cy="3971925"/>
            </a:xfrm>
            <a:custGeom>
              <a:avLst/>
              <a:gdLst>
                <a:gd name="connsiteX0" fmla="*/ 6219539 w 6210300"/>
                <a:gd name="connsiteY0" fmla="*/ 3979755 h 3971925"/>
                <a:gd name="connsiteX1" fmla="*/ 5309483 w 6210300"/>
                <a:gd name="connsiteY1" fmla="*/ 3979755 h 3971925"/>
                <a:gd name="connsiteX2" fmla="*/ 5309483 w 6210300"/>
                <a:gd name="connsiteY2" fmla="*/ 3890162 h 3971925"/>
                <a:gd name="connsiteX3" fmla="*/ 4837948 w 6210300"/>
                <a:gd name="connsiteY3" fmla="*/ 3890162 h 3971925"/>
                <a:gd name="connsiteX4" fmla="*/ 4837948 w 6210300"/>
                <a:gd name="connsiteY4" fmla="*/ 3819430 h 3971925"/>
                <a:gd name="connsiteX5" fmla="*/ 4767215 w 6210300"/>
                <a:gd name="connsiteY5" fmla="*/ 3819430 h 3971925"/>
                <a:gd name="connsiteX6" fmla="*/ 4767215 w 6210300"/>
                <a:gd name="connsiteY6" fmla="*/ 3743982 h 3971925"/>
                <a:gd name="connsiteX7" fmla="*/ 4710627 w 6210300"/>
                <a:gd name="connsiteY7" fmla="*/ 3743982 h 3971925"/>
                <a:gd name="connsiteX8" fmla="*/ 4710627 w 6210300"/>
                <a:gd name="connsiteY8" fmla="*/ 3659105 h 3971925"/>
                <a:gd name="connsiteX9" fmla="*/ 4658764 w 6210300"/>
                <a:gd name="connsiteY9" fmla="*/ 3659105 h 3971925"/>
                <a:gd name="connsiteX10" fmla="*/ 4658764 w 6210300"/>
                <a:gd name="connsiteY10" fmla="*/ 3583667 h 3971925"/>
                <a:gd name="connsiteX11" fmla="*/ 4588031 w 6210300"/>
                <a:gd name="connsiteY11" fmla="*/ 3583667 h 3971925"/>
                <a:gd name="connsiteX12" fmla="*/ 4588031 w 6210300"/>
                <a:gd name="connsiteY12" fmla="*/ 3484645 h 3971925"/>
                <a:gd name="connsiteX13" fmla="*/ 4418276 w 6210300"/>
                <a:gd name="connsiteY13" fmla="*/ 3484645 h 3971925"/>
                <a:gd name="connsiteX14" fmla="*/ 4418276 w 6210300"/>
                <a:gd name="connsiteY14" fmla="*/ 3423342 h 3971925"/>
                <a:gd name="connsiteX15" fmla="*/ 4111781 w 6210300"/>
                <a:gd name="connsiteY15" fmla="*/ 3423342 h 3971925"/>
                <a:gd name="connsiteX16" fmla="*/ 4111781 w 6210300"/>
                <a:gd name="connsiteY16" fmla="*/ 3343180 h 3971925"/>
                <a:gd name="connsiteX17" fmla="*/ 4017474 w 6210300"/>
                <a:gd name="connsiteY17" fmla="*/ 3343180 h 3971925"/>
                <a:gd name="connsiteX18" fmla="*/ 4017474 w 6210300"/>
                <a:gd name="connsiteY18" fmla="*/ 3263018 h 3971925"/>
                <a:gd name="connsiteX19" fmla="*/ 3800570 w 6210300"/>
                <a:gd name="connsiteY19" fmla="*/ 3263018 h 3971925"/>
                <a:gd name="connsiteX20" fmla="*/ 3800570 w 6210300"/>
                <a:gd name="connsiteY20" fmla="*/ 3135706 h 3971925"/>
                <a:gd name="connsiteX21" fmla="*/ 3734553 w 6210300"/>
                <a:gd name="connsiteY21" fmla="*/ 3135706 h 3971925"/>
                <a:gd name="connsiteX22" fmla="*/ 3734553 w 6210300"/>
                <a:gd name="connsiteY22" fmla="*/ 3064974 h 3971925"/>
                <a:gd name="connsiteX23" fmla="*/ 3574237 w 6210300"/>
                <a:gd name="connsiteY23" fmla="*/ 3064974 h 3971925"/>
                <a:gd name="connsiteX24" fmla="*/ 3574237 w 6210300"/>
                <a:gd name="connsiteY24" fmla="*/ 2998965 h 3971925"/>
                <a:gd name="connsiteX25" fmla="*/ 3527079 w 6210300"/>
                <a:gd name="connsiteY25" fmla="*/ 2998965 h 3971925"/>
                <a:gd name="connsiteX26" fmla="*/ 3527079 w 6210300"/>
                <a:gd name="connsiteY26" fmla="*/ 2923518 h 3971925"/>
                <a:gd name="connsiteX27" fmla="*/ 3479930 w 6210300"/>
                <a:gd name="connsiteY27" fmla="*/ 2923518 h 3971925"/>
                <a:gd name="connsiteX28" fmla="*/ 3479930 w 6210300"/>
                <a:gd name="connsiteY28" fmla="*/ 2866930 h 3971925"/>
                <a:gd name="connsiteX29" fmla="*/ 3442202 w 6210300"/>
                <a:gd name="connsiteY29" fmla="*/ 2866930 h 3971925"/>
                <a:gd name="connsiteX30" fmla="*/ 3442202 w 6210300"/>
                <a:gd name="connsiteY30" fmla="*/ 2810342 h 3971925"/>
                <a:gd name="connsiteX31" fmla="*/ 3230013 w 6210300"/>
                <a:gd name="connsiteY31" fmla="*/ 2810342 h 3971925"/>
                <a:gd name="connsiteX32" fmla="*/ 3230013 w 6210300"/>
                <a:gd name="connsiteY32" fmla="*/ 2687746 h 3971925"/>
                <a:gd name="connsiteX33" fmla="*/ 2951807 w 6210300"/>
                <a:gd name="connsiteY33" fmla="*/ 2687746 h 3971925"/>
                <a:gd name="connsiteX34" fmla="*/ 2951807 w 6210300"/>
                <a:gd name="connsiteY34" fmla="*/ 2626452 h 3971925"/>
                <a:gd name="connsiteX35" fmla="*/ 2829211 w 6210300"/>
                <a:gd name="connsiteY35" fmla="*/ 2626452 h 3971925"/>
                <a:gd name="connsiteX36" fmla="*/ 2829211 w 6210300"/>
                <a:gd name="connsiteY36" fmla="*/ 2588724 h 3971925"/>
                <a:gd name="connsiteX37" fmla="*/ 2763193 w 6210300"/>
                <a:gd name="connsiteY37" fmla="*/ 2588724 h 3971925"/>
                <a:gd name="connsiteX38" fmla="*/ 2763193 w 6210300"/>
                <a:gd name="connsiteY38" fmla="*/ 2517991 h 3971925"/>
                <a:gd name="connsiteX39" fmla="*/ 2673601 w 6210300"/>
                <a:gd name="connsiteY39" fmla="*/ 2517991 h 3971925"/>
                <a:gd name="connsiteX40" fmla="*/ 2673601 w 6210300"/>
                <a:gd name="connsiteY40" fmla="*/ 2409539 h 3971925"/>
                <a:gd name="connsiteX41" fmla="*/ 2659456 w 6210300"/>
                <a:gd name="connsiteY41" fmla="*/ 2409539 h 3971925"/>
                <a:gd name="connsiteX42" fmla="*/ 2659456 w 6210300"/>
                <a:gd name="connsiteY42" fmla="*/ 2343531 h 3971925"/>
                <a:gd name="connsiteX43" fmla="*/ 2593439 w 6210300"/>
                <a:gd name="connsiteY43" fmla="*/ 2343531 h 3971925"/>
                <a:gd name="connsiteX44" fmla="*/ 2593439 w 6210300"/>
                <a:gd name="connsiteY44" fmla="*/ 2286943 h 3971925"/>
                <a:gd name="connsiteX45" fmla="*/ 2447268 w 6210300"/>
                <a:gd name="connsiteY45" fmla="*/ 2286943 h 3971925"/>
                <a:gd name="connsiteX46" fmla="*/ 2447268 w 6210300"/>
                <a:gd name="connsiteY46" fmla="*/ 2235070 h 3971925"/>
                <a:gd name="connsiteX47" fmla="*/ 2362391 w 6210300"/>
                <a:gd name="connsiteY47" fmla="*/ 2235070 h 3971925"/>
                <a:gd name="connsiteX48" fmla="*/ 2362391 w 6210300"/>
                <a:gd name="connsiteY48" fmla="*/ 2140763 h 3971925"/>
                <a:gd name="connsiteX49" fmla="*/ 2324662 w 6210300"/>
                <a:gd name="connsiteY49" fmla="*/ 2140763 h 3971925"/>
                <a:gd name="connsiteX50" fmla="*/ 2324662 w 6210300"/>
                <a:gd name="connsiteY50" fmla="*/ 1975733 h 3971925"/>
                <a:gd name="connsiteX51" fmla="*/ 2277513 w 6210300"/>
                <a:gd name="connsiteY51" fmla="*/ 1975733 h 3971925"/>
                <a:gd name="connsiteX52" fmla="*/ 2277513 w 6210300"/>
                <a:gd name="connsiteY52" fmla="*/ 1824838 h 3971925"/>
                <a:gd name="connsiteX53" fmla="*/ 2192636 w 6210300"/>
                <a:gd name="connsiteY53" fmla="*/ 1824838 h 3971925"/>
                <a:gd name="connsiteX54" fmla="*/ 2192636 w 6210300"/>
                <a:gd name="connsiteY54" fmla="*/ 1754105 h 3971925"/>
                <a:gd name="connsiteX55" fmla="*/ 2145487 w 6210300"/>
                <a:gd name="connsiteY55" fmla="*/ 1754105 h 3971925"/>
                <a:gd name="connsiteX56" fmla="*/ 2145487 w 6210300"/>
                <a:gd name="connsiteY56" fmla="*/ 1673952 h 3971925"/>
                <a:gd name="connsiteX57" fmla="*/ 2065325 w 6210300"/>
                <a:gd name="connsiteY57" fmla="*/ 1673952 h 3971925"/>
                <a:gd name="connsiteX58" fmla="*/ 2065325 w 6210300"/>
                <a:gd name="connsiteY58" fmla="*/ 1617364 h 3971925"/>
                <a:gd name="connsiteX59" fmla="*/ 2065325 w 6210300"/>
                <a:gd name="connsiteY59" fmla="*/ 1617364 h 3971925"/>
                <a:gd name="connsiteX60" fmla="*/ 2065325 w 6210300"/>
                <a:gd name="connsiteY60" fmla="*/ 1400461 h 3971925"/>
                <a:gd name="connsiteX61" fmla="*/ 1980448 w 6210300"/>
                <a:gd name="connsiteY61" fmla="*/ 1400461 h 3971925"/>
                <a:gd name="connsiteX62" fmla="*/ 1980448 w 6210300"/>
                <a:gd name="connsiteY62" fmla="*/ 1334443 h 3971925"/>
                <a:gd name="connsiteX63" fmla="*/ 1942719 w 6210300"/>
                <a:gd name="connsiteY63" fmla="*/ 1334443 h 3971925"/>
                <a:gd name="connsiteX64" fmla="*/ 1942719 w 6210300"/>
                <a:gd name="connsiteY64" fmla="*/ 1287294 h 3971925"/>
                <a:gd name="connsiteX65" fmla="*/ 1905000 w 6210300"/>
                <a:gd name="connsiteY65" fmla="*/ 1287294 h 3971925"/>
                <a:gd name="connsiteX66" fmla="*/ 1905000 w 6210300"/>
                <a:gd name="connsiteY66" fmla="*/ 1225991 h 3971925"/>
                <a:gd name="connsiteX67" fmla="*/ 1853127 w 6210300"/>
                <a:gd name="connsiteY67" fmla="*/ 1225991 h 3971925"/>
                <a:gd name="connsiteX68" fmla="*/ 1853127 w 6210300"/>
                <a:gd name="connsiteY68" fmla="*/ 1188263 h 3971925"/>
                <a:gd name="connsiteX69" fmla="*/ 1820123 w 6210300"/>
                <a:gd name="connsiteY69" fmla="*/ 1188263 h 3971925"/>
                <a:gd name="connsiteX70" fmla="*/ 1820123 w 6210300"/>
                <a:gd name="connsiteY70" fmla="*/ 1141114 h 3971925"/>
                <a:gd name="connsiteX71" fmla="*/ 1669237 w 6210300"/>
                <a:gd name="connsiteY71" fmla="*/ 1141114 h 3971925"/>
                <a:gd name="connsiteX72" fmla="*/ 1669237 w 6210300"/>
                <a:gd name="connsiteY72" fmla="*/ 1075096 h 3971925"/>
                <a:gd name="connsiteX73" fmla="*/ 1598505 w 6210300"/>
                <a:gd name="connsiteY73" fmla="*/ 1075096 h 3971925"/>
                <a:gd name="connsiteX74" fmla="*/ 1598505 w 6210300"/>
                <a:gd name="connsiteY74" fmla="*/ 1032662 h 3971925"/>
                <a:gd name="connsiteX75" fmla="*/ 1560776 w 6210300"/>
                <a:gd name="connsiteY75" fmla="*/ 1032662 h 3971925"/>
                <a:gd name="connsiteX76" fmla="*/ 1560776 w 6210300"/>
                <a:gd name="connsiteY76" fmla="*/ 985504 h 3971925"/>
                <a:gd name="connsiteX77" fmla="*/ 1466469 w 6210300"/>
                <a:gd name="connsiteY77" fmla="*/ 985504 h 3971925"/>
                <a:gd name="connsiteX78" fmla="*/ 1466469 w 6210300"/>
                <a:gd name="connsiteY78" fmla="*/ 910062 h 3971925"/>
                <a:gd name="connsiteX79" fmla="*/ 1405176 w 6210300"/>
                <a:gd name="connsiteY79" fmla="*/ 910062 h 3971925"/>
                <a:gd name="connsiteX80" fmla="*/ 1405176 w 6210300"/>
                <a:gd name="connsiteY80" fmla="*/ 844047 h 3971925"/>
                <a:gd name="connsiteX81" fmla="*/ 1301439 w 6210300"/>
                <a:gd name="connsiteY81" fmla="*/ 844047 h 3971925"/>
                <a:gd name="connsiteX82" fmla="*/ 1301439 w 6210300"/>
                <a:gd name="connsiteY82" fmla="*/ 759171 h 3971925"/>
                <a:gd name="connsiteX83" fmla="*/ 1197702 w 6210300"/>
                <a:gd name="connsiteY83" fmla="*/ 759171 h 3971925"/>
                <a:gd name="connsiteX84" fmla="*/ 1197702 w 6210300"/>
                <a:gd name="connsiteY84" fmla="*/ 712018 h 3971925"/>
                <a:gd name="connsiteX85" fmla="*/ 1159974 w 6210300"/>
                <a:gd name="connsiteY85" fmla="*/ 712018 h 3971925"/>
                <a:gd name="connsiteX86" fmla="*/ 1159974 w 6210300"/>
                <a:gd name="connsiteY86" fmla="*/ 655433 h 3971925"/>
                <a:gd name="connsiteX87" fmla="*/ 1089241 w 6210300"/>
                <a:gd name="connsiteY87" fmla="*/ 655433 h 3971925"/>
                <a:gd name="connsiteX88" fmla="*/ 1089241 w 6210300"/>
                <a:gd name="connsiteY88" fmla="*/ 594133 h 3971925"/>
                <a:gd name="connsiteX89" fmla="*/ 1027948 w 6210300"/>
                <a:gd name="connsiteY89" fmla="*/ 594133 h 3971925"/>
                <a:gd name="connsiteX90" fmla="*/ 1027948 w 6210300"/>
                <a:gd name="connsiteY90" fmla="*/ 513973 h 3971925"/>
                <a:gd name="connsiteX91" fmla="*/ 910061 w 6210300"/>
                <a:gd name="connsiteY91" fmla="*/ 513973 h 3971925"/>
                <a:gd name="connsiteX92" fmla="*/ 910061 w 6210300"/>
                <a:gd name="connsiteY92" fmla="*/ 363082 h 3971925"/>
                <a:gd name="connsiteX93" fmla="*/ 829901 w 6210300"/>
                <a:gd name="connsiteY93" fmla="*/ 363082 h 3971925"/>
                <a:gd name="connsiteX94" fmla="*/ 829901 w 6210300"/>
                <a:gd name="connsiteY94" fmla="*/ 273490 h 3971925"/>
                <a:gd name="connsiteX95" fmla="*/ 697871 w 6210300"/>
                <a:gd name="connsiteY95" fmla="*/ 273490 h 3971925"/>
                <a:gd name="connsiteX96" fmla="*/ 697871 w 6210300"/>
                <a:gd name="connsiteY96" fmla="*/ 235768 h 3971925"/>
                <a:gd name="connsiteX97" fmla="*/ 462103 w 6210300"/>
                <a:gd name="connsiteY97" fmla="*/ 235768 h 3971925"/>
                <a:gd name="connsiteX98" fmla="*/ 462103 w 6210300"/>
                <a:gd name="connsiteY98" fmla="*/ 155606 h 3971925"/>
                <a:gd name="connsiteX99" fmla="*/ 424382 w 6210300"/>
                <a:gd name="connsiteY99" fmla="*/ 155606 h 3971925"/>
                <a:gd name="connsiteX100" fmla="*/ 424382 w 6210300"/>
                <a:gd name="connsiteY100" fmla="*/ 84876 h 3971925"/>
                <a:gd name="connsiteX101" fmla="*/ 325359 w 6210300"/>
                <a:gd name="connsiteY101" fmla="*/ 84876 h 3971925"/>
                <a:gd name="connsiteX102" fmla="*/ 325359 w 6210300"/>
                <a:gd name="connsiteY102" fmla="*/ 37723 h 3971925"/>
                <a:gd name="connsiteX103" fmla="*/ 264060 w 6210300"/>
                <a:gd name="connsiteY103" fmla="*/ 37723 h 3971925"/>
                <a:gd name="connsiteX104" fmla="*/ 264060 w 6210300"/>
                <a:gd name="connsiteY104" fmla="*/ 0 h 3971925"/>
                <a:gd name="connsiteX105" fmla="*/ 0 w 6210300"/>
                <a:gd name="connsiteY105" fmla="*/ 0 h 397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6210300" h="3971925">
                  <a:moveTo>
                    <a:pt x="6219539" y="3979755"/>
                  </a:moveTo>
                  <a:lnTo>
                    <a:pt x="5309483" y="3979755"/>
                  </a:lnTo>
                  <a:lnTo>
                    <a:pt x="5309483" y="3890162"/>
                  </a:lnTo>
                  <a:lnTo>
                    <a:pt x="4837948" y="3890162"/>
                  </a:lnTo>
                  <a:lnTo>
                    <a:pt x="4837948" y="3819430"/>
                  </a:lnTo>
                  <a:lnTo>
                    <a:pt x="4767215" y="3819430"/>
                  </a:lnTo>
                  <a:lnTo>
                    <a:pt x="4767215" y="3743982"/>
                  </a:lnTo>
                  <a:lnTo>
                    <a:pt x="4710627" y="3743982"/>
                  </a:lnTo>
                  <a:lnTo>
                    <a:pt x="4710627" y="3659105"/>
                  </a:lnTo>
                  <a:lnTo>
                    <a:pt x="4658764" y="3659105"/>
                  </a:lnTo>
                  <a:lnTo>
                    <a:pt x="4658764" y="3583667"/>
                  </a:lnTo>
                  <a:lnTo>
                    <a:pt x="4588031" y="3583667"/>
                  </a:lnTo>
                  <a:lnTo>
                    <a:pt x="4588031" y="3484645"/>
                  </a:lnTo>
                  <a:lnTo>
                    <a:pt x="4418276" y="3484645"/>
                  </a:lnTo>
                  <a:lnTo>
                    <a:pt x="4418276" y="3423342"/>
                  </a:lnTo>
                  <a:lnTo>
                    <a:pt x="4111781" y="3423342"/>
                  </a:lnTo>
                  <a:lnTo>
                    <a:pt x="4111781" y="3343180"/>
                  </a:lnTo>
                  <a:lnTo>
                    <a:pt x="4017474" y="3343180"/>
                  </a:lnTo>
                  <a:lnTo>
                    <a:pt x="4017474" y="3263018"/>
                  </a:lnTo>
                  <a:lnTo>
                    <a:pt x="3800570" y="3263018"/>
                  </a:lnTo>
                  <a:lnTo>
                    <a:pt x="3800570" y="3135706"/>
                  </a:lnTo>
                  <a:lnTo>
                    <a:pt x="3734553" y="3135706"/>
                  </a:lnTo>
                  <a:lnTo>
                    <a:pt x="3734553" y="3064974"/>
                  </a:lnTo>
                  <a:lnTo>
                    <a:pt x="3574237" y="3064974"/>
                  </a:lnTo>
                  <a:lnTo>
                    <a:pt x="3574237" y="2998965"/>
                  </a:lnTo>
                  <a:lnTo>
                    <a:pt x="3527079" y="2998965"/>
                  </a:lnTo>
                  <a:lnTo>
                    <a:pt x="3527079" y="2923518"/>
                  </a:lnTo>
                  <a:lnTo>
                    <a:pt x="3479930" y="2923518"/>
                  </a:lnTo>
                  <a:lnTo>
                    <a:pt x="3479930" y="2866930"/>
                  </a:lnTo>
                  <a:lnTo>
                    <a:pt x="3442202" y="2866930"/>
                  </a:lnTo>
                  <a:lnTo>
                    <a:pt x="3442202" y="2810342"/>
                  </a:lnTo>
                  <a:lnTo>
                    <a:pt x="3230013" y="2810342"/>
                  </a:lnTo>
                  <a:lnTo>
                    <a:pt x="3230013" y="2687746"/>
                  </a:lnTo>
                  <a:lnTo>
                    <a:pt x="2951807" y="2687746"/>
                  </a:lnTo>
                  <a:lnTo>
                    <a:pt x="2951807" y="2626452"/>
                  </a:lnTo>
                  <a:lnTo>
                    <a:pt x="2829211" y="2626452"/>
                  </a:lnTo>
                  <a:lnTo>
                    <a:pt x="2829211" y="2588724"/>
                  </a:lnTo>
                  <a:lnTo>
                    <a:pt x="2763193" y="2588724"/>
                  </a:lnTo>
                  <a:lnTo>
                    <a:pt x="2763193" y="2517991"/>
                  </a:lnTo>
                  <a:lnTo>
                    <a:pt x="2673601" y="2517991"/>
                  </a:lnTo>
                  <a:lnTo>
                    <a:pt x="2673601" y="2409539"/>
                  </a:lnTo>
                  <a:lnTo>
                    <a:pt x="2659456" y="2409539"/>
                  </a:lnTo>
                  <a:lnTo>
                    <a:pt x="2659456" y="2343531"/>
                  </a:lnTo>
                  <a:lnTo>
                    <a:pt x="2593439" y="2343531"/>
                  </a:lnTo>
                  <a:lnTo>
                    <a:pt x="2593439" y="2286943"/>
                  </a:lnTo>
                  <a:lnTo>
                    <a:pt x="2447268" y="2286943"/>
                  </a:lnTo>
                  <a:lnTo>
                    <a:pt x="2447268" y="2235070"/>
                  </a:lnTo>
                  <a:lnTo>
                    <a:pt x="2362391" y="2235070"/>
                  </a:lnTo>
                  <a:lnTo>
                    <a:pt x="2362391" y="2140763"/>
                  </a:lnTo>
                  <a:lnTo>
                    <a:pt x="2324662" y="2140763"/>
                  </a:lnTo>
                  <a:lnTo>
                    <a:pt x="2324662" y="1975733"/>
                  </a:lnTo>
                  <a:lnTo>
                    <a:pt x="2277513" y="1975733"/>
                  </a:lnTo>
                  <a:lnTo>
                    <a:pt x="2277513" y="1824838"/>
                  </a:lnTo>
                  <a:lnTo>
                    <a:pt x="2192636" y="1824838"/>
                  </a:lnTo>
                  <a:lnTo>
                    <a:pt x="2192636" y="1754105"/>
                  </a:lnTo>
                  <a:lnTo>
                    <a:pt x="2145487" y="1754105"/>
                  </a:lnTo>
                  <a:lnTo>
                    <a:pt x="2145487" y="1673952"/>
                  </a:lnTo>
                  <a:lnTo>
                    <a:pt x="2065325" y="1673952"/>
                  </a:lnTo>
                  <a:lnTo>
                    <a:pt x="2065325" y="1617364"/>
                  </a:lnTo>
                  <a:lnTo>
                    <a:pt x="2065325" y="1617364"/>
                  </a:lnTo>
                  <a:lnTo>
                    <a:pt x="2065325" y="1400461"/>
                  </a:lnTo>
                  <a:lnTo>
                    <a:pt x="1980448" y="1400461"/>
                  </a:lnTo>
                  <a:lnTo>
                    <a:pt x="1980448" y="1334443"/>
                  </a:lnTo>
                  <a:lnTo>
                    <a:pt x="1942719" y="1334443"/>
                  </a:lnTo>
                  <a:lnTo>
                    <a:pt x="1942719" y="1287294"/>
                  </a:lnTo>
                  <a:lnTo>
                    <a:pt x="1905000" y="1287294"/>
                  </a:lnTo>
                  <a:lnTo>
                    <a:pt x="1905000" y="1225991"/>
                  </a:lnTo>
                  <a:lnTo>
                    <a:pt x="1853127" y="1225991"/>
                  </a:lnTo>
                  <a:lnTo>
                    <a:pt x="1853127" y="1188263"/>
                  </a:lnTo>
                  <a:lnTo>
                    <a:pt x="1820123" y="1188263"/>
                  </a:lnTo>
                  <a:lnTo>
                    <a:pt x="1820123" y="1141114"/>
                  </a:lnTo>
                  <a:lnTo>
                    <a:pt x="1669237" y="1141114"/>
                  </a:lnTo>
                  <a:lnTo>
                    <a:pt x="1669237" y="1075096"/>
                  </a:lnTo>
                  <a:lnTo>
                    <a:pt x="1598505" y="1075096"/>
                  </a:lnTo>
                  <a:lnTo>
                    <a:pt x="1598505" y="1032662"/>
                  </a:lnTo>
                  <a:lnTo>
                    <a:pt x="1560776" y="1032662"/>
                  </a:lnTo>
                  <a:lnTo>
                    <a:pt x="1560776" y="985504"/>
                  </a:lnTo>
                  <a:lnTo>
                    <a:pt x="1466469" y="985504"/>
                  </a:lnTo>
                  <a:lnTo>
                    <a:pt x="1466469" y="910062"/>
                  </a:lnTo>
                  <a:lnTo>
                    <a:pt x="1405176" y="910062"/>
                  </a:lnTo>
                  <a:lnTo>
                    <a:pt x="1405176" y="844047"/>
                  </a:lnTo>
                  <a:lnTo>
                    <a:pt x="1301439" y="844047"/>
                  </a:lnTo>
                  <a:lnTo>
                    <a:pt x="1301439" y="759171"/>
                  </a:lnTo>
                  <a:lnTo>
                    <a:pt x="1197702" y="759171"/>
                  </a:lnTo>
                  <a:lnTo>
                    <a:pt x="1197702" y="712018"/>
                  </a:lnTo>
                  <a:lnTo>
                    <a:pt x="1159974" y="712018"/>
                  </a:lnTo>
                  <a:lnTo>
                    <a:pt x="1159974" y="655433"/>
                  </a:lnTo>
                  <a:lnTo>
                    <a:pt x="1089241" y="655433"/>
                  </a:lnTo>
                  <a:lnTo>
                    <a:pt x="1089241" y="594133"/>
                  </a:lnTo>
                  <a:lnTo>
                    <a:pt x="1027948" y="594133"/>
                  </a:lnTo>
                  <a:lnTo>
                    <a:pt x="1027948" y="513973"/>
                  </a:lnTo>
                  <a:lnTo>
                    <a:pt x="910061" y="513973"/>
                  </a:lnTo>
                  <a:lnTo>
                    <a:pt x="910061" y="363082"/>
                  </a:lnTo>
                  <a:lnTo>
                    <a:pt x="829901" y="363082"/>
                  </a:lnTo>
                  <a:lnTo>
                    <a:pt x="829901" y="273490"/>
                  </a:lnTo>
                  <a:lnTo>
                    <a:pt x="697871" y="273490"/>
                  </a:lnTo>
                  <a:lnTo>
                    <a:pt x="697871" y="235768"/>
                  </a:lnTo>
                  <a:lnTo>
                    <a:pt x="462103" y="235768"/>
                  </a:lnTo>
                  <a:lnTo>
                    <a:pt x="462103" y="155606"/>
                  </a:lnTo>
                  <a:lnTo>
                    <a:pt x="424382" y="155606"/>
                  </a:lnTo>
                  <a:lnTo>
                    <a:pt x="424382" y="84876"/>
                  </a:lnTo>
                  <a:lnTo>
                    <a:pt x="325359" y="84876"/>
                  </a:lnTo>
                  <a:lnTo>
                    <a:pt x="325359" y="37723"/>
                  </a:lnTo>
                  <a:lnTo>
                    <a:pt x="264060" y="37723"/>
                  </a:lnTo>
                  <a:lnTo>
                    <a:pt x="264060"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D4F19B55-BD48-4E23-AB89-EFDA73A11E19}"/>
                </a:ext>
              </a:extLst>
            </p:cNvPr>
            <p:cNvSpPr/>
            <p:nvPr/>
          </p:nvSpPr>
          <p:spPr>
            <a:xfrm>
              <a:off x="6695561" y="5499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05D7C68F-CDA0-4441-AF7F-0A77BDC1F3A8}"/>
                </a:ext>
              </a:extLst>
            </p:cNvPr>
            <p:cNvSpPr/>
            <p:nvPr/>
          </p:nvSpPr>
          <p:spPr>
            <a:xfrm>
              <a:off x="6924161" y="56140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2C42C584-3D13-4BB2-86FF-30109F3A0E89}"/>
                </a:ext>
              </a:extLst>
            </p:cNvPr>
            <p:cNvSpPr/>
            <p:nvPr/>
          </p:nvSpPr>
          <p:spPr>
            <a:xfrm>
              <a:off x="7209911" y="58617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877BE6F6-756D-4887-8BF8-1E41A540BEE2}"/>
                </a:ext>
              </a:extLst>
            </p:cNvPr>
            <p:cNvSpPr/>
            <p:nvPr/>
          </p:nvSpPr>
          <p:spPr>
            <a:xfrm>
              <a:off x="7533761" y="60522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6187BA33-F312-4015-B284-7506B03FA46E}"/>
                </a:ext>
              </a:extLst>
            </p:cNvPr>
            <p:cNvSpPr/>
            <p:nvPr/>
          </p:nvSpPr>
          <p:spPr>
            <a:xfrm>
              <a:off x="8067170" y="62808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EEB1466D-16FC-49AE-B109-D776C0ABDD1B}"/>
                </a:ext>
              </a:extLst>
            </p:cNvPr>
            <p:cNvSpPr/>
            <p:nvPr/>
          </p:nvSpPr>
          <p:spPr>
            <a:xfrm>
              <a:off x="907682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6443E72A-F807-437D-BC2B-EF5D4EDBDBED}"/>
                </a:ext>
              </a:extLst>
            </p:cNvPr>
            <p:cNvSpPr/>
            <p:nvPr/>
          </p:nvSpPr>
          <p:spPr>
            <a:xfrm>
              <a:off x="936257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CCF8630C-652E-4770-BC66-8962E47154DF}"/>
                </a:ext>
              </a:extLst>
            </p:cNvPr>
            <p:cNvSpPr/>
            <p:nvPr/>
          </p:nvSpPr>
          <p:spPr>
            <a:xfrm>
              <a:off x="95721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F4CA33AF-ECE1-4F62-B219-5412FD522293}"/>
                </a:ext>
              </a:extLst>
            </p:cNvPr>
            <p:cNvSpPr/>
            <p:nvPr/>
          </p:nvSpPr>
          <p:spPr>
            <a:xfrm>
              <a:off x="97245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EFF11BEA-D3A4-4B97-A34A-35F4BD6A795F}"/>
                </a:ext>
              </a:extLst>
            </p:cNvPr>
            <p:cNvSpPr/>
            <p:nvPr/>
          </p:nvSpPr>
          <p:spPr>
            <a:xfrm>
              <a:off x="6984463" y="5725244"/>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D42CBF6-1184-4DB2-A110-9696EB7869ED}"/>
                </a:ext>
              </a:extLst>
            </p:cNvPr>
            <p:cNvSpPr/>
            <p:nvPr/>
          </p:nvSpPr>
          <p:spPr>
            <a:xfrm>
              <a:off x="6336754" y="53823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2362689-6C17-462C-BF4F-B2D382F5AD1C}"/>
                </a:ext>
              </a:extLst>
            </p:cNvPr>
            <p:cNvSpPr/>
            <p:nvPr/>
          </p:nvSpPr>
          <p:spPr>
            <a:xfrm>
              <a:off x="5898604" y="50394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C62598CC-6E62-4F39-AAB5-561B45BE6603}"/>
                </a:ext>
              </a:extLst>
            </p:cNvPr>
            <p:cNvSpPr/>
            <p:nvPr/>
          </p:nvSpPr>
          <p:spPr>
            <a:xfrm>
              <a:off x="5689054" y="46393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FB51F962-C3DF-4B27-A496-7A0201936435}"/>
                </a:ext>
              </a:extLst>
            </p:cNvPr>
            <p:cNvSpPr/>
            <p:nvPr/>
          </p:nvSpPr>
          <p:spPr>
            <a:xfrm>
              <a:off x="5631904" y="45250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38FBAAA3-F615-4082-B659-828AD386266C}"/>
                </a:ext>
              </a:extLst>
            </p:cNvPr>
            <p:cNvSpPr/>
            <p:nvPr/>
          </p:nvSpPr>
          <p:spPr>
            <a:xfrm>
              <a:off x="5612854" y="44488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F888BF59-2122-4E92-823D-B692D6E433C3}"/>
                </a:ext>
              </a:extLst>
            </p:cNvPr>
            <p:cNvSpPr/>
            <p:nvPr/>
          </p:nvSpPr>
          <p:spPr>
            <a:xfrm>
              <a:off x="4927044" y="3763078"/>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C839548-D279-49D2-A920-AE5ACEF63DB4}"/>
                </a:ext>
              </a:extLst>
            </p:cNvPr>
            <p:cNvSpPr/>
            <p:nvPr/>
          </p:nvSpPr>
          <p:spPr>
            <a:xfrm>
              <a:off x="4314298" y="3042326"/>
              <a:ext cx="9525" cy="104775"/>
            </a:xfrm>
            <a:custGeom>
              <a:avLst/>
              <a:gdLst>
                <a:gd name="connsiteX0" fmla="*/ 0 w 0"/>
                <a:gd name="connsiteY0" fmla="*/ 107999 h 104775"/>
                <a:gd name="connsiteX1" fmla="*/ 0 w 0"/>
                <a:gd name="connsiteY1" fmla="*/ 0 h 104775"/>
              </a:gdLst>
              <a:ahLst/>
              <a:cxnLst>
                <a:cxn ang="0">
                  <a:pos x="connsiteX0" y="connsiteY0"/>
                </a:cxn>
                <a:cxn ang="0">
                  <a:pos x="connsiteX1" y="connsiteY1"/>
                </a:cxn>
              </a:cxnLst>
              <a:rect l="l" t="t" r="r" b="b"/>
              <a:pathLst>
                <a:path h="104775">
                  <a:moveTo>
                    <a:pt x="0" y="107999"/>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aphicFrame>
        <p:nvGraphicFramePr>
          <p:cNvPr id="98"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25976091"/>
              </p:ext>
            </p:extLst>
          </p:nvPr>
        </p:nvGraphicFramePr>
        <p:xfrm>
          <a:off x="4571464" y="1940107"/>
          <a:ext cx="4373719" cy="105000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accent3"/>
                          </a:solidFill>
                        </a:rPr>
                        <a:t>FOLFOX-pani
</a:t>
                      </a:r>
                      <a:r>
                        <a:rPr lang="zh-CN" sz="1000" dirty="0" smtClean="0">
                          <a:solidFill>
                            <a:schemeClr val="accent3"/>
                          </a:solidFill>
                        </a:rPr>
                        <a:t>(</a:t>
                      </a:r>
                      <a:r>
                        <a:rPr lang="zh-CN" sz="1000" dirty="0">
                          <a:solidFill>
                            <a:schemeClr val="accent3"/>
                          </a:solidFill>
                        </a:rPr>
                        <a:t>n=91)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accent2"/>
                          </a:solidFill>
                        </a:rPr>
                        <a:t>5FU/LV-pani
</a:t>
                      </a:r>
                      <a:r>
                        <a:rPr lang="zh-CN" sz="1000" dirty="0" smtClean="0">
                          <a:solidFill>
                            <a:schemeClr val="accent2"/>
                          </a:solidFill>
                        </a:rPr>
                        <a:t>(</a:t>
                      </a:r>
                      <a:r>
                        <a:rPr lang="zh-CN" sz="1000" dirty="0">
                          <a:solidFill>
                            <a:schemeClr val="accent2"/>
                          </a:solidFill>
                        </a:rPr>
                        <a:t>n=92)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zh-CN" sz="1000">
                          <a:solidFill>
                            <a:srgbClr val="4D4D4D"/>
                          </a:solidFill>
                        </a:rPr>
                        <a:t>事件，n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72 (79.1)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rgbClr val="4D4D4D"/>
                          </a:solidFill>
                        </a:rPr>
                        <a:t>78 (84.8)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08450">
                <a:tc>
                  <a:txBody>
                    <a:bodyPr/>
                    <a:lstStyle/>
                    <a:p>
                      <a:r>
                        <a:rPr lang="zh-CN" sz="1000">
                          <a:solidFill>
                            <a:srgbClr val="4D4D4D"/>
                          </a:solidFill>
                        </a:rPr>
                        <a:t>mPFS</a:t>
                      </a:r>
                      <a:r>
                        <a:rPr lang="zh-CN" sz="1000" baseline="0">
                          <a:solidFill>
                            <a:srgbClr val="4D4D4D"/>
                          </a:solidFill>
                        </a:rPr>
                        <a:t>（月）</a:t>
                      </a:r>
                      <a:r>
                        <a:rPr lang="zh-CN" sz="1000">
                          <a:solidFill>
                            <a:srgbClr val="4D4D4D"/>
                          </a:solidFill>
                        </a:rPr>
                        <a:t>(95%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9.6 (8.8,</a:t>
                      </a:r>
                      <a:r>
                        <a:rPr lang="zh-CN" sz="1000" baseline="0">
                          <a:solidFill>
                            <a:schemeClr val="tx1"/>
                          </a:solidFill>
                        </a:rPr>
                        <a:t> 10.9</a:t>
                      </a:r>
                      <a:r>
                        <a:rPr lang="zh-CN" sz="1000">
                          <a:solidFill>
                            <a:schemeClr val="tx1"/>
                          </a:solidFill>
                        </a:rPr>
                        <a:t>)</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9.1</a:t>
                      </a:r>
                      <a:r>
                        <a:rPr lang="zh-CN" sz="1000" baseline="0">
                          <a:solidFill>
                            <a:schemeClr val="tx1"/>
                          </a:solidFill>
                        </a:rPr>
                        <a:t> </a:t>
                      </a:r>
                      <a:r>
                        <a:rPr lang="zh-CN" sz="1000">
                          <a:solidFill>
                            <a:schemeClr val="tx1"/>
                          </a:solidFill>
                        </a:rPr>
                        <a:t>(7.7,</a:t>
                      </a:r>
                      <a:r>
                        <a:rPr lang="zh-CN" sz="1000" baseline="0">
                          <a:solidFill>
                            <a:schemeClr val="tx1"/>
                          </a:solidFill>
                        </a:rPr>
                        <a:t> </a:t>
                      </a:r>
                      <a:r>
                        <a:rPr lang="zh-CN" sz="1000">
                          <a:solidFill>
                            <a:schemeClr val="tx1"/>
                          </a:solidFill>
                        </a:rPr>
                        <a:t>9.9)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zh-CN" sz="1000">
                          <a:solidFill>
                            <a:srgbClr val="4D4D4D"/>
                          </a:solidFill>
                        </a:rPr>
                        <a:t>p 值</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chemeClr val="tx1"/>
                          </a:solidFill>
                        </a:rPr>
                        <a:t>&lt;0.001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dirty="0">
                          <a:solidFill>
                            <a:schemeClr val="tx1"/>
                          </a:solidFill>
                        </a:rPr>
                        <a:t>&lt;0.001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6" name="Rectangle 5"/>
          <p:cNvSpPr/>
          <p:nvPr/>
        </p:nvSpPr>
        <p:spPr>
          <a:xfrm>
            <a:off x="1755369" y="4154771"/>
            <a:ext cx="1995087" cy="27699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随访中位数：20.5 个月</a:t>
            </a:r>
          </a:p>
        </p:txBody>
      </p:sp>
    </p:spTree>
    <p:extLst>
      <p:ext uri="{BB962C8B-B14F-4D97-AF65-F5344CB8AC3E}">
        <p14:creationId xmlns:p14="http://schemas.microsoft.com/office/powerpoint/2010/main" val="26812589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4002：FOLFOX 加帕尼单抗对比 5FU 加帕尼单抗的一线治疗用于 RAS-BRAF 野生型转移性结直肠癌老年患者：PANDA 研究 – Lonardi S 等人</a:t>
            </a:r>
          </a:p>
        </p:txBody>
      </p:sp>
      <p:sp>
        <p:nvSpPr>
          <p:cNvPr id="3" name="Content Placeholder 2"/>
          <p:cNvSpPr>
            <a:spLocks noGrp="1"/>
          </p:cNvSpPr>
          <p:nvPr>
            <p:ph idx="1"/>
          </p:nvPr>
        </p:nvSpPr>
        <p:spPr>
          <a:xfrm>
            <a:off x="365124" y="1254035"/>
            <a:ext cx="8490876" cy="4746172"/>
          </a:xfrm>
        </p:spPr>
        <p:txBody>
          <a:bodyPr/>
          <a:lstStyle/>
          <a:p>
            <a:pPr marL="0" indent="0">
              <a:buNone/>
            </a:pPr>
            <a:r>
              <a:rPr lang="zh-CN" b="1"/>
              <a:t>关键结果（续）</a:t>
            </a:r>
          </a:p>
          <a:p>
            <a:pPr marL="0" indent="0">
              <a:spcBef>
                <a:spcPts val="21600"/>
              </a:spcBef>
              <a:buNone/>
            </a:pPr>
            <a:r>
              <a:rPr lang="zh-CN" b="1"/>
              <a:t>结论</a:t>
            </a:r>
          </a:p>
          <a:p>
            <a:r>
              <a:rPr lang="zh-CN" b="1"/>
              <a:t>在 RAS/BRAF WT mCRC 老年患者中，FOLFOX + 帕尼单抗和 5FU/LV + 帕尼单抗表现出相似的临床活性</a:t>
            </a:r>
          </a:p>
          <a:p>
            <a:r>
              <a:rPr lang="zh-CN" b="1"/>
              <a:t>未发现新的安全性信号，而且在 5FU/LV + 帕尼单抗组中 AE 的发生率较低</a:t>
            </a:r>
          </a:p>
          <a:p>
            <a:endParaRPr lang="en-US" b="1" dirty="0"/>
          </a:p>
        </p:txBody>
      </p:sp>
      <p:sp>
        <p:nvSpPr>
          <p:cNvPr id="5" name="Text Placeholder 4"/>
          <p:cNvSpPr>
            <a:spLocks noGrp="1"/>
          </p:cNvSpPr>
          <p:nvPr>
            <p:ph type="body" sz="quarter" idx="11"/>
          </p:nvPr>
        </p:nvSpPr>
        <p:spPr/>
        <p:txBody>
          <a:bodyPr/>
          <a:lstStyle/>
          <a:p>
            <a:r>
              <a:rPr lang="zh-CN"/>
              <a:t>Lonardi S, et al.J Clin Oncol 2020;38(suppl);abstr 4002</a:t>
            </a:r>
          </a:p>
        </p:txBody>
      </p:sp>
      <p:graphicFrame>
        <p:nvGraphicFramePr>
          <p:cNvPr id="6" name="Group 88"/>
          <p:cNvGraphicFramePr>
            <a:graphicFrameLocks noGrp="1"/>
          </p:cNvGraphicFramePr>
          <p:nvPr>
            <p:extLst>
              <p:ext uri="{D42A27DB-BD31-4B8C-83A1-F6EECF244321}">
                <p14:modId xmlns:p14="http://schemas.microsoft.com/office/powerpoint/2010/main" val="1849033534"/>
              </p:ext>
            </p:extLst>
          </p:nvPr>
        </p:nvGraphicFramePr>
        <p:xfrm>
          <a:off x="1420235" y="1682667"/>
          <a:ext cx="6303531" cy="2496240"/>
        </p:xfrm>
        <a:graphic>
          <a:graphicData uri="http://schemas.openxmlformats.org/drawingml/2006/table">
            <a:tbl>
              <a:tblPr firstRow="1" bandRow="1">
                <a:tableStyleId>{69012ECD-51FC-41F1-AA8D-1B2483CD663E}</a:tableStyleId>
              </a:tblPr>
              <a:tblGrid>
                <a:gridCol w="2156403">
                  <a:extLst>
                    <a:ext uri="{9D8B030D-6E8A-4147-A177-3AD203B41FA5}">
                      <a16:colId xmlns:a16="http://schemas.microsoft.com/office/drawing/2014/main" val="20000"/>
                    </a:ext>
                  </a:extLst>
                </a:gridCol>
                <a:gridCol w="2073564">
                  <a:extLst>
                    <a:ext uri="{9D8B030D-6E8A-4147-A177-3AD203B41FA5}">
                      <a16:colId xmlns:a16="http://schemas.microsoft.com/office/drawing/2014/main" val="3397994981"/>
                    </a:ext>
                  </a:extLst>
                </a:gridCol>
                <a:gridCol w="2073564">
                  <a:extLst>
                    <a:ext uri="{9D8B030D-6E8A-4147-A177-3AD203B41FA5}">
                      <a16:colId xmlns:a16="http://schemas.microsoft.com/office/drawing/2014/main" val="2460137384"/>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3–4 </a:t>
                      </a:r>
                      <a:r>
                        <a:rPr kumimoji="0" lang="zh-CN" sz="1400" b="1" i="0" u="none" strike="noStrike" cap="none" normalizeH="0" baseline="0" noProof="0">
                          <a:ln>
                            <a:noFill/>
                          </a:ln>
                          <a:solidFill>
                            <a:schemeClr val="tx2"/>
                          </a:solidFill>
                          <a:latin typeface="Arial" panose="020B0604020202020204" pitchFamily="34" charset="0"/>
                          <a:ea typeface="SimSun"/>
                          <a:cs typeface="Arial" panose="020B0604020202020204" pitchFamily="34" charset="0"/>
                        </a:rPr>
                        <a:t>级</a:t>
                      </a:r>
                      <a:r>
                        <a:rPr kumimoji="0" lang="zh-CN" sz="1400" b="1" i="0" u="none" strike="noStrike" cap="none" normalizeH="0" baseline="0" noProof="0">
                          <a:ln>
                            <a:noFill/>
                          </a:ln>
                          <a:solidFill>
                            <a:schemeClr val="tx2"/>
                          </a:solidFill>
                          <a:latin typeface="+mn-lt"/>
                          <a:ea typeface="SimSun"/>
                          <a:cs typeface="Arial" charset="0"/>
                        </a:rPr>
                        <a:t>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FOLFOX-Pani</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(n=92)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5FU/LV-pani</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(n=91)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皮疹</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口腔炎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中性粒细胞减少症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疲乏</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低镁血症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0">
                <a:tc>
                  <a:txBody>
                    <a:bodyPr/>
                    <a:lstStyle/>
                    <a:p>
                      <a:r>
                        <a:rPr lang="zh-CN" sz="1400">
                          <a:latin typeface="+mn-lt"/>
                          <a:ea typeface="SimSun"/>
                        </a:rPr>
                        <a:t>神经毒性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720241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4003：塞来昔布外加 5-氟尿嘧啶、亚叶酸、奥沙利铂 (FOLFOX) 标准辅助治疗用于 III 期结肠癌：来自 CALGB/SWOG 80702 的结果 – Meyerhardt JA 等人</a:t>
            </a:r>
          </a:p>
        </p:txBody>
      </p:sp>
      <p:sp>
        <p:nvSpPr>
          <p:cNvPr id="3" name="Content Placeholder 2"/>
          <p:cNvSpPr>
            <a:spLocks noGrp="1"/>
          </p:cNvSpPr>
          <p:nvPr>
            <p:ph idx="1"/>
          </p:nvPr>
        </p:nvSpPr>
        <p:spPr/>
        <p:txBody>
          <a:bodyPr/>
          <a:lstStyle/>
          <a:p>
            <a:pPr marL="0" indent="0">
              <a:buNone/>
            </a:pPr>
            <a:r>
              <a:rPr lang="zh-CN" b="1"/>
              <a:t>研究目的</a:t>
            </a:r>
          </a:p>
          <a:p>
            <a:r>
              <a:rPr lang="zh-CN"/>
              <a:t>评价塞来昔布（一种 COX-2 抑制剂）+ FOLFOX 用于 III 期结肠癌患者的疗效和安全性</a:t>
            </a:r>
          </a:p>
        </p:txBody>
      </p:sp>
      <p:sp>
        <p:nvSpPr>
          <p:cNvPr id="4" name="Text Placeholder 3"/>
          <p:cNvSpPr>
            <a:spLocks noGrp="1"/>
          </p:cNvSpPr>
          <p:nvPr>
            <p:ph type="body" sz="quarter" idx="10"/>
          </p:nvPr>
        </p:nvSpPr>
        <p:spPr/>
        <p:txBody>
          <a:bodyPr/>
          <a:lstStyle/>
          <a:p>
            <a:r>
              <a:rPr lang="zh-CN" dirty="0"/>
              <a:t>*如果患者使用 NSAID ≥2 次/周或阿司匹林 ≥325 mg，3 次/周，则其不符合要求；允许使用低剂量阿司匹林 ≤100 mg/天</a:t>
            </a:r>
          </a:p>
        </p:txBody>
      </p:sp>
      <p:sp>
        <p:nvSpPr>
          <p:cNvPr id="5" name="Text Placeholder 4"/>
          <p:cNvSpPr>
            <a:spLocks noGrp="1"/>
          </p:cNvSpPr>
          <p:nvPr>
            <p:ph type="body" sz="quarter" idx="11"/>
          </p:nvPr>
        </p:nvSpPr>
        <p:spPr/>
        <p:txBody>
          <a:bodyPr/>
          <a:lstStyle/>
          <a:p>
            <a:r>
              <a:rPr lang="zh-CN"/>
              <a:t>Meyerhardt JA, et al.J Clin Oncol 2020;38(suppl);abstr 4003</a:t>
            </a:r>
          </a:p>
        </p:txBody>
      </p:sp>
      <p:sp>
        <p:nvSpPr>
          <p:cNvPr id="7" name="Rectangle 9"/>
          <p:cNvSpPr txBox="1">
            <a:spLocks noChangeArrowheads="1"/>
          </p:cNvSpPr>
          <p:nvPr/>
        </p:nvSpPr>
        <p:spPr bwMode="auto">
          <a:xfrm>
            <a:off x="365124" y="54425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DFS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4425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OS、安全性</a:t>
            </a:r>
          </a:p>
        </p:txBody>
      </p:sp>
      <p:sp>
        <p:nvSpPr>
          <p:cNvPr id="9" name="AutoShape 9"/>
          <p:cNvSpPr>
            <a:spLocks noChangeArrowheads="1"/>
          </p:cNvSpPr>
          <p:nvPr/>
        </p:nvSpPr>
        <p:spPr bwMode="auto">
          <a:xfrm>
            <a:off x="110300" y="2880642"/>
            <a:ext cx="3124578"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已切除 III 期结肠癌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≥1 个阳性淋巴结或 N1c 疾病</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没有经常使用 NSAID 或高剂量阿司匹林* </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(n=252</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6</a:t>
            </a:r>
            <a:r>
              <a:rPr kumimoji="0" lang="en-GB" altLang="zh-CN" sz="1600" b="0" i="0" u="none" strike="noStrike" cap="none" normalizeH="0" baseline="0" dirty="0" smtClean="0">
                <a:ln>
                  <a:noFill/>
                </a:ln>
                <a:solidFill>
                  <a:srgbClr val="FFFFFF"/>
                </a:solidFill>
                <a:uLnTx/>
                <a:uFillTx/>
                <a:latin typeface="Arial" charset="0"/>
                <a:ea typeface="SimSun" pitchFamily="2" charset="-122"/>
                <a:cs typeface="Arial" charset="0"/>
              </a:rPr>
              <a:t>)</a:t>
            </a:r>
            <a:endParaRPr kumimoji="0" lang="zh-CN" sz="1600" b="0" i="0" u="none" strike="noStrike" cap="none" normalizeH="0" baseline="0" dirty="0">
              <a:ln>
                <a:noFill/>
              </a:ln>
              <a:solidFill>
                <a:srgbClr val="FFFFFF"/>
              </a:solidFill>
              <a:uLnTx/>
              <a:uFillTx/>
              <a:latin typeface="Arial" charset="0"/>
              <a:ea typeface="SimSun" pitchFamily="2" charset="-122"/>
              <a:cs typeface="Arial" charset="0"/>
            </a:endParaRPr>
          </a:p>
        </p:txBody>
      </p:sp>
      <p:sp>
        <p:nvSpPr>
          <p:cNvPr id="10" name="Oval 14"/>
          <p:cNvSpPr>
            <a:spLocks noChangeArrowheads="1"/>
          </p:cNvSpPr>
          <p:nvPr/>
        </p:nvSpPr>
        <p:spPr bwMode="auto">
          <a:xfrm>
            <a:off x="3365003" y="351982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p:txBody>
      </p:sp>
      <p:cxnSp>
        <p:nvCxnSpPr>
          <p:cNvPr id="11" name="AutoShape 15"/>
          <p:cNvCxnSpPr>
            <a:cxnSpLocks noChangeShapeType="1"/>
            <a:stCxn id="10" idx="0"/>
            <a:endCxn id="15" idx="1"/>
          </p:cNvCxnSpPr>
          <p:nvPr/>
        </p:nvCxnSpPr>
        <p:spPr bwMode="auto">
          <a:xfrm rot="5400000" flipH="1" flipV="1">
            <a:off x="3377761" y="2765344"/>
            <a:ext cx="1033518"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4" idx="1"/>
          </p:cNvCxnSpPr>
          <p:nvPr/>
        </p:nvCxnSpPr>
        <p:spPr bwMode="auto">
          <a:xfrm rot="16200000" flipH="1">
            <a:off x="3709022" y="4051801"/>
            <a:ext cx="370996" cy="47543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132239" y="4202545"/>
            <a:ext cx="4749650" cy="544945"/>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安慰剂 + 3个月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(n=646)</a:t>
            </a:r>
          </a:p>
        </p:txBody>
      </p:sp>
      <p:sp>
        <p:nvSpPr>
          <p:cNvPr id="15" name="AutoShape 8"/>
          <p:cNvSpPr>
            <a:spLocks noChangeArrowheads="1"/>
          </p:cNvSpPr>
          <p:nvPr/>
        </p:nvSpPr>
        <p:spPr bwMode="auto">
          <a:xfrm>
            <a:off x="4132239" y="2210934"/>
            <a:ext cx="4752454" cy="55073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塞来昔布 400 mg/天 + 3 个月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(n=618)</a:t>
            </a:r>
          </a:p>
        </p:txBody>
      </p:sp>
      <p:sp>
        <p:nvSpPr>
          <p:cNvPr id="16" name="AutoShape 8"/>
          <p:cNvSpPr>
            <a:spLocks noChangeArrowheads="1"/>
          </p:cNvSpPr>
          <p:nvPr/>
        </p:nvSpPr>
        <p:spPr bwMode="auto">
          <a:xfrm>
            <a:off x="4132239" y="2881746"/>
            <a:ext cx="4752454" cy="62307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塞来昔布 400 mg/天 + 6 个月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(n=647)</a:t>
            </a:r>
          </a:p>
        </p:txBody>
      </p:sp>
      <p:cxnSp>
        <p:nvCxnSpPr>
          <p:cNvPr id="17" name="AutoShape 19"/>
          <p:cNvCxnSpPr>
            <a:cxnSpLocks noChangeShapeType="1"/>
            <a:stCxn id="9" idx="3"/>
            <a:endCxn id="10" idx="2"/>
          </p:cNvCxnSpPr>
          <p:nvPr/>
        </p:nvCxnSpPr>
        <p:spPr bwMode="auto">
          <a:xfrm flipV="1">
            <a:off x="3234878" y="3811922"/>
            <a:ext cx="130125" cy="1"/>
          </a:xfrm>
          <a:prstGeom prst="straightConnector1">
            <a:avLst/>
          </a:prstGeom>
          <a:noFill/>
          <a:ln w="57150">
            <a:solidFill>
              <a:schemeClr val="bg2">
                <a:lumMod val="60000"/>
                <a:lumOff val="40000"/>
              </a:schemeClr>
            </a:solidFill>
            <a:round/>
            <a:headEnd type="none" w="med" len="med"/>
            <a:tailEnd type="none" w="med" len="med"/>
          </a:ln>
        </p:spPr>
      </p:cxnSp>
      <p:sp>
        <p:nvSpPr>
          <p:cNvPr id="18" name="AutoShape 12"/>
          <p:cNvSpPr>
            <a:spLocks noChangeArrowheads="1"/>
          </p:cNvSpPr>
          <p:nvPr/>
        </p:nvSpPr>
        <p:spPr bwMode="auto">
          <a:xfrm>
            <a:off x="4132239" y="4821382"/>
            <a:ext cx="4749650" cy="52538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4D4D4D"/>
                </a:solidFill>
                <a:uLnTx/>
                <a:uFillTx/>
                <a:latin typeface="Arial" charset="0"/>
                <a:ea typeface="SimSun" pitchFamily="2" charset="-122"/>
                <a:cs typeface="Arial" charset="0"/>
              </a:rPr>
              <a:t>安慰剂 + 6个月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600" b="0" i="0" u="none" strike="noStrike" cap="none" normalizeH="0" baseline="0">
                <a:ln>
                  <a:noFill/>
                </a:ln>
                <a:solidFill>
                  <a:srgbClr val="4D4D4D"/>
                </a:solidFill>
                <a:uLnTx/>
                <a:uFillTx/>
                <a:latin typeface="Arial" charset="0"/>
                <a:ea typeface="SimSun" pitchFamily="2" charset="-122"/>
                <a:cs typeface="Arial" charset="0"/>
              </a:rPr>
              <a:t>(n=615)</a:t>
            </a:r>
          </a:p>
        </p:txBody>
      </p:sp>
      <p:cxnSp>
        <p:nvCxnSpPr>
          <p:cNvPr id="19" name="AutoShape 16"/>
          <p:cNvCxnSpPr>
            <a:cxnSpLocks noChangeShapeType="1"/>
            <a:stCxn id="10" idx="4"/>
            <a:endCxn id="18" idx="1"/>
          </p:cNvCxnSpPr>
          <p:nvPr/>
        </p:nvCxnSpPr>
        <p:spPr bwMode="auto">
          <a:xfrm rot="16200000" flipH="1">
            <a:off x="3404494" y="4356329"/>
            <a:ext cx="980053" cy="475438"/>
          </a:xfrm>
          <a:prstGeom prst="bentConnector2">
            <a:avLst/>
          </a:prstGeom>
          <a:noFill/>
          <a:ln w="57150">
            <a:solidFill>
              <a:schemeClr val="bg2">
                <a:lumMod val="60000"/>
                <a:lumOff val="40000"/>
              </a:schemeClr>
            </a:solidFill>
            <a:round/>
            <a:headEnd/>
            <a:tailEnd type="triangle" w="med" len="med"/>
          </a:ln>
        </p:spPr>
      </p:cxnSp>
      <p:cxnSp>
        <p:nvCxnSpPr>
          <p:cNvPr id="20" name="AutoShape 16"/>
          <p:cNvCxnSpPr>
            <a:cxnSpLocks noChangeShapeType="1"/>
            <a:stCxn id="10" idx="0"/>
            <a:endCxn id="16" idx="1"/>
          </p:cNvCxnSpPr>
          <p:nvPr/>
        </p:nvCxnSpPr>
        <p:spPr bwMode="auto">
          <a:xfrm rot="5400000" flipH="1" flipV="1">
            <a:off x="3731250" y="3118833"/>
            <a:ext cx="326541" cy="475438"/>
          </a:xfrm>
          <a:prstGeom prst="bentConnector2">
            <a:avLst/>
          </a:prstGeom>
          <a:noFill/>
          <a:ln w="57150">
            <a:solidFill>
              <a:schemeClr val="bg2">
                <a:lumMod val="60000"/>
                <a:lumOff val="40000"/>
              </a:schemeClr>
            </a:solidFill>
            <a:round/>
            <a:headEnd/>
            <a:tailEnd type="triangle" w="med" len="med"/>
          </a:ln>
        </p:spPr>
      </p:cxnSp>
      <p:sp>
        <p:nvSpPr>
          <p:cNvPr id="21" name="Content Placeholder 26"/>
          <p:cNvSpPr txBox="1">
            <a:spLocks/>
          </p:cNvSpPr>
          <p:nvPr/>
        </p:nvSpPr>
        <p:spPr bwMode="auto">
          <a:xfrm>
            <a:off x="4132241" y="3582842"/>
            <a:ext cx="501176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zh-CN" sz="1200" b="1" i="0" u="none" strike="noStrike" cap="none" normalizeH="0" baseline="0">
                <a:ln>
                  <a:noFill/>
                </a:ln>
                <a:solidFill>
                  <a:srgbClr val="043882"/>
                </a:solidFill>
                <a:uLnTx/>
                <a:uFillTx/>
                <a:latin typeface="Arial"/>
                <a:ea typeface="SimSun"/>
                <a:cs typeface="Arial" charset="0"/>
              </a:rPr>
              <a:t>分层</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charset="0"/>
              </a:rPr>
              <a:t>阳性淋巴结 (1–3 vs. ≥4)；经常使用低剂量阿司匹林</a:t>
            </a:r>
          </a:p>
        </p:txBody>
      </p:sp>
    </p:spTree>
    <p:extLst>
      <p:ext uri="{BB962C8B-B14F-4D97-AF65-F5344CB8AC3E}">
        <p14:creationId xmlns:p14="http://schemas.microsoft.com/office/powerpoint/2010/main" val="234291632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4003：塞来昔布外加 5-氟尿嘧啶、亚叶酸、奥沙利铂 (FOLFOX) 标准辅助治疗用于 III 期结肠癌：来自 CALGB/SWOG 80702 的结果 – Meyerhardt JA 等人</a:t>
            </a:r>
          </a:p>
        </p:txBody>
      </p:sp>
      <p:sp>
        <p:nvSpPr>
          <p:cNvPr id="3" name="Content Placeholder 2"/>
          <p:cNvSpPr>
            <a:spLocks noGrp="1"/>
          </p:cNvSpPr>
          <p:nvPr>
            <p:ph idx="1"/>
          </p:nvPr>
        </p:nvSpPr>
        <p:spPr/>
        <p:txBody>
          <a:bodyPr/>
          <a:lstStyle/>
          <a:p>
            <a:pPr marL="0" indent="0">
              <a:buNone/>
            </a:pPr>
            <a:r>
              <a:rPr lang="zh-CN" b="1"/>
              <a:t>关键结果</a:t>
            </a:r>
          </a:p>
          <a:p>
            <a:endParaRPr lang="en-US" dirty="0"/>
          </a:p>
        </p:txBody>
      </p:sp>
      <p:sp>
        <p:nvSpPr>
          <p:cNvPr id="4" name="Text Placeholder 3"/>
          <p:cNvSpPr>
            <a:spLocks noGrp="1"/>
          </p:cNvSpPr>
          <p:nvPr>
            <p:ph type="body" sz="quarter" idx="10"/>
          </p:nvPr>
        </p:nvSpPr>
        <p:spPr/>
        <p:txBody>
          <a:bodyPr/>
          <a:lstStyle/>
          <a:p>
            <a:r>
              <a:rPr lang="zh-CN"/>
              <a:t>*合并分析</a:t>
            </a:r>
          </a:p>
        </p:txBody>
      </p:sp>
      <p:sp>
        <p:nvSpPr>
          <p:cNvPr id="5" name="Text Placeholder 4"/>
          <p:cNvSpPr>
            <a:spLocks noGrp="1"/>
          </p:cNvSpPr>
          <p:nvPr>
            <p:ph type="body" sz="quarter" idx="11"/>
          </p:nvPr>
        </p:nvSpPr>
        <p:spPr/>
        <p:txBody>
          <a:bodyPr/>
          <a:lstStyle/>
          <a:p>
            <a:r>
              <a:rPr lang="zh-CN"/>
              <a:t>Meyerhardt JA, et al.J Clin Oncol 2020;38(suppl);abstr 4003</a:t>
            </a:r>
          </a:p>
        </p:txBody>
      </p:sp>
      <p:sp>
        <p:nvSpPr>
          <p:cNvPr id="8" name="TextBox 7"/>
          <p:cNvSpPr txBox="1"/>
          <p:nvPr/>
        </p:nvSpPr>
        <p:spPr>
          <a:xfrm>
            <a:off x="4275284" y="1530447"/>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DFS</a:t>
            </a:r>
          </a:p>
        </p:txBody>
      </p:sp>
      <p:graphicFrame>
        <p:nvGraphicFramePr>
          <p:cNvPr id="6" name="Table 6">
            <a:extLst>
              <a:ext uri="{FF2B5EF4-FFF2-40B4-BE49-F238E27FC236}">
                <a16:creationId xmlns:a16="http://schemas.microsoft.com/office/drawing/2014/main" id="{C79E7583-3749-405C-857E-0B0E42AD33B1}"/>
              </a:ext>
            </a:extLst>
          </p:cNvPr>
          <p:cNvGraphicFramePr>
            <a:graphicFrameLocks noGrp="1"/>
          </p:cNvGraphicFramePr>
          <p:nvPr>
            <p:extLst>
              <p:ext uri="{D42A27DB-BD31-4B8C-83A1-F6EECF244321}">
                <p14:modId xmlns:p14="http://schemas.microsoft.com/office/powerpoint/2010/main" val="2818647104"/>
              </p:ext>
            </p:extLst>
          </p:nvPr>
        </p:nvGraphicFramePr>
        <p:xfrm>
          <a:off x="746799" y="3267793"/>
          <a:ext cx="3600194" cy="871921"/>
        </p:xfrm>
        <a:graphic>
          <a:graphicData uri="http://schemas.openxmlformats.org/drawingml/2006/table">
            <a:tbl>
              <a:tblPr firstRow="1" bandRow="1">
                <a:tableStyleId>{69012ECD-51FC-41F1-AA8D-1B2483CD663E}</a:tableStyleId>
              </a:tblPr>
              <a:tblGrid>
                <a:gridCol w="632475">
                  <a:extLst>
                    <a:ext uri="{9D8B030D-6E8A-4147-A177-3AD203B41FA5}">
                      <a16:colId xmlns:a16="http://schemas.microsoft.com/office/drawing/2014/main" val="915312529"/>
                    </a:ext>
                  </a:extLst>
                </a:gridCol>
                <a:gridCol w="788573">
                  <a:extLst>
                    <a:ext uri="{9D8B030D-6E8A-4147-A177-3AD203B41FA5}">
                      <a16:colId xmlns:a16="http://schemas.microsoft.com/office/drawing/2014/main" val="3860081082"/>
                    </a:ext>
                  </a:extLst>
                </a:gridCol>
                <a:gridCol w="1089573">
                  <a:extLst>
                    <a:ext uri="{9D8B030D-6E8A-4147-A177-3AD203B41FA5}">
                      <a16:colId xmlns:a16="http://schemas.microsoft.com/office/drawing/2014/main" val="623165561"/>
                    </a:ext>
                  </a:extLst>
                </a:gridCol>
                <a:gridCol w="1089573">
                  <a:extLst>
                    <a:ext uri="{9D8B030D-6E8A-4147-A177-3AD203B41FA5}">
                      <a16:colId xmlns:a16="http://schemas.microsoft.com/office/drawing/2014/main" val="20003"/>
                    </a:ext>
                  </a:extLst>
                </a:gridCol>
              </a:tblGrid>
              <a:tr h="275787">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事件/总数</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3 年 DFS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HR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98067">
                <a:tc>
                  <a:txBody>
                    <a:bodyPr/>
                    <a:lstStyle/>
                    <a:p>
                      <a:pPr algn="l"/>
                      <a:r>
                        <a:rPr lang="zh-CN" sz="900">
                          <a:solidFill>
                            <a:schemeClr val="bg1"/>
                          </a:solidFill>
                        </a:rPr>
                        <a:t>塞来昔布*</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326/1265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76.3 (73.8,</a:t>
                      </a:r>
                      <a:r>
                        <a:rPr lang="zh-CN" sz="900" baseline="0">
                          <a:solidFill>
                            <a:schemeClr val="tx1"/>
                          </a:solidFill>
                        </a:rPr>
                        <a:t> </a:t>
                      </a:r>
                      <a:r>
                        <a:rPr lang="zh-CN" sz="900">
                          <a:solidFill>
                            <a:schemeClr val="tx1"/>
                          </a:solidFill>
                        </a:rPr>
                        <a:t>78.8)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zh-CN" sz="900">
                          <a:solidFill>
                            <a:schemeClr val="tx1"/>
                          </a:solidFill>
                        </a:rPr>
                        <a:t>0.90 (0.77, 1.04); p=0.1587</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98067">
                <a:tc>
                  <a:txBody>
                    <a:bodyPr/>
                    <a:lstStyle/>
                    <a:p>
                      <a:pPr algn="l"/>
                      <a:r>
                        <a:rPr lang="zh-CN" sz="900">
                          <a:solidFill>
                            <a:schemeClr val="tx1"/>
                          </a:solidFill>
                        </a:rPr>
                        <a:t>安慰剂*</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352/1261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73.4 (70.8,</a:t>
                      </a:r>
                      <a:r>
                        <a:rPr lang="zh-CN" sz="900" baseline="0">
                          <a:solidFill>
                            <a:schemeClr val="tx1"/>
                          </a:solidFill>
                        </a:rPr>
                        <a:t> </a:t>
                      </a:r>
                      <a:r>
                        <a:rPr lang="zh-CN" sz="900">
                          <a:solidFill>
                            <a:schemeClr val="tx1"/>
                          </a:solidFill>
                        </a:rPr>
                        <a:t>76.0)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rtl="0"/>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72" name="Group 71">
            <a:extLst>
              <a:ext uri="{FF2B5EF4-FFF2-40B4-BE49-F238E27FC236}">
                <a16:creationId xmlns:a16="http://schemas.microsoft.com/office/drawing/2014/main" id="{FFC01A2A-5476-45A1-BA42-38DAE4345024}"/>
              </a:ext>
            </a:extLst>
          </p:cNvPr>
          <p:cNvGrpSpPr/>
          <p:nvPr/>
        </p:nvGrpSpPr>
        <p:grpSpPr>
          <a:xfrm>
            <a:off x="283536" y="1979378"/>
            <a:ext cx="4288469" cy="3609904"/>
            <a:chOff x="283536" y="1874603"/>
            <a:chExt cx="4288469" cy="3609904"/>
          </a:xfrm>
        </p:grpSpPr>
        <p:grpSp>
          <p:nvGrpSpPr>
            <p:cNvPr id="10" name="Group 9">
              <a:extLst>
                <a:ext uri="{FF2B5EF4-FFF2-40B4-BE49-F238E27FC236}">
                  <a16:creationId xmlns:a16="http://schemas.microsoft.com/office/drawing/2014/main" id="{FD59DF7B-143F-4CCB-ABCB-EE24BB6E38FA}"/>
                </a:ext>
              </a:extLst>
            </p:cNvPr>
            <p:cNvGrpSpPr/>
            <p:nvPr/>
          </p:nvGrpSpPr>
          <p:grpSpPr>
            <a:xfrm>
              <a:off x="283536" y="1874603"/>
              <a:ext cx="4288469" cy="3609904"/>
              <a:chOff x="1130904" y="1482207"/>
              <a:chExt cx="6601174" cy="4303580"/>
            </a:xfrm>
          </p:grpSpPr>
          <p:sp>
            <p:nvSpPr>
              <p:cNvPr id="11" name="TextBox 10">
                <a:extLst>
                  <a:ext uri="{FF2B5EF4-FFF2-40B4-BE49-F238E27FC236}">
                    <a16:creationId xmlns:a16="http://schemas.microsoft.com/office/drawing/2014/main" id="{E12FD35E-B112-4E05-8F54-85475CE7C532}"/>
                  </a:ext>
                </a:extLst>
              </p:cNvPr>
              <p:cNvSpPr txBox="1"/>
              <p:nvPr/>
            </p:nvSpPr>
            <p:spPr>
              <a:xfrm>
                <a:off x="3110948" y="4849102"/>
                <a:ext cx="2906469" cy="39349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自随机分组以来的年数</a:t>
                </a:r>
              </a:p>
            </p:txBody>
          </p:sp>
          <p:sp>
            <p:nvSpPr>
              <p:cNvPr id="12" name="Freeform 21">
                <a:extLst>
                  <a:ext uri="{FF2B5EF4-FFF2-40B4-BE49-F238E27FC236}">
                    <a16:creationId xmlns:a16="http://schemas.microsoft.com/office/drawing/2014/main" id="{B49A2D84-5BFD-47A7-B023-DFB75CF52BF4}"/>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92797810-3BDB-4868-9AAB-CB6EA655EBA5}"/>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33716214-FC41-4417-A68B-5B18A8307B86}"/>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09CD300D-E853-4602-B2B7-304BA77B2CC7}"/>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C8FF0E65-F80A-4DCC-B654-03041ABCA5B9}"/>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F203CF93-D34E-4EAE-9B5C-4C3281D49045}"/>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2824E9C9-6610-4CCA-B3E8-5004210F756C}"/>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19">
                <a:extLst>
                  <a:ext uri="{FF2B5EF4-FFF2-40B4-BE49-F238E27FC236}">
                    <a16:creationId xmlns:a16="http://schemas.microsoft.com/office/drawing/2014/main" id="{DFB48D9D-A910-4B40-83F0-2AACCD299E6F}"/>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80</a:t>
                </a:r>
              </a:p>
            </p:txBody>
          </p:sp>
          <p:sp>
            <p:nvSpPr>
              <p:cNvPr id="21" name="TextBox 20">
                <a:extLst>
                  <a:ext uri="{FF2B5EF4-FFF2-40B4-BE49-F238E27FC236}">
                    <a16:creationId xmlns:a16="http://schemas.microsoft.com/office/drawing/2014/main" id="{FF6FEABD-0975-4670-BA23-987F8D279461}"/>
                  </a:ext>
                </a:extLst>
              </p:cNvPr>
              <p:cNvSpPr txBox="1"/>
              <p:nvPr/>
            </p:nvSpPr>
            <p:spPr>
              <a:xfrm>
                <a:off x="1240031" y="2661043"/>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60</a:t>
                </a:r>
              </a:p>
            </p:txBody>
          </p:sp>
          <p:sp>
            <p:nvSpPr>
              <p:cNvPr id="22" name="TextBox 21">
                <a:extLst>
                  <a:ext uri="{FF2B5EF4-FFF2-40B4-BE49-F238E27FC236}">
                    <a16:creationId xmlns:a16="http://schemas.microsoft.com/office/drawing/2014/main" id="{D6CCB537-EF86-4430-9583-E3D7B5EFE544}"/>
                  </a:ext>
                </a:extLst>
              </p:cNvPr>
              <p:cNvSpPr txBox="1"/>
              <p:nvPr/>
            </p:nvSpPr>
            <p:spPr>
              <a:xfrm>
                <a:off x="1240030" y="324321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40</a:t>
                </a:r>
              </a:p>
            </p:txBody>
          </p:sp>
          <p:sp>
            <p:nvSpPr>
              <p:cNvPr id="23" name="TextBox 22">
                <a:extLst>
                  <a:ext uri="{FF2B5EF4-FFF2-40B4-BE49-F238E27FC236}">
                    <a16:creationId xmlns:a16="http://schemas.microsoft.com/office/drawing/2014/main" id="{D96B58C2-F8DB-433B-B581-3F7B48B7E516}"/>
                  </a:ext>
                </a:extLst>
              </p:cNvPr>
              <p:cNvSpPr txBox="1"/>
              <p:nvPr/>
            </p:nvSpPr>
            <p:spPr>
              <a:xfrm>
                <a:off x="1240030"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20</a:t>
                </a:r>
              </a:p>
            </p:txBody>
          </p:sp>
          <p:sp>
            <p:nvSpPr>
              <p:cNvPr id="24" name="TextBox 23">
                <a:extLst>
                  <a:ext uri="{FF2B5EF4-FFF2-40B4-BE49-F238E27FC236}">
                    <a16:creationId xmlns:a16="http://schemas.microsoft.com/office/drawing/2014/main" id="{F27B864A-EE5E-4DF5-AE5E-0A4C2FDE0EDD}"/>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25" name="Line 21">
                <a:extLst>
                  <a:ext uri="{FF2B5EF4-FFF2-40B4-BE49-F238E27FC236}">
                    <a16:creationId xmlns:a16="http://schemas.microsoft.com/office/drawing/2014/main" id="{66F155BD-41FF-4EB7-9D42-B05249AC6388}"/>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43F51E77-F314-4020-AADE-E746BDED4496}"/>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EA4A38AC-2167-4994-BBD2-3EE308FF5913}"/>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55998D37-D1DE-41D5-A968-708CABD739F0}"/>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CFAB6ADB-5F9C-408D-8A59-2239AEDB2DFB}"/>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1B6FF0C9-86AD-401C-BEFA-BE3B4DD584DB}"/>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AE2CA1E9-E695-462C-98D2-A7B0C704082E}"/>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33" name="Group 32">
                <a:extLst>
                  <a:ext uri="{FF2B5EF4-FFF2-40B4-BE49-F238E27FC236}">
                    <a16:creationId xmlns:a16="http://schemas.microsoft.com/office/drawing/2014/main" id="{FB1BCD1C-BAD8-4EC9-9157-83681DD2A586}"/>
                  </a:ext>
                </a:extLst>
              </p:cNvPr>
              <p:cNvGrpSpPr/>
              <p:nvPr/>
            </p:nvGrpSpPr>
            <p:grpSpPr>
              <a:xfrm>
                <a:off x="1628368" y="4643371"/>
                <a:ext cx="6103710" cy="327790"/>
                <a:chOff x="1661895" y="5374692"/>
                <a:chExt cx="6103703" cy="327791"/>
              </a:xfrm>
            </p:grpSpPr>
            <p:sp>
              <p:nvSpPr>
                <p:cNvPr id="55" name="TextBox 26">
                  <a:extLst>
                    <a:ext uri="{FF2B5EF4-FFF2-40B4-BE49-F238E27FC236}">
                      <a16:creationId xmlns:a16="http://schemas.microsoft.com/office/drawing/2014/main" id="{30433282-AA74-48AD-9862-6A905D0B7D34}"/>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56" name="TextBox 28">
                  <a:extLst>
                    <a:ext uri="{FF2B5EF4-FFF2-40B4-BE49-F238E27FC236}">
                      <a16:creationId xmlns:a16="http://schemas.microsoft.com/office/drawing/2014/main" id="{E2B4F544-84D5-4CEA-86E2-B511DD2075AC}"/>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a:t>
                  </a:r>
                </a:p>
              </p:txBody>
            </p:sp>
            <p:sp>
              <p:nvSpPr>
                <p:cNvPr id="57" name="TextBox 30">
                  <a:extLst>
                    <a:ext uri="{FF2B5EF4-FFF2-40B4-BE49-F238E27FC236}">
                      <a16:creationId xmlns:a16="http://schemas.microsoft.com/office/drawing/2014/main" id="{AE1FB01F-0688-432E-A5F4-E450C0F8E207}"/>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2</a:t>
                  </a:r>
                </a:p>
              </p:txBody>
            </p:sp>
            <p:sp>
              <p:nvSpPr>
                <p:cNvPr id="58" name="TextBox 32">
                  <a:extLst>
                    <a:ext uri="{FF2B5EF4-FFF2-40B4-BE49-F238E27FC236}">
                      <a16:creationId xmlns:a16="http://schemas.microsoft.com/office/drawing/2014/main" id="{758A9F46-DD5F-4328-B846-65DD171BF878}"/>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3</a:t>
                  </a:r>
                </a:p>
              </p:txBody>
            </p:sp>
            <p:sp>
              <p:nvSpPr>
                <p:cNvPr id="59" name="TextBox 34">
                  <a:extLst>
                    <a:ext uri="{FF2B5EF4-FFF2-40B4-BE49-F238E27FC236}">
                      <a16:creationId xmlns:a16="http://schemas.microsoft.com/office/drawing/2014/main" id="{53EFC79C-135A-4F9C-B289-1423E5D4309B}"/>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4</a:t>
                  </a:r>
                </a:p>
              </p:txBody>
            </p:sp>
            <p:sp>
              <p:nvSpPr>
                <p:cNvPr id="60" name="TextBox 36">
                  <a:extLst>
                    <a:ext uri="{FF2B5EF4-FFF2-40B4-BE49-F238E27FC236}">
                      <a16:creationId xmlns:a16="http://schemas.microsoft.com/office/drawing/2014/main" id="{EC2FCC5B-8819-4C36-8F6D-4E197F584AA0}"/>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5</a:t>
                  </a:r>
                </a:p>
              </p:txBody>
            </p:sp>
            <p:sp>
              <p:nvSpPr>
                <p:cNvPr id="61" name="TextBox 38">
                  <a:extLst>
                    <a:ext uri="{FF2B5EF4-FFF2-40B4-BE49-F238E27FC236}">
                      <a16:creationId xmlns:a16="http://schemas.microsoft.com/office/drawing/2014/main" id="{47437048-52C6-4F44-8DD6-07023C4FA2DC}"/>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8E52FDDD-7B34-4269-A904-26F98EFF7C97}"/>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6</a:t>
                  </a:r>
                </a:p>
              </p:txBody>
            </p:sp>
          </p:grpSp>
          <p:grpSp>
            <p:nvGrpSpPr>
              <p:cNvPr id="35" name="Group 34">
                <a:extLst>
                  <a:ext uri="{FF2B5EF4-FFF2-40B4-BE49-F238E27FC236}">
                    <a16:creationId xmlns:a16="http://schemas.microsoft.com/office/drawing/2014/main" id="{BF285DE5-0B73-436A-80A8-4DA3D29119C7}"/>
                  </a:ext>
                </a:extLst>
              </p:cNvPr>
              <p:cNvGrpSpPr/>
              <p:nvPr/>
            </p:nvGrpSpPr>
            <p:grpSpPr>
              <a:xfrm>
                <a:off x="1498490" y="5203924"/>
                <a:ext cx="6225402" cy="306825"/>
                <a:chOff x="1532017" y="6020970"/>
                <a:chExt cx="6225394" cy="306825"/>
              </a:xfrm>
            </p:grpSpPr>
            <p:sp>
              <p:nvSpPr>
                <p:cNvPr id="46" name="TextBox 46">
                  <a:extLst>
                    <a:ext uri="{FF2B5EF4-FFF2-40B4-BE49-F238E27FC236}">
                      <a16:creationId xmlns:a16="http://schemas.microsoft.com/office/drawing/2014/main" id="{C96F057F-E8C3-44FF-AE91-97FFAF192A2A}"/>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1265</a:t>
                  </a:r>
                </a:p>
              </p:txBody>
            </p:sp>
            <p:sp>
              <p:nvSpPr>
                <p:cNvPr id="47" name="TextBox 47">
                  <a:extLst>
                    <a:ext uri="{FF2B5EF4-FFF2-40B4-BE49-F238E27FC236}">
                      <a16:creationId xmlns:a16="http://schemas.microsoft.com/office/drawing/2014/main" id="{B0ECE612-844C-4458-BC8D-96FDBBA99044}"/>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1049</a:t>
                  </a:r>
                </a:p>
              </p:txBody>
            </p:sp>
            <p:sp>
              <p:nvSpPr>
                <p:cNvPr id="48" name="TextBox 48">
                  <a:extLst>
                    <a:ext uri="{FF2B5EF4-FFF2-40B4-BE49-F238E27FC236}">
                      <a16:creationId xmlns:a16="http://schemas.microsoft.com/office/drawing/2014/main" id="{53167752-523E-49E8-BFED-1772B27D8EB3}"/>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894</a:t>
                  </a:r>
                </a:p>
              </p:txBody>
            </p:sp>
            <p:sp>
              <p:nvSpPr>
                <p:cNvPr id="49" name="TextBox 49">
                  <a:extLst>
                    <a:ext uri="{FF2B5EF4-FFF2-40B4-BE49-F238E27FC236}">
                      <a16:creationId xmlns:a16="http://schemas.microsoft.com/office/drawing/2014/main" id="{D0659E2B-F1A1-4F9B-B9CD-A5A9FFBDF32F}"/>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768</a:t>
                  </a:r>
                </a:p>
              </p:txBody>
            </p:sp>
            <p:sp>
              <p:nvSpPr>
                <p:cNvPr id="50" name="TextBox 50">
                  <a:extLst>
                    <a:ext uri="{FF2B5EF4-FFF2-40B4-BE49-F238E27FC236}">
                      <a16:creationId xmlns:a16="http://schemas.microsoft.com/office/drawing/2014/main" id="{24A187CD-2308-464F-9B7A-EBAA134B0E55}"/>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633</a:t>
                  </a:r>
                </a:p>
              </p:txBody>
            </p:sp>
            <p:sp>
              <p:nvSpPr>
                <p:cNvPr id="51" name="TextBox 51">
                  <a:extLst>
                    <a:ext uri="{FF2B5EF4-FFF2-40B4-BE49-F238E27FC236}">
                      <a16:creationId xmlns:a16="http://schemas.microsoft.com/office/drawing/2014/main" id="{54CD3EE6-3C56-41BF-9E87-9A70888551CA}"/>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384</a:t>
                  </a:r>
                </a:p>
              </p:txBody>
            </p:sp>
            <p:sp>
              <p:nvSpPr>
                <p:cNvPr id="52" name="TextBox 52">
                  <a:extLst>
                    <a:ext uri="{FF2B5EF4-FFF2-40B4-BE49-F238E27FC236}">
                      <a16:creationId xmlns:a16="http://schemas.microsoft.com/office/drawing/2014/main" id="{6C205596-85CF-4E81-AD2C-698E17DA2D5B}"/>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109</a:t>
                  </a:r>
                </a:p>
              </p:txBody>
            </p:sp>
          </p:grpSp>
          <p:grpSp>
            <p:nvGrpSpPr>
              <p:cNvPr id="36" name="Group 35">
                <a:extLst>
                  <a:ext uri="{FF2B5EF4-FFF2-40B4-BE49-F238E27FC236}">
                    <a16:creationId xmlns:a16="http://schemas.microsoft.com/office/drawing/2014/main" id="{2F6CC513-9261-4470-BD81-2D4C1629865D}"/>
                  </a:ext>
                </a:extLst>
              </p:cNvPr>
              <p:cNvGrpSpPr/>
              <p:nvPr/>
            </p:nvGrpSpPr>
            <p:grpSpPr>
              <a:xfrm>
                <a:off x="1498490" y="5478962"/>
                <a:ext cx="6225401" cy="306825"/>
                <a:chOff x="1532017" y="6020970"/>
                <a:chExt cx="6225394" cy="306825"/>
              </a:xfrm>
            </p:grpSpPr>
            <p:sp>
              <p:nvSpPr>
                <p:cNvPr id="37" name="TextBox 57">
                  <a:extLst>
                    <a:ext uri="{FF2B5EF4-FFF2-40B4-BE49-F238E27FC236}">
                      <a16:creationId xmlns:a16="http://schemas.microsoft.com/office/drawing/2014/main" id="{85D8CCA6-65DA-4940-9F77-DB51783B356C}"/>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1261</a:t>
                  </a:r>
                </a:p>
              </p:txBody>
            </p:sp>
            <p:sp>
              <p:nvSpPr>
                <p:cNvPr id="38" name="TextBox 58">
                  <a:extLst>
                    <a:ext uri="{FF2B5EF4-FFF2-40B4-BE49-F238E27FC236}">
                      <a16:creationId xmlns:a16="http://schemas.microsoft.com/office/drawing/2014/main" id="{3C189837-9535-48CD-8AF4-31F062E058DF}"/>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1041</a:t>
                  </a:r>
                </a:p>
              </p:txBody>
            </p:sp>
            <p:sp>
              <p:nvSpPr>
                <p:cNvPr id="39" name="TextBox 59">
                  <a:extLst>
                    <a:ext uri="{FF2B5EF4-FFF2-40B4-BE49-F238E27FC236}">
                      <a16:creationId xmlns:a16="http://schemas.microsoft.com/office/drawing/2014/main" id="{295361FF-25EE-40B5-9BE5-794EBB476F3F}"/>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846</a:t>
                  </a:r>
                </a:p>
              </p:txBody>
            </p:sp>
            <p:sp>
              <p:nvSpPr>
                <p:cNvPr id="40" name="TextBox 60">
                  <a:extLst>
                    <a:ext uri="{FF2B5EF4-FFF2-40B4-BE49-F238E27FC236}">
                      <a16:creationId xmlns:a16="http://schemas.microsoft.com/office/drawing/2014/main" id="{554B4DA5-90DE-4272-BFFA-99A890B9D881}"/>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738</a:t>
                  </a:r>
                </a:p>
              </p:txBody>
            </p:sp>
            <p:sp>
              <p:nvSpPr>
                <p:cNvPr id="41" name="TextBox 61">
                  <a:extLst>
                    <a:ext uri="{FF2B5EF4-FFF2-40B4-BE49-F238E27FC236}">
                      <a16:creationId xmlns:a16="http://schemas.microsoft.com/office/drawing/2014/main" id="{A762601C-BF6F-4502-AC28-63023332B35E}"/>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608</a:t>
                  </a:r>
                </a:p>
              </p:txBody>
            </p:sp>
            <p:sp>
              <p:nvSpPr>
                <p:cNvPr id="42" name="TextBox 62">
                  <a:extLst>
                    <a:ext uri="{FF2B5EF4-FFF2-40B4-BE49-F238E27FC236}">
                      <a16:creationId xmlns:a16="http://schemas.microsoft.com/office/drawing/2014/main" id="{1B9A84C6-4DB6-40F5-9E12-D0B2BBF174E5}"/>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370</a:t>
                  </a:r>
                </a:p>
              </p:txBody>
            </p:sp>
            <p:sp>
              <p:nvSpPr>
                <p:cNvPr id="43" name="TextBox 63">
                  <a:extLst>
                    <a:ext uri="{FF2B5EF4-FFF2-40B4-BE49-F238E27FC236}">
                      <a16:creationId xmlns:a16="http://schemas.microsoft.com/office/drawing/2014/main" id="{8B0079DD-79F3-4CAC-A71C-C8265BC93F69}"/>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102</a:t>
                  </a:r>
                </a:p>
              </p:txBody>
            </p:sp>
          </p:grpSp>
          <p:sp>
            <p:nvSpPr>
              <p:cNvPr id="63" name="TextBox 62">
                <a:extLst>
                  <a:ext uri="{FF2B5EF4-FFF2-40B4-BE49-F238E27FC236}">
                    <a16:creationId xmlns:a16="http://schemas.microsoft.com/office/drawing/2014/main" id="{EDD58833-8D59-463B-8640-49A447581074}"/>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100</a:t>
                </a:r>
              </a:p>
            </p:txBody>
          </p:sp>
        </p:grpSp>
        <p:sp>
          <p:nvSpPr>
            <p:cNvPr id="68" name="Freeform: Shape 67">
              <a:extLst>
                <a:ext uri="{FF2B5EF4-FFF2-40B4-BE49-F238E27FC236}">
                  <a16:creationId xmlns:a16="http://schemas.microsoft.com/office/drawing/2014/main" id="{FE9E598A-A5D2-430D-BE90-1EBE216186C6}"/>
                </a:ext>
              </a:extLst>
            </p:cNvPr>
            <p:cNvSpPr/>
            <p:nvPr/>
          </p:nvSpPr>
          <p:spPr>
            <a:xfrm>
              <a:off x="679061" y="2013708"/>
              <a:ext cx="3667922" cy="850814"/>
            </a:xfrm>
            <a:custGeom>
              <a:avLst/>
              <a:gdLst>
                <a:gd name="connsiteX0" fmla="*/ 5737041 w 5734050"/>
                <a:gd name="connsiteY0" fmla="*/ 1322070 h 1314450"/>
                <a:gd name="connsiteX1" fmla="*/ 5578659 w 5734050"/>
                <a:gd name="connsiteY1" fmla="*/ 1322070 h 1314450"/>
                <a:gd name="connsiteX2" fmla="*/ 5578659 w 5734050"/>
                <a:gd name="connsiteY2" fmla="*/ 1304477 h 1314450"/>
                <a:gd name="connsiteX3" fmla="*/ 5495068 w 5734050"/>
                <a:gd name="connsiteY3" fmla="*/ 1304477 h 1314450"/>
                <a:gd name="connsiteX4" fmla="*/ 5495068 w 5734050"/>
                <a:gd name="connsiteY4" fmla="*/ 1280274 h 1314450"/>
                <a:gd name="connsiteX5" fmla="*/ 5382883 w 5734050"/>
                <a:gd name="connsiteY5" fmla="*/ 1280274 h 1314450"/>
                <a:gd name="connsiteX6" fmla="*/ 5382883 w 5734050"/>
                <a:gd name="connsiteY6" fmla="*/ 1260481 h 1314450"/>
                <a:gd name="connsiteX7" fmla="*/ 5268487 w 5734050"/>
                <a:gd name="connsiteY7" fmla="*/ 1260481 h 1314450"/>
                <a:gd name="connsiteX8" fmla="*/ 5268487 w 5734050"/>
                <a:gd name="connsiteY8" fmla="*/ 1245079 h 1314450"/>
                <a:gd name="connsiteX9" fmla="*/ 5193697 w 5734050"/>
                <a:gd name="connsiteY9" fmla="*/ 1245079 h 1314450"/>
                <a:gd name="connsiteX10" fmla="*/ 5193697 w 5734050"/>
                <a:gd name="connsiteY10" fmla="*/ 1238479 h 1314450"/>
                <a:gd name="connsiteX11" fmla="*/ 5061709 w 5734050"/>
                <a:gd name="connsiteY11" fmla="*/ 1238479 h 1314450"/>
                <a:gd name="connsiteX12" fmla="*/ 5061709 w 5734050"/>
                <a:gd name="connsiteY12" fmla="*/ 1225277 h 1314450"/>
                <a:gd name="connsiteX13" fmla="*/ 4740545 w 5734050"/>
                <a:gd name="connsiteY13" fmla="*/ 1225277 h 1314450"/>
                <a:gd name="connsiteX14" fmla="*/ 4740545 w 5734050"/>
                <a:gd name="connsiteY14" fmla="*/ 1214285 h 1314450"/>
                <a:gd name="connsiteX15" fmla="*/ 4463368 w 5734050"/>
                <a:gd name="connsiteY15" fmla="*/ 1214285 h 1314450"/>
                <a:gd name="connsiteX16" fmla="*/ 4463368 w 5734050"/>
                <a:gd name="connsiteY16" fmla="*/ 1185682 h 1314450"/>
                <a:gd name="connsiteX17" fmla="*/ 4377576 w 5734050"/>
                <a:gd name="connsiteY17" fmla="*/ 1185682 h 1314450"/>
                <a:gd name="connsiteX18" fmla="*/ 4377576 w 5734050"/>
                <a:gd name="connsiteY18" fmla="*/ 1174690 h 1314450"/>
                <a:gd name="connsiteX19" fmla="*/ 4320378 w 5734050"/>
                <a:gd name="connsiteY19" fmla="*/ 1174690 h 1314450"/>
                <a:gd name="connsiteX20" fmla="*/ 4320378 w 5734050"/>
                <a:gd name="connsiteY20" fmla="*/ 1146086 h 1314450"/>
                <a:gd name="connsiteX21" fmla="*/ 4263190 w 5734050"/>
                <a:gd name="connsiteY21" fmla="*/ 1146086 h 1314450"/>
                <a:gd name="connsiteX22" fmla="*/ 4263190 w 5734050"/>
                <a:gd name="connsiteY22" fmla="*/ 1130694 h 1314450"/>
                <a:gd name="connsiteX23" fmla="*/ 4021208 w 5734050"/>
                <a:gd name="connsiteY23" fmla="*/ 1130694 h 1314450"/>
                <a:gd name="connsiteX24" fmla="*/ 4021208 w 5734050"/>
                <a:gd name="connsiteY24" fmla="*/ 1113092 h 1314450"/>
                <a:gd name="connsiteX25" fmla="*/ 3917823 w 5734050"/>
                <a:gd name="connsiteY25" fmla="*/ 1113092 h 1314450"/>
                <a:gd name="connsiteX26" fmla="*/ 3917823 w 5734050"/>
                <a:gd name="connsiteY26" fmla="*/ 1108691 h 1314450"/>
                <a:gd name="connsiteX27" fmla="*/ 3891420 w 5734050"/>
                <a:gd name="connsiteY27" fmla="*/ 1108691 h 1314450"/>
                <a:gd name="connsiteX28" fmla="*/ 3891420 w 5734050"/>
                <a:gd name="connsiteY28" fmla="*/ 1095489 h 1314450"/>
                <a:gd name="connsiteX29" fmla="*/ 3816630 w 5734050"/>
                <a:gd name="connsiteY29" fmla="*/ 1095489 h 1314450"/>
                <a:gd name="connsiteX30" fmla="*/ 3816630 w 5734050"/>
                <a:gd name="connsiteY30" fmla="*/ 1084498 h 1314450"/>
                <a:gd name="connsiteX31" fmla="*/ 3576857 w 5734050"/>
                <a:gd name="connsiteY31" fmla="*/ 1084498 h 1314450"/>
                <a:gd name="connsiteX32" fmla="*/ 3576857 w 5734050"/>
                <a:gd name="connsiteY32" fmla="*/ 1066895 h 1314450"/>
                <a:gd name="connsiteX33" fmla="*/ 3480064 w 5734050"/>
                <a:gd name="connsiteY33" fmla="*/ 1066895 h 1314450"/>
                <a:gd name="connsiteX34" fmla="*/ 3480064 w 5734050"/>
                <a:gd name="connsiteY34" fmla="*/ 1055894 h 1314450"/>
                <a:gd name="connsiteX35" fmla="*/ 3207287 w 5734050"/>
                <a:gd name="connsiteY35" fmla="*/ 1055894 h 1314450"/>
                <a:gd name="connsiteX36" fmla="*/ 3207287 w 5734050"/>
                <a:gd name="connsiteY36" fmla="*/ 1044902 h 1314450"/>
                <a:gd name="connsiteX37" fmla="*/ 3128096 w 5734050"/>
                <a:gd name="connsiteY37" fmla="*/ 1044902 h 1314450"/>
                <a:gd name="connsiteX38" fmla="*/ 3128096 w 5734050"/>
                <a:gd name="connsiteY38" fmla="*/ 1031700 h 1314450"/>
                <a:gd name="connsiteX39" fmla="*/ 2949912 w 5734050"/>
                <a:gd name="connsiteY39" fmla="*/ 1031700 h 1314450"/>
                <a:gd name="connsiteX40" fmla="*/ 2949912 w 5734050"/>
                <a:gd name="connsiteY40" fmla="*/ 1014098 h 1314450"/>
                <a:gd name="connsiteX41" fmla="*/ 2820124 w 5734050"/>
                <a:gd name="connsiteY41" fmla="*/ 1014098 h 1314450"/>
                <a:gd name="connsiteX42" fmla="*/ 2820124 w 5734050"/>
                <a:gd name="connsiteY42" fmla="*/ 994305 h 1314450"/>
                <a:gd name="connsiteX43" fmla="*/ 2670544 w 5734050"/>
                <a:gd name="connsiteY43" fmla="*/ 994305 h 1314450"/>
                <a:gd name="connsiteX44" fmla="*/ 2670544 w 5734050"/>
                <a:gd name="connsiteY44" fmla="*/ 976703 h 1314450"/>
                <a:gd name="connsiteX45" fmla="*/ 2571550 w 5734050"/>
                <a:gd name="connsiteY45" fmla="*/ 976703 h 1314450"/>
                <a:gd name="connsiteX46" fmla="*/ 2571550 w 5734050"/>
                <a:gd name="connsiteY46" fmla="*/ 952510 h 1314450"/>
                <a:gd name="connsiteX47" fmla="*/ 2446163 w 5734050"/>
                <a:gd name="connsiteY47" fmla="*/ 952510 h 1314450"/>
                <a:gd name="connsiteX48" fmla="*/ 2446163 w 5734050"/>
                <a:gd name="connsiteY48" fmla="*/ 939309 h 1314450"/>
                <a:gd name="connsiteX49" fmla="*/ 2395566 w 5734050"/>
                <a:gd name="connsiteY49" fmla="*/ 939309 h 1314450"/>
                <a:gd name="connsiteX50" fmla="*/ 2395566 w 5734050"/>
                <a:gd name="connsiteY50" fmla="*/ 930510 h 1314450"/>
                <a:gd name="connsiteX51" fmla="*/ 2340569 w 5734050"/>
                <a:gd name="connsiteY51" fmla="*/ 930510 h 1314450"/>
                <a:gd name="connsiteX52" fmla="*/ 2340569 w 5734050"/>
                <a:gd name="connsiteY52" fmla="*/ 919511 h 1314450"/>
                <a:gd name="connsiteX53" fmla="*/ 2303174 w 5734050"/>
                <a:gd name="connsiteY53" fmla="*/ 919511 h 1314450"/>
                <a:gd name="connsiteX54" fmla="*/ 2303174 w 5734050"/>
                <a:gd name="connsiteY54" fmla="*/ 906312 h 1314450"/>
                <a:gd name="connsiteX55" fmla="*/ 2252586 w 5734050"/>
                <a:gd name="connsiteY55" fmla="*/ 906312 h 1314450"/>
                <a:gd name="connsiteX56" fmla="*/ 2252586 w 5734050"/>
                <a:gd name="connsiteY56" fmla="*/ 893114 h 1314450"/>
                <a:gd name="connsiteX57" fmla="*/ 2219582 w 5734050"/>
                <a:gd name="connsiteY57" fmla="*/ 893114 h 1314450"/>
                <a:gd name="connsiteX58" fmla="*/ 2219582 w 5734050"/>
                <a:gd name="connsiteY58" fmla="*/ 904113 h 1314450"/>
                <a:gd name="connsiteX59" fmla="*/ 2190988 w 5734050"/>
                <a:gd name="connsiteY59" fmla="*/ 904113 h 1314450"/>
                <a:gd name="connsiteX60" fmla="*/ 2190988 w 5734050"/>
                <a:gd name="connsiteY60" fmla="*/ 877714 h 1314450"/>
                <a:gd name="connsiteX61" fmla="*/ 2142592 w 5734050"/>
                <a:gd name="connsiteY61" fmla="*/ 877714 h 1314450"/>
                <a:gd name="connsiteX62" fmla="*/ 2142592 w 5734050"/>
                <a:gd name="connsiteY62" fmla="*/ 871116 h 1314450"/>
                <a:gd name="connsiteX63" fmla="*/ 2083194 w 5734050"/>
                <a:gd name="connsiteY63" fmla="*/ 871116 h 1314450"/>
                <a:gd name="connsiteX64" fmla="*/ 2083194 w 5734050"/>
                <a:gd name="connsiteY64" fmla="*/ 853517 h 1314450"/>
                <a:gd name="connsiteX65" fmla="*/ 2019405 w 5734050"/>
                <a:gd name="connsiteY65" fmla="*/ 853517 h 1314450"/>
                <a:gd name="connsiteX66" fmla="*/ 2019405 w 5734050"/>
                <a:gd name="connsiteY66" fmla="*/ 840318 h 1314450"/>
                <a:gd name="connsiteX67" fmla="*/ 1955606 w 5734050"/>
                <a:gd name="connsiteY67" fmla="*/ 840318 h 1314450"/>
                <a:gd name="connsiteX68" fmla="*/ 1955606 w 5734050"/>
                <a:gd name="connsiteY68" fmla="*/ 822720 h 1314450"/>
                <a:gd name="connsiteX69" fmla="*/ 1902819 w 5734050"/>
                <a:gd name="connsiteY69" fmla="*/ 822720 h 1314450"/>
                <a:gd name="connsiteX70" fmla="*/ 1902819 w 5734050"/>
                <a:gd name="connsiteY70" fmla="*/ 794123 h 1314450"/>
                <a:gd name="connsiteX71" fmla="*/ 1852222 w 5734050"/>
                <a:gd name="connsiteY71" fmla="*/ 794123 h 1314450"/>
                <a:gd name="connsiteX72" fmla="*/ 1852222 w 5734050"/>
                <a:gd name="connsiteY72" fmla="*/ 776525 h 1314450"/>
                <a:gd name="connsiteX73" fmla="*/ 1781823 w 5734050"/>
                <a:gd name="connsiteY73" fmla="*/ 776525 h 1314450"/>
                <a:gd name="connsiteX74" fmla="*/ 1781823 w 5734050"/>
                <a:gd name="connsiteY74" fmla="*/ 765526 h 1314450"/>
                <a:gd name="connsiteX75" fmla="*/ 1733436 w 5734050"/>
                <a:gd name="connsiteY75" fmla="*/ 765526 h 1314450"/>
                <a:gd name="connsiteX76" fmla="*/ 1733436 w 5734050"/>
                <a:gd name="connsiteY76" fmla="*/ 741328 h 1314450"/>
                <a:gd name="connsiteX77" fmla="*/ 1696031 w 5734050"/>
                <a:gd name="connsiteY77" fmla="*/ 741328 h 1314450"/>
                <a:gd name="connsiteX78" fmla="*/ 1696031 w 5734050"/>
                <a:gd name="connsiteY78" fmla="*/ 719330 h 1314450"/>
                <a:gd name="connsiteX79" fmla="*/ 1654235 w 5734050"/>
                <a:gd name="connsiteY79" fmla="*/ 719330 h 1314450"/>
                <a:gd name="connsiteX80" fmla="*/ 1654235 w 5734050"/>
                <a:gd name="connsiteY80" fmla="*/ 690733 h 1314450"/>
                <a:gd name="connsiteX81" fmla="*/ 1590446 w 5734050"/>
                <a:gd name="connsiteY81" fmla="*/ 690733 h 1314450"/>
                <a:gd name="connsiteX82" fmla="*/ 1590446 w 5734050"/>
                <a:gd name="connsiteY82" fmla="*/ 666536 h 1314450"/>
                <a:gd name="connsiteX83" fmla="*/ 1484852 w 5734050"/>
                <a:gd name="connsiteY83" fmla="*/ 666536 h 1314450"/>
                <a:gd name="connsiteX84" fmla="*/ 1484852 w 5734050"/>
                <a:gd name="connsiteY84" fmla="*/ 637938 h 1314450"/>
                <a:gd name="connsiteX85" fmla="*/ 1454058 w 5734050"/>
                <a:gd name="connsiteY85" fmla="*/ 637938 h 1314450"/>
                <a:gd name="connsiteX86" fmla="*/ 1454058 w 5734050"/>
                <a:gd name="connsiteY86" fmla="*/ 609341 h 1314450"/>
                <a:gd name="connsiteX87" fmla="*/ 1363866 w 5734050"/>
                <a:gd name="connsiteY87" fmla="*/ 609341 h 1314450"/>
                <a:gd name="connsiteX88" fmla="*/ 1363866 w 5734050"/>
                <a:gd name="connsiteY88" fmla="*/ 587343 h 1314450"/>
                <a:gd name="connsiteX89" fmla="*/ 1335272 w 5734050"/>
                <a:gd name="connsiteY89" fmla="*/ 587343 h 1314450"/>
                <a:gd name="connsiteX90" fmla="*/ 1335272 w 5734050"/>
                <a:gd name="connsiteY90" fmla="*/ 563146 h 1314450"/>
                <a:gd name="connsiteX91" fmla="*/ 1227477 w 5734050"/>
                <a:gd name="connsiteY91" fmla="*/ 563146 h 1314450"/>
                <a:gd name="connsiteX92" fmla="*/ 1227477 w 5734050"/>
                <a:gd name="connsiteY92" fmla="*/ 510350 h 1314450"/>
                <a:gd name="connsiteX93" fmla="*/ 1194483 w 5734050"/>
                <a:gd name="connsiteY93" fmla="*/ 510350 h 1314450"/>
                <a:gd name="connsiteX94" fmla="*/ 1194483 w 5734050"/>
                <a:gd name="connsiteY94" fmla="*/ 479553 h 1314450"/>
                <a:gd name="connsiteX95" fmla="*/ 1143886 w 5734050"/>
                <a:gd name="connsiteY95" fmla="*/ 479553 h 1314450"/>
                <a:gd name="connsiteX96" fmla="*/ 1143886 w 5734050"/>
                <a:gd name="connsiteY96" fmla="*/ 448756 h 1314450"/>
                <a:gd name="connsiteX97" fmla="*/ 1088898 w 5734050"/>
                <a:gd name="connsiteY97" fmla="*/ 448756 h 1314450"/>
                <a:gd name="connsiteX98" fmla="*/ 1088898 w 5734050"/>
                <a:gd name="connsiteY98" fmla="*/ 409161 h 1314450"/>
                <a:gd name="connsiteX99" fmla="*/ 1009698 w 5734050"/>
                <a:gd name="connsiteY99" fmla="*/ 409161 h 1314450"/>
                <a:gd name="connsiteX100" fmla="*/ 1009698 w 5734050"/>
                <a:gd name="connsiteY100" fmla="*/ 376163 h 1314450"/>
                <a:gd name="connsiteX101" fmla="*/ 985504 w 5734050"/>
                <a:gd name="connsiteY101" fmla="*/ 376163 h 1314450"/>
                <a:gd name="connsiteX102" fmla="*/ 985504 w 5734050"/>
                <a:gd name="connsiteY102" fmla="*/ 356366 h 1314450"/>
                <a:gd name="connsiteX103" fmla="*/ 930510 w 5734050"/>
                <a:gd name="connsiteY103" fmla="*/ 356366 h 1314450"/>
                <a:gd name="connsiteX104" fmla="*/ 930510 w 5734050"/>
                <a:gd name="connsiteY104" fmla="*/ 307970 h 1314450"/>
                <a:gd name="connsiteX105" fmla="*/ 884314 w 5734050"/>
                <a:gd name="connsiteY105" fmla="*/ 307970 h 1314450"/>
                <a:gd name="connsiteX106" fmla="*/ 884314 w 5734050"/>
                <a:gd name="connsiteY106" fmla="*/ 288172 h 1314450"/>
                <a:gd name="connsiteX107" fmla="*/ 842519 w 5734050"/>
                <a:gd name="connsiteY107" fmla="*/ 288172 h 1314450"/>
                <a:gd name="connsiteX108" fmla="*/ 842519 w 5734050"/>
                <a:gd name="connsiteY108" fmla="*/ 261775 h 1314450"/>
                <a:gd name="connsiteX109" fmla="*/ 772125 w 5734050"/>
                <a:gd name="connsiteY109" fmla="*/ 261775 h 1314450"/>
                <a:gd name="connsiteX110" fmla="*/ 772125 w 5734050"/>
                <a:gd name="connsiteY110" fmla="*/ 228778 h 1314450"/>
                <a:gd name="connsiteX111" fmla="*/ 699532 w 5734050"/>
                <a:gd name="connsiteY111" fmla="*/ 228778 h 1314450"/>
                <a:gd name="connsiteX112" fmla="*/ 699532 w 5734050"/>
                <a:gd name="connsiteY112" fmla="*/ 191381 h 1314450"/>
                <a:gd name="connsiteX113" fmla="*/ 538947 w 5734050"/>
                <a:gd name="connsiteY113" fmla="*/ 191381 h 1314450"/>
                <a:gd name="connsiteX114" fmla="*/ 538947 w 5734050"/>
                <a:gd name="connsiteY114" fmla="*/ 162784 h 1314450"/>
                <a:gd name="connsiteX115" fmla="*/ 494952 w 5734050"/>
                <a:gd name="connsiteY115" fmla="*/ 162784 h 1314450"/>
                <a:gd name="connsiteX116" fmla="*/ 494952 w 5734050"/>
                <a:gd name="connsiteY116" fmla="*/ 134187 h 1314450"/>
                <a:gd name="connsiteX117" fmla="*/ 431159 w 5734050"/>
                <a:gd name="connsiteY117" fmla="*/ 134187 h 1314450"/>
                <a:gd name="connsiteX118" fmla="*/ 431159 w 5734050"/>
                <a:gd name="connsiteY118" fmla="*/ 101190 h 1314450"/>
                <a:gd name="connsiteX119" fmla="*/ 367364 w 5734050"/>
                <a:gd name="connsiteY119" fmla="*/ 101190 h 1314450"/>
                <a:gd name="connsiteX120" fmla="*/ 367364 w 5734050"/>
                <a:gd name="connsiteY120" fmla="*/ 72593 h 1314450"/>
                <a:gd name="connsiteX121" fmla="*/ 257375 w 5734050"/>
                <a:gd name="connsiteY121" fmla="*/ 72593 h 1314450"/>
                <a:gd name="connsiteX122" fmla="*/ 257375 w 5734050"/>
                <a:gd name="connsiteY122" fmla="*/ 46195 h 1314450"/>
                <a:gd name="connsiteX123" fmla="*/ 191381 w 5734050"/>
                <a:gd name="connsiteY123" fmla="*/ 46195 h 1314450"/>
                <a:gd name="connsiteX124" fmla="*/ 191381 w 5734050"/>
                <a:gd name="connsiteY124" fmla="*/ 37396 h 1314450"/>
                <a:gd name="connsiteX125" fmla="*/ 98990 w 5734050"/>
                <a:gd name="connsiteY125" fmla="*/ 37396 h 1314450"/>
                <a:gd name="connsiteX126" fmla="*/ 98990 w 5734050"/>
                <a:gd name="connsiteY126" fmla="*/ 28597 h 1314450"/>
                <a:gd name="connsiteX127" fmla="*/ 52795 w 5734050"/>
                <a:gd name="connsiteY127" fmla="*/ 28597 h 1314450"/>
                <a:gd name="connsiteX128" fmla="*/ 52795 w 5734050"/>
                <a:gd name="connsiteY128" fmla="*/ 0 h 1314450"/>
                <a:gd name="connsiteX129" fmla="*/ 0 w 5734050"/>
                <a:gd name="connsiteY129" fmla="*/ 0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734050" h="1314450">
                  <a:moveTo>
                    <a:pt x="5737041" y="1322070"/>
                  </a:moveTo>
                  <a:lnTo>
                    <a:pt x="5578659" y="1322070"/>
                  </a:lnTo>
                  <a:lnTo>
                    <a:pt x="5578659" y="1304477"/>
                  </a:lnTo>
                  <a:lnTo>
                    <a:pt x="5495068" y="1304477"/>
                  </a:lnTo>
                  <a:lnTo>
                    <a:pt x="5495068" y="1280274"/>
                  </a:lnTo>
                  <a:lnTo>
                    <a:pt x="5382883" y="1280274"/>
                  </a:lnTo>
                  <a:lnTo>
                    <a:pt x="5382883" y="1260481"/>
                  </a:lnTo>
                  <a:lnTo>
                    <a:pt x="5268487" y="1260481"/>
                  </a:lnTo>
                  <a:lnTo>
                    <a:pt x="5268487" y="1245079"/>
                  </a:lnTo>
                  <a:lnTo>
                    <a:pt x="5193697" y="1245079"/>
                  </a:lnTo>
                  <a:lnTo>
                    <a:pt x="5193697" y="1238479"/>
                  </a:lnTo>
                  <a:lnTo>
                    <a:pt x="5061709" y="1238479"/>
                  </a:lnTo>
                  <a:lnTo>
                    <a:pt x="5061709" y="1225277"/>
                  </a:lnTo>
                  <a:lnTo>
                    <a:pt x="4740545" y="1225277"/>
                  </a:lnTo>
                  <a:lnTo>
                    <a:pt x="4740545" y="1214285"/>
                  </a:lnTo>
                  <a:lnTo>
                    <a:pt x="4463368" y="1214285"/>
                  </a:lnTo>
                  <a:lnTo>
                    <a:pt x="4463368" y="1185682"/>
                  </a:lnTo>
                  <a:lnTo>
                    <a:pt x="4377576" y="1185682"/>
                  </a:lnTo>
                  <a:lnTo>
                    <a:pt x="4377576" y="1174690"/>
                  </a:lnTo>
                  <a:lnTo>
                    <a:pt x="4320378" y="1174690"/>
                  </a:lnTo>
                  <a:lnTo>
                    <a:pt x="4320378" y="1146086"/>
                  </a:lnTo>
                  <a:lnTo>
                    <a:pt x="4263190" y="1146086"/>
                  </a:lnTo>
                  <a:lnTo>
                    <a:pt x="4263190" y="1130694"/>
                  </a:lnTo>
                  <a:lnTo>
                    <a:pt x="4021208" y="1130694"/>
                  </a:lnTo>
                  <a:lnTo>
                    <a:pt x="4021208" y="1113092"/>
                  </a:lnTo>
                  <a:lnTo>
                    <a:pt x="3917823" y="1113092"/>
                  </a:lnTo>
                  <a:lnTo>
                    <a:pt x="3917823" y="1108691"/>
                  </a:lnTo>
                  <a:lnTo>
                    <a:pt x="3891420" y="1108691"/>
                  </a:lnTo>
                  <a:lnTo>
                    <a:pt x="3891420" y="1095489"/>
                  </a:lnTo>
                  <a:lnTo>
                    <a:pt x="3816630" y="1095489"/>
                  </a:lnTo>
                  <a:lnTo>
                    <a:pt x="3816630" y="1084498"/>
                  </a:lnTo>
                  <a:lnTo>
                    <a:pt x="3576857" y="1084498"/>
                  </a:lnTo>
                  <a:lnTo>
                    <a:pt x="3576857" y="1066895"/>
                  </a:lnTo>
                  <a:lnTo>
                    <a:pt x="3480064" y="1066895"/>
                  </a:lnTo>
                  <a:lnTo>
                    <a:pt x="3480064" y="1055894"/>
                  </a:lnTo>
                  <a:lnTo>
                    <a:pt x="3207287" y="1055894"/>
                  </a:lnTo>
                  <a:lnTo>
                    <a:pt x="3207287" y="1044902"/>
                  </a:lnTo>
                  <a:lnTo>
                    <a:pt x="3128096" y="1044902"/>
                  </a:lnTo>
                  <a:lnTo>
                    <a:pt x="3128096" y="1031700"/>
                  </a:lnTo>
                  <a:lnTo>
                    <a:pt x="2949912" y="1031700"/>
                  </a:lnTo>
                  <a:lnTo>
                    <a:pt x="2949912" y="1014098"/>
                  </a:lnTo>
                  <a:lnTo>
                    <a:pt x="2820124" y="1014098"/>
                  </a:lnTo>
                  <a:lnTo>
                    <a:pt x="2820124" y="994305"/>
                  </a:lnTo>
                  <a:lnTo>
                    <a:pt x="2670544" y="994305"/>
                  </a:lnTo>
                  <a:lnTo>
                    <a:pt x="2670544" y="976703"/>
                  </a:lnTo>
                  <a:lnTo>
                    <a:pt x="2571550" y="976703"/>
                  </a:lnTo>
                  <a:lnTo>
                    <a:pt x="2571550" y="952510"/>
                  </a:lnTo>
                  <a:lnTo>
                    <a:pt x="2446163" y="952510"/>
                  </a:lnTo>
                  <a:lnTo>
                    <a:pt x="2446163" y="939309"/>
                  </a:lnTo>
                  <a:lnTo>
                    <a:pt x="2395566" y="939309"/>
                  </a:lnTo>
                  <a:lnTo>
                    <a:pt x="2395566" y="930510"/>
                  </a:lnTo>
                  <a:lnTo>
                    <a:pt x="2340569" y="930510"/>
                  </a:lnTo>
                  <a:lnTo>
                    <a:pt x="2340569" y="919511"/>
                  </a:lnTo>
                  <a:lnTo>
                    <a:pt x="2303174" y="919511"/>
                  </a:lnTo>
                  <a:lnTo>
                    <a:pt x="2303174" y="906312"/>
                  </a:lnTo>
                  <a:lnTo>
                    <a:pt x="2252586" y="906312"/>
                  </a:lnTo>
                  <a:lnTo>
                    <a:pt x="2252586" y="893114"/>
                  </a:lnTo>
                  <a:lnTo>
                    <a:pt x="2219582" y="893114"/>
                  </a:lnTo>
                  <a:lnTo>
                    <a:pt x="2219582" y="904113"/>
                  </a:lnTo>
                  <a:lnTo>
                    <a:pt x="2190988" y="904113"/>
                  </a:lnTo>
                  <a:lnTo>
                    <a:pt x="2190988" y="877714"/>
                  </a:lnTo>
                  <a:lnTo>
                    <a:pt x="2142592" y="877714"/>
                  </a:lnTo>
                  <a:lnTo>
                    <a:pt x="2142592" y="871116"/>
                  </a:lnTo>
                  <a:lnTo>
                    <a:pt x="2083194" y="871116"/>
                  </a:lnTo>
                  <a:lnTo>
                    <a:pt x="2083194" y="853517"/>
                  </a:lnTo>
                  <a:lnTo>
                    <a:pt x="2019405" y="853517"/>
                  </a:lnTo>
                  <a:lnTo>
                    <a:pt x="2019405" y="840318"/>
                  </a:lnTo>
                  <a:lnTo>
                    <a:pt x="1955606" y="840318"/>
                  </a:lnTo>
                  <a:lnTo>
                    <a:pt x="1955606" y="822720"/>
                  </a:lnTo>
                  <a:lnTo>
                    <a:pt x="1902819" y="822720"/>
                  </a:lnTo>
                  <a:lnTo>
                    <a:pt x="1902819" y="794123"/>
                  </a:lnTo>
                  <a:lnTo>
                    <a:pt x="1852222" y="794123"/>
                  </a:lnTo>
                  <a:lnTo>
                    <a:pt x="1852222" y="776525"/>
                  </a:lnTo>
                  <a:lnTo>
                    <a:pt x="1781823" y="776525"/>
                  </a:lnTo>
                  <a:lnTo>
                    <a:pt x="1781823" y="765526"/>
                  </a:lnTo>
                  <a:lnTo>
                    <a:pt x="1733436" y="765526"/>
                  </a:lnTo>
                  <a:lnTo>
                    <a:pt x="1733436" y="741328"/>
                  </a:lnTo>
                  <a:lnTo>
                    <a:pt x="1696031" y="741328"/>
                  </a:lnTo>
                  <a:lnTo>
                    <a:pt x="1696031" y="719330"/>
                  </a:lnTo>
                  <a:lnTo>
                    <a:pt x="1654235" y="719330"/>
                  </a:lnTo>
                  <a:lnTo>
                    <a:pt x="1654235" y="690733"/>
                  </a:lnTo>
                  <a:lnTo>
                    <a:pt x="1590446" y="690733"/>
                  </a:lnTo>
                  <a:lnTo>
                    <a:pt x="1590446" y="666536"/>
                  </a:lnTo>
                  <a:lnTo>
                    <a:pt x="1484852" y="666536"/>
                  </a:lnTo>
                  <a:lnTo>
                    <a:pt x="1484852" y="637938"/>
                  </a:lnTo>
                  <a:lnTo>
                    <a:pt x="1454058" y="637938"/>
                  </a:lnTo>
                  <a:lnTo>
                    <a:pt x="1454058" y="609341"/>
                  </a:lnTo>
                  <a:lnTo>
                    <a:pt x="1363866" y="609341"/>
                  </a:lnTo>
                  <a:lnTo>
                    <a:pt x="1363866" y="587343"/>
                  </a:lnTo>
                  <a:lnTo>
                    <a:pt x="1335272" y="587343"/>
                  </a:lnTo>
                  <a:lnTo>
                    <a:pt x="1335272" y="563146"/>
                  </a:lnTo>
                  <a:lnTo>
                    <a:pt x="1227477" y="563146"/>
                  </a:lnTo>
                  <a:lnTo>
                    <a:pt x="1227477" y="510350"/>
                  </a:lnTo>
                  <a:lnTo>
                    <a:pt x="1194483" y="510350"/>
                  </a:lnTo>
                  <a:lnTo>
                    <a:pt x="1194483" y="479553"/>
                  </a:lnTo>
                  <a:lnTo>
                    <a:pt x="1143886" y="479553"/>
                  </a:lnTo>
                  <a:lnTo>
                    <a:pt x="1143886" y="448756"/>
                  </a:lnTo>
                  <a:lnTo>
                    <a:pt x="1088898" y="448756"/>
                  </a:lnTo>
                  <a:lnTo>
                    <a:pt x="1088898" y="409161"/>
                  </a:lnTo>
                  <a:lnTo>
                    <a:pt x="1009698" y="409161"/>
                  </a:lnTo>
                  <a:lnTo>
                    <a:pt x="1009698" y="376163"/>
                  </a:lnTo>
                  <a:lnTo>
                    <a:pt x="985504" y="376163"/>
                  </a:lnTo>
                  <a:lnTo>
                    <a:pt x="985504" y="356366"/>
                  </a:lnTo>
                  <a:lnTo>
                    <a:pt x="930510" y="356366"/>
                  </a:lnTo>
                  <a:lnTo>
                    <a:pt x="930510" y="307970"/>
                  </a:lnTo>
                  <a:lnTo>
                    <a:pt x="884314" y="307970"/>
                  </a:lnTo>
                  <a:lnTo>
                    <a:pt x="884314" y="288172"/>
                  </a:lnTo>
                  <a:lnTo>
                    <a:pt x="842519" y="288172"/>
                  </a:lnTo>
                  <a:lnTo>
                    <a:pt x="842519" y="261775"/>
                  </a:lnTo>
                  <a:lnTo>
                    <a:pt x="772125" y="261775"/>
                  </a:lnTo>
                  <a:lnTo>
                    <a:pt x="772125" y="228778"/>
                  </a:lnTo>
                  <a:lnTo>
                    <a:pt x="699532" y="228778"/>
                  </a:lnTo>
                  <a:lnTo>
                    <a:pt x="699532" y="191381"/>
                  </a:lnTo>
                  <a:lnTo>
                    <a:pt x="538947" y="191381"/>
                  </a:lnTo>
                  <a:lnTo>
                    <a:pt x="538947" y="162784"/>
                  </a:lnTo>
                  <a:lnTo>
                    <a:pt x="494952" y="162784"/>
                  </a:lnTo>
                  <a:lnTo>
                    <a:pt x="494952" y="134187"/>
                  </a:lnTo>
                  <a:lnTo>
                    <a:pt x="431159" y="134187"/>
                  </a:lnTo>
                  <a:lnTo>
                    <a:pt x="431159" y="101190"/>
                  </a:lnTo>
                  <a:lnTo>
                    <a:pt x="367364" y="101190"/>
                  </a:lnTo>
                  <a:lnTo>
                    <a:pt x="367364" y="72593"/>
                  </a:lnTo>
                  <a:lnTo>
                    <a:pt x="257375" y="72593"/>
                  </a:lnTo>
                  <a:lnTo>
                    <a:pt x="257375" y="46195"/>
                  </a:lnTo>
                  <a:lnTo>
                    <a:pt x="191381" y="46195"/>
                  </a:lnTo>
                  <a:lnTo>
                    <a:pt x="191381" y="37396"/>
                  </a:lnTo>
                  <a:lnTo>
                    <a:pt x="98990" y="37396"/>
                  </a:lnTo>
                  <a:lnTo>
                    <a:pt x="98990" y="28597"/>
                  </a:lnTo>
                  <a:lnTo>
                    <a:pt x="52795" y="28597"/>
                  </a:lnTo>
                  <a:lnTo>
                    <a:pt x="52795" y="0"/>
                  </a:lnTo>
                  <a:lnTo>
                    <a:pt x="0" y="0"/>
                  </a:lnTo>
                </a:path>
              </a:pathLst>
            </a:custGeom>
            <a:noFill/>
            <a:ln w="19050" cap="flat">
              <a:solidFill>
                <a:schemeClr val="tx1"/>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9FF09919-79FA-452F-B582-1E6EF59B1A59}"/>
                </a:ext>
              </a:extLst>
            </p:cNvPr>
            <p:cNvSpPr/>
            <p:nvPr/>
          </p:nvSpPr>
          <p:spPr>
            <a:xfrm>
              <a:off x="679061" y="2013708"/>
              <a:ext cx="3667922" cy="801491"/>
            </a:xfrm>
            <a:custGeom>
              <a:avLst/>
              <a:gdLst>
                <a:gd name="connsiteX0" fmla="*/ 5737041 w 5734050"/>
                <a:gd name="connsiteY0" fmla="*/ 1238479 h 1238250"/>
                <a:gd name="connsiteX1" fmla="*/ 5684253 w 5734050"/>
                <a:gd name="connsiteY1" fmla="*/ 1238479 h 1238250"/>
                <a:gd name="connsiteX2" fmla="*/ 5684253 w 5734050"/>
                <a:gd name="connsiteY2" fmla="*/ 1225277 h 1238250"/>
                <a:gd name="connsiteX3" fmla="*/ 5640258 w 5734050"/>
                <a:gd name="connsiteY3" fmla="*/ 1225277 h 1238250"/>
                <a:gd name="connsiteX4" fmla="*/ 5640258 w 5734050"/>
                <a:gd name="connsiteY4" fmla="*/ 1205484 h 1238250"/>
                <a:gd name="connsiteX5" fmla="*/ 5490667 w 5734050"/>
                <a:gd name="connsiteY5" fmla="*/ 1205484 h 1238250"/>
                <a:gd name="connsiteX6" fmla="*/ 5490667 w 5734050"/>
                <a:gd name="connsiteY6" fmla="*/ 1185682 h 1238250"/>
                <a:gd name="connsiteX7" fmla="*/ 5398275 w 5734050"/>
                <a:gd name="connsiteY7" fmla="*/ 1185682 h 1238250"/>
                <a:gd name="connsiteX8" fmla="*/ 5398275 w 5734050"/>
                <a:gd name="connsiteY8" fmla="*/ 1170289 h 1238250"/>
                <a:gd name="connsiteX9" fmla="*/ 5048507 w 5734050"/>
                <a:gd name="connsiteY9" fmla="*/ 1170289 h 1238250"/>
                <a:gd name="connsiteX10" fmla="*/ 5048507 w 5734050"/>
                <a:gd name="connsiteY10" fmla="*/ 1143886 h 1238250"/>
                <a:gd name="connsiteX11" fmla="*/ 4980318 w 5734050"/>
                <a:gd name="connsiteY11" fmla="*/ 1143886 h 1238250"/>
                <a:gd name="connsiteX12" fmla="*/ 4980318 w 5734050"/>
                <a:gd name="connsiteY12" fmla="*/ 1132894 h 1238250"/>
                <a:gd name="connsiteX13" fmla="*/ 4777940 w 5734050"/>
                <a:gd name="connsiteY13" fmla="*/ 1132894 h 1238250"/>
                <a:gd name="connsiteX14" fmla="*/ 4777940 w 5734050"/>
                <a:gd name="connsiteY14" fmla="*/ 1110891 h 1238250"/>
                <a:gd name="connsiteX15" fmla="*/ 4652553 w 5734050"/>
                <a:gd name="connsiteY15" fmla="*/ 1110891 h 1238250"/>
                <a:gd name="connsiteX16" fmla="*/ 4652553 w 5734050"/>
                <a:gd name="connsiteY16" fmla="*/ 1091098 h 1238250"/>
                <a:gd name="connsiteX17" fmla="*/ 4375376 w 5734050"/>
                <a:gd name="connsiteY17" fmla="*/ 1091098 h 1238250"/>
                <a:gd name="connsiteX18" fmla="*/ 4375376 w 5734050"/>
                <a:gd name="connsiteY18" fmla="*/ 1069096 h 1238250"/>
                <a:gd name="connsiteX19" fmla="*/ 4304986 w 5734050"/>
                <a:gd name="connsiteY19" fmla="*/ 1069096 h 1238250"/>
                <a:gd name="connsiteX20" fmla="*/ 4304986 w 5734050"/>
                <a:gd name="connsiteY20" fmla="*/ 1051503 h 1238250"/>
                <a:gd name="connsiteX21" fmla="*/ 4065203 w 5734050"/>
                <a:gd name="connsiteY21" fmla="*/ 1051503 h 1238250"/>
                <a:gd name="connsiteX22" fmla="*/ 4065203 w 5734050"/>
                <a:gd name="connsiteY22" fmla="*/ 1022899 h 1238250"/>
                <a:gd name="connsiteX23" fmla="*/ 3902421 w 5734050"/>
                <a:gd name="connsiteY23" fmla="*/ 1022899 h 1238250"/>
                <a:gd name="connsiteX24" fmla="*/ 3902421 w 5734050"/>
                <a:gd name="connsiteY24" fmla="*/ 1005307 h 1238250"/>
                <a:gd name="connsiteX25" fmla="*/ 3796837 w 5734050"/>
                <a:gd name="connsiteY25" fmla="*/ 1005307 h 1238250"/>
                <a:gd name="connsiteX26" fmla="*/ 3796837 w 5734050"/>
                <a:gd name="connsiteY26" fmla="*/ 992105 h 1238250"/>
                <a:gd name="connsiteX27" fmla="*/ 3596650 w 5734050"/>
                <a:gd name="connsiteY27" fmla="*/ 992105 h 1238250"/>
                <a:gd name="connsiteX28" fmla="*/ 3596650 w 5734050"/>
                <a:gd name="connsiteY28" fmla="*/ 978903 h 1238250"/>
                <a:gd name="connsiteX29" fmla="*/ 3429467 w 5734050"/>
                <a:gd name="connsiteY29" fmla="*/ 978903 h 1238250"/>
                <a:gd name="connsiteX30" fmla="*/ 3429467 w 5734050"/>
                <a:gd name="connsiteY30" fmla="*/ 956910 h 1238250"/>
                <a:gd name="connsiteX31" fmla="*/ 3279886 w 5734050"/>
                <a:gd name="connsiteY31" fmla="*/ 956910 h 1238250"/>
                <a:gd name="connsiteX32" fmla="*/ 3279886 w 5734050"/>
                <a:gd name="connsiteY32" fmla="*/ 945909 h 1238250"/>
                <a:gd name="connsiteX33" fmla="*/ 3172092 w 5734050"/>
                <a:gd name="connsiteY33" fmla="*/ 945909 h 1238250"/>
                <a:gd name="connsiteX34" fmla="*/ 3172092 w 5734050"/>
                <a:gd name="connsiteY34" fmla="*/ 919511 h 1238250"/>
                <a:gd name="connsiteX35" fmla="*/ 2967514 w 5734050"/>
                <a:gd name="connsiteY35" fmla="*/ 919511 h 1238250"/>
                <a:gd name="connsiteX36" fmla="*/ 2967514 w 5734050"/>
                <a:gd name="connsiteY36" fmla="*/ 901913 h 1238250"/>
                <a:gd name="connsiteX37" fmla="*/ 2820124 w 5734050"/>
                <a:gd name="connsiteY37" fmla="*/ 901913 h 1238250"/>
                <a:gd name="connsiteX38" fmla="*/ 2820124 w 5734050"/>
                <a:gd name="connsiteY38" fmla="*/ 886515 h 1238250"/>
                <a:gd name="connsiteX39" fmla="*/ 2756335 w 5734050"/>
                <a:gd name="connsiteY39" fmla="*/ 886515 h 1238250"/>
                <a:gd name="connsiteX40" fmla="*/ 2756335 w 5734050"/>
                <a:gd name="connsiteY40" fmla="*/ 862316 h 1238250"/>
                <a:gd name="connsiteX41" fmla="*/ 2582552 w 5734050"/>
                <a:gd name="connsiteY41" fmla="*/ 862316 h 1238250"/>
                <a:gd name="connsiteX42" fmla="*/ 2582552 w 5734050"/>
                <a:gd name="connsiteY42" fmla="*/ 840318 h 1238250"/>
                <a:gd name="connsiteX43" fmla="*/ 2424170 w 5734050"/>
                <a:gd name="connsiteY43" fmla="*/ 840318 h 1238250"/>
                <a:gd name="connsiteX44" fmla="*/ 2424170 w 5734050"/>
                <a:gd name="connsiteY44" fmla="*/ 813921 h 1238250"/>
                <a:gd name="connsiteX45" fmla="*/ 2336178 w 5734050"/>
                <a:gd name="connsiteY45" fmla="*/ 813921 h 1238250"/>
                <a:gd name="connsiteX46" fmla="*/ 2336178 w 5734050"/>
                <a:gd name="connsiteY46" fmla="*/ 796322 h 1238250"/>
                <a:gd name="connsiteX47" fmla="*/ 2265779 w 5734050"/>
                <a:gd name="connsiteY47" fmla="*/ 796322 h 1238250"/>
                <a:gd name="connsiteX48" fmla="*/ 2265779 w 5734050"/>
                <a:gd name="connsiteY48" fmla="*/ 776525 h 1238250"/>
                <a:gd name="connsiteX49" fmla="*/ 2113998 w 5734050"/>
                <a:gd name="connsiteY49" fmla="*/ 776525 h 1238250"/>
                <a:gd name="connsiteX50" fmla="*/ 2113998 w 5734050"/>
                <a:gd name="connsiteY50" fmla="*/ 761127 h 1238250"/>
                <a:gd name="connsiteX51" fmla="*/ 2041398 w 5734050"/>
                <a:gd name="connsiteY51" fmla="*/ 761127 h 1238250"/>
                <a:gd name="connsiteX52" fmla="*/ 2041398 w 5734050"/>
                <a:gd name="connsiteY52" fmla="*/ 723730 h 1238250"/>
                <a:gd name="connsiteX53" fmla="*/ 1938014 w 5734050"/>
                <a:gd name="connsiteY53" fmla="*/ 723730 h 1238250"/>
                <a:gd name="connsiteX54" fmla="*/ 1938014 w 5734050"/>
                <a:gd name="connsiteY54" fmla="*/ 692933 h 1238250"/>
                <a:gd name="connsiteX55" fmla="*/ 1876415 w 5734050"/>
                <a:gd name="connsiteY55" fmla="*/ 692933 h 1238250"/>
                <a:gd name="connsiteX56" fmla="*/ 1876415 w 5734050"/>
                <a:gd name="connsiteY56" fmla="*/ 668735 h 1238250"/>
                <a:gd name="connsiteX57" fmla="*/ 1762030 w 5734050"/>
                <a:gd name="connsiteY57" fmla="*/ 668735 h 1238250"/>
                <a:gd name="connsiteX58" fmla="*/ 1762030 w 5734050"/>
                <a:gd name="connsiteY58" fmla="*/ 644538 h 1238250"/>
                <a:gd name="connsiteX59" fmla="*/ 1693840 w 5734050"/>
                <a:gd name="connsiteY59" fmla="*/ 644538 h 1238250"/>
                <a:gd name="connsiteX60" fmla="*/ 1693840 w 5734050"/>
                <a:gd name="connsiteY60" fmla="*/ 622540 h 1238250"/>
                <a:gd name="connsiteX61" fmla="*/ 1603648 w 5734050"/>
                <a:gd name="connsiteY61" fmla="*/ 622540 h 1238250"/>
                <a:gd name="connsiteX62" fmla="*/ 1603648 w 5734050"/>
                <a:gd name="connsiteY62" fmla="*/ 600542 h 1238250"/>
                <a:gd name="connsiteX63" fmla="*/ 1537649 w 5734050"/>
                <a:gd name="connsiteY63" fmla="*/ 600542 h 1238250"/>
                <a:gd name="connsiteX64" fmla="*/ 1537649 w 5734050"/>
                <a:gd name="connsiteY64" fmla="*/ 580744 h 1238250"/>
                <a:gd name="connsiteX65" fmla="*/ 1467260 w 5734050"/>
                <a:gd name="connsiteY65" fmla="*/ 580744 h 1238250"/>
                <a:gd name="connsiteX66" fmla="*/ 1467260 w 5734050"/>
                <a:gd name="connsiteY66" fmla="*/ 543348 h 1238250"/>
                <a:gd name="connsiteX67" fmla="*/ 1401261 w 5734050"/>
                <a:gd name="connsiteY67" fmla="*/ 543348 h 1238250"/>
                <a:gd name="connsiteX68" fmla="*/ 1401261 w 5734050"/>
                <a:gd name="connsiteY68" fmla="*/ 505951 h 1238250"/>
                <a:gd name="connsiteX69" fmla="*/ 1324270 w 5734050"/>
                <a:gd name="connsiteY69" fmla="*/ 505951 h 1238250"/>
                <a:gd name="connsiteX70" fmla="*/ 1324270 w 5734050"/>
                <a:gd name="connsiteY70" fmla="*/ 477354 h 1238250"/>
                <a:gd name="connsiteX71" fmla="*/ 1278074 w 5734050"/>
                <a:gd name="connsiteY71" fmla="*/ 477354 h 1238250"/>
                <a:gd name="connsiteX72" fmla="*/ 1278074 w 5734050"/>
                <a:gd name="connsiteY72" fmla="*/ 439957 h 1238250"/>
                <a:gd name="connsiteX73" fmla="*/ 1170289 w 5734050"/>
                <a:gd name="connsiteY73" fmla="*/ 439957 h 1238250"/>
                <a:gd name="connsiteX74" fmla="*/ 1170289 w 5734050"/>
                <a:gd name="connsiteY74" fmla="*/ 415760 h 1238250"/>
                <a:gd name="connsiteX75" fmla="*/ 1044902 w 5734050"/>
                <a:gd name="connsiteY75" fmla="*/ 415760 h 1238250"/>
                <a:gd name="connsiteX76" fmla="*/ 1044902 w 5734050"/>
                <a:gd name="connsiteY76" fmla="*/ 376163 h 1238250"/>
                <a:gd name="connsiteX77" fmla="*/ 1003106 w 5734050"/>
                <a:gd name="connsiteY77" fmla="*/ 376163 h 1238250"/>
                <a:gd name="connsiteX78" fmla="*/ 1003106 w 5734050"/>
                <a:gd name="connsiteY78" fmla="*/ 343167 h 1238250"/>
                <a:gd name="connsiteX79" fmla="*/ 915112 w 5734050"/>
                <a:gd name="connsiteY79" fmla="*/ 343167 h 1238250"/>
                <a:gd name="connsiteX80" fmla="*/ 915112 w 5734050"/>
                <a:gd name="connsiteY80" fmla="*/ 296971 h 1238250"/>
                <a:gd name="connsiteX81" fmla="*/ 871116 w 5734050"/>
                <a:gd name="connsiteY81" fmla="*/ 296971 h 1238250"/>
                <a:gd name="connsiteX82" fmla="*/ 871116 w 5734050"/>
                <a:gd name="connsiteY82" fmla="*/ 270574 h 1238250"/>
                <a:gd name="connsiteX83" fmla="*/ 811721 w 5734050"/>
                <a:gd name="connsiteY83" fmla="*/ 270574 h 1238250"/>
                <a:gd name="connsiteX84" fmla="*/ 811721 w 5734050"/>
                <a:gd name="connsiteY84" fmla="*/ 248576 h 1238250"/>
                <a:gd name="connsiteX85" fmla="*/ 758926 w 5734050"/>
                <a:gd name="connsiteY85" fmla="*/ 248576 h 1238250"/>
                <a:gd name="connsiteX86" fmla="*/ 758926 w 5734050"/>
                <a:gd name="connsiteY86" fmla="*/ 208979 h 1238250"/>
                <a:gd name="connsiteX87" fmla="*/ 730329 w 5734050"/>
                <a:gd name="connsiteY87" fmla="*/ 208979 h 1238250"/>
                <a:gd name="connsiteX88" fmla="*/ 730329 w 5734050"/>
                <a:gd name="connsiteY88" fmla="*/ 191381 h 1238250"/>
                <a:gd name="connsiteX89" fmla="*/ 648937 w 5734050"/>
                <a:gd name="connsiteY89" fmla="*/ 191381 h 1238250"/>
                <a:gd name="connsiteX90" fmla="*/ 648937 w 5734050"/>
                <a:gd name="connsiteY90" fmla="*/ 158385 h 1238250"/>
                <a:gd name="connsiteX91" fmla="*/ 576344 w 5734050"/>
                <a:gd name="connsiteY91" fmla="*/ 158385 h 1238250"/>
                <a:gd name="connsiteX92" fmla="*/ 576344 w 5734050"/>
                <a:gd name="connsiteY92" fmla="*/ 140786 h 1238250"/>
                <a:gd name="connsiteX93" fmla="*/ 530149 w 5734050"/>
                <a:gd name="connsiteY93" fmla="*/ 140786 h 1238250"/>
                <a:gd name="connsiteX94" fmla="*/ 530149 w 5734050"/>
                <a:gd name="connsiteY94" fmla="*/ 105589 h 1238250"/>
                <a:gd name="connsiteX95" fmla="*/ 457555 w 5734050"/>
                <a:gd name="connsiteY95" fmla="*/ 105589 h 1238250"/>
                <a:gd name="connsiteX96" fmla="*/ 457555 w 5734050"/>
                <a:gd name="connsiteY96" fmla="*/ 70393 h 1238250"/>
                <a:gd name="connsiteX97" fmla="*/ 387163 w 5734050"/>
                <a:gd name="connsiteY97" fmla="*/ 70393 h 1238250"/>
                <a:gd name="connsiteX98" fmla="*/ 387163 w 5734050"/>
                <a:gd name="connsiteY98" fmla="*/ 54995 h 1238250"/>
                <a:gd name="connsiteX99" fmla="*/ 283773 w 5734050"/>
                <a:gd name="connsiteY99" fmla="*/ 54995 h 1238250"/>
                <a:gd name="connsiteX100" fmla="*/ 283773 w 5734050"/>
                <a:gd name="connsiteY100" fmla="*/ 37396 h 1238250"/>
                <a:gd name="connsiteX101" fmla="*/ 204580 w 5734050"/>
                <a:gd name="connsiteY101" fmla="*/ 37396 h 1238250"/>
                <a:gd name="connsiteX102" fmla="*/ 204580 w 5734050"/>
                <a:gd name="connsiteY102" fmla="*/ 24198 h 1238250"/>
                <a:gd name="connsiteX103" fmla="*/ 129788 w 5734050"/>
                <a:gd name="connsiteY103" fmla="*/ 24198 h 1238250"/>
                <a:gd name="connsiteX104" fmla="*/ 129788 w 5734050"/>
                <a:gd name="connsiteY104" fmla="*/ 4400 h 1238250"/>
                <a:gd name="connsiteX105" fmla="*/ 70393 w 5734050"/>
                <a:gd name="connsiteY105" fmla="*/ 4400 h 1238250"/>
                <a:gd name="connsiteX106" fmla="*/ 70393 w 5734050"/>
                <a:gd name="connsiteY106" fmla="*/ 0 h 1238250"/>
                <a:gd name="connsiteX107" fmla="*/ 0 w 5734050"/>
                <a:gd name="connsiteY10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734050" h="1238250">
                  <a:moveTo>
                    <a:pt x="5737041" y="1238479"/>
                  </a:moveTo>
                  <a:lnTo>
                    <a:pt x="5684253" y="1238479"/>
                  </a:lnTo>
                  <a:lnTo>
                    <a:pt x="5684253" y="1225277"/>
                  </a:lnTo>
                  <a:lnTo>
                    <a:pt x="5640258" y="1225277"/>
                  </a:lnTo>
                  <a:lnTo>
                    <a:pt x="5640258" y="1205484"/>
                  </a:lnTo>
                  <a:lnTo>
                    <a:pt x="5490667" y="1205484"/>
                  </a:lnTo>
                  <a:lnTo>
                    <a:pt x="5490667" y="1185682"/>
                  </a:lnTo>
                  <a:lnTo>
                    <a:pt x="5398275" y="1185682"/>
                  </a:lnTo>
                  <a:lnTo>
                    <a:pt x="5398275" y="1170289"/>
                  </a:lnTo>
                  <a:lnTo>
                    <a:pt x="5048507" y="1170289"/>
                  </a:lnTo>
                  <a:lnTo>
                    <a:pt x="5048507" y="1143886"/>
                  </a:lnTo>
                  <a:lnTo>
                    <a:pt x="4980318" y="1143886"/>
                  </a:lnTo>
                  <a:lnTo>
                    <a:pt x="4980318" y="1132894"/>
                  </a:lnTo>
                  <a:lnTo>
                    <a:pt x="4777940" y="1132894"/>
                  </a:lnTo>
                  <a:lnTo>
                    <a:pt x="4777940" y="1110891"/>
                  </a:lnTo>
                  <a:lnTo>
                    <a:pt x="4652553" y="1110891"/>
                  </a:lnTo>
                  <a:lnTo>
                    <a:pt x="4652553" y="1091098"/>
                  </a:lnTo>
                  <a:lnTo>
                    <a:pt x="4375376" y="1091098"/>
                  </a:lnTo>
                  <a:lnTo>
                    <a:pt x="4375376" y="1069096"/>
                  </a:lnTo>
                  <a:lnTo>
                    <a:pt x="4304986" y="1069096"/>
                  </a:lnTo>
                  <a:lnTo>
                    <a:pt x="4304986" y="1051503"/>
                  </a:lnTo>
                  <a:lnTo>
                    <a:pt x="4065203" y="1051503"/>
                  </a:lnTo>
                  <a:lnTo>
                    <a:pt x="4065203" y="1022899"/>
                  </a:lnTo>
                  <a:lnTo>
                    <a:pt x="3902421" y="1022899"/>
                  </a:lnTo>
                  <a:lnTo>
                    <a:pt x="3902421" y="1005307"/>
                  </a:lnTo>
                  <a:lnTo>
                    <a:pt x="3796837" y="1005307"/>
                  </a:lnTo>
                  <a:lnTo>
                    <a:pt x="3796837" y="992105"/>
                  </a:lnTo>
                  <a:lnTo>
                    <a:pt x="3596650" y="992105"/>
                  </a:lnTo>
                  <a:lnTo>
                    <a:pt x="3596650" y="978903"/>
                  </a:lnTo>
                  <a:lnTo>
                    <a:pt x="3429467" y="978903"/>
                  </a:lnTo>
                  <a:lnTo>
                    <a:pt x="3429467" y="956910"/>
                  </a:lnTo>
                  <a:lnTo>
                    <a:pt x="3279886" y="956910"/>
                  </a:lnTo>
                  <a:lnTo>
                    <a:pt x="3279886" y="945909"/>
                  </a:lnTo>
                  <a:lnTo>
                    <a:pt x="3172092" y="945909"/>
                  </a:lnTo>
                  <a:lnTo>
                    <a:pt x="3172092" y="919511"/>
                  </a:lnTo>
                  <a:lnTo>
                    <a:pt x="2967514" y="919511"/>
                  </a:lnTo>
                  <a:lnTo>
                    <a:pt x="2967514" y="901913"/>
                  </a:lnTo>
                  <a:lnTo>
                    <a:pt x="2820124" y="901913"/>
                  </a:lnTo>
                  <a:lnTo>
                    <a:pt x="2820124" y="886515"/>
                  </a:lnTo>
                  <a:lnTo>
                    <a:pt x="2756335" y="886515"/>
                  </a:lnTo>
                  <a:lnTo>
                    <a:pt x="2756335" y="862316"/>
                  </a:lnTo>
                  <a:lnTo>
                    <a:pt x="2582552" y="862316"/>
                  </a:lnTo>
                  <a:lnTo>
                    <a:pt x="2582552" y="840318"/>
                  </a:lnTo>
                  <a:lnTo>
                    <a:pt x="2424170" y="840318"/>
                  </a:lnTo>
                  <a:lnTo>
                    <a:pt x="2424170" y="813921"/>
                  </a:lnTo>
                  <a:lnTo>
                    <a:pt x="2336178" y="813921"/>
                  </a:lnTo>
                  <a:lnTo>
                    <a:pt x="2336178" y="796322"/>
                  </a:lnTo>
                  <a:lnTo>
                    <a:pt x="2265779" y="796322"/>
                  </a:lnTo>
                  <a:lnTo>
                    <a:pt x="2265779" y="776525"/>
                  </a:lnTo>
                  <a:lnTo>
                    <a:pt x="2113998" y="776525"/>
                  </a:lnTo>
                  <a:lnTo>
                    <a:pt x="2113998" y="761127"/>
                  </a:lnTo>
                  <a:lnTo>
                    <a:pt x="2041398" y="761127"/>
                  </a:lnTo>
                  <a:lnTo>
                    <a:pt x="2041398" y="723730"/>
                  </a:lnTo>
                  <a:lnTo>
                    <a:pt x="1938014" y="723730"/>
                  </a:lnTo>
                  <a:lnTo>
                    <a:pt x="1938014" y="692933"/>
                  </a:lnTo>
                  <a:lnTo>
                    <a:pt x="1876415" y="692933"/>
                  </a:lnTo>
                  <a:lnTo>
                    <a:pt x="1876415" y="668735"/>
                  </a:lnTo>
                  <a:lnTo>
                    <a:pt x="1762030" y="668735"/>
                  </a:lnTo>
                  <a:lnTo>
                    <a:pt x="1762030" y="644538"/>
                  </a:lnTo>
                  <a:lnTo>
                    <a:pt x="1693840" y="644538"/>
                  </a:lnTo>
                  <a:lnTo>
                    <a:pt x="1693840" y="622540"/>
                  </a:lnTo>
                  <a:lnTo>
                    <a:pt x="1603648" y="622540"/>
                  </a:lnTo>
                  <a:lnTo>
                    <a:pt x="1603648" y="600542"/>
                  </a:lnTo>
                  <a:lnTo>
                    <a:pt x="1537649" y="600542"/>
                  </a:lnTo>
                  <a:lnTo>
                    <a:pt x="1537649" y="580744"/>
                  </a:lnTo>
                  <a:lnTo>
                    <a:pt x="1467260" y="580744"/>
                  </a:lnTo>
                  <a:lnTo>
                    <a:pt x="1467260" y="543348"/>
                  </a:lnTo>
                  <a:lnTo>
                    <a:pt x="1401261" y="543348"/>
                  </a:lnTo>
                  <a:lnTo>
                    <a:pt x="1401261" y="505951"/>
                  </a:lnTo>
                  <a:lnTo>
                    <a:pt x="1324270" y="505951"/>
                  </a:lnTo>
                  <a:lnTo>
                    <a:pt x="1324270" y="477354"/>
                  </a:lnTo>
                  <a:lnTo>
                    <a:pt x="1278074" y="477354"/>
                  </a:lnTo>
                  <a:lnTo>
                    <a:pt x="1278074" y="439957"/>
                  </a:lnTo>
                  <a:lnTo>
                    <a:pt x="1170289" y="439957"/>
                  </a:lnTo>
                  <a:lnTo>
                    <a:pt x="1170289" y="415760"/>
                  </a:lnTo>
                  <a:lnTo>
                    <a:pt x="1044902" y="415760"/>
                  </a:lnTo>
                  <a:lnTo>
                    <a:pt x="1044902" y="376163"/>
                  </a:lnTo>
                  <a:lnTo>
                    <a:pt x="1003106" y="376163"/>
                  </a:lnTo>
                  <a:lnTo>
                    <a:pt x="1003106" y="343167"/>
                  </a:lnTo>
                  <a:lnTo>
                    <a:pt x="915112" y="343167"/>
                  </a:lnTo>
                  <a:lnTo>
                    <a:pt x="915112" y="296971"/>
                  </a:lnTo>
                  <a:lnTo>
                    <a:pt x="871116" y="296971"/>
                  </a:lnTo>
                  <a:lnTo>
                    <a:pt x="871116" y="270574"/>
                  </a:lnTo>
                  <a:lnTo>
                    <a:pt x="811721" y="270574"/>
                  </a:lnTo>
                  <a:lnTo>
                    <a:pt x="811721" y="248576"/>
                  </a:lnTo>
                  <a:lnTo>
                    <a:pt x="758926" y="248576"/>
                  </a:lnTo>
                  <a:lnTo>
                    <a:pt x="758926" y="208979"/>
                  </a:lnTo>
                  <a:lnTo>
                    <a:pt x="730329" y="208979"/>
                  </a:lnTo>
                  <a:lnTo>
                    <a:pt x="730329" y="191381"/>
                  </a:lnTo>
                  <a:lnTo>
                    <a:pt x="648937" y="191381"/>
                  </a:lnTo>
                  <a:lnTo>
                    <a:pt x="648937" y="158385"/>
                  </a:lnTo>
                  <a:lnTo>
                    <a:pt x="576344" y="158385"/>
                  </a:lnTo>
                  <a:lnTo>
                    <a:pt x="576344" y="140786"/>
                  </a:lnTo>
                  <a:lnTo>
                    <a:pt x="530149" y="140786"/>
                  </a:lnTo>
                  <a:lnTo>
                    <a:pt x="530149" y="105589"/>
                  </a:lnTo>
                  <a:lnTo>
                    <a:pt x="457555" y="105589"/>
                  </a:lnTo>
                  <a:lnTo>
                    <a:pt x="457555" y="70393"/>
                  </a:lnTo>
                  <a:lnTo>
                    <a:pt x="387163" y="70393"/>
                  </a:lnTo>
                  <a:lnTo>
                    <a:pt x="387163" y="54995"/>
                  </a:lnTo>
                  <a:lnTo>
                    <a:pt x="283773" y="54995"/>
                  </a:lnTo>
                  <a:lnTo>
                    <a:pt x="283773" y="37396"/>
                  </a:lnTo>
                  <a:lnTo>
                    <a:pt x="204580" y="37396"/>
                  </a:lnTo>
                  <a:lnTo>
                    <a:pt x="204580" y="24198"/>
                  </a:lnTo>
                  <a:lnTo>
                    <a:pt x="129788" y="24198"/>
                  </a:lnTo>
                  <a:lnTo>
                    <a:pt x="129788" y="4400"/>
                  </a:lnTo>
                  <a:lnTo>
                    <a:pt x="70393" y="4400"/>
                  </a:lnTo>
                  <a:lnTo>
                    <a:pt x="70393" y="0"/>
                  </a:lnTo>
                  <a:lnTo>
                    <a:pt x="0" y="0"/>
                  </a:lnTo>
                </a:path>
              </a:pathLst>
            </a:custGeom>
            <a:ln w="19050">
              <a:solidFill>
                <a:schemeClr val="bg1"/>
              </a:solidFill>
            </a:ln>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0" name="Rectangle 69">
              <a:extLst>
                <a:ext uri="{FF2B5EF4-FFF2-40B4-BE49-F238E27FC236}">
                  <a16:creationId xmlns:a16="http://schemas.microsoft.com/office/drawing/2014/main" id="{8FB36EBB-4DD6-42C6-B0BA-7D9A432FF0D1}"/>
                </a:ext>
              </a:extLst>
            </p:cNvPr>
            <p:cNvSpPr/>
            <p:nvPr/>
          </p:nvSpPr>
          <p:spPr>
            <a:xfrm>
              <a:off x="2925943" y="2402170"/>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charset="0"/>
                  <a:ea typeface="SimSun"/>
                  <a:cs typeface="Arial" charset="0"/>
                </a:rPr>
                <a:t>塞来昔布</a:t>
              </a:r>
            </a:p>
          </p:txBody>
        </p:sp>
        <p:sp>
          <p:nvSpPr>
            <p:cNvPr id="71" name="Rectangle 70">
              <a:extLst>
                <a:ext uri="{FF2B5EF4-FFF2-40B4-BE49-F238E27FC236}">
                  <a16:creationId xmlns:a16="http://schemas.microsoft.com/office/drawing/2014/main" id="{5CC9F227-F426-4643-9FF1-09E9D69D0C54}"/>
                </a:ext>
              </a:extLst>
            </p:cNvPr>
            <p:cNvSpPr/>
            <p:nvPr/>
          </p:nvSpPr>
          <p:spPr>
            <a:xfrm>
              <a:off x="2478313" y="2730689"/>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安慰剂</a:t>
              </a:r>
            </a:p>
          </p:txBody>
        </p:sp>
      </p:grpSp>
      <p:sp>
        <p:nvSpPr>
          <p:cNvPr id="82" name="TextBox 81">
            <a:extLst>
              <a:ext uri="{FF2B5EF4-FFF2-40B4-BE49-F238E27FC236}">
                <a16:creationId xmlns:a16="http://schemas.microsoft.com/office/drawing/2014/main" id="{7DD20943-0851-46A4-B9EF-8523F11A6D9A}"/>
              </a:ext>
            </a:extLst>
          </p:cNvPr>
          <p:cNvSpPr txBox="1"/>
          <p:nvPr/>
        </p:nvSpPr>
        <p:spPr>
          <a:xfrm>
            <a:off x="5970440" y="4803578"/>
            <a:ext cx="1888195"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自随机分组以来的年数</a:t>
            </a:r>
          </a:p>
        </p:txBody>
      </p:sp>
      <p:sp>
        <p:nvSpPr>
          <p:cNvPr id="83" name="Freeform 21">
            <a:extLst>
              <a:ext uri="{FF2B5EF4-FFF2-40B4-BE49-F238E27FC236}">
                <a16:creationId xmlns:a16="http://schemas.microsoft.com/office/drawing/2014/main" id="{DE552ACA-290C-4C33-9C6E-B9467998649F}"/>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4" name="Line 6">
            <a:extLst>
              <a:ext uri="{FF2B5EF4-FFF2-40B4-BE49-F238E27FC236}">
                <a16:creationId xmlns:a16="http://schemas.microsoft.com/office/drawing/2014/main" id="{00AB551E-25C4-4214-931B-D91B63703096}"/>
              </a:ext>
            </a:extLst>
          </p:cNvPr>
          <p:cNvSpPr>
            <a:spLocks noChangeShapeType="1"/>
          </p:cNvSpPr>
          <p:nvPr/>
        </p:nvSpPr>
        <p:spPr bwMode="auto">
          <a:xfrm>
            <a:off x="5007651" y="2129132"/>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5" name="Line 7">
            <a:extLst>
              <a:ext uri="{FF2B5EF4-FFF2-40B4-BE49-F238E27FC236}">
                <a16:creationId xmlns:a16="http://schemas.microsoft.com/office/drawing/2014/main" id="{650AF019-7E34-4645-9740-6D0DC9B64D9C}"/>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6" name="Line 8">
            <a:extLst>
              <a:ext uri="{FF2B5EF4-FFF2-40B4-BE49-F238E27FC236}">
                <a16:creationId xmlns:a16="http://schemas.microsoft.com/office/drawing/2014/main" id="{8DF4148B-3BE8-4A0B-B235-BCF0C98CB27F}"/>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7" name="Line 9">
            <a:extLst>
              <a:ext uri="{FF2B5EF4-FFF2-40B4-BE49-F238E27FC236}">
                <a16:creationId xmlns:a16="http://schemas.microsoft.com/office/drawing/2014/main" id="{A5608C45-3738-43DD-9A34-4CC478CB3753}"/>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8" name="Line 10">
            <a:extLst>
              <a:ext uri="{FF2B5EF4-FFF2-40B4-BE49-F238E27FC236}">
                <a16:creationId xmlns:a16="http://schemas.microsoft.com/office/drawing/2014/main" id="{41033796-76AE-4B68-8FB6-F06D37E1BA09}"/>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9" name="Line 11">
            <a:extLst>
              <a:ext uri="{FF2B5EF4-FFF2-40B4-BE49-F238E27FC236}">
                <a16:creationId xmlns:a16="http://schemas.microsoft.com/office/drawing/2014/main" id="{2E9A6240-6E0B-44FC-BBEA-AD22413E18AA}"/>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0" name="TextBox 89">
            <a:extLst>
              <a:ext uri="{FF2B5EF4-FFF2-40B4-BE49-F238E27FC236}">
                <a16:creationId xmlns:a16="http://schemas.microsoft.com/office/drawing/2014/main" id="{C8A6FD23-6269-4D96-9830-A3C3ED595C2F}"/>
              </a:ext>
            </a:extLst>
          </p:cNvPr>
          <p:cNvSpPr txBox="1"/>
          <p:nvPr/>
        </p:nvSpPr>
        <p:spPr>
          <a:xfrm rot="16200000">
            <a:off x="4113866"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无事件，%</a:t>
            </a:r>
          </a:p>
        </p:txBody>
      </p:sp>
      <p:sp>
        <p:nvSpPr>
          <p:cNvPr id="91" name="TextBox 90">
            <a:extLst>
              <a:ext uri="{FF2B5EF4-FFF2-40B4-BE49-F238E27FC236}">
                <a16:creationId xmlns:a16="http://schemas.microsoft.com/office/drawing/2014/main" id="{075C3E11-0A4D-4D75-8D7D-85CE12F41517}"/>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80</a:t>
            </a:r>
          </a:p>
        </p:txBody>
      </p:sp>
      <p:sp>
        <p:nvSpPr>
          <p:cNvPr id="92" name="TextBox 91">
            <a:extLst>
              <a:ext uri="{FF2B5EF4-FFF2-40B4-BE49-F238E27FC236}">
                <a16:creationId xmlns:a16="http://schemas.microsoft.com/office/drawing/2014/main" id="{6E8F6D53-B4DC-495E-A210-5E66981F423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60</a:t>
            </a:r>
          </a:p>
        </p:txBody>
      </p:sp>
      <p:sp>
        <p:nvSpPr>
          <p:cNvPr id="93" name="TextBox 92">
            <a:extLst>
              <a:ext uri="{FF2B5EF4-FFF2-40B4-BE49-F238E27FC236}">
                <a16:creationId xmlns:a16="http://schemas.microsoft.com/office/drawing/2014/main" id="{18837D76-AE4F-46D6-9025-15A8C204DE7C}"/>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40</a:t>
            </a:r>
          </a:p>
        </p:txBody>
      </p:sp>
      <p:sp>
        <p:nvSpPr>
          <p:cNvPr id="94" name="TextBox 93">
            <a:extLst>
              <a:ext uri="{FF2B5EF4-FFF2-40B4-BE49-F238E27FC236}">
                <a16:creationId xmlns:a16="http://schemas.microsoft.com/office/drawing/2014/main" id="{3B8DC6EA-AE2F-42BC-A75C-BD47AD90C5FA}"/>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20</a:t>
            </a:r>
          </a:p>
        </p:txBody>
      </p:sp>
      <p:sp>
        <p:nvSpPr>
          <p:cNvPr id="95" name="TextBox 94">
            <a:extLst>
              <a:ext uri="{FF2B5EF4-FFF2-40B4-BE49-F238E27FC236}">
                <a16:creationId xmlns:a16="http://schemas.microsoft.com/office/drawing/2014/main" id="{762D08C0-50C9-44AF-BBBA-9E24FD620F7C}"/>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0</a:t>
            </a:r>
          </a:p>
        </p:txBody>
      </p:sp>
      <p:sp>
        <p:nvSpPr>
          <p:cNvPr id="96" name="Line 21">
            <a:extLst>
              <a:ext uri="{FF2B5EF4-FFF2-40B4-BE49-F238E27FC236}">
                <a16:creationId xmlns:a16="http://schemas.microsoft.com/office/drawing/2014/main" id="{F7AEF145-A0F4-4999-9D36-03DA17CAB59B}"/>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19">
            <a:extLst>
              <a:ext uri="{FF2B5EF4-FFF2-40B4-BE49-F238E27FC236}">
                <a16:creationId xmlns:a16="http://schemas.microsoft.com/office/drawing/2014/main" id="{2B2878AC-06AC-42F0-9BEB-E9C13E17369E}"/>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21">
            <a:extLst>
              <a:ext uri="{FF2B5EF4-FFF2-40B4-BE49-F238E27FC236}">
                <a16:creationId xmlns:a16="http://schemas.microsoft.com/office/drawing/2014/main" id="{FF7E9F78-4549-4A4D-9F7C-160259CF54ED}"/>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19">
            <a:extLst>
              <a:ext uri="{FF2B5EF4-FFF2-40B4-BE49-F238E27FC236}">
                <a16:creationId xmlns:a16="http://schemas.microsoft.com/office/drawing/2014/main" id="{2A6FE2D0-5B7E-4689-B259-8CD4C24A30C1}"/>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21">
            <a:extLst>
              <a:ext uri="{FF2B5EF4-FFF2-40B4-BE49-F238E27FC236}">
                <a16:creationId xmlns:a16="http://schemas.microsoft.com/office/drawing/2014/main" id="{6B32A1F1-1205-49A6-BD7F-FAB207F5BF06}"/>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1" name="Line 19">
            <a:extLst>
              <a:ext uri="{FF2B5EF4-FFF2-40B4-BE49-F238E27FC236}">
                <a16:creationId xmlns:a16="http://schemas.microsoft.com/office/drawing/2014/main" id="{B96E4C20-597C-47C8-AC91-986E2A4FF539}"/>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2" name="Line 21">
            <a:extLst>
              <a:ext uri="{FF2B5EF4-FFF2-40B4-BE49-F238E27FC236}">
                <a16:creationId xmlns:a16="http://schemas.microsoft.com/office/drawing/2014/main" id="{D60DB725-66D4-45CB-9F9D-7DA9EF8DDBB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103" name="Group 102">
            <a:extLst>
              <a:ext uri="{FF2B5EF4-FFF2-40B4-BE49-F238E27FC236}">
                <a16:creationId xmlns:a16="http://schemas.microsoft.com/office/drawing/2014/main" id="{6AC8AA0F-585F-4A80-B511-D05582B17C44}"/>
              </a:ext>
            </a:extLst>
          </p:cNvPr>
          <p:cNvGrpSpPr/>
          <p:nvPr/>
        </p:nvGrpSpPr>
        <p:grpSpPr>
          <a:xfrm>
            <a:off x="5007278" y="4631008"/>
            <a:ext cx="3965291" cy="274955"/>
            <a:chOff x="1661895" y="5374692"/>
            <a:chExt cx="6103703" cy="327791"/>
          </a:xfrm>
        </p:grpSpPr>
        <p:sp>
          <p:nvSpPr>
            <p:cNvPr id="121" name="TextBox 26">
              <a:extLst>
                <a:ext uri="{FF2B5EF4-FFF2-40B4-BE49-F238E27FC236}">
                  <a16:creationId xmlns:a16="http://schemas.microsoft.com/office/drawing/2014/main" id="{30E7CD36-3ABC-41C3-926C-0A80A1EDAB2F}"/>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122" name="TextBox 28">
              <a:extLst>
                <a:ext uri="{FF2B5EF4-FFF2-40B4-BE49-F238E27FC236}">
                  <a16:creationId xmlns:a16="http://schemas.microsoft.com/office/drawing/2014/main" id="{3B29F1D9-7938-4125-9E76-420C79EE2D67}"/>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a:t>
              </a:r>
            </a:p>
          </p:txBody>
        </p:sp>
        <p:sp>
          <p:nvSpPr>
            <p:cNvPr id="123" name="TextBox 30">
              <a:extLst>
                <a:ext uri="{FF2B5EF4-FFF2-40B4-BE49-F238E27FC236}">
                  <a16:creationId xmlns:a16="http://schemas.microsoft.com/office/drawing/2014/main" id="{38B6BD5C-FD93-40CD-8C4D-38C05974E6CC}"/>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2</a:t>
              </a:r>
            </a:p>
          </p:txBody>
        </p:sp>
        <p:sp>
          <p:nvSpPr>
            <p:cNvPr id="124" name="TextBox 32">
              <a:extLst>
                <a:ext uri="{FF2B5EF4-FFF2-40B4-BE49-F238E27FC236}">
                  <a16:creationId xmlns:a16="http://schemas.microsoft.com/office/drawing/2014/main" id="{F404930D-BBF6-4386-B385-8EAEA87E8FE3}"/>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3</a:t>
              </a:r>
            </a:p>
          </p:txBody>
        </p:sp>
        <p:sp>
          <p:nvSpPr>
            <p:cNvPr id="125" name="TextBox 34">
              <a:extLst>
                <a:ext uri="{FF2B5EF4-FFF2-40B4-BE49-F238E27FC236}">
                  <a16:creationId xmlns:a16="http://schemas.microsoft.com/office/drawing/2014/main" id="{BAF446F9-E743-4D35-934E-DD721EE441B0}"/>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4</a:t>
              </a:r>
            </a:p>
          </p:txBody>
        </p:sp>
        <p:sp>
          <p:nvSpPr>
            <p:cNvPr id="126" name="TextBox 36">
              <a:extLst>
                <a:ext uri="{FF2B5EF4-FFF2-40B4-BE49-F238E27FC236}">
                  <a16:creationId xmlns:a16="http://schemas.microsoft.com/office/drawing/2014/main" id="{5321FB59-DCA0-4275-A464-0B2BCBC4A29D}"/>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5</a:t>
              </a:r>
            </a:p>
          </p:txBody>
        </p:sp>
        <p:sp>
          <p:nvSpPr>
            <p:cNvPr id="127" name="TextBox 38">
              <a:extLst>
                <a:ext uri="{FF2B5EF4-FFF2-40B4-BE49-F238E27FC236}">
                  <a16:creationId xmlns:a16="http://schemas.microsoft.com/office/drawing/2014/main" id="{BE0424AC-AC86-4222-B233-9D4FB14DACD9}"/>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8" name="TextBox 36">
              <a:extLst>
                <a:ext uri="{FF2B5EF4-FFF2-40B4-BE49-F238E27FC236}">
                  <a16:creationId xmlns:a16="http://schemas.microsoft.com/office/drawing/2014/main" id="{ECB887B5-9794-4CCE-AFA1-047D60522A1F}"/>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6</a:t>
              </a:r>
            </a:p>
          </p:txBody>
        </p:sp>
      </p:grpSp>
      <p:grpSp>
        <p:nvGrpSpPr>
          <p:cNvPr id="104" name="Group 103">
            <a:extLst>
              <a:ext uri="{FF2B5EF4-FFF2-40B4-BE49-F238E27FC236}">
                <a16:creationId xmlns:a16="http://schemas.microsoft.com/office/drawing/2014/main" id="{A8CDDDA6-64C9-4710-A974-1F551A7A9A05}"/>
              </a:ext>
            </a:extLst>
          </p:cNvPr>
          <p:cNvGrpSpPr/>
          <p:nvPr/>
        </p:nvGrpSpPr>
        <p:grpSpPr>
          <a:xfrm>
            <a:off x="4968704" y="5535942"/>
            <a:ext cx="3959388" cy="257369"/>
            <a:chOff x="1597406" y="6020970"/>
            <a:chExt cx="6094616" cy="306825"/>
          </a:xfrm>
        </p:grpSpPr>
        <p:sp>
          <p:nvSpPr>
            <p:cNvPr id="114" name="TextBox 46">
              <a:extLst>
                <a:ext uri="{FF2B5EF4-FFF2-40B4-BE49-F238E27FC236}">
                  <a16:creationId xmlns:a16="http://schemas.microsoft.com/office/drawing/2014/main" id="{868BE567-F7B8-40C4-BF31-69EDBECDBFB9}"/>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615</a:t>
              </a:r>
            </a:p>
          </p:txBody>
        </p:sp>
        <p:sp>
          <p:nvSpPr>
            <p:cNvPr id="115" name="TextBox 47">
              <a:extLst>
                <a:ext uri="{FF2B5EF4-FFF2-40B4-BE49-F238E27FC236}">
                  <a16:creationId xmlns:a16="http://schemas.microsoft.com/office/drawing/2014/main" id="{B222C07D-355E-4D29-A438-B9D3F82CB76D}"/>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506</a:t>
              </a:r>
            </a:p>
          </p:txBody>
        </p:sp>
        <p:sp>
          <p:nvSpPr>
            <p:cNvPr id="116" name="TextBox 48">
              <a:extLst>
                <a:ext uri="{FF2B5EF4-FFF2-40B4-BE49-F238E27FC236}">
                  <a16:creationId xmlns:a16="http://schemas.microsoft.com/office/drawing/2014/main" id="{8C59A252-20E1-4369-864F-58B12F8E02B5}"/>
                </a:ext>
              </a:extLst>
            </p:cNvPr>
            <p:cNvSpPr txBox="1"/>
            <p:nvPr/>
          </p:nvSpPr>
          <p:spPr>
            <a:xfrm>
              <a:off x="3469641"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411</a:t>
              </a:r>
            </a:p>
          </p:txBody>
        </p:sp>
        <p:sp>
          <p:nvSpPr>
            <p:cNvPr id="117" name="TextBox 49">
              <a:extLst>
                <a:ext uri="{FF2B5EF4-FFF2-40B4-BE49-F238E27FC236}">
                  <a16:creationId xmlns:a16="http://schemas.microsoft.com/office/drawing/2014/main" id="{F1E9ABB4-0922-442C-8FC1-4015E2259B88}"/>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360</a:t>
              </a:r>
            </a:p>
          </p:txBody>
        </p:sp>
        <p:sp>
          <p:nvSpPr>
            <p:cNvPr id="118" name="TextBox 50">
              <a:extLst>
                <a:ext uri="{FF2B5EF4-FFF2-40B4-BE49-F238E27FC236}">
                  <a16:creationId xmlns:a16="http://schemas.microsoft.com/office/drawing/2014/main" id="{3D9BDBFC-6120-487F-B2F8-EAE992B7A3BB}"/>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290</a:t>
              </a:r>
            </a:p>
          </p:txBody>
        </p:sp>
        <p:sp>
          <p:nvSpPr>
            <p:cNvPr id="119" name="TextBox 51">
              <a:extLst>
                <a:ext uri="{FF2B5EF4-FFF2-40B4-BE49-F238E27FC236}">
                  <a16:creationId xmlns:a16="http://schemas.microsoft.com/office/drawing/2014/main" id="{5E0A21A2-D687-4382-A5B5-E655F06E9CB7}"/>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178</a:t>
              </a:r>
            </a:p>
          </p:txBody>
        </p:sp>
        <p:sp>
          <p:nvSpPr>
            <p:cNvPr id="120" name="TextBox 52">
              <a:extLst>
                <a:ext uri="{FF2B5EF4-FFF2-40B4-BE49-F238E27FC236}">
                  <a16:creationId xmlns:a16="http://schemas.microsoft.com/office/drawing/2014/main" id="{C677DE58-9D52-464D-8926-F56EE80511D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46</a:t>
              </a:r>
            </a:p>
          </p:txBody>
        </p:sp>
      </p:grpSp>
      <p:grpSp>
        <p:nvGrpSpPr>
          <p:cNvPr id="105" name="Group 104">
            <a:extLst>
              <a:ext uri="{FF2B5EF4-FFF2-40B4-BE49-F238E27FC236}">
                <a16:creationId xmlns:a16="http://schemas.microsoft.com/office/drawing/2014/main" id="{42ECA41E-80B0-4B89-9934-0310C2E79CB7}"/>
              </a:ext>
            </a:extLst>
          </p:cNvPr>
          <p:cNvGrpSpPr/>
          <p:nvPr/>
        </p:nvGrpSpPr>
        <p:grpSpPr>
          <a:xfrm>
            <a:off x="4965382" y="5105298"/>
            <a:ext cx="3959388" cy="257369"/>
            <a:chOff x="1597406" y="6020970"/>
            <a:chExt cx="6094616" cy="306825"/>
          </a:xfrm>
        </p:grpSpPr>
        <p:sp>
          <p:nvSpPr>
            <p:cNvPr id="107" name="TextBox 57">
              <a:extLst>
                <a:ext uri="{FF2B5EF4-FFF2-40B4-BE49-F238E27FC236}">
                  <a16:creationId xmlns:a16="http://schemas.microsoft.com/office/drawing/2014/main" id="{98CC5860-15AB-4211-AA6F-AD2EEA3B8E0F}"/>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647</a:t>
              </a:r>
            </a:p>
          </p:txBody>
        </p:sp>
        <p:sp>
          <p:nvSpPr>
            <p:cNvPr id="108" name="TextBox 58">
              <a:extLst>
                <a:ext uri="{FF2B5EF4-FFF2-40B4-BE49-F238E27FC236}">
                  <a16:creationId xmlns:a16="http://schemas.microsoft.com/office/drawing/2014/main" id="{7A5037DF-1340-4EE0-BD44-6F7478B9C458}"/>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534</a:t>
              </a:r>
            </a:p>
          </p:txBody>
        </p:sp>
        <p:sp>
          <p:nvSpPr>
            <p:cNvPr id="109" name="TextBox 59">
              <a:extLst>
                <a:ext uri="{FF2B5EF4-FFF2-40B4-BE49-F238E27FC236}">
                  <a16:creationId xmlns:a16="http://schemas.microsoft.com/office/drawing/2014/main" id="{0DA2D065-2A99-4D85-A64C-855A38600427}"/>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450</a:t>
              </a:r>
            </a:p>
          </p:txBody>
        </p:sp>
        <p:sp>
          <p:nvSpPr>
            <p:cNvPr id="110" name="TextBox 60">
              <a:extLst>
                <a:ext uri="{FF2B5EF4-FFF2-40B4-BE49-F238E27FC236}">
                  <a16:creationId xmlns:a16="http://schemas.microsoft.com/office/drawing/2014/main" id="{7347A809-FFC8-4129-8AAF-B8E700564CAB}"/>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355</a:t>
              </a:r>
            </a:p>
          </p:txBody>
        </p:sp>
        <p:sp>
          <p:nvSpPr>
            <p:cNvPr id="111" name="TextBox 61">
              <a:extLst>
                <a:ext uri="{FF2B5EF4-FFF2-40B4-BE49-F238E27FC236}">
                  <a16:creationId xmlns:a16="http://schemas.microsoft.com/office/drawing/2014/main" id="{615F64F2-350F-4D48-BE25-57FA3F009417}"/>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320</a:t>
              </a:r>
            </a:p>
          </p:txBody>
        </p:sp>
        <p:sp>
          <p:nvSpPr>
            <p:cNvPr id="112" name="TextBox 62">
              <a:extLst>
                <a:ext uri="{FF2B5EF4-FFF2-40B4-BE49-F238E27FC236}">
                  <a16:creationId xmlns:a16="http://schemas.microsoft.com/office/drawing/2014/main" id="{FE39F5F2-52FF-4DD8-B6AF-D60A90606926}"/>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188</a:t>
              </a:r>
            </a:p>
          </p:txBody>
        </p:sp>
        <p:sp>
          <p:nvSpPr>
            <p:cNvPr id="113" name="TextBox 63">
              <a:extLst>
                <a:ext uri="{FF2B5EF4-FFF2-40B4-BE49-F238E27FC236}">
                  <a16:creationId xmlns:a16="http://schemas.microsoft.com/office/drawing/2014/main" id="{59AA9F83-CA34-45E9-91B4-1FEF1C70949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54</a:t>
              </a:r>
            </a:p>
          </p:txBody>
        </p:sp>
      </p:grpSp>
      <p:sp>
        <p:nvSpPr>
          <p:cNvPr id="106" name="TextBox 105">
            <a:extLst>
              <a:ext uri="{FF2B5EF4-FFF2-40B4-BE49-F238E27FC236}">
                <a16:creationId xmlns:a16="http://schemas.microsoft.com/office/drawing/2014/main" id="{92BDE6C4-DBC6-4F2E-825B-E2951B607908}"/>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100</a:t>
            </a:r>
          </a:p>
        </p:txBody>
      </p:sp>
      <p:sp>
        <p:nvSpPr>
          <p:cNvPr id="77" name="TextBox 76">
            <a:extLst>
              <a:ext uri="{FF2B5EF4-FFF2-40B4-BE49-F238E27FC236}">
                <a16:creationId xmlns:a16="http://schemas.microsoft.com/office/drawing/2014/main" id="{558563C9-BA68-4034-A93E-9B8E7100CDC3}"/>
              </a:ext>
            </a:extLst>
          </p:cNvPr>
          <p:cNvSpPr txBox="1"/>
          <p:nvPr/>
        </p:nvSpPr>
        <p:spPr>
          <a:xfrm>
            <a:off x="7165172" y="4300049"/>
            <a:ext cx="146706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a:ln>
                  <a:noFill/>
                </a:ln>
                <a:solidFill>
                  <a:srgbClr val="4D4D4D"/>
                </a:solidFill>
                <a:uLnTx/>
                <a:uFillTx/>
                <a:latin typeface="Arial" charset="0"/>
                <a:ea typeface="SimSun"/>
                <a:cs typeface="Arial" charset="0"/>
              </a:rPr>
              <a:t>分层的 p 值：0.2818</a:t>
            </a:r>
          </a:p>
        </p:txBody>
      </p:sp>
      <p:grpSp>
        <p:nvGrpSpPr>
          <p:cNvPr id="129" name="Group 128">
            <a:extLst>
              <a:ext uri="{FF2B5EF4-FFF2-40B4-BE49-F238E27FC236}">
                <a16:creationId xmlns:a16="http://schemas.microsoft.com/office/drawing/2014/main" id="{40E56FE7-834C-4FDE-B964-077BDC901AF9}"/>
              </a:ext>
            </a:extLst>
          </p:cNvPr>
          <p:cNvGrpSpPr/>
          <p:nvPr/>
        </p:nvGrpSpPr>
        <p:grpSpPr>
          <a:xfrm>
            <a:off x="4965382" y="5758923"/>
            <a:ext cx="3959388" cy="257369"/>
            <a:chOff x="1597406" y="6020970"/>
            <a:chExt cx="6094616" cy="306825"/>
          </a:xfrm>
        </p:grpSpPr>
        <p:sp>
          <p:nvSpPr>
            <p:cNvPr id="130" name="TextBox 57">
              <a:extLst>
                <a:ext uri="{FF2B5EF4-FFF2-40B4-BE49-F238E27FC236}">
                  <a16:creationId xmlns:a16="http://schemas.microsoft.com/office/drawing/2014/main" id="{9F684908-9DFF-444D-9FBA-E13D8C0EF8AE}"/>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646</a:t>
              </a:r>
            </a:p>
          </p:txBody>
        </p:sp>
        <p:sp>
          <p:nvSpPr>
            <p:cNvPr id="131" name="TextBox 58">
              <a:extLst>
                <a:ext uri="{FF2B5EF4-FFF2-40B4-BE49-F238E27FC236}">
                  <a16:creationId xmlns:a16="http://schemas.microsoft.com/office/drawing/2014/main" id="{491EC35E-9C6C-4511-91A7-A7C74D1E2216}"/>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535</a:t>
              </a:r>
            </a:p>
          </p:txBody>
        </p:sp>
        <p:sp>
          <p:nvSpPr>
            <p:cNvPr id="132" name="TextBox 59">
              <a:extLst>
                <a:ext uri="{FF2B5EF4-FFF2-40B4-BE49-F238E27FC236}">
                  <a16:creationId xmlns:a16="http://schemas.microsoft.com/office/drawing/2014/main" id="{3CB8697A-72E3-42AD-8A16-E6AB3D3B14E8}"/>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435</a:t>
              </a:r>
            </a:p>
          </p:txBody>
        </p:sp>
        <p:sp>
          <p:nvSpPr>
            <p:cNvPr id="133" name="TextBox 60">
              <a:extLst>
                <a:ext uri="{FF2B5EF4-FFF2-40B4-BE49-F238E27FC236}">
                  <a16:creationId xmlns:a16="http://schemas.microsoft.com/office/drawing/2014/main" id="{375053A5-328D-46F8-8EB8-9A827E8A2A56}"/>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378</a:t>
              </a:r>
            </a:p>
          </p:txBody>
        </p:sp>
        <p:sp>
          <p:nvSpPr>
            <p:cNvPr id="134" name="TextBox 61">
              <a:extLst>
                <a:ext uri="{FF2B5EF4-FFF2-40B4-BE49-F238E27FC236}">
                  <a16:creationId xmlns:a16="http://schemas.microsoft.com/office/drawing/2014/main" id="{5C314C1D-8CE7-4424-BB8D-E02C0EE56A93}"/>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318</a:t>
              </a:r>
            </a:p>
          </p:txBody>
        </p:sp>
        <p:sp>
          <p:nvSpPr>
            <p:cNvPr id="135" name="TextBox 62">
              <a:extLst>
                <a:ext uri="{FF2B5EF4-FFF2-40B4-BE49-F238E27FC236}">
                  <a16:creationId xmlns:a16="http://schemas.microsoft.com/office/drawing/2014/main" id="{E490318A-64D9-4C6F-8A3A-4034BB3962EF}"/>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192</a:t>
              </a:r>
            </a:p>
          </p:txBody>
        </p:sp>
        <p:sp>
          <p:nvSpPr>
            <p:cNvPr id="136" name="TextBox 63">
              <a:extLst>
                <a:ext uri="{FF2B5EF4-FFF2-40B4-BE49-F238E27FC236}">
                  <a16:creationId xmlns:a16="http://schemas.microsoft.com/office/drawing/2014/main" id="{4B96C60B-FDA3-47EA-8F87-847CCDBA5E3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56</a:t>
              </a:r>
            </a:p>
          </p:txBody>
        </p:sp>
      </p:grpSp>
      <p:grpSp>
        <p:nvGrpSpPr>
          <p:cNvPr id="137" name="Group 136">
            <a:extLst>
              <a:ext uri="{FF2B5EF4-FFF2-40B4-BE49-F238E27FC236}">
                <a16:creationId xmlns:a16="http://schemas.microsoft.com/office/drawing/2014/main" id="{94EA4258-D434-4272-BE56-A4E64720F5A2}"/>
              </a:ext>
            </a:extLst>
          </p:cNvPr>
          <p:cNvGrpSpPr/>
          <p:nvPr/>
        </p:nvGrpSpPr>
        <p:grpSpPr>
          <a:xfrm>
            <a:off x="4965382" y="5324758"/>
            <a:ext cx="3959388" cy="257369"/>
            <a:chOff x="1597406" y="6020970"/>
            <a:chExt cx="6094616" cy="306825"/>
          </a:xfrm>
        </p:grpSpPr>
        <p:sp>
          <p:nvSpPr>
            <p:cNvPr id="138" name="TextBox 57">
              <a:extLst>
                <a:ext uri="{FF2B5EF4-FFF2-40B4-BE49-F238E27FC236}">
                  <a16:creationId xmlns:a16="http://schemas.microsoft.com/office/drawing/2014/main" id="{6F9629D7-234C-45BD-A12F-BFF39B075F05}"/>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618</a:t>
              </a:r>
            </a:p>
          </p:txBody>
        </p:sp>
        <p:sp>
          <p:nvSpPr>
            <p:cNvPr id="139" name="TextBox 58">
              <a:extLst>
                <a:ext uri="{FF2B5EF4-FFF2-40B4-BE49-F238E27FC236}">
                  <a16:creationId xmlns:a16="http://schemas.microsoft.com/office/drawing/2014/main" id="{DA149465-C254-4204-AB4B-C2C10A7039B3}"/>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515</a:t>
              </a:r>
            </a:p>
          </p:txBody>
        </p:sp>
        <p:sp>
          <p:nvSpPr>
            <p:cNvPr id="140" name="TextBox 59">
              <a:extLst>
                <a:ext uri="{FF2B5EF4-FFF2-40B4-BE49-F238E27FC236}">
                  <a16:creationId xmlns:a16="http://schemas.microsoft.com/office/drawing/2014/main" id="{83A67FD0-8E4B-4AE7-A151-36BF44839909}"/>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444</a:t>
              </a:r>
            </a:p>
          </p:txBody>
        </p:sp>
        <p:sp>
          <p:nvSpPr>
            <p:cNvPr id="141" name="TextBox 60">
              <a:extLst>
                <a:ext uri="{FF2B5EF4-FFF2-40B4-BE49-F238E27FC236}">
                  <a16:creationId xmlns:a16="http://schemas.microsoft.com/office/drawing/2014/main" id="{74779117-9ADC-4341-AC60-0905DB34A5DF}"/>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383</a:t>
              </a:r>
            </a:p>
          </p:txBody>
        </p:sp>
        <p:sp>
          <p:nvSpPr>
            <p:cNvPr id="142" name="TextBox 61">
              <a:extLst>
                <a:ext uri="{FF2B5EF4-FFF2-40B4-BE49-F238E27FC236}">
                  <a16:creationId xmlns:a16="http://schemas.microsoft.com/office/drawing/2014/main" id="{3A1920E7-13F2-4862-8951-D097F50FBAC1}"/>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313</a:t>
              </a:r>
            </a:p>
          </p:txBody>
        </p:sp>
        <p:sp>
          <p:nvSpPr>
            <p:cNvPr id="143" name="TextBox 62">
              <a:extLst>
                <a:ext uri="{FF2B5EF4-FFF2-40B4-BE49-F238E27FC236}">
                  <a16:creationId xmlns:a16="http://schemas.microsoft.com/office/drawing/2014/main" id="{63D5989B-A33E-44F8-9E65-845FCC809638}"/>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196</a:t>
              </a:r>
            </a:p>
          </p:txBody>
        </p:sp>
        <p:sp>
          <p:nvSpPr>
            <p:cNvPr id="144" name="TextBox 63">
              <a:extLst>
                <a:ext uri="{FF2B5EF4-FFF2-40B4-BE49-F238E27FC236}">
                  <a16:creationId xmlns:a16="http://schemas.microsoft.com/office/drawing/2014/main" id="{37DF8632-6A6D-4ADD-8140-1E6049021C1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55</a:t>
              </a:r>
            </a:p>
          </p:txBody>
        </p:sp>
      </p:grpSp>
      <p:sp>
        <p:nvSpPr>
          <p:cNvPr id="1029" name="Freeform: Shape 1028">
            <a:extLst>
              <a:ext uri="{FF2B5EF4-FFF2-40B4-BE49-F238E27FC236}">
                <a16:creationId xmlns:a16="http://schemas.microsoft.com/office/drawing/2014/main" id="{8FF54220-4F8C-44A8-B805-F9BE1FD5F2F1}"/>
              </a:ext>
            </a:extLst>
          </p:cNvPr>
          <p:cNvSpPr/>
          <p:nvPr/>
        </p:nvSpPr>
        <p:spPr>
          <a:xfrm>
            <a:off x="5059457" y="2142663"/>
            <a:ext cx="3716224" cy="901863"/>
          </a:xfrm>
          <a:custGeom>
            <a:avLst/>
            <a:gdLst>
              <a:gd name="connsiteX0" fmla="*/ 5817302 w 5810250"/>
              <a:gd name="connsiteY0" fmla="*/ 1385348 h 1381125"/>
              <a:gd name="connsiteX1" fmla="*/ 5584958 w 5810250"/>
              <a:gd name="connsiteY1" fmla="*/ 1385348 h 1381125"/>
              <a:gd name="connsiteX2" fmla="*/ 5584958 w 5810250"/>
              <a:gd name="connsiteY2" fmla="*/ 1362116 h 1381125"/>
              <a:gd name="connsiteX3" fmla="*/ 5460076 w 5810250"/>
              <a:gd name="connsiteY3" fmla="*/ 1362116 h 1381125"/>
              <a:gd name="connsiteX4" fmla="*/ 5460076 w 5810250"/>
              <a:gd name="connsiteY4" fmla="*/ 1330170 h 1381125"/>
              <a:gd name="connsiteX5" fmla="*/ 5355520 w 5810250"/>
              <a:gd name="connsiteY5" fmla="*/ 1330170 h 1381125"/>
              <a:gd name="connsiteX6" fmla="*/ 5355520 w 5810250"/>
              <a:gd name="connsiteY6" fmla="*/ 1315644 h 1381125"/>
              <a:gd name="connsiteX7" fmla="*/ 5274195 w 5810250"/>
              <a:gd name="connsiteY7" fmla="*/ 1315644 h 1381125"/>
              <a:gd name="connsiteX8" fmla="*/ 5274195 w 5810250"/>
              <a:gd name="connsiteY8" fmla="*/ 1289507 h 1381125"/>
              <a:gd name="connsiteX9" fmla="*/ 4806604 w 5810250"/>
              <a:gd name="connsiteY9" fmla="*/ 1289507 h 1381125"/>
              <a:gd name="connsiteX10" fmla="*/ 4806604 w 5810250"/>
              <a:gd name="connsiteY10" fmla="*/ 1280792 h 1381125"/>
              <a:gd name="connsiteX11" fmla="*/ 4545219 w 5810250"/>
              <a:gd name="connsiteY11" fmla="*/ 1280792 h 1381125"/>
              <a:gd name="connsiteX12" fmla="*/ 4545219 w 5810250"/>
              <a:gd name="connsiteY12" fmla="*/ 1243035 h 1381125"/>
              <a:gd name="connsiteX13" fmla="*/ 4434852 w 5810250"/>
              <a:gd name="connsiteY13" fmla="*/ 1243035 h 1381125"/>
              <a:gd name="connsiteX14" fmla="*/ 4434852 w 5810250"/>
              <a:gd name="connsiteY14" fmla="*/ 1211088 h 1381125"/>
              <a:gd name="connsiteX15" fmla="*/ 4382579 w 5810250"/>
              <a:gd name="connsiteY15" fmla="*/ 1211088 h 1381125"/>
              <a:gd name="connsiteX16" fmla="*/ 4382579 w 5810250"/>
              <a:gd name="connsiteY16" fmla="*/ 1196572 h 1381125"/>
              <a:gd name="connsiteX17" fmla="*/ 4315780 w 5810250"/>
              <a:gd name="connsiteY17" fmla="*/ 1196572 h 1381125"/>
              <a:gd name="connsiteX18" fmla="*/ 4315780 w 5810250"/>
              <a:gd name="connsiteY18" fmla="*/ 1176236 h 1381125"/>
              <a:gd name="connsiteX19" fmla="*/ 4095057 w 5810250"/>
              <a:gd name="connsiteY19" fmla="*/ 1176236 h 1381125"/>
              <a:gd name="connsiteX20" fmla="*/ 4095057 w 5810250"/>
              <a:gd name="connsiteY20" fmla="*/ 1153005 h 1381125"/>
              <a:gd name="connsiteX21" fmla="*/ 3894661 w 5810250"/>
              <a:gd name="connsiteY21" fmla="*/ 1153005 h 1381125"/>
              <a:gd name="connsiteX22" fmla="*/ 3894661 w 5810250"/>
              <a:gd name="connsiteY22" fmla="*/ 1126868 h 1381125"/>
              <a:gd name="connsiteX23" fmla="*/ 3644887 w 5810250"/>
              <a:gd name="connsiteY23" fmla="*/ 1126868 h 1381125"/>
              <a:gd name="connsiteX24" fmla="*/ 3644887 w 5810250"/>
              <a:gd name="connsiteY24" fmla="*/ 1092016 h 1381125"/>
              <a:gd name="connsiteX25" fmla="*/ 3209242 w 5810250"/>
              <a:gd name="connsiteY25" fmla="*/ 1092016 h 1381125"/>
              <a:gd name="connsiteX26" fmla="*/ 3209242 w 5810250"/>
              <a:gd name="connsiteY26" fmla="*/ 1071680 h 1381125"/>
              <a:gd name="connsiteX27" fmla="*/ 2852016 w 5810250"/>
              <a:gd name="connsiteY27" fmla="*/ 1071680 h 1381125"/>
              <a:gd name="connsiteX28" fmla="*/ 2852016 w 5810250"/>
              <a:gd name="connsiteY28" fmla="*/ 1031027 h 1381125"/>
              <a:gd name="connsiteX29" fmla="*/ 2709703 w 5810250"/>
              <a:gd name="connsiteY29" fmla="*/ 1031027 h 1381125"/>
              <a:gd name="connsiteX30" fmla="*/ 2709703 w 5810250"/>
              <a:gd name="connsiteY30" fmla="*/ 1001986 h 1381125"/>
              <a:gd name="connsiteX31" fmla="*/ 2535453 w 5810250"/>
              <a:gd name="connsiteY31" fmla="*/ 1001986 h 1381125"/>
              <a:gd name="connsiteX32" fmla="*/ 2535453 w 5810250"/>
              <a:gd name="connsiteY32" fmla="*/ 970039 h 1381125"/>
              <a:gd name="connsiteX33" fmla="*/ 2442508 w 5810250"/>
              <a:gd name="connsiteY33" fmla="*/ 970039 h 1381125"/>
              <a:gd name="connsiteX34" fmla="*/ 2442508 w 5810250"/>
              <a:gd name="connsiteY34" fmla="*/ 938083 h 1381125"/>
              <a:gd name="connsiteX35" fmla="*/ 2387330 w 5810250"/>
              <a:gd name="connsiteY35" fmla="*/ 938083 h 1381125"/>
              <a:gd name="connsiteX36" fmla="*/ 2387330 w 5810250"/>
              <a:gd name="connsiteY36" fmla="*/ 909044 h 1381125"/>
              <a:gd name="connsiteX37" fmla="*/ 2291489 w 5810250"/>
              <a:gd name="connsiteY37" fmla="*/ 909044 h 1381125"/>
              <a:gd name="connsiteX38" fmla="*/ 2291489 w 5810250"/>
              <a:gd name="connsiteY38" fmla="*/ 868384 h 1381125"/>
              <a:gd name="connsiteX39" fmla="*/ 2175313 w 5810250"/>
              <a:gd name="connsiteY39" fmla="*/ 868384 h 1381125"/>
              <a:gd name="connsiteX40" fmla="*/ 2175313 w 5810250"/>
              <a:gd name="connsiteY40" fmla="*/ 850958 h 1381125"/>
              <a:gd name="connsiteX41" fmla="*/ 2099808 w 5810250"/>
              <a:gd name="connsiteY41" fmla="*/ 850958 h 1381125"/>
              <a:gd name="connsiteX42" fmla="*/ 2099808 w 5810250"/>
              <a:gd name="connsiteY42" fmla="*/ 830628 h 1381125"/>
              <a:gd name="connsiteX43" fmla="*/ 1934263 w 5810250"/>
              <a:gd name="connsiteY43" fmla="*/ 830628 h 1381125"/>
              <a:gd name="connsiteX44" fmla="*/ 1934263 w 5810250"/>
              <a:gd name="connsiteY44" fmla="*/ 810298 h 1381125"/>
              <a:gd name="connsiteX45" fmla="*/ 1884886 w 5810250"/>
              <a:gd name="connsiteY45" fmla="*/ 810298 h 1381125"/>
              <a:gd name="connsiteX46" fmla="*/ 1884886 w 5810250"/>
              <a:gd name="connsiteY46" fmla="*/ 789968 h 1381125"/>
              <a:gd name="connsiteX47" fmla="*/ 1794856 w 5810250"/>
              <a:gd name="connsiteY47" fmla="*/ 789968 h 1381125"/>
              <a:gd name="connsiteX48" fmla="*/ 1794856 w 5810250"/>
              <a:gd name="connsiteY48" fmla="*/ 734787 h 1381125"/>
              <a:gd name="connsiteX49" fmla="*/ 1736772 w 5810250"/>
              <a:gd name="connsiteY49" fmla="*/ 734787 h 1381125"/>
              <a:gd name="connsiteX50" fmla="*/ 1736772 w 5810250"/>
              <a:gd name="connsiteY50" fmla="*/ 697030 h 1381125"/>
              <a:gd name="connsiteX51" fmla="*/ 1649637 w 5810250"/>
              <a:gd name="connsiteY51" fmla="*/ 697030 h 1381125"/>
              <a:gd name="connsiteX52" fmla="*/ 1649637 w 5810250"/>
              <a:gd name="connsiteY52" fmla="*/ 682509 h 1381125"/>
              <a:gd name="connsiteX53" fmla="*/ 1510229 w 5810250"/>
              <a:gd name="connsiteY53" fmla="*/ 682509 h 1381125"/>
              <a:gd name="connsiteX54" fmla="*/ 1510229 w 5810250"/>
              <a:gd name="connsiteY54" fmla="*/ 604093 h 1381125"/>
              <a:gd name="connsiteX55" fmla="*/ 1396968 w 5810250"/>
              <a:gd name="connsiteY55" fmla="*/ 604093 h 1381125"/>
              <a:gd name="connsiteX56" fmla="*/ 1396968 w 5810250"/>
              <a:gd name="connsiteY56" fmla="*/ 572146 h 1381125"/>
              <a:gd name="connsiteX57" fmla="*/ 1306928 w 5810250"/>
              <a:gd name="connsiteY57" fmla="*/ 572146 h 1381125"/>
              <a:gd name="connsiteX58" fmla="*/ 1306928 w 5810250"/>
              <a:gd name="connsiteY58" fmla="*/ 546007 h 1381125"/>
              <a:gd name="connsiteX59" fmla="*/ 1254655 w 5810250"/>
              <a:gd name="connsiteY59" fmla="*/ 546007 h 1381125"/>
              <a:gd name="connsiteX60" fmla="*/ 1254655 w 5810250"/>
              <a:gd name="connsiteY60" fmla="*/ 511156 h 1381125"/>
              <a:gd name="connsiteX61" fmla="*/ 1187856 w 5810250"/>
              <a:gd name="connsiteY61" fmla="*/ 511156 h 1381125"/>
              <a:gd name="connsiteX62" fmla="*/ 1187856 w 5810250"/>
              <a:gd name="connsiteY62" fmla="*/ 461783 h 1381125"/>
              <a:gd name="connsiteX63" fmla="*/ 1147194 w 5810250"/>
              <a:gd name="connsiteY63" fmla="*/ 461783 h 1381125"/>
              <a:gd name="connsiteX64" fmla="*/ 1147194 w 5810250"/>
              <a:gd name="connsiteY64" fmla="*/ 429835 h 1381125"/>
              <a:gd name="connsiteX65" fmla="*/ 1092015 w 5810250"/>
              <a:gd name="connsiteY65" fmla="*/ 429835 h 1381125"/>
              <a:gd name="connsiteX66" fmla="*/ 1092015 w 5810250"/>
              <a:gd name="connsiteY66" fmla="*/ 412410 h 1381125"/>
              <a:gd name="connsiteX67" fmla="*/ 1054258 w 5810250"/>
              <a:gd name="connsiteY67" fmla="*/ 412410 h 1381125"/>
              <a:gd name="connsiteX68" fmla="*/ 1054258 w 5810250"/>
              <a:gd name="connsiteY68" fmla="*/ 383367 h 1381125"/>
              <a:gd name="connsiteX69" fmla="*/ 1019406 w 5810250"/>
              <a:gd name="connsiteY69" fmla="*/ 383367 h 1381125"/>
              <a:gd name="connsiteX70" fmla="*/ 1019406 w 5810250"/>
              <a:gd name="connsiteY70" fmla="*/ 342706 h 1381125"/>
              <a:gd name="connsiteX71" fmla="*/ 952607 w 5810250"/>
              <a:gd name="connsiteY71" fmla="*/ 342706 h 1381125"/>
              <a:gd name="connsiteX72" fmla="*/ 952607 w 5810250"/>
              <a:gd name="connsiteY72" fmla="*/ 284621 h 1381125"/>
              <a:gd name="connsiteX73" fmla="*/ 874193 w 5810250"/>
              <a:gd name="connsiteY73" fmla="*/ 284621 h 1381125"/>
              <a:gd name="connsiteX74" fmla="*/ 874193 w 5810250"/>
              <a:gd name="connsiteY74" fmla="*/ 252674 h 1381125"/>
              <a:gd name="connsiteX75" fmla="*/ 827724 w 5810250"/>
              <a:gd name="connsiteY75" fmla="*/ 252674 h 1381125"/>
              <a:gd name="connsiteX76" fmla="*/ 827724 w 5810250"/>
              <a:gd name="connsiteY76" fmla="*/ 223630 h 1381125"/>
              <a:gd name="connsiteX77" fmla="*/ 775446 w 5810250"/>
              <a:gd name="connsiteY77" fmla="*/ 223630 h 1381125"/>
              <a:gd name="connsiteX78" fmla="*/ 775446 w 5810250"/>
              <a:gd name="connsiteY78" fmla="*/ 203300 h 1381125"/>
              <a:gd name="connsiteX79" fmla="*/ 665083 w 5810250"/>
              <a:gd name="connsiteY79" fmla="*/ 203300 h 1381125"/>
              <a:gd name="connsiteX80" fmla="*/ 665083 w 5810250"/>
              <a:gd name="connsiteY80" fmla="*/ 180066 h 1381125"/>
              <a:gd name="connsiteX81" fmla="*/ 586667 w 5810250"/>
              <a:gd name="connsiteY81" fmla="*/ 180066 h 1381125"/>
              <a:gd name="connsiteX82" fmla="*/ 586667 w 5810250"/>
              <a:gd name="connsiteY82" fmla="*/ 159736 h 1381125"/>
              <a:gd name="connsiteX83" fmla="*/ 531486 w 5810250"/>
              <a:gd name="connsiteY83" fmla="*/ 159736 h 1381125"/>
              <a:gd name="connsiteX84" fmla="*/ 531486 w 5810250"/>
              <a:gd name="connsiteY84" fmla="*/ 130693 h 1381125"/>
              <a:gd name="connsiteX85" fmla="*/ 487922 w 5810250"/>
              <a:gd name="connsiteY85" fmla="*/ 130693 h 1381125"/>
              <a:gd name="connsiteX86" fmla="*/ 487922 w 5810250"/>
              <a:gd name="connsiteY86" fmla="*/ 101650 h 1381125"/>
              <a:gd name="connsiteX87" fmla="*/ 467592 w 5810250"/>
              <a:gd name="connsiteY87" fmla="*/ 101650 h 1381125"/>
              <a:gd name="connsiteX88" fmla="*/ 467592 w 5810250"/>
              <a:gd name="connsiteY88" fmla="*/ 69703 h 1381125"/>
              <a:gd name="connsiteX89" fmla="*/ 400793 w 5810250"/>
              <a:gd name="connsiteY89" fmla="*/ 69703 h 1381125"/>
              <a:gd name="connsiteX90" fmla="*/ 400793 w 5810250"/>
              <a:gd name="connsiteY90" fmla="*/ 49373 h 1381125"/>
              <a:gd name="connsiteX91" fmla="*/ 348516 w 5810250"/>
              <a:gd name="connsiteY91" fmla="*/ 49373 h 1381125"/>
              <a:gd name="connsiteX92" fmla="*/ 348516 w 5810250"/>
              <a:gd name="connsiteY92" fmla="*/ 29043 h 1381125"/>
              <a:gd name="connsiteX93" fmla="*/ 336898 w 5810250"/>
              <a:gd name="connsiteY93" fmla="*/ 29043 h 1381125"/>
              <a:gd name="connsiteX94" fmla="*/ 336898 w 5810250"/>
              <a:gd name="connsiteY94" fmla="*/ 17426 h 1381125"/>
              <a:gd name="connsiteX95" fmla="*/ 246865 w 5810250"/>
              <a:gd name="connsiteY95" fmla="*/ 17426 h 1381125"/>
              <a:gd name="connsiteX96" fmla="*/ 246865 w 5810250"/>
              <a:gd name="connsiteY96" fmla="*/ 0 h 1381125"/>
              <a:gd name="connsiteX97" fmla="*/ 0 w 5810250"/>
              <a:gd name="connsiteY97" fmla="*/ 0 h 138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0250" h="1381125">
                <a:moveTo>
                  <a:pt x="5817302" y="1385348"/>
                </a:moveTo>
                <a:lnTo>
                  <a:pt x="5584958" y="1385348"/>
                </a:lnTo>
                <a:lnTo>
                  <a:pt x="5584958" y="1362116"/>
                </a:lnTo>
                <a:lnTo>
                  <a:pt x="5460076" y="1362116"/>
                </a:lnTo>
                <a:lnTo>
                  <a:pt x="5460076" y="1330170"/>
                </a:lnTo>
                <a:lnTo>
                  <a:pt x="5355520" y="1330170"/>
                </a:lnTo>
                <a:lnTo>
                  <a:pt x="5355520" y="1315644"/>
                </a:lnTo>
                <a:lnTo>
                  <a:pt x="5274195" y="1315644"/>
                </a:lnTo>
                <a:lnTo>
                  <a:pt x="5274195" y="1289507"/>
                </a:lnTo>
                <a:lnTo>
                  <a:pt x="4806604" y="1289507"/>
                </a:lnTo>
                <a:lnTo>
                  <a:pt x="4806604" y="1280792"/>
                </a:lnTo>
                <a:lnTo>
                  <a:pt x="4545219" y="1280792"/>
                </a:lnTo>
                <a:lnTo>
                  <a:pt x="4545219" y="1243035"/>
                </a:lnTo>
                <a:lnTo>
                  <a:pt x="4434852" y="1243035"/>
                </a:lnTo>
                <a:lnTo>
                  <a:pt x="4434852" y="1211088"/>
                </a:lnTo>
                <a:lnTo>
                  <a:pt x="4382579" y="1211088"/>
                </a:lnTo>
                <a:lnTo>
                  <a:pt x="4382579" y="1196572"/>
                </a:lnTo>
                <a:lnTo>
                  <a:pt x="4315780" y="1196572"/>
                </a:lnTo>
                <a:lnTo>
                  <a:pt x="4315780" y="1176236"/>
                </a:lnTo>
                <a:lnTo>
                  <a:pt x="4095057" y="1176236"/>
                </a:lnTo>
                <a:lnTo>
                  <a:pt x="4095057" y="1153005"/>
                </a:lnTo>
                <a:lnTo>
                  <a:pt x="3894661" y="1153005"/>
                </a:lnTo>
                <a:lnTo>
                  <a:pt x="3894661" y="1126868"/>
                </a:lnTo>
                <a:lnTo>
                  <a:pt x="3644887" y="1126868"/>
                </a:lnTo>
                <a:lnTo>
                  <a:pt x="3644887" y="1092016"/>
                </a:lnTo>
                <a:lnTo>
                  <a:pt x="3209242" y="1092016"/>
                </a:lnTo>
                <a:lnTo>
                  <a:pt x="3209242" y="1071680"/>
                </a:lnTo>
                <a:lnTo>
                  <a:pt x="2852016" y="1071680"/>
                </a:lnTo>
                <a:lnTo>
                  <a:pt x="2852016" y="1031027"/>
                </a:lnTo>
                <a:lnTo>
                  <a:pt x="2709703" y="1031027"/>
                </a:lnTo>
                <a:lnTo>
                  <a:pt x="2709703" y="1001986"/>
                </a:lnTo>
                <a:lnTo>
                  <a:pt x="2535453" y="1001986"/>
                </a:lnTo>
                <a:lnTo>
                  <a:pt x="2535453" y="970039"/>
                </a:lnTo>
                <a:lnTo>
                  <a:pt x="2442508" y="970039"/>
                </a:lnTo>
                <a:lnTo>
                  <a:pt x="2442508" y="938083"/>
                </a:lnTo>
                <a:lnTo>
                  <a:pt x="2387330" y="938083"/>
                </a:lnTo>
                <a:lnTo>
                  <a:pt x="2387330" y="909044"/>
                </a:lnTo>
                <a:lnTo>
                  <a:pt x="2291489" y="909044"/>
                </a:lnTo>
                <a:lnTo>
                  <a:pt x="2291489" y="868384"/>
                </a:lnTo>
                <a:lnTo>
                  <a:pt x="2175313" y="868384"/>
                </a:lnTo>
                <a:lnTo>
                  <a:pt x="2175313" y="850958"/>
                </a:lnTo>
                <a:lnTo>
                  <a:pt x="2099808" y="850958"/>
                </a:lnTo>
                <a:lnTo>
                  <a:pt x="2099808" y="830628"/>
                </a:lnTo>
                <a:lnTo>
                  <a:pt x="1934263" y="830628"/>
                </a:lnTo>
                <a:lnTo>
                  <a:pt x="1934263" y="810298"/>
                </a:lnTo>
                <a:lnTo>
                  <a:pt x="1884886" y="810298"/>
                </a:lnTo>
                <a:lnTo>
                  <a:pt x="1884886" y="789968"/>
                </a:lnTo>
                <a:lnTo>
                  <a:pt x="1794856" y="789968"/>
                </a:lnTo>
                <a:lnTo>
                  <a:pt x="1794856" y="734787"/>
                </a:lnTo>
                <a:lnTo>
                  <a:pt x="1736772" y="734787"/>
                </a:lnTo>
                <a:lnTo>
                  <a:pt x="1736772" y="697030"/>
                </a:lnTo>
                <a:lnTo>
                  <a:pt x="1649637" y="697030"/>
                </a:lnTo>
                <a:lnTo>
                  <a:pt x="1649637" y="682509"/>
                </a:lnTo>
                <a:lnTo>
                  <a:pt x="1510229" y="682509"/>
                </a:lnTo>
                <a:lnTo>
                  <a:pt x="1510229" y="604093"/>
                </a:lnTo>
                <a:lnTo>
                  <a:pt x="1396968" y="604093"/>
                </a:lnTo>
                <a:lnTo>
                  <a:pt x="1396968" y="572146"/>
                </a:lnTo>
                <a:lnTo>
                  <a:pt x="1306928" y="572146"/>
                </a:lnTo>
                <a:lnTo>
                  <a:pt x="1306928" y="546007"/>
                </a:lnTo>
                <a:lnTo>
                  <a:pt x="1254655" y="546007"/>
                </a:lnTo>
                <a:lnTo>
                  <a:pt x="1254655" y="511156"/>
                </a:lnTo>
                <a:lnTo>
                  <a:pt x="1187856" y="511156"/>
                </a:lnTo>
                <a:lnTo>
                  <a:pt x="1187856" y="461783"/>
                </a:lnTo>
                <a:lnTo>
                  <a:pt x="1147194" y="461783"/>
                </a:lnTo>
                <a:lnTo>
                  <a:pt x="1147194" y="429835"/>
                </a:lnTo>
                <a:lnTo>
                  <a:pt x="1092015" y="429835"/>
                </a:lnTo>
                <a:lnTo>
                  <a:pt x="1092015" y="412410"/>
                </a:lnTo>
                <a:lnTo>
                  <a:pt x="1054258" y="412410"/>
                </a:lnTo>
                <a:lnTo>
                  <a:pt x="1054258" y="383367"/>
                </a:lnTo>
                <a:lnTo>
                  <a:pt x="1019406" y="383367"/>
                </a:lnTo>
                <a:lnTo>
                  <a:pt x="1019406" y="342706"/>
                </a:lnTo>
                <a:lnTo>
                  <a:pt x="952607" y="342706"/>
                </a:lnTo>
                <a:lnTo>
                  <a:pt x="952607" y="284621"/>
                </a:lnTo>
                <a:lnTo>
                  <a:pt x="874193" y="284621"/>
                </a:lnTo>
                <a:lnTo>
                  <a:pt x="874193" y="252674"/>
                </a:lnTo>
                <a:lnTo>
                  <a:pt x="827724" y="252674"/>
                </a:lnTo>
                <a:lnTo>
                  <a:pt x="827724" y="223630"/>
                </a:lnTo>
                <a:lnTo>
                  <a:pt x="775446" y="223630"/>
                </a:lnTo>
                <a:lnTo>
                  <a:pt x="775446" y="203300"/>
                </a:lnTo>
                <a:lnTo>
                  <a:pt x="665083" y="203300"/>
                </a:lnTo>
                <a:lnTo>
                  <a:pt x="665083" y="180066"/>
                </a:lnTo>
                <a:lnTo>
                  <a:pt x="586667" y="180066"/>
                </a:lnTo>
                <a:lnTo>
                  <a:pt x="586667" y="159736"/>
                </a:lnTo>
                <a:lnTo>
                  <a:pt x="531486" y="159736"/>
                </a:lnTo>
                <a:lnTo>
                  <a:pt x="531486" y="130693"/>
                </a:lnTo>
                <a:lnTo>
                  <a:pt x="487922" y="130693"/>
                </a:lnTo>
                <a:lnTo>
                  <a:pt x="487922" y="101650"/>
                </a:lnTo>
                <a:lnTo>
                  <a:pt x="467592" y="101650"/>
                </a:lnTo>
                <a:lnTo>
                  <a:pt x="467592" y="69703"/>
                </a:lnTo>
                <a:lnTo>
                  <a:pt x="400793" y="69703"/>
                </a:lnTo>
                <a:lnTo>
                  <a:pt x="400793" y="49373"/>
                </a:lnTo>
                <a:lnTo>
                  <a:pt x="348516" y="49373"/>
                </a:lnTo>
                <a:lnTo>
                  <a:pt x="348516" y="29043"/>
                </a:lnTo>
                <a:lnTo>
                  <a:pt x="336898" y="29043"/>
                </a:lnTo>
                <a:lnTo>
                  <a:pt x="336898" y="17426"/>
                </a:lnTo>
                <a:lnTo>
                  <a:pt x="246865" y="17426"/>
                </a:lnTo>
                <a:lnTo>
                  <a:pt x="2468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3FFC361E-AECD-4266-8E2B-FDAEBBE4C351}"/>
              </a:ext>
            </a:extLst>
          </p:cNvPr>
          <p:cNvSpPr/>
          <p:nvPr/>
        </p:nvSpPr>
        <p:spPr>
          <a:xfrm>
            <a:off x="5068744" y="2138870"/>
            <a:ext cx="3710132" cy="808567"/>
          </a:xfrm>
          <a:custGeom>
            <a:avLst/>
            <a:gdLst>
              <a:gd name="connsiteX0" fmla="*/ 5802780 w 5800725"/>
              <a:gd name="connsiteY0" fmla="*/ 1240138 h 1238250"/>
              <a:gd name="connsiteX1" fmla="*/ 5695319 w 5800725"/>
              <a:gd name="connsiteY1" fmla="*/ 1240138 h 1238250"/>
              <a:gd name="connsiteX2" fmla="*/ 5695319 w 5800725"/>
              <a:gd name="connsiteY2" fmla="*/ 1222707 h 1238250"/>
              <a:gd name="connsiteX3" fmla="*/ 5634330 w 5800725"/>
              <a:gd name="connsiteY3" fmla="*/ 1222707 h 1238250"/>
              <a:gd name="connsiteX4" fmla="*/ 5634330 w 5800725"/>
              <a:gd name="connsiteY4" fmla="*/ 1199476 h 1238250"/>
              <a:gd name="connsiteX5" fmla="*/ 5553006 w 5800725"/>
              <a:gd name="connsiteY5" fmla="*/ 1199476 h 1238250"/>
              <a:gd name="connsiteX6" fmla="*/ 5553006 w 5800725"/>
              <a:gd name="connsiteY6" fmla="*/ 1170434 h 1238250"/>
              <a:gd name="connsiteX7" fmla="*/ 5120266 w 5800725"/>
              <a:gd name="connsiteY7" fmla="*/ 1170434 h 1238250"/>
              <a:gd name="connsiteX8" fmla="*/ 5120266 w 5800725"/>
              <a:gd name="connsiteY8" fmla="*/ 1155908 h 1238250"/>
              <a:gd name="connsiteX9" fmla="*/ 4844365 w 5800725"/>
              <a:gd name="connsiteY9" fmla="*/ 1155908 h 1238250"/>
              <a:gd name="connsiteX10" fmla="*/ 4844365 w 5800725"/>
              <a:gd name="connsiteY10" fmla="*/ 1135582 h 1238250"/>
              <a:gd name="connsiteX11" fmla="*/ 4556833 w 5800725"/>
              <a:gd name="connsiteY11" fmla="*/ 1135582 h 1238250"/>
              <a:gd name="connsiteX12" fmla="*/ 4556833 w 5800725"/>
              <a:gd name="connsiteY12" fmla="*/ 1129772 h 1238250"/>
              <a:gd name="connsiteX13" fmla="*/ 4437762 w 5800725"/>
              <a:gd name="connsiteY13" fmla="*/ 1129772 h 1238250"/>
              <a:gd name="connsiteX14" fmla="*/ 4437762 w 5800725"/>
              <a:gd name="connsiteY14" fmla="*/ 1106540 h 1238250"/>
              <a:gd name="connsiteX15" fmla="*/ 4336111 w 5800725"/>
              <a:gd name="connsiteY15" fmla="*/ 1106540 h 1238250"/>
              <a:gd name="connsiteX16" fmla="*/ 4336111 w 5800725"/>
              <a:gd name="connsiteY16" fmla="*/ 1100730 h 1238250"/>
              <a:gd name="connsiteX17" fmla="*/ 4336111 w 5800725"/>
              <a:gd name="connsiteY17" fmla="*/ 1100730 h 1238250"/>
              <a:gd name="connsiteX18" fmla="*/ 4336111 w 5800725"/>
              <a:gd name="connsiteY18" fmla="*/ 1077489 h 1238250"/>
              <a:gd name="connsiteX19" fmla="*/ 4005022 w 5800725"/>
              <a:gd name="connsiteY19" fmla="*/ 1077489 h 1238250"/>
              <a:gd name="connsiteX20" fmla="*/ 4005022 w 5800725"/>
              <a:gd name="connsiteY20" fmla="*/ 1065878 h 1238250"/>
              <a:gd name="connsiteX21" fmla="*/ 3941128 w 5800725"/>
              <a:gd name="connsiteY21" fmla="*/ 1065878 h 1238250"/>
              <a:gd name="connsiteX22" fmla="*/ 3941128 w 5800725"/>
              <a:gd name="connsiteY22" fmla="*/ 1036836 h 1238250"/>
              <a:gd name="connsiteX23" fmla="*/ 3537430 w 5800725"/>
              <a:gd name="connsiteY23" fmla="*/ 1036836 h 1238250"/>
              <a:gd name="connsiteX24" fmla="*/ 3537430 w 5800725"/>
              <a:gd name="connsiteY24" fmla="*/ 1016500 h 1238250"/>
              <a:gd name="connsiteX25" fmla="*/ 3278950 w 5800725"/>
              <a:gd name="connsiteY25" fmla="*/ 1016500 h 1238250"/>
              <a:gd name="connsiteX26" fmla="*/ 3278950 w 5800725"/>
              <a:gd name="connsiteY26" fmla="*/ 990364 h 1238250"/>
              <a:gd name="connsiteX27" fmla="*/ 3151162 w 5800725"/>
              <a:gd name="connsiteY27" fmla="*/ 990364 h 1238250"/>
              <a:gd name="connsiteX28" fmla="*/ 3151162 w 5800725"/>
              <a:gd name="connsiteY28" fmla="*/ 999079 h 1238250"/>
              <a:gd name="connsiteX29" fmla="*/ 3081459 w 5800725"/>
              <a:gd name="connsiteY29" fmla="*/ 999079 h 1238250"/>
              <a:gd name="connsiteX30" fmla="*/ 3081459 w 5800725"/>
              <a:gd name="connsiteY30" fmla="*/ 984553 h 1238250"/>
              <a:gd name="connsiteX31" fmla="*/ 3032081 w 5800725"/>
              <a:gd name="connsiteY31" fmla="*/ 984553 h 1238250"/>
              <a:gd name="connsiteX32" fmla="*/ 3032081 w 5800725"/>
              <a:gd name="connsiteY32" fmla="*/ 955512 h 1238250"/>
              <a:gd name="connsiteX33" fmla="*/ 2805548 w 5800725"/>
              <a:gd name="connsiteY33" fmla="*/ 955512 h 1238250"/>
              <a:gd name="connsiteX34" fmla="*/ 2805548 w 5800725"/>
              <a:gd name="connsiteY34" fmla="*/ 943891 h 1238250"/>
              <a:gd name="connsiteX35" fmla="*/ 2642909 w 5800725"/>
              <a:gd name="connsiteY35" fmla="*/ 943891 h 1238250"/>
              <a:gd name="connsiteX36" fmla="*/ 2642909 w 5800725"/>
              <a:gd name="connsiteY36" fmla="*/ 911948 h 1238250"/>
              <a:gd name="connsiteX37" fmla="*/ 2555783 w 5800725"/>
              <a:gd name="connsiteY37" fmla="*/ 911948 h 1238250"/>
              <a:gd name="connsiteX38" fmla="*/ 2555783 w 5800725"/>
              <a:gd name="connsiteY38" fmla="*/ 894522 h 1238250"/>
              <a:gd name="connsiteX39" fmla="*/ 2335051 w 5800725"/>
              <a:gd name="connsiteY39" fmla="*/ 894522 h 1238250"/>
              <a:gd name="connsiteX40" fmla="*/ 2335051 w 5800725"/>
              <a:gd name="connsiteY40" fmla="*/ 885810 h 1238250"/>
              <a:gd name="connsiteX41" fmla="*/ 2274062 w 5800725"/>
              <a:gd name="connsiteY41" fmla="*/ 885810 h 1238250"/>
              <a:gd name="connsiteX42" fmla="*/ 2274062 w 5800725"/>
              <a:gd name="connsiteY42" fmla="*/ 888714 h 1238250"/>
              <a:gd name="connsiteX43" fmla="*/ 2184032 w 5800725"/>
              <a:gd name="connsiteY43" fmla="*/ 888714 h 1238250"/>
              <a:gd name="connsiteX44" fmla="*/ 2184032 w 5800725"/>
              <a:gd name="connsiteY44" fmla="*/ 865479 h 1238250"/>
              <a:gd name="connsiteX45" fmla="*/ 2096897 w 5800725"/>
              <a:gd name="connsiteY45" fmla="*/ 865479 h 1238250"/>
              <a:gd name="connsiteX46" fmla="*/ 2096897 w 5800725"/>
              <a:gd name="connsiteY46" fmla="*/ 839341 h 1238250"/>
              <a:gd name="connsiteX47" fmla="*/ 2038814 w 5800725"/>
              <a:gd name="connsiteY47" fmla="*/ 839341 h 1238250"/>
              <a:gd name="connsiteX48" fmla="*/ 2038814 w 5800725"/>
              <a:gd name="connsiteY48" fmla="*/ 824819 h 1238250"/>
              <a:gd name="connsiteX49" fmla="*/ 2001057 w 5800725"/>
              <a:gd name="connsiteY49" fmla="*/ 824819 h 1238250"/>
              <a:gd name="connsiteX50" fmla="*/ 2001057 w 5800725"/>
              <a:gd name="connsiteY50" fmla="*/ 789968 h 1238250"/>
              <a:gd name="connsiteX51" fmla="*/ 1957489 w 5800725"/>
              <a:gd name="connsiteY51" fmla="*/ 789968 h 1238250"/>
              <a:gd name="connsiteX52" fmla="*/ 1957489 w 5800725"/>
              <a:gd name="connsiteY52" fmla="*/ 781255 h 1238250"/>
              <a:gd name="connsiteX53" fmla="*/ 1905216 w 5800725"/>
              <a:gd name="connsiteY53" fmla="*/ 781255 h 1238250"/>
              <a:gd name="connsiteX54" fmla="*/ 1905216 w 5800725"/>
              <a:gd name="connsiteY54" fmla="*/ 758020 h 1238250"/>
              <a:gd name="connsiteX55" fmla="*/ 1861649 w 5800725"/>
              <a:gd name="connsiteY55" fmla="*/ 758020 h 1238250"/>
              <a:gd name="connsiteX56" fmla="*/ 1861649 w 5800725"/>
              <a:gd name="connsiteY56" fmla="*/ 752212 h 1238250"/>
              <a:gd name="connsiteX57" fmla="*/ 1762903 w 5800725"/>
              <a:gd name="connsiteY57" fmla="*/ 752212 h 1238250"/>
              <a:gd name="connsiteX58" fmla="*/ 1762903 w 5800725"/>
              <a:gd name="connsiteY58" fmla="*/ 731882 h 1238250"/>
              <a:gd name="connsiteX59" fmla="*/ 1681588 w 5800725"/>
              <a:gd name="connsiteY59" fmla="*/ 731882 h 1238250"/>
              <a:gd name="connsiteX60" fmla="*/ 1681588 w 5800725"/>
              <a:gd name="connsiteY60" fmla="*/ 702839 h 1238250"/>
              <a:gd name="connsiteX61" fmla="*/ 1655452 w 5800725"/>
              <a:gd name="connsiteY61" fmla="*/ 702839 h 1238250"/>
              <a:gd name="connsiteX62" fmla="*/ 1655452 w 5800725"/>
              <a:gd name="connsiteY62" fmla="*/ 673796 h 1238250"/>
              <a:gd name="connsiteX63" fmla="*/ 1620600 w 5800725"/>
              <a:gd name="connsiteY63" fmla="*/ 673796 h 1238250"/>
              <a:gd name="connsiteX64" fmla="*/ 1620600 w 5800725"/>
              <a:gd name="connsiteY64" fmla="*/ 647658 h 1238250"/>
              <a:gd name="connsiteX65" fmla="*/ 1492803 w 5800725"/>
              <a:gd name="connsiteY65" fmla="*/ 647658 h 1238250"/>
              <a:gd name="connsiteX66" fmla="*/ 1492803 w 5800725"/>
              <a:gd name="connsiteY66" fmla="*/ 589572 h 1238250"/>
              <a:gd name="connsiteX67" fmla="*/ 1388256 w 5800725"/>
              <a:gd name="connsiteY67" fmla="*/ 589572 h 1238250"/>
              <a:gd name="connsiteX68" fmla="*/ 1388256 w 5800725"/>
              <a:gd name="connsiteY68" fmla="*/ 548911 h 1238250"/>
              <a:gd name="connsiteX69" fmla="*/ 1344689 w 5800725"/>
              <a:gd name="connsiteY69" fmla="*/ 548911 h 1238250"/>
              <a:gd name="connsiteX70" fmla="*/ 1344689 w 5800725"/>
              <a:gd name="connsiteY70" fmla="*/ 531486 h 1238250"/>
              <a:gd name="connsiteX71" fmla="*/ 1306932 w 5800725"/>
              <a:gd name="connsiteY71" fmla="*/ 531486 h 1238250"/>
              <a:gd name="connsiteX72" fmla="*/ 1306932 w 5800725"/>
              <a:gd name="connsiteY72" fmla="*/ 511156 h 1238250"/>
              <a:gd name="connsiteX73" fmla="*/ 1277890 w 5800725"/>
              <a:gd name="connsiteY73" fmla="*/ 511156 h 1238250"/>
              <a:gd name="connsiteX74" fmla="*/ 1277890 w 5800725"/>
              <a:gd name="connsiteY74" fmla="*/ 482112 h 1238250"/>
              <a:gd name="connsiteX75" fmla="*/ 1205281 w 5800725"/>
              <a:gd name="connsiteY75" fmla="*/ 482112 h 1238250"/>
              <a:gd name="connsiteX76" fmla="*/ 1205281 w 5800725"/>
              <a:gd name="connsiteY76" fmla="*/ 444357 h 1238250"/>
              <a:gd name="connsiteX77" fmla="*/ 1077494 w 5800725"/>
              <a:gd name="connsiteY77" fmla="*/ 444357 h 1238250"/>
              <a:gd name="connsiteX78" fmla="*/ 1077494 w 5800725"/>
              <a:gd name="connsiteY78" fmla="*/ 383367 h 1238250"/>
              <a:gd name="connsiteX79" fmla="*/ 1036832 w 5800725"/>
              <a:gd name="connsiteY79" fmla="*/ 383367 h 1238250"/>
              <a:gd name="connsiteX80" fmla="*/ 1036832 w 5800725"/>
              <a:gd name="connsiteY80" fmla="*/ 328186 h 1238250"/>
              <a:gd name="connsiteX81" fmla="*/ 978748 w 5800725"/>
              <a:gd name="connsiteY81" fmla="*/ 328186 h 1238250"/>
              <a:gd name="connsiteX82" fmla="*/ 978748 w 5800725"/>
              <a:gd name="connsiteY82" fmla="*/ 284621 h 1238250"/>
              <a:gd name="connsiteX83" fmla="*/ 909044 w 5800725"/>
              <a:gd name="connsiteY83" fmla="*/ 284621 h 1238250"/>
              <a:gd name="connsiteX84" fmla="*/ 909044 w 5800725"/>
              <a:gd name="connsiteY84" fmla="*/ 246865 h 1238250"/>
              <a:gd name="connsiteX85" fmla="*/ 842245 w 5800725"/>
              <a:gd name="connsiteY85" fmla="*/ 246865 h 1238250"/>
              <a:gd name="connsiteX86" fmla="*/ 842245 w 5800725"/>
              <a:gd name="connsiteY86" fmla="*/ 226535 h 1238250"/>
              <a:gd name="connsiteX87" fmla="*/ 737690 w 5800725"/>
              <a:gd name="connsiteY87" fmla="*/ 226535 h 1238250"/>
              <a:gd name="connsiteX88" fmla="*/ 737690 w 5800725"/>
              <a:gd name="connsiteY88" fmla="*/ 194588 h 1238250"/>
              <a:gd name="connsiteX89" fmla="*/ 644753 w 5800725"/>
              <a:gd name="connsiteY89" fmla="*/ 194588 h 1238250"/>
              <a:gd name="connsiteX90" fmla="*/ 644753 w 5800725"/>
              <a:gd name="connsiteY90" fmla="*/ 168449 h 1238250"/>
              <a:gd name="connsiteX91" fmla="*/ 566337 w 5800725"/>
              <a:gd name="connsiteY91" fmla="*/ 168449 h 1238250"/>
              <a:gd name="connsiteX92" fmla="*/ 566337 w 5800725"/>
              <a:gd name="connsiteY92" fmla="*/ 136502 h 1238250"/>
              <a:gd name="connsiteX93" fmla="*/ 490825 w 5800725"/>
              <a:gd name="connsiteY93" fmla="*/ 136502 h 1238250"/>
              <a:gd name="connsiteX94" fmla="*/ 490825 w 5800725"/>
              <a:gd name="connsiteY94" fmla="*/ 104555 h 1238250"/>
              <a:gd name="connsiteX95" fmla="*/ 450166 w 5800725"/>
              <a:gd name="connsiteY95" fmla="*/ 104555 h 1238250"/>
              <a:gd name="connsiteX96" fmla="*/ 450166 w 5800725"/>
              <a:gd name="connsiteY96" fmla="*/ 63894 h 1238250"/>
              <a:gd name="connsiteX97" fmla="*/ 273004 w 5800725"/>
              <a:gd name="connsiteY97" fmla="*/ 63894 h 1238250"/>
              <a:gd name="connsiteX98" fmla="*/ 273004 w 5800725"/>
              <a:gd name="connsiteY98" fmla="*/ 46469 h 1238250"/>
              <a:gd name="connsiteX99" fmla="*/ 139406 w 5800725"/>
              <a:gd name="connsiteY99" fmla="*/ 46469 h 1238250"/>
              <a:gd name="connsiteX100" fmla="*/ 139406 w 5800725"/>
              <a:gd name="connsiteY100" fmla="*/ 26139 h 1238250"/>
              <a:gd name="connsiteX101" fmla="*/ 92937 w 5800725"/>
              <a:gd name="connsiteY101" fmla="*/ 26139 h 1238250"/>
              <a:gd name="connsiteX102" fmla="*/ 92937 w 5800725"/>
              <a:gd name="connsiteY102" fmla="*/ 0 h 1238250"/>
              <a:gd name="connsiteX103" fmla="*/ 0 w 5800725"/>
              <a:gd name="connsiteY103"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800725" h="1238250">
                <a:moveTo>
                  <a:pt x="5802780" y="1240138"/>
                </a:moveTo>
                <a:lnTo>
                  <a:pt x="5695319" y="1240138"/>
                </a:lnTo>
                <a:lnTo>
                  <a:pt x="5695319" y="1222707"/>
                </a:lnTo>
                <a:lnTo>
                  <a:pt x="5634330" y="1222707"/>
                </a:lnTo>
                <a:lnTo>
                  <a:pt x="5634330" y="1199476"/>
                </a:lnTo>
                <a:lnTo>
                  <a:pt x="5553006" y="1199476"/>
                </a:lnTo>
                <a:lnTo>
                  <a:pt x="5553006" y="1170434"/>
                </a:lnTo>
                <a:lnTo>
                  <a:pt x="5120266" y="1170434"/>
                </a:lnTo>
                <a:lnTo>
                  <a:pt x="5120266" y="1155908"/>
                </a:lnTo>
                <a:lnTo>
                  <a:pt x="4844365" y="1155908"/>
                </a:lnTo>
                <a:lnTo>
                  <a:pt x="4844365" y="1135582"/>
                </a:lnTo>
                <a:lnTo>
                  <a:pt x="4556833" y="1135582"/>
                </a:lnTo>
                <a:lnTo>
                  <a:pt x="4556833" y="1129772"/>
                </a:lnTo>
                <a:lnTo>
                  <a:pt x="4437762" y="1129772"/>
                </a:lnTo>
                <a:lnTo>
                  <a:pt x="4437762" y="1106540"/>
                </a:lnTo>
                <a:lnTo>
                  <a:pt x="4336111" y="1106540"/>
                </a:lnTo>
                <a:lnTo>
                  <a:pt x="4336111" y="1100730"/>
                </a:lnTo>
                <a:lnTo>
                  <a:pt x="4336111" y="1100730"/>
                </a:lnTo>
                <a:lnTo>
                  <a:pt x="4336111" y="1077489"/>
                </a:lnTo>
                <a:lnTo>
                  <a:pt x="4005022" y="1077489"/>
                </a:lnTo>
                <a:lnTo>
                  <a:pt x="4005022" y="1065878"/>
                </a:lnTo>
                <a:lnTo>
                  <a:pt x="3941128" y="1065878"/>
                </a:lnTo>
                <a:lnTo>
                  <a:pt x="3941128" y="1036836"/>
                </a:lnTo>
                <a:lnTo>
                  <a:pt x="3537430" y="1036836"/>
                </a:lnTo>
                <a:lnTo>
                  <a:pt x="3537430" y="1016500"/>
                </a:lnTo>
                <a:lnTo>
                  <a:pt x="3278950" y="1016500"/>
                </a:lnTo>
                <a:lnTo>
                  <a:pt x="3278950" y="990364"/>
                </a:lnTo>
                <a:lnTo>
                  <a:pt x="3151162" y="990364"/>
                </a:lnTo>
                <a:lnTo>
                  <a:pt x="3151162" y="999079"/>
                </a:lnTo>
                <a:lnTo>
                  <a:pt x="3081459" y="999079"/>
                </a:lnTo>
                <a:lnTo>
                  <a:pt x="3081459" y="984553"/>
                </a:lnTo>
                <a:lnTo>
                  <a:pt x="3032081" y="984553"/>
                </a:lnTo>
                <a:lnTo>
                  <a:pt x="3032081" y="955512"/>
                </a:lnTo>
                <a:lnTo>
                  <a:pt x="2805548" y="955512"/>
                </a:lnTo>
                <a:lnTo>
                  <a:pt x="2805548" y="943891"/>
                </a:lnTo>
                <a:lnTo>
                  <a:pt x="2642909" y="943891"/>
                </a:lnTo>
                <a:lnTo>
                  <a:pt x="2642909" y="911948"/>
                </a:lnTo>
                <a:lnTo>
                  <a:pt x="2555783" y="911948"/>
                </a:lnTo>
                <a:lnTo>
                  <a:pt x="2555783" y="894522"/>
                </a:lnTo>
                <a:lnTo>
                  <a:pt x="2335051" y="894522"/>
                </a:lnTo>
                <a:lnTo>
                  <a:pt x="2335051" y="885810"/>
                </a:lnTo>
                <a:lnTo>
                  <a:pt x="2274062" y="885810"/>
                </a:lnTo>
                <a:lnTo>
                  <a:pt x="2274062" y="888714"/>
                </a:lnTo>
                <a:lnTo>
                  <a:pt x="2184032" y="888714"/>
                </a:lnTo>
                <a:lnTo>
                  <a:pt x="2184032" y="865479"/>
                </a:lnTo>
                <a:lnTo>
                  <a:pt x="2096897" y="865479"/>
                </a:lnTo>
                <a:lnTo>
                  <a:pt x="2096897" y="839341"/>
                </a:lnTo>
                <a:lnTo>
                  <a:pt x="2038814" y="839341"/>
                </a:lnTo>
                <a:lnTo>
                  <a:pt x="2038814" y="824819"/>
                </a:lnTo>
                <a:lnTo>
                  <a:pt x="2001057" y="824819"/>
                </a:lnTo>
                <a:lnTo>
                  <a:pt x="2001057" y="789968"/>
                </a:lnTo>
                <a:lnTo>
                  <a:pt x="1957489" y="789968"/>
                </a:lnTo>
                <a:lnTo>
                  <a:pt x="1957489" y="781255"/>
                </a:lnTo>
                <a:lnTo>
                  <a:pt x="1905216" y="781255"/>
                </a:lnTo>
                <a:lnTo>
                  <a:pt x="1905216" y="758020"/>
                </a:lnTo>
                <a:lnTo>
                  <a:pt x="1861649" y="758020"/>
                </a:lnTo>
                <a:lnTo>
                  <a:pt x="1861649" y="752212"/>
                </a:lnTo>
                <a:lnTo>
                  <a:pt x="1762903" y="752212"/>
                </a:lnTo>
                <a:lnTo>
                  <a:pt x="1762903" y="731882"/>
                </a:lnTo>
                <a:lnTo>
                  <a:pt x="1681588" y="731882"/>
                </a:lnTo>
                <a:lnTo>
                  <a:pt x="1681588" y="702839"/>
                </a:lnTo>
                <a:lnTo>
                  <a:pt x="1655452" y="702839"/>
                </a:lnTo>
                <a:lnTo>
                  <a:pt x="1655452" y="673796"/>
                </a:lnTo>
                <a:lnTo>
                  <a:pt x="1620600" y="673796"/>
                </a:lnTo>
                <a:lnTo>
                  <a:pt x="1620600" y="647658"/>
                </a:lnTo>
                <a:lnTo>
                  <a:pt x="1492803" y="647658"/>
                </a:lnTo>
                <a:lnTo>
                  <a:pt x="1492803" y="589572"/>
                </a:lnTo>
                <a:lnTo>
                  <a:pt x="1388256" y="589572"/>
                </a:lnTo>
                <a:lnTo>
                  <a:pt x="1388256" y="548911"/>
                </a:lnTo>
                <a:lnTo>
                  <a:pt x="1344689" y="548911"/>
                </a:lnTo>
                <a:lnTo>
                  <a:pt x="1344689" y="531486"/>
                </a:lnTo>
                <a:lnTo>
                  <a:pt x="1306932" y="531486"/>
                </a:lnTo>
                <a:lnTo>
                  <a:pt x="1306932" y="511156"/>
                </a:lnTo>
                <a:lnTo>
                  <a:pt x="1277890" y="511156"/>
                </a:lnTo>
                <a:lnTo>
                  <a:pt x="1277890" y="482112"/>
                </a:lnTo>
                <a:lnTo>
                  <a:pt x="1205281" y="482112"/>
                </a:lnTo>
                <a:lnTo>
                  <a:pt x="1205281" y="444357"/>
                </a:lnTo>
                <a:lnTo>
                  <a:pt x="1077494" y="444357"/>
                </a:lnTo>
                <a:lnTo>
                  <a:pt x="1077494" y="383367"/>
                </a:lnTo>
                <a:lnTo>
                  <a:pt x="1036832" y="383367"/>
                </a:lnTo>
                <a:lnTo>
                  <a:pt x="1036832" y="328186"/>
                </a:lnTo>
                <a:lnTo>
                  <a:pt x="978748" y="328186"/>
                </a:lnTo>
                <a:lnTo>
                  <a:pt x="978748" y="284621"/>
                </a:lnTo>
                <a:lnTo>
                  <a:pt x="909044" y="284621"/>
                </a:lnTo>
                <a:lnTo>
                  <a:pt x="909044" y="246865"/>
                </a:lnTo>
                <a:lnTo>
                  <a:pt x="842245" y="246865"/>
                </a:lnTo>
                <a:lnTo>
                  <a:pt x="842245" y="226535"/>
                </a:lnTo>
                <a:lnTo>
                  <a:pt x="737690" y="226535"/>
                </a:lnTo>
                <a:lnTo>
                  <a:pt x="737690" y="194588"/>
                </a:lnTo>
                <a:lnTo>
                  <a:pt x="644753" y="194588"/>
                </a:lnTo>
                <a:lnTo>
                  <a:pt x="644753" y="168449"/>
                </a:lnTo>
                <a:lnTo>
                  <a:pt x="566337" y="168449"/>
                </a:lnTo>
                <a:lnTo>
                  <a:pt x="566337" y="136502"/>
                </a:lnTo>
                <a:lnTo>
                  <a:pt x="490825" y="136502"/>
                </a:lnTo>
                <a:lnTo>
                  <a:pt x="490825" y="104555"/>
                </a:lnTo>
                <a:lnTo>
                  <a:pt x="450166" y="104555"/>
                </a:lnTo>
                <a:lnTo>
                  <a:pt x="450166" y="63894"/>
                </a:lnTo>
                <a:lnTo>
                  <a:pt x="273004" y="63894"/>
                </a:lnTo>
                <a:lnTo>
                  <a:pt x="273004" y="46469"/>
                </a:lnTo>
                <a:lnTo>
                  <a:pt x="139406" y="46469"/>
                </a:lnTo>
                <a:lnTo>
                  <a:pt x="139406" y="26139"/>
                </a:lnTo>
                <a:lnTo>
                  <a:pt x="92937" y="26139"/>
                </a:lnTo>
                <a:lnTo>
                  <a:pt x="92937" y="0"/>
                </a:lnTo>
                <a:lnTo>
                  <a:pt x="0" y="0"/>
                </a:lnTo>
              </a:path>
            </a:pathLst>
          </a:custGeom>
          <a:noFill/>
          <a:ln w="19050" cap="flat">
            <a:solidFill>
              <a:srgbClr val="00B0F0"/>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3D926E0C-26AE-4CE8-916F-36626A5FC504}"/>
              </a:ext>
            </a:extLst>
          </p:cNvPr>
          <p:cNvSpPr/>
          <p:nvPr/>
        </p:nvSpPr>
        <p:spPr>
          <a:xfrm>
            <a:off x="5053884" y="2135077"/>
            <a:ext cx="3722316" cy="808567"/>
          </a:xfrm>
          <a:custGeom>
            <a:avLst/>
            <a:gdLst>
              <a:gd name="connsiteX0" fmla="*/ 5826014 w 5819775"/>
              <a:gd name="connsiteY0" fmla="*/ 1245946 h 1238250"/>
              <a:gd name="connsiteX1" fmla="*/ 5718553 w 5819775"/>
              <a:gd name="connsiteY1" fmla="*/ 1245946 h 1238250"/>
              <a:gd name="connsiteX2" fmla="*/ 5718553 w 5819775"/>
              <a:gd name="connsiteY2" fmla="*/ 1228515 h 1238250"/>
              <a:gd name="connsiteX3" fmla="*/ 5503640 w 5819775"/>
              <a:gd name="connsiteY3" fmla="*/ 1228515 h 1238250"/>
              <a:gd name="connsiteX4" fmla="*/ 5503640 w 5819775"/>
              <a:gd name="connsiteY4" fmla="*/ 1187853 h 1238250"/>
              <a:gd name="connsiteX5" fmla="*/ 5410696 w 5819775"/>
              <a:gd name="connsiteY5" fmla="*/ 1187853 h 1238250"/>
              <a:gd name="connsiteX6" fmla="*/ 5410696 w 5819775"/>
              <a:gd name="connsiteY6" fmla="*/ 1161717 h 1238250"/>
              <a:gd name="connsiteX7" fmla="*/ 5088322 w 5819775"/>
              <a:gd name="connsiteY7" fmla="*/ 1161717 h 1238250"/>
              <a:gd name="connsiteX8" fmla="*/ 5088322 w 5819775"/>
              <a:gd name="connsiteY8" fmla="*/ 1126865 h 1238250"/>
              <a:gd name="connsiteX9" fmla="*/ 4734001 w 5819775"/>
              <a:gd name="connsiteY9" fmla="*/ 1126865 h 1238250"/>
              <a:gd name="connsiteX10" fmla="*/ 4734001 w 5819775"/>
              <a:gd name="connsiteY10" fmla="*/ 1103633 h 1238250"/>
              <a:gd name="connsiteX11" fmla="*/ 4675918 w 5819775"/>
              <a:gd name="connsiteY11" fmla="*/ 1103633 h 1238250"/>
              <a:gd name="connsiteX12" fmla="*/ 4675918 w 5819775"/>
              <a:gd name="connsiteY12" fmla="*/ 1062971 h 1238250"/>
              <a:gd name="connsiteX13" fmla="*/ 4458091 w 5819775"/>
              <a:gd name="connsiteY13" fmla="*/ 1062971 h 1238250"/>
              <a:gd name="connsiteX14" fmla="*/ 4458091 w 5819775"/>
              <a:gd name="connsiteY14" fmla="*/ 1057161 h 1238250"/>
              <a:gd name="connsiteX15" fmla="*/ 4405818 w 5819775"/>
              <a:gd name="connsiteY15" fmla="*/ 1057161 h 1238250"/>
              <a:gd name="connsiteX16" fmla="*/ 4405818 w 5819775"/>
              <a:gd name="connsiteY16" fmla="*/ 1031024 h 1238250"/>
              <a:gd name="connsiteX17" fmla="*/ 4292546 w 5819775"/>
              <a:gd name="connsiteY17" fmla="*/ 1031024 h 1238250"/>
              <a:gd name="connsiteX18" fmla="*/ 4292546 w 5819775"/>
              <a:gd name="connsiteY18" fmla="*/ 1010698 h 1238250"/>
              <a:gd name="connsiteX19" fmla="*/ 4016635 w 5819775"/>
              <a:gd name="connsiteY19" fmla="*/ 1010698 h 1238250"/>
              <a:gd name="connsiteX20" fmla="*/ 4016635 w 5819775"/>
              <a:gd name="connsiteY20" fmla="*/ 1001982 h 1238250"/>
              <a:gd name="connsiteX21" fmla="*/ 3946932 w 5819775"/>
              <a:gd name="connsiteY21" fmla="*/ 1001982 h 1238250"/>
              <a:gd name="connsiteX22" fmla="*/ 3946932 w 5819775"/>
              <a:gd name="connsiteY22" fmla="*/ 975846 h 1238250"/>
              <a:gd name="connsiteX23" fmla="*/ 3717493 w 5819775"/>
              <a:gd name="connsiteY23" fmla="*/ 975846 h 1238250"/>
              <a:gd name="connsiteX24" fmla="*/ 3717493 w 5819775"/>
              <a:gd name="connsiteY24" fmla="*/ 946800 h 1238250"/>
              <a:gd name="connsiteX25" fmla="*/ 3639084 w 5819775"/>
              <a:gd name="connsiteY25" fmla="*/ 946800 h 1238250"/>
              <a:gd name="connsiteX26" fmla="*/ 3639084 w 5819775"/>
              <a:gd name="connsiteY26" fmla="*/ 926470 h 1238250"/>
              <a:gd name="connsiteX27" fmla="*/ 3412541 w 5819775"/>
              <a:gd name="connsiteY27" fmla="*/ 926470 h 1238250"/>
              <a:gd name="connsiteX28" fmla="*/ 3412541 w 5819775"/>
              <a:gd name="connsiteY28" fmla="*/ 906140 h 1238250"/>
              <a:gd name="connsiteX29" fmla="*/ 3258617 w 5819775"/>
              <a:gd name="connsiteY29" fmla="*/ 906140 h 1238250"/>
              <a:gd name="connsiteX30" fmla="*/ 3258617 w 5819775"/>
              <a:gd name="connsiteY30" fmla="*/ 874192 h 1238250"/>
              <a:gd name="connsiteX31" fmla="*/ 2866539 w 5819775"/>
              <a:gd name="connsiteY31" fmla="*/ 874192 h 1238250"/>
              <a:gd name="connsiteX32" fmla="*/ 2866539 w 5819775"/>
              <a:gd name="connsiteY32" fmla="*/ 842245 h 1238250"/>
              <a:gd name="connsiteX33" fmla="*/ 2666143 w 5819775"/>
              <a:gd name="connsiteY33" fmla="*/ 842245 h 1238250"/>
              <a:gd name="connsiteX34" fmla="*/ 2666143 w 5819775"/>
              <a:gd name="connsiteY34" fmla="*/ 827723 h 1238250"/>
              <a:gd name="connsiteX35" fmla="*/ 2547061 w 5819775"/>
              <a:gd name="connsiteY35" fmla="*/ 827723 h 1238250"/>
              <a:gd name="connsiteX36" fmla="*/ 2547061 w 5819775"/>
              <a:gd name="connsiteY36" fmla="*/ 801585 h 1238250"/>
              <a:gd name="connsiteX37" fmla="*/ 2396042 w 5819775"/>
              <a:gd name="connsiteY37" fmla="*/ 801585 h 1238250"/>
              <a:gd name="connsiteX38" fmla="*/ 2396042 w 5819775"/>
              <a:gd name="connsiteY38" fmla="*/ 772542 h 1238250"/>
              <a:gd name="connsiteX39" fmla="*/ 2346665 w 5819775"/>
              <a:gd name="connsiteY39" fmla="*/ 772542 h 1238250"/>
              <a:gd name="connsiteX40" fmla="*/ 2346665 w 5819775"/>
              <a:gd name="connsiteY40" fmla="*/ 746404 h 1238250"/>
              <a:gd name="connsiteX41" fmla="*/ 2157889 w 5819775"/>
              <a:gd name="connsiteY41" fmla="*/ 746404 h 1238250"/>
              <a:gd name="connsiteX42" fmla="*/ 2157889 w 5819775"/>
              <a:gd name="connsiteY42" fmla="*/ 726074 h 1238250"/>
              <a:gd name="connsiteX43" fmla="*/ 2076574 w 5819775"/>
              <a:gd name="connsiteY43" fmla="*/ 726074 h 1238250"/>
              <a:gd name="connsiteX44" fmla="*/ 2076574 w 5819775"/>
              <a:gd name="connsiteY44" fmla="*/ 691222 h 1238250"/>
              <a:gd name="connsiteX45" fmla="*/ 2018481 w 5819775"/>
              <a:gd name="connsiteY45" fmla="*/ 691222 h 1238250"/>
              <a:gd name="connsiteX46" fmla="*/ 2018481 w 5819775"/>
              <a:gd name="connsiteY46" fmla="*/ 659275 h 1238250"/>
              <a:gd name="connsiteX47" fmla="*/ 1905219 w 5819775"/>
              <a:gd name="connsiteY47" fmla="*/ 659275 h 1238250"/>
              <a:gd name="connsiteX48" fmla="*/ 1905219 w 5819775"/>
              <a:gd name="connsiteY48" fmla="*/ 638945 h 1238250"/>
              <a:gd name="connsiteX49" fmla="*/ 1826800 w 5819775"/>
              <a:gd name="connsiteY49" fmla="*/ 638945 h 1238250"/>
              <a:gd name="connsiteX50" fmla="*/ 1826800 w 5819775"/>
              <a:gd name="connsiteY50" fmla="*/ 609902 h 1238250"/>
              <a:gd name="connsiteX51" fmla="*/ 1748381 w 5819775"/>
              <a:gd name="connsiteY51" fmla="*/ 609902 h 1238250"/>
              <a:gd name="connsiteX52" fmla="*/ 1748381 w 5819775"/>
              <a:gd name="connsiteY52" fmla="*/ 589572 h 1238250"/>
              <a:gd name="connsiteX53" fmla="*/ 1707728 w 5819775"/>
              <a:gd name="connsiteY53" fmla="*/ 589572 h 1238250"/>
              <a:gd name="connsiteX54" fmla="*/ 1707728 w 5819775"/>
              <a:gd name="connsiteY54" fmla="*/ 554720 h 1238250"/>
              <a:gd name="connsiteX55" fmla="*/ 1611887 w 5819775"/>
              <a:gd name="connsiteY55" fmla="*/ 554720 h 1238250"/>
              <a:gd name="connsiteX56" fmla="*/ 1611887 w 5819775"/>
              <a:gd name="connsiteY56" fmla="*/ 522773 h 1238250"/>
              <a:gd name="connsiteX57" fmla="*/ 1545088 w 5819775"/>
              <a:gd name="connsiteY57" fmla="*/ 522773 h 1238250"/>
              <a:gd name="connsiteX58" fmla="*/ 1545088 w 5819775"/>
              <a:gd name="connsiteY58" fmla="*/ 496634 h 1238250"/>
              <a:gd name="connsiteX59" fmla="*/ 1492806 w 5819775"/>
              <a:gd name="connsiteY59" fmla="*/ 496634 h 1238250"/>
              <a:gd name="connsiteX60" fmla="*/ 1492806 w 5819775"/>
              <a:gd name="connsiteY60" fmla="*/ 458878 h 1238250"/>
              <a:gd name="connsiteX61" fmla="*/ 1426007 w 5819775"/>
              <a:gd name="connsiteY61" fmla="*/ 458878 h 1238250"/>
              <a:gd name="connsiteX62" fmla="*/ 1426007 w 5819775"/>
              <a:gd name="connsiteY62" fmla="*/ 438548 h 1238250"/>
              <a:gd name="connsiteX63" fmla="*/ 1353398 w 5819775"/>
              <a:gd name="connsiteY63" fmla="*/ 438548 h 1238250"/>
              <a:gd name="connsiteX64" fmla="*/ 1353398 w 5819775"/>
              <a:gd name="connsiteY64" fmla="*/ 409505 h 1238250"/>
              <a:gd name="connsiteX65" fmla="*/ 1283694 w 5819775"/>
              <a:gd name="connsiteY65" fmla="*/ 409505 h 1238250"/>
              <a:gd name="connsiteX66" fmla="*/ 1283694 w 5819775"/>
              <a:gd name="connsiteY66" fmla="*/ 386271 h 1238250"/>
              <a:gd name="connsiteX67" fmla="*/ 1205284 w 5819775"/>
              <a:gd name="connsiteY67" fmla="*/ 386271 h 1238250"/>
              <a:gd name="connsiteX68" fmla="*/ 1205284 w 5819775"/>
              <a:gd name="connsiteY68" fmla="*/ 365941 h 1238250"/>
              <a:gd name="connsiteX69" fmla="*/ 1077497 w 5819775"/>
              <a:gd name="connsiteY69" fmla="*/ 365941 h 1238250"/>
              <a:gd name="connsiteX70" fmla="*/ 1077497 w 5819775"/>
              <a:gd name="connsiteY70" fmla="*/ 325281 h 1238250"/>
              <a:gd name="connsiteX71" fmla="*/ 1045550 w 5819775"/>
              <a:gd name="connsiteY71" fmla="*/ 325281 h 1238250"/>
              <a:gd name="connsiteX72" fmla="*/ 1045550 w 5819775"/>
              <a:gd name="connsiteY72" fmla="*/ 290430 h 1238250"/>
              <a:gd name="connsiteX73" fmla="*/ 990362 w 5819775"/>
              <a:gd name="connsiteY73" fmla="*/ 290430 h 1238250"/>
              <a:gd name="connsiteX74" fmla="*/ 990362 w 5819775"/>
              <a:gd name="connsiteY74" fmla="*/ 275908 h 1238250"/>
              <a:gd name="connsiteX75" fmla="*/ 940991 w 5819775"/>
              <a:gd name="connsiteY75" fmla="*/ 275908 h 1238250"/>
              <a:gd name="connsiteX76" fmla="*/ 940991 w 5819775"/>
              <a:gd name="connsiteY76" fmla="*/ 246865 h 1238250"/>
              <a:gd name="connsiteX77" fmla="*/ 882906 w 5819775"/>
              <a:gd name="connsiteY77" fmla="*/ 246865 h 1238250"/>
              <a:gd name="connsiteX78" fmla="*/ 882906 w 5819775"/>
              <a:gd name="connsiteY78" fmla="*/ 212013 h 1238250"/>
              <a:gd name="connsiteX79" fmla="*/ 824819 w 5819775"/>
              <a:gd name="connsiteY79" fmla="*/ 212013 h 1238250"/>
              <a:gd name="connsiteX80" fmla="*/ 824819 w 5819775"/>
              <a:gd name="connsiteY80" fmla="*/ 197492 h 1238250"/>
              <a:gd name="connsiteX81" fmla="*/ 766734 w 5819775"/>
              <a:gd name="connsiteY81" fmla="*/ 197492 h 1238250"/>
              <a:gd name="connsiteX82" fmla="*/ 766734 w 5819775"/>
              <a:gd name="connsiteY82" fmla="*/ 171353 h 1238250"/>
              <a:gd name="connsiteX83" fmla="*/ 731882 w 5819775"/>
              <a:gd name="connsiteY83" fmla="*/ 171353 h 1238250"/>
              <a:gd name="connsiteX84" fmla="*/ 731882 w 5819775"/>
              <a:gd name="connsiteY84" fmla="*/ 145214 h 1238250"/>
              <a:gd name="connsiteX85" fmla="*/ 656371 w 5819775"/>
              <a:gd name="connsiteY85" fmla="*/ 145214 h 1238250"/>
              <a:gd name="connsiteX86" fmla="*/ 656371 w 5819775"/>
              <a:gd name="connsiteY86" fmla="*/ 124884 h 1238250"/>
              <a:gd name="connsiteX87" fmla="*/ 560529 w 5819775"/>
              <a:gd name="connsiteY87" fmla="*/ 124884 h 1238250"/>
              <a:gd name="connsiteX88" fmla="*/ 560529 w 5819775"/>
              <a:gd name="connsiteY88" fmla="*/ 104555 h 1238250"/>
              <a:gd name="connsiteX89" fmla="*/ 514060 w 5819775"/>
              <a:gd name="connsiteY89" fmla="*/ 104555 h 1238250"/>
              <a:gd name="connsiteX90" fmla="*/ 514060 w 5819775"/>
              <a:gd name="connsiteY90" fmla="*/ 84225 h 1238250"/>
              <a:gd name="connsiteX91" fmla="*/ 453070 w 5819775"/>
              <a:gd name="connsiteY91" fmla="*/ 84225 h 1238250"/>
              <a:gd name="connsiteX92" fmla="*/ 453070 w 5819775"/>
              <a:gd name="connsiteY92" fmla="*/ 43564 h 1238250"/>
              <a:gd name="connsiteX93" fmla="*/ 357228 w 5819775"/>
              <a:gd name="connsiteY93" fmla="*/ 43564 h 1238250"/>
              <a:gd name="connsiteX94" fmla="*/ 357228 w 5819775"/>
              <a:gd name="connsiteY94" fmla="*/ 17426 h 1238250"/>
              <a:gd name="connsiteX95" fmla="*/ 281716 w 5819775"/>
              <a:gd name="connsiteY95" fmla="*/ 17426 h 1238250"/>
              <a:gd name="connsiteX96" fmla="*/ 281716 w 5819775"/>
              <a:gd name="connsiteY96" fmla="*/ 0 h 1238250"/>
              <a:gd name="connsiteX97" fmla="*/ 0 w 5819775"/>
              <a:gd name="connsiteY9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9775" h="1238250">
                <a:moveTo>
                  <a:pt x="5826014" y="1245946"/>
                </a:moveTo>
                <a:lnTo>
                  <a:pt x="5718553" y="1245946"/>
                </a:lnTo>
                <a:lnTo>
                  <a:pt x="5718553" y="1228515"/>
                </a:lnTo>
                <a:lnTo>
                  <a:pt x="5503640" y="1228515"/>
                </a:lnTo>
                <a:lnTo>
                  <a:pt x="5503640" y="1187853"/>
                </a:lnTo>
                <a:lnTo>
                  <a:pt x="5410696" y="1187853"/>
                </a:lnTo>
                <a:lnTo>
                  <a:pt x="5410696" y="1161717"/>
                </a:lnTo>
                <a:lnTo>
                  <a:pt x="5088322" y="1161717"/>
                </a:lnTo>
                <a:lnTo>
                  <a:pt x="5088322" y="1126865"/>
                </a:lnTo>
                <a:lnTo>
                  <a:pt x="4734001" y="1126865"/>
                </a:lnTo>
                <a:lnTo>
                  <a:pt x="4734001" y="1103633"/>
                </a:lnTo>
                <a:lnTo>
                  <a:pt x="4675918" y="1103633"/>
                </a:lnTo>
                <a:lnTo>
                  <a:pt x="4675918" y="1062971"/>
                </a:lnTo>
                <a:lnTo>
                  <a:pt x="4458091" y="1062971"/>
                </a:lnTo>
                <a:lnTo>
                  <a:pt x="4458091" y="1057161"/>
                </a:lnTo>
                <a:lnTo>
                  <a:pt x="4405818" y="1057161"/>
                </a:lnTo>
                <a:lnTo>
                  <a:pt x="4405818" y="1031024"/>
                </a:lnTo>
                <a:lnTo>
                  <a:pt x="4292546" y="1031024"/>
                </a:lnTo>
                <a:lnTo>
                  <a:pt x="4292546" y="1010698"/>
                </a:lnTo>
                <a:lnTo>
                  <a:pt x="4016635" y="1010698"/>
                </a:lnTo>
                <a:lnTo>
                  <a:pt x="4016635" y="1001982"/>
                </a:lnTo>
                <a:lnTo>
                  <a:pt x="3946932" y="1001982"/>
                </a:lnTo>
                <a:lnTo>
                  <a:pt x="3946932" y="975846"/>
                </a:lnTo>
                <a:lnTo>
                  <a:pt x="3717493" y="975846"/>
                </a:lnTo>
                <a:lnTo>
                  <a:pt x="3717493" y="946800"/>
                </a:lnTo>
                <a:lnTo>
                  <a:pt x="3639084" y="946800"/>
                </a:lnTo>
                <a:lnTo>
                  <a:pt x="3639084" y="926470"/>
                </a:lnTo>
                <a:lnTo>
                  <a:pt x="3412541" y="926470"/>
                </a:lnTo>
                <a:lnTo>
                  <a:pt x="3412541" y="906140"/>
                </a:lnTo>
                <a:lnTo>
                  <a:pt x="3258617" y="906140"/>
                </a:lnTo>
                <a:lnTo>
                  <a:pt x="3258617" y="874192"/>
                </a:lnTo>
                <a:lnTo>
                  <a:pt x="2866539" y="874192"/>
                </a:lnTo>
                <a:lnTo>
                  <a:pt x="2866539" y="842245"/>
                </a:lnTo>
                <a:lnTo>
                  <a:pt x="2666143" y="842245"/>
                </a:lnTo>
                <a:lnTo>
                  <a:pt x="2666143" y="827723"/>
                </a:lnTo>
                <a:lnTo>
                  <a:pt x="2547061" y="827723"/>
                </a:lnTo>
                <a:lnTo>
                  <a:pt x="2547061" y="801585"/>
                </a:lnTo>
                <a:lnTo>
                  <a:pt x="2396042" y="801585"/>
                </a:lnTo>
                <a:lnTo>
                  <a:pt x="2396042" y="772542"/>
                </a:lnTo>
                <a:lnTo>
                  <a:pt x="2346665" y="772542"/>
                </a:lnTo>
                <a:lnTo>
                  <a:pt x="2346665" y="746404"/>
                </a:lnTo>
                <a:lnTo>
                  <a:pt x="2157889" y="746404"/>
                </a:lnTo>
                <a:lnTo>
                  <a:pt x="2157889" y="726074"/>
                </a:lnTo>
                <a:lnTo>
                  <a:pt x="2076574" y="726074"/>
                </a:lnTo>
                <a:lnTo>
                  <a:pt x="2076574" y="691222"/>
                </a:lnTo>
                <a:lnTo>
                  <a:pt x="2018481" y="691222"/>
                </a:lnTo>
                <a:lnTo>
                  <a:pt x="2018481" y="659275"/>
                </a:lnTo>
                <a:lnTo>
                  <a:pt x="1905219" y="659275"/>
                </a:lnTo>
                <a:lnTo>
                  <a:pt x="1905219" y="638945"/>
                </a:lnTo>
                <a:lnTo>
                  <a:pt x="1826800" y="638945"/>
                </a:lnTo>
                <a:lnTo>
                  <a:pt x="1826800" y="609902"/>
                </a:lnTo>
                <a:lnTo>
                  <a:pt x="1748381" y="609902"/>
                </a:lnTo>
                <a:lnTo>
                  <a:pt x="1748381" y="589572"/>
                </a:lnTo>
                <a:lnTo>
                  <a:pt x="1707728" y="589572"/>
                </a:lnTo>
                <a:lnTo>
                  <a:pt x="1707728" y="554720"/>
                </a:lnTo>
                <a:lnTo>
                  <a:pt x="1611887" y="554720"/>
                </a:lnTo>
                <a:lnTo>
                  <a:pt x="1611887" y="522773"/>
                </a:lnTo>
                <a:lnTo>
                  <a:pt x="1545088" y="522773"/>
                </a:lnTo>
                <a:lnTo>
                  <a:pt x="1545088" y="496634"/>
                </a:lnTo>
                <a:lnTo>
                  <a:pt x="1492806" y="496634"/>
                </a:lnTo>
                <a:lnTo>
                  <a:pt x="1492806" y="458878"/>
                </a:lnTo>
                <a:lnTo>
                  <a:pt x="1426007" y="458878"/>
                </a:lnTo>
                <a:lnTo>
                  <a:pt x="1426007" y="438548"/>
                </a:lnTo>
                <a:lnTo>
                  <a:pt x="1353398" y="438548"/>
                </a:lnTo>
                <a:lnTo>
                  <a:pt x="1353398" y="409505"/>
                </a:lnTo>
                <a:lnTo>
                  <a:pt x="1283694" y="409505"/>
                </a:lnTo>
                <a:lnTo>
                  <a:pt x="1283694" y="386271"/>
                </a:lnTo>
                <a:lnTo>
                  <a:pt x="1205284" y="386271"/>
                </a:lnTo>
                <a:lnTo>
                  <a:pt x="1205284" y="365941"/>
                </a:lnTo>
                <a:lnTo>
                  <a:pt x="1077497" y="365941"/>
                </a:lnTo>
                <a:lnTo>
                  <a:pt x="1077497" y="325281"/>
                </a:lnTo>
                <a:lnTo>
                  <a:pt x="1045550" y="325281"/>
                </a:lnTo>
                <a:lnTo>
                  <a:pt x="1045550" y="290430"/>
                </a:lnTo>
                <a:lnTo>
                  <a:pt x="990362" y="290430"/>
                </a:lnTo>
                <a:lnTo>
                  <a:pt x="990362" y="275908"/>
                </a:lnTo>
                <a:lnTo>
                  <a:pt x="940991" y="275908"/>
                </a:lnTo>
                <a:lnTo>
                  <a:pt x="940991" y="246865"/>
                </a:lnTo>
                <a:lnTo>
                  <a:pt x="882906" y="246865"/>
                </a:lnTo>
                <a:lnTo>
                  <a:pt x="882906" y="212013"/>
                </a:lnTo>
                <a:lnTo>
                  <a:pt x="824819" y="212013"/>
                </a:lnTo>
                <a:lnTo>
                  <a:pt x="824819" y="197492"/>
                </a:lnTo>
                <a:lnTo>
                  <a:pt x="766734" y="197492"/>
                </a:lnTo>
                <a:lnTo>
                  <a:pt x="766734" y="171353"/>
                </a:lnTo>
                <a:lnTo>
                  <a:pt x="731882" y="171353"/>
                </a:lnTo>
                <a:lnTo>
                  <a:pt x="731882" y="145214"/>
                </a:lnTo>
                <a:lnTo>
                  <a:pt x="656371" y="145214"/>
                </a:lnTo>
                <a:lnTo>
                  <a:pt x="656371" y="124884"/>
                </a:lnTo>
                <a:lnTo>
                  <a:pt x="560529" y="124884"/>
                </a:lnTo>
                <a:lnTo>
                  <a:pt x="560529" y="104555"/>
                </a:lnTo>
                <a:lnTo>
                  <a:pt x="514060" y="104555"/>
                </a:lnTo>
                <a:lnTo>
                  <a:pt x="514060" y="84225"/>
                </a:lnTo>
                <a:lnTo>
                  <a:pt x="453070" y="84225"/>
                </a:lnTo>
                <a:lnTo>
                  <a:pt x="453070" y="43564"/>
                </a:lnTo>
                <a:lnTo>
                  <a:pt x="357228" y="43564"/>
                </a:lnTo>
                <a:lnTo>
                  <a:pt x="357228" y="17426"/>
                </a:lnTo>
                <a:lnTo>
                  <a:pt x="281716" y="17426"/>
                </a:lnTo>
                <a:lnTo>
                  <a:pt x="281716" y="0"/>
                </a:lnTo>
                <a:lnTo>
                  <a:pt x="0" y="0"/>
                </a:lnTo>
              </a:path>
            </a:pathLst>
          </a:custGeom>
          <a:noFill/>
          <a:ln w="19050" cap="flat">
            <a:solidFill>
              <a:schemeClr val="accent5"/>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50BDA713-7F5F-4B9A-8E5C-63462EE67B4C}"/>
              </a:ext>
            </a:extLst>
          </p:cNvPr>
          <p:cNvSpPr/>
          <p:nvPr/>
        </p:nvSpPr>
        <p:spPr>
          <a:xfrm>
            <a:off x="5061314" y="2136973"/>
            <a:ext cx="3557827" cy="783688"/>
          </a:xfrm>
          <a:custGeom>
            <a:avLst/>
            <a:gdLst>
              <a:gd name="connsiteX0" fmla="*/ 5564623 w 5562600"/>
              <a:gd name="connsiteY0" fmla="*/ 1202380 h 1200150"/>
              <a:gd name="connsiteX1" fmla="*/ 5564623 w 5562600"/>
              <a:gd name="connsiteY1" fmla="*/ 1173338 h 1200150"/>
              <a:gd name="connsiteX2" fmla="*/ 4870498 w 5562600"/>
              <a:gd name="connsiteY2" fmla="*/ 1173338 h 1200150"/>
              <a:gd name="connsiteX3" fmla="*/ 4870498 w 5562600"/>
              <a:gd name="connsiteY3" fmla="*/ 1121055 h 1200150"/>
              <a:gd name="connsiteX4" fmla="*/ 4463904 w 5562600"/>
              <a:gd name="connsiteY4" fmla="*/ 1121055 h 1200150"/>
              <a:gd name="connsiteX5" fmla="*/ 4463904 w 5562600"/>
              <a:gd name="connsiteY5" fmla="*/ 1100729 h 1200150"/>
              <a:gd name="connsiteX6" fmla="*/ 4304161 w 5562600"/>
              <a:gd name="connsiteY6" fmla="*/ 1100729 h 1200150"/>
              <a:gd name="connsiteX7" fmla="*/ 4304161 w 5562600"/>
              <a:gd name="connsiteY7" fmla="*/ 1062972 h 1200150"/>
              <a:gd name="connsiteX8" fmla="*/ 4121195 w 5562600"/>
              <a:gd name="connsiteY8" fmla="*/ 1062972 h 1200150"/>
              <a:gd name="connsiteX9" fmla="*/ 4121195 w 5562600"/>
              <a:gd name="connsiteY9" fmla="*/ 1033930 h 1200150"/>
              <a:gd name="connsiteX10" fmla="*/ 3981787 w 5562600"/>
              <a:gd name="connsiteY10" fmla="*/ 1033930 h 1200150"/>
              <a:gd name="connsiteX11" fmla="*/ 3981787 w 5562600"/>
              <a:gd name="connsiteY11" fmla="*/ 1019405 h 1200150"/>
              <a:gd name="connsiteX12" fmla="*/ 3575184 w 5562600"/>
              <a:gd name="connsiteY12" fmla="*/ 1019405 h 1200150"/>
              <a:gd name="connsiteX13" fmla="*/ 3575184 w 5562600"/>
              <a:gd name="connsiteY13" fmla="*/ 1001983 h 1200150"/>
              <a:gd name="connsiteX14" fmla="*/ 3307988 w 5562600"/>
              <a:gd name="connsiteY14" fmla="*/ 1001983 h 1200150"/>
              <a:gd name="connsiteX15" fmla="*/ 3307988 w 5562600"/>
              <a:gd name="connsiteY15" fmla="*/ 975847 h 1200150"/>
              <a:gd name="connsiteX16" fmla="*/ 3011751 w 5562600"/>
              <a:gd name="connsiteY16" fmla="*/ 975847 h 1200150"/>
              <a:gd name="connsiteX17" fmla="*/ 3011751 w 5562600"/>
              <a:gd name="connsiteY17" fmla="*/ 920661 h 1200150"/>
              <a:gd name="connsiteX18" fmla="*/ 2820070 w 5562600"/>
              <a:gd name="connsiteY18" fmla="*/ 920661 h 1200150"/>
              <a:gd name="connsiteX19" fmla="*/ 2820070 w 5562600"/>
              <a:gd name="connsiteY19" fmla="*/ 880001 h 1200150"/>
              <a:gd name="connsiteX20" fmla="*/ 2619674 w 5562600"/>
              <a:gd name="connsiteY20" fmla="*/ 880001 h 1200150"/>
              <a:gd name="connsiteX21" fmla="*/ 2619674 w 5562600"/>
              <a:gd name="connsiteY21" fmla="*/ 853863 h 1200150"/>
              <a:gd name="connsiteX22" fmla="*/ 2439604 w 5562600"/>
              <a:gd name="connsiteY22" fmla="*/ 853863 h 1200150"/>
              <a:gd name="connsiteX23" fmla="*/ 2439604 w 5562600"/>
              <a:gd name="connsiteY23" fmla="*/ 816107 h 1200150"/>
              <a:gd name="connsiteX24" fmla="*/ 2198554 w 5562600"/>
              <a:gd name="connsiteY24" fmla="*/ 816107 h 1200150"/>
              <a:gd name="connsiteX25" fmla="*/ 2198554 w 5562600"/>
              <a:gd name="connsiteY25" fmla="*/ 801585 h 1200150"/>
              <a:gd name="connsiteX26" fmla="*/ 2157892 w 5562600"/>
              <a:gd name="connsiteY26" fmla="*/ 801585 h 1200150"/>
              <a:gd name="connsiteX27" fmla="*/ 2157892 w 5562600"/>
              <a:gd name="connsiteY27" fmla="*/ 772542 h 1200150"/>
              <a:gd name="connsiteX28" fmla="*/ 2073663 w 5562600"/>
              <a:gd name="connsiteY28" fmla="*/ 772542 h 1200150"/>
              <a:gd name="connsiteX29" fmla="*/ 2073663 w 5562600"/>
              <a:gd name="connsiteY29" fmla="*/ 740595 h 1200150"/>
              <a:gd name="connsiteX30" fmla="*/ 1942970 w 5562600"/>
              <a:gd name="connsiteY30" fmla="*/ 740595 h 1200150"/>
              <a:gd name="connsiteX31" fmla="*/ 1942970 w 5562600"/>
              <a:gd name="connsiteY31" fmla="*/ 702839 h 1200150"/>
              <a:gd name="connsiteX32" fmla="*/ 1783236 w 5562600"/>
              <a:gd name="connsiteY32" fmla="*/ 702839 h 1200150"/>
              <a:gd name="connsiteX33" fmla="*/ 1783236 w 5562600"/>
              <a:gd name="connsiteY33" fmla="*/ 673797 h 1200150"/>
              <a:gd name="connsiteX34" fmla="*/ 1701921 w 5562600"/>
              <a:gd name="connsiteY34" fmla="*/ 673797 h 1200150"/>
              <a:gd name="connsiteX35" fmla="*/ 1701921 w 5562600"/>
              <a:gd name="connsiteY35" fmla="*/ 653466 h 1200150"/>
              <a:gd name="connsiteX36" fmla="*/ 1669965 w 5562600"/>
              <a:gd name="connsiteY36" fmla="*/ 653466 h 1200150"/>
              <a:gd name="connsiteX37" fmla="*/ 1669965 w 5562600"/>
              <a:gd name="connsiteY37" fmla="*/ 638945 h 1200150"/>
              <a:gd name="connsiteX38" fmla="*/ 1518946 w 5562600"/>
              <a:gd name="connsiteY38" fmla="*/ 638945 h 1200150"/>
              <a:gd name="connsiteX39" fmla="*/ 1518946 w 5562600"/>
              <a:gd name="connsiteY39" fmla="*/ 601188 h 1200150"/>
              <a:gd name="connsiteX40" fmla="*/ 1437621 w 5562600"/>
              <a:gd name="connsiteY40" fmla="*/ 601188 h 1200150"/>
              <a:gd name="connsiteX41" fmla="*/ 1437621 w 5562600"/>
              <a:gd name="connsiteY41" fmla="*/ 563433 h 1200150"/>
              <a:gd name="connsiteX42" fmla="*/ 1391158 w 5562600"/>
              <a:gd name="connsiteY42" fmla="*/ 563433 h 1200150"/>
              <a:gd name="connsiteX43" fmla="*/ 1391158 w 5562600"/>
              <a:gd name="connsiteY43" fmla="*/ 540199 h 1200150"/>
              <a:gd name="connsiteX44" fmla="*/ 1338875 w 5562600"/>
              <a:gd name="connsiteY44" fmla="*/ 540199 h 1200150"/>
              <a:gd name="connsiteX45" fmla="*/ 1338875 w 5562600"/>
              <a:gd name="connsiteY45" fmla="*/ 499539 h 1200150"/>
              <a:gd name="connsiteX46" fmla="*/ 1245940 w 5562600"/>
              <a:gd name="connsiteY46" fmla="*/ 499539 h 1200150"/>
              <a:gd name="connsiteX47" fmla="*/ 1245940 w 5562600"/>
              <a:gd name="connsiteY47" fmla="*/ 447262 h 1200150"/>
              <a:gd name="connsiteX48" fmla="*/ 1164625 w 5562600"/>
              <a:gd name="connsiteY48" fmla="*/ 447262 h 1200150"/>
              <a:gd name="connsiteX49" fmla="*/ 1164625 w 5562600"/>
              <a:gd name="connsiteY49" fmla="*/ 424027 h 1200150"/>
              <a:gd name="connsiteX50" fmla="*/ 1048449 w 5562600"/>
              <a:gd name="connsiteY50" fmla="*/ 424027 h 1200150"/>
              <a:gd name="connsiteX51" fmla="*/ 1048449 w 5562600"/>
              <a:gd name="connsiteY51" fmla="*/ 397889 h 1200150"/>
              <a:gd name="connsiteX52" fmla="*/ 1001986 w 5562600"/>
              <a:gd name="connsiteY52" fmla="*/ 397889 h 1200150"/>
              <a:gd name="connsiteX53" fmla="*/ 1001986 w 5562600"/>
              <a:gd name="connsiteY53" fmla="*/ 331090 h 1200150"/>
              <a:gd name="connsiteX54" fmla="*/ 897427 w 5562600"/>
              <a:gd name="connsiteY54" fmla="*/ 331090 h 1200150"/>
              <a:gd name="connsiteX55" fmla="*/ 897427 w 5562600"/>
              <a:gd name="connsiteY55" fmla="*/ 278812 h 1200150"/>
              <a:gd name="connsiteX56" fmla="*/ 821915 w 5562600"/>
              <a:gd name="connsiteY56" fmla="*/ 278812 h 1200150"/>
              <a:gd name="connsiteX57" fmla="*/ 821915 w 5562600"/>
              <a:gd name="connsiteY57" fmla="*/ 212013 h 1200150"/>
              <a:gd name="connsiteX58" fmla="*/ 688318 w 5562600"/>
              <a:gd name="connsiteY58" fmla="*/ 212013 h 1200150"/>
              <a:gd name="connsiteX59" fmla="*/ 688318 w 5562600"/>
              <a:gd name="connsiteY59" fmla="*/ 174258 h 1200150"/>
              <a:gd name="connsiteX60" fmla="*/ 598285 w 5562600"/>
              <a:gd name="connsiteY60" fmla="*/ 174258 h 1200150"/>
              <a:gd name="connsiteX61" fmla="*/ 598285 w 5562600"/>
              <a:gd name="connsiteY61" fmla="*/ 145214 h 1200150"/>
              <a:gd name="connsiteX62" fmla="*/ 519868 w 5562600"/>
              <a:gd name="connsiteY62" fmla="*/ 145214 h 1200150"/>
              <a:gd name="connsiteX63" fmla="*/ 519868 w 5562600"/>
              <a:gd name="connsiteY63" fmla="*/ 110363 h 1200150"/>
              <a:gd name="connsiteX64" fmla="*/ 473400 w 5562600"/>
              <a:gd name="connsiteY64" fmla="*/ 110363 h 1200150"/>
              <a:gd name="connsiteX65" fmla="*/ 473400 w 5562600"/>
              <a:gd name="connsiteY65" fmla="*/ 60990 h 1200150"/>
              <a:gd name="connsiteX66" fmla="*/ 345611 w 5562600"/>
              <a:gd name="connsiteY66" fmla="*/ 60990 h 1200150"/>
              <a:gd name="connsiteX67" fmla="*/ 345611 w 5562600"/>
              <a:gd name="connsiteY67" fmla="*/ 40660 h 1200150"/>
              <a:gd name="connsiteX68" fmla="*/ 235248 w 5562600"/>
              <a:gd name="connsiteY68" fmla="*/ 40660 h 1200150"/>
              <a:gd name="connsiteX69" fmla="*/ 235248 w 5562600"/>
              <a:gd name="connsiteY69" fmla="*/ 0 h 1200150"/>
              <a:gd name="connsiteX70" fmla="*/ 0 w 5562600"/>
              <a:gd name="connsiteY70"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562600" h="1200150">
                <a:moveTo>
                  <a:pt x="5564623" y="1202380"/>
                </a:moveTo>
                <a:lnTo>
                  <a:pt x="5564623" y="1173338"/>
                </a:lnTo>
                <a:lnTo>
                  <a:pt x="4870498" y="1173338"/>
                </a:lnTo>
                <a:lnTo>
                  <a:pt x="4870498" y="1121055"/>
                </a:lnTo>
                <a:lnTo>
                  <a:pt x="4463904" y="1121055"/>
                </a:lnTo>
                <a:lnTo>
                  <a:pt x="4463904" y="1100729"/>
                </a:lnTo>
                <a:lnTo>
                  <a:pt x="4304161" y="1100729"/>
                </a:lnTo>
                <a:lnTo>
                  <a:pt x="4304161" y="1062972"/>
                </a:lnTo>
                <a:lnTo>
                  <a:pt x="4121195" y="1062972"/>
                </a:lnTo>
                <a:lnTo>
                  <a:pt x="4121195" y="1033930"/>
                </a:lnTo>
                <a:lnTo>
                  <a:pt x="3981787" y="1033930"/>
                </a:lnTo>
                <a:lnTo>
                  <a:pt x="3981787" y="1019405"/>
                </a:lnTo>
                <a:lnTo>
                  <a:pt x="3575184" y="1019405"/>
                </a:lnTo>
                <a:lnTo>
                  <a:pt x="3575184" y="1001983"/>
                </a:lnTo>
                <a:lnTo>
                  <a:pt x="3307988" y="1001983"/>
                </a:lnTo>
                <a:lnTo>
                  <a:pt x="3307988" y="975847"/>
                </a:lnTo>
                <a:lnTo>
                  <a:pt x="3011751" y="975847"/>
                </a:lnTo>
                <a:lnTo>
                  <a:pt x="3011751" y="920661"/>
                </a:lnTo>
                <a:lnTo>
                  <a:pt x="2820070" y="920661"/>
                </a:lnTo>
                <a:lnTo>
                  <a:pt x="2820070" y="880001"/>
                </a:lnTo>
                <a:lnTo>
                  <a:pt x="2619674" y="880001"/>
                </a:lnTo>
                <a:lnTo>
                  <a:pt x="2619674" y="853863"/>
                </a:lnTo>
                <a:lnTo>
                  <a:pt x="2439604" y="853863"/>
                </a:lnTo>
                <a:lnTo>
                  <a:pt x="2439604" y="816107"/>
                </a:lnTo>
                <a:lnTo>
                  <a:pt x="2198554" y="816107"/>
                </a:lnTo>
                <a:lnTo>
                  <a:pt x="2198554" y="801585"/>
                </a:lnTo>
                <a:lnTo>
                  <a:pt x="2157892" y="801585"/>
                </a:lnTo>
                <a:lnTo>
                  <a:pt x="2157892" y="772542"/>
                </a:lnTo>
                <a:lnTo>
                  <a:pt x="2073663" y="772542"/>
                </a:lnTo>
                <a:lnTo>
                  <a:pt x="2073663" y="740595"/>
                </a:lnTo>
                <a:lnTo>
                  <a:pt x="1942970" y="740595"/>
                </a:lnTo>
                <a:lnTo>
                  <a:pt x="1942970" y="702839"/>
                </a:lnTo>
                <a:lnTo>
                  <a:pt x="1783236" y="702839"/>
                </a:lnTo>
                <a:lnTo>
                  <a:pt x="1783236" y="673797"/>
                </a:lnTo>
                <a:lnTo>
                  <a:pt x="1701921" y="673797"/>
                </a:lnTo>
                <a:lnTo>
                  <a:pt x="1701921" y="653466"/>
                </a:lnTo>
                <a:lnTo>
                  <a:pt x="1669965" y="653466"/>
                </a:lnTo>
                <a:lnTo>
                  <a:pt x="1669965" y="638945"/>
                </a:lnTo>
                <a:lnTo>
                  <a:pt x="1518946" y="638945"/>
                </a:lnTo>
                <a:lnTo>
                  <a:pt x="1518946" y="601188"/>
                </a:lnTo>
                <a:lnTo>
                  <a:pt x="1437621" y="601188"/>
                </a:lnTo>
                <a:lnTo>
                  <a:pt x="1437621" y="563433"/>
                </a:lnTo>
                <a:lnTo>
                  <a:pt x="1391158" y="563433"/>
                </a:lnTo>
                <a:lnTo>
                  <a:pt x="1391158" y="540199"/>
                </a:lnTo>
                <a:lnTo>
                  <a:pt x="1338875" y="540199"/>
                </a:lnTo>
                <a:lnTo>
                  <a:pt x="1338875" y="499539"/>
                </a:lnTo>
                <a:lnTo>
                  <a:pt x="1245940" y="499539"/>
                </a:lnTo>
                <a:lnTo>
                  <a:pt x="1245940" y="447262"/>
                </a:lnTo>
                <a:lnTo>
                  <a:pt x="1164625" y="447262"/>
                </a:lnTo>
                <a:lnTo>
                  <a:pt x="1164625" y="424027"/>
                </a:lnTo>
                <a:lnTo>
                  <a:pt x="1048449" y="424027"/>
                </a:lnTo>
                <a:lnTo>
                  <a:pt x="1048449" y="397889"/>
                </a:lnTo>
                <a:lnTo>
                  <a:pt x="1001986" y="397889"/>
                </a:lnTo>
                <a:lnTo>
                  <a:pt x="1001986" y="331090"/>
                </a:lnTo>
                <a:lnTo>
                  <a:pt x="897427" y="331090"/>
                </a:lnTo>
                <a:lnTo>
                  <a:pt x="897427" y="278812"/>
                </a:lnTo>
                <a:lnTo>
                  <a:pt x="821915" y="278812"/>
                </a:lnTo>
                <a:lnTo>
                  <a:pt x="821915" y="212013"/>
                </a:lnTo>
                <a:lnTo>
                  <a:pt x="688318" y="212013"/>
                </a:lnTo>
                <a:lnTo>
                  <a:pt x="688318" y="174258"/>
                </a:lnTo>
                <a:lnTo>
                  <a:pt x="598285" y="174258"/>
                </a:lnTo>
                <a:lnTo>
                  <a:pt x="598285" y="145214"/>
                </a:lnTo>
                <a:lnTo>
                  <a:pt x="519868" y="145214"/>
                </a:lnTo>
                <a:lnTo>
                  <a:pt x="519868" y="110363"/>
                </a:lnTo>
                <a:lnTo>
                  <a:pt x="473400" y="110363"/>
                </a:lnTo>
                <a:lnTo>
                  <a:pt x="473400" y="60990"/>
                </a:lnTo>
                <a:lnTo>
                  <a:pt x="345611" y="60990"/>
                </a:lnTo>
                <a:lnTo>
                  <a:pt x="345611" y="40660"/>
                </a:lnTo>
                <a:lnTo>
                  <a:pt x="235248" y="40660"/>
                </a:lnTo>
                <a:lnTo>
                  <a:pt x="23524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5" name="TextBox 144">
            <a:extLst>
              <a:ext uri="{FF2B5EF4-FFF2-40B4-BE49-F238E27FC236}">
                <a16:creationId xmlns:a16="http://schemas.microsoft.com/office/drawing/2014/main" id="{A5C7A9C9-D528-4B66-A86A-E826F1F1D8B6}"/>
              </a:ext>
            </a:extLst>
          </p:cNvPr>
          <p:cNvSpPr txBox="1"/>
          <p:nvPr/>
        </p:nvSpPr>
        <p:spPr>
          <a:xfrm rot="16200000">
            <a:off x="-278468" y="3186454"/>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uLnTx/>
                <a:uFillTx/>
                <a:latin typeface="Arial"/>
                <a:ea typeface="SimSun"/>
                <a:cs typeface="Arial"/>
              </a:rPr>
              <a:t>无事件，%</a:t>
            </a:r>
          </a:p>
        </p:txBody>
      </p:sp>
      <p:graphicFrame>
        <p:nvGraphicFramePr>
          <p:cNvPr id="146" name="Table 6">
            <a:extLst>
              <a:ext uri="{FF2B5EF4-FFF2-40B4-BE49-F238E27FC236}">
                <a16:creationId xmlns:a16="http://schemas.microsoft.com/office/drawing/2014/main" id="{0CC00430-8C35-476B-AF3D-B48EE0BD0D2E}"/>
              </a:ext>
            </a:extLst>
          </p:cNvPr>
          <p:cNvGraphicFramePr>
            <a:graphicFrameLocks noGrp="1"/>
          </p:cNvGraphicFramePr>
          <p:nvPr>
            <p:extLst>
              <p:ext uri="{D42A27DB-BD31-4B8C-83A1-F6EECF244321}">
                <p14:modId xmlns:p14="http://schemas.microsoft.com/office/powerpoint/2010/main" val="631818566"/>
              </p:ext>
            </p:extLst>
          </p:nvPr>
        </p:nvGraphicFramePr>
        <p:xfrm>
          <a:off x="5235643" y="3267793"/>
          <a:ext cx="3333594" cy="1045800"/>
        </p:xfrm>
        <a:graphic>
          <a:graphicData uri="http://schemas.openxmlformats.org/drawingml/2006/table">
            <a:tbl>
              <a:tblPr firstRow="1" bandRow="1">
                <a:tableStyleId>{69012ECD-51FC-41F1-AA8D-1B2483CD663E}</a:tableStyleId>
              </a:tblPr>
              <a:tblGrid>
                <a:gridCol w="1187884">
                  <a:extLst>
                    <a:ext uri="{9D8B030D-6E8A-4147-A177-3AD203B41FA5}">
                      <a16:colId xmlns:a16="http://schemas.microsoft.com/office/drawing/2014/main" val="915312529"/>
                    </a:ext>
                  </a:extLst>
                </a:gridCol>
                <a:gridCol w="1072855">
                  <a:extLst>
                    <a:ext uri="{9D8B030D-6E8A-4147-A177-3AD203B41FA5}">
                      <a16:colId xmlns:a16="http://schemas.microsoft.com/office/drawing/2014/main" val="623165561"/>
                    </a:ext>
                  </a:extLst>
                </a:gridCol>
                <a:gridCol w="1072855">
                  <a:extLst>
                    <a:ext uri="{9D8B030D-6E8A-4147-A177-3AD203B41FA5}">
                      <a16:colId xmlns:a16="http://schemas.microsoft.com/office/drawing/2014/main" val="20002"/>
                    </a:ext>
                  </a:extLst>
                </a:gridCol>
              </a:tblGrid>
              <a:tr h="176128">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3 年 DFS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HR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176128">
                <a:tc>
                  <a:txBody>
                    <a:bodyPr/>
                    <a:lstStyle/>
                    <a:p>
                      <a:pPr algn="l"/>
                      <a:r>
                        <a:rPr lang="zh-CN" sz="900">
                          <a:solidFill>
                            <a:schemeClr val="accent5"/>
                          </a:solidFill>
                        </a:rPr>
                        <a:t>塞来昔布（6 个月）</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5"/>
                          </a:solidFill>
                        </a:rPr>
                        <a:t>77.0</a:t>
                      </a:r>
                      <a:r>
                        <a:rPr lang="zh-CN" sz="900" baseline="0">
                          <a:solidFill>
                            <a:schemeClr val="accent5"/>
                          </a:solidFill>
                        </a:rPr>
                        <a:t> </a:t>
                      </a:r>
                      <a:r>
                        <a:rPr lang="zh-CN" sz="900">
                          <a:solidFill>
                            <a:schemeClr val="accent5"/>
                          </a:solidFill>
                        </a:rPr>
                        <a:t>(73.6,</a:t>
                      </a:r>
                      <a:r>
                        <a:rPr lang="zh-CN" sz="900" baseline="0">
                          <a:solidFill>
                            <a:schemeClr val="accent5"/>
                          </a:solidFill>
                        </a:rPr>
                        <a:t> 80.6</a:t>
                      </a:r>
                      <a:r>
                        <a:rPr lang="zh-CN" sz="900">
                          <a:solidFill>
                            <a:schemeClr val="accent5"/>
                          </a:solidFill>
                        </a:rPr>
                        <a:t>)</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5"/>
                          </a:solidFill>
                        </a:rPr>
                        <a:t>0.94 (0.75,</a:t>
                      </a:r>
                      <a:r>
                        <a:rPr lang="zh-CN" sz="900" baseline="0">
                          <a:solidFill>
                            <a:schemeClr val="accent5"/>
                          </a:solidFill>
                        </a:rPr>
                        <a:t> </a:t>
                      </a:r>
                      <a:r>
                        <a:rPr lang="zh-CN" sz="900">
                          <a:solidFill>
                            <a:schemeClr val="accent5"/>
                          </a:solidFill>
                        </a:rPr>
                        <a:t>1.16)</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6128">
                <a:tc>
                  <a:txBody>
                    <a:bodyPr/>
                    <a:lstStyle/>
                    <a:p>
                      <a:pPr algn="l"/>
                      <a:r>
                        <a:rPr lang="zh-CN" sz="900">
                          <a:solidFill>
                            <a:schemeClr val="accent3"/>
                          </a:solidFill>
                        </a:rPr>
                        <a:t>塞来昔布（3 个月）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3"/>
                          </a:solidFill>
                        </a:rPr>
                        <a:t>75.5 (72.0,</a:t>
                      </a:r>
                      <a:r>
                        <a:rPr lang="zh-CN" sz="900" baseline="0">
                          <a:solidFill>
                            <a:schemeClr val="accent3"/>
                          </a:solidFill>
                        </a:rPr>
                        <a:t> </a:t>
                      </a:r>
                      <a:r>
                        <a:rPr lang="zh-CN" sz="900">
                          <a:solidFill>
                            <a:schemeClr val="accent3"/>
                          </a:solidFill>
                        </a:rPr>
                        <a:t>79.1)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3"/>
                          </a:solidFill>
                        </a:rPr>
                        <a:t>0.99 (0.80,</a:t>
                      </a:r>
                      <a:r>
                        <a:rPr lang="zh-CN" sz="900" baseline="0">
                          <a:solidFill>
                            <a:schemeClr val="accent3"/>
                          </a:solidFill>
                        </a:rPr>
                        <a:t> </a:t>
                      </a:r>
                      <a:r>
                        <a:rPr lang="zh-CN" sz="900">
                          <a:solidFill>
                            <a:schemeClr val="accent3"/>
                          </a:solidFill>
                        </a:rPr>
                        <a:t>1.23)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693257575"/>
                  </a:ext>
                </a:extLst>
              </a:tr>
              <a:tr h="176128">
                <a:tc>
                  <a:txBody>
                    <a:bodyPr/>
                    <a:lstStyle/>
                    <a:p>
                      <a:pPr algn="l"/>
                      <a:r>
                        <a:rPr lang="zh-CN" sz="900">
                          <a:solidFill>
                            <a:schemeClr val="accent6"/>
                          </a:solidFill>
                        </a:rPr>
                        <a:t>安慰剂（6 个月）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6"/>
                          </a:solidFill>
                        </a:rPr>
                        <a:t>75.0 (71.4,</a:t>
                      </a:r>
                      <a:r>
                        <a:rPr lang="zh-CN" sz="900" baseline="0">
                          <a:solidFill>
                            <a:schemeClr val="accent6"/>
                          </a:solidFill>
                        </a:rPr>
                        <a:t> </a:t>
                      </a:r>
                      <a:r>
                        <a:rPr lang="zh-CN" sz="900">
                          <a:solidFill>
                            <a:schemeClr val="accent6"/>
                          </a:solidFill>
                        </a:rPr>
                        <a:t>78.7)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6"/>
                          </a:solidFill>
                        </a:rPr>
                        <a:t>参考值</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6128">
                <a:tc>
                  <a:txBody>
                    <a:bodyPr/>
                    <a:lstStyle/>
                    <a:p>
                      <a:pPr algn="l"/>
                      <a:r>
                        <a:rPr lang="zh-CN" sz="900">
                          <a:solidFill>
                            <a:schemeClr val="accent2"/>
                          </a:solidFill>
                        </a:rPr>
                        <a:t>安慰剂（3 个月）</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2"/>
                          </a:solidFill>
                        </a:rPr>
                        <a:t>71.9 (68.3,</a:t>
                      </a:r>
                      <a:r>
                        <a:rPr lang="zh-CN" sz="900" baseline="0">
                          <a:solidFill>
                            <a:schemeClr val="accent2"/>
                          </a:solidFill>
                        </a:rPr>
                        <a:t> </a:t>
                      </a:r>
                      <a:r>
                        <a:rPr lang="zh-CN" sz="900">
                          <a:solidFill>
                            <a:schemeClr val="accent2"/>
                          </a:solidFill>
                        </a:rPr>
                        <a:t>75.7)</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2"/>
                          </a:solidFill>
                        </a:rPr>
                        <a:t>1.14 (0.92,</a:t>
                      </a:r>
                      <a:r>
                        <a:rPr lang="zh-CN" sz="900" baseline="0">
                          <a:solidFill>
                            <a:schemeClr val="accent2"/>
                          </a:solidFill>
                        </a:rPr>
                        <a:t> </a:t>
                      </a:r>
                      <a:r>
                        <a:rPr lang="zh-CN" sz="900">
                          <a:solidFill>
                            <a:schemeClr val="accent2"/>
                          </a:solidFill>
                        </a:rPr>
                        <a:t>1.41)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147" name="TextBox 146">
            <a:extLst>
              <a:ext uri="{FF2B5EF4-FFF2-40B4-BE49-F238E27FC236}">
                <a16:creationId xmlns:a16="http://schemas.microsoft.com/office/drawing/2014/main" id="{D0862EA0-E604-43E5-8CF8-1C056B2BC8A6}"/>
              </a:ext>
            </a:extLst>
          </p:cNvPr>
          <p:cNvSpPr txBox="1"/>
          <p:nvPr/>
        </p:nvSpPr>
        <p:spPr>
          <a:xfrm>
            <a:off x="-100313" y="4846038"/>
            <a:ext cx="1291788" cy="3300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solidFill>
                  <a:srgbClr val="4D4D4D"/>
                </a:solidFill>
                <a:uLnTx/>
                <a:uFillTx/>
                <a:latin typeface="Arial"/>
                <a:ea typeface="SimSun"/>
                <a:cs typeface="Arial"/>
              </a:rPr>
              <a:t>面临风险的人数</a:t>
            </a:r>
          </a:p>
        </p:txBody>
      </p:sp>
    </p:spTree>
    <p:extLst>
      <p:ext uri="{BB962C8B-B14F-4D97-AF65-F5344CB8AC3E}">
        <p14:creationId xmlns:p14="http://schemas.microsoft.com/office/powerpoint/2010/main" val="261094634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4003：塞来昔布外加 5-氟尿嘧啶、亚叶酸、奥沙利铂 (FOLFOX) 标准辅助治疗用于 III 期结肠癌：来自 CALGB/SWOG 80702 的结果 – Meyerhardt JA 等人</a:t>
            </a:r>
          </a:p>
        </p:txBody>
      </p:sp>
      <p:sp>
        <p:nvSpPr>
          <p:cNvPr id="5" name="Text Placeholder 4"/>
          <p:cNvSpPr>
            <a:spLocks noGrp="1"/>
          </p:cNvSpPr>
          <p:nvPr>
            <p:ph type="body" sz="quarter" idx="11"/>
          </p:nvPr>
        </p:nvSpPr>
        <p:spPr/>
        <p:txBody>
          <a:bodyPr/>
          <a:lstStyle/>
          <a:p>
            <a:r>
              <a:rPr lang="zh-CN"/>
              <a:t>Meyerhardt JA, et al.J Clin Oncol 2020;38(suppl);abstr 4003</a:t>
            </a:r>
          </a:p>
        </p:txBody>
      </p:sp>
      <p:sp>
        <p:nvSpPr>
          <p:cNvPr id="8" name="TextBox 7"/>
          <p:cNvSpPr txBox="1"/>
          <p:nvPr/>
        </p:nvSpPr>
        <p:spPr>
          <a:xfrm>
            <a:off x="4331389" y="1626144"/>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OS</a:t>
            </a:r>
          </a:p>
        </p:txBody>
      </p:sp>
      <p:graphicFrame>
        <p:nvGraphicFramePr>
          <p:cNvPr id="10" name="Table 6">
            <a:extLst>
              <a:ext uri="{FF2B5EF4-FFF2-40B4-BE49-F238E27FC236}">
                <a16:creationId xmlns:a16="http://schemas.microsoft.com/office/drawing/2014/main" id="{9B22A357-4EE9-4915-AAEB-20A30BAE45BC}"/>
              </a:ext>
            </a:extLst>
          </p:cNvPr>
          <p:cNvGraphicFramePr>
            <a:graphicFrameLocks noGrp="1"/>
          </p:cNvGraphicFramePr>
          <p:nvPr>
            <p:extLst>
              <p:ext uri="{D42A27DB-BD31-4B8C-83A1-F6EECF244321}">
                <p14:modId xmlns:p14="http://schemas.microsoft.com/office/powerpoint/2010/main" val="1324005982"/>
              </p:ext>
            </p:extLst>
          </p:nvPr>
        </p:nvGraphicFramePr>
        <p:xfrm>
          <a:off x="746799" y="3264950"/>
          <a:ext cx="3656098" cy="660932"/>
        </p:xfrm>
        <a:graphic>
          <a:graphicData uri="http://schemas.openxmlformats.org/drawingml/2006/table">
            <a:tbl>
              <a:tblPr firstRow="1" bandRow="1">
                <a:tableStyleId>{69012ECD-51FC-41F1-AA8D-1B2483CD663E}</a:tableStyleId>
              </a:tblPr>
              <a:tblGrid>
                <a:gridCol w="642296">
                  <a:extLst>
                    <a:ext uri="{9D8B030D-6E8A-4147-A177-3AD203B41FA5}">
                      <a16:colId xmlns:a16="http://schemas.microsoft.com/office/drawing/2014/main" val="915312529"/>
                    </a:ext>
                  </a:extLst>
                </a:gridCol>
                <a:gridCol w="800818">
                  <a:extLst>
                    <a:ext uri="{9D8B030D-6E8A-4147-A177-3AD203B41FA5}">
                      <a16:colId xmlns:a16="http://schemas.microsoft.com/office/drawing/2014/main" val="3860081082"/>
                    </a:ext>
                  </a:extLst>
                </a:gridCol>
                <a:gridCol w="1106492">
                  <a:extLst>
                    <a:ext uri="{9D8B030D-6E8A-4147-A177-3AD203B41FA5}">
                      <a16:colId xmlns:a16="http://schemas.microsoft.com/office/drawing/2014/main" val="623165561"/>
                    </a:ext>
                  </a:extLst>
                </a:gridCol>
                <a:gridCol w="1106492">
                  <a:extLst>
                    <a:ext uri="{9D8B030D-6E8A-4147-A177-3AD203B41FA5}">
                      <a16:colId xmlns:a16="http://schemas.microsoft.com/office/drawing/2014/main" val="20003"/>
                    </a:ext>
                  </a:extLst>
                </a:gridCol>
              </a:tblGrid>
              <a:tr h="225886">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事件/总数</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5 年 OS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HR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05402">
                <a:tc>
                  <a:txBody>
                    <a:bodyPr/>
                    <a:lstStyle/>
                    <a:p>
                      <a:pPr algn="l"/>
                      <a:r>
                        <a:rPr lang="zh-CN" sz="900">
                          <a:solidFill>
                            <a:srgbClr val="043882"/>
                          </a:solidFill>
                        </a:rPr>
                        <a:t>塞来昔布</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198/1265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tx1"/>
                          </a:solidFill>
                        </a:rPr>
                        <a:t>84.0 (81.9,</a:t>
                      </a:r>
                      <a:r>
                        <a:rPr lang="zh-CN" sz="900" baseline="0">
                          <a:solidFill>
                            <a:schemeClr val="tx1"/>
                          </a:solidFill>
                        </a:rPr>
                        <a:t> </a:t>
                      </a:r>
                      <a:r>
                        <a:rPr lang="zh-CN" sz="900">
                          <a:solidFill>
                            <a:schemeClr val="tx1"/>
                          </a:solidFill>
                        </a:rPr>
                        <a:t>86.2)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zh-CN" sz="900">
                          <a:solidFill>
                            <a:schemeClr val="tx1"/>
                          </a:solidFill>
                        </a:rPr>
                        <a:t>0.89 (0.73,</a:t>
                      </a:r>
                      <a:r>
                        <a:rPr lang="zh-CN" sz="900" baseline="0">
                          <a:solidFill>
                            <a:schemeClr val="tx1"/>
                          </a:solidFill>
                        </a:rPr>
                        <a:t> </a:t>
                      </a:r>
                      <a:r>
                        <a:rPr lang="zh-CN" sz="900">
                          <a:solidFill>
                            <a:schemeClr val="tx1"/>
                          </a:solidFill>
                        </a:rPr>
                        <a:t>1.07); p=0.2204</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25886">
                <a:tc>
                  <a:txBody>
                    <a:bodyPr/>
                    <a:lstStyle/>
                    <a:p>
                      <a:pPr algn="l"/>
                      <a:r>
                        <a:rPr lang="zh-CN" sz="900">
                          <a:solidFill>
                            <a:schemeClr val="tx1"/>
                          </a:solidFill>
                        </a:rPr>
                        <a:t>安慰剂</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219/1261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chemeClr val="tx1"/>
                          </a:solidFill>
                        </a:rPr>
                        <a:t>81.8 (79.6,</a:t>
                      </a:r>
                      <a:r>
                        <a:rPr lang="zh-CN" sz="900" baseline="0">
                          <a:solidFill>
                            <a:schemeClr val="tx1"/>
                          </a:solidFill>
                        </a:rPr>
                        <a:t> </a:t>
                      </a:r>
                      <a:r>
                        <a:rPr lang="zh-CN" sz="900">
                          <a:solidFill>
                            <a:schemeClr val="tx1"/>
                          </a:solidFill>
                        </a:rPr>
                        <a:t>84.1)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rtl="0"/>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11" name="Group 10">
            <a:extLst>
              <a:ext uri="{FF2B5EF4-FFF2-40B4-BE49-F238E27FC236}">
                <a16:creationId xmlns:a16="http://schemas.microsoft.com/office/drawing/2014/main" id="{41C582E6-A601-4623-BF8D-E2645A75A0CF}"/>
              </a:ext>
            </a:extLst>
          </p:cNvPr>
          <p:cNvGrpSpPr/>
          <p:nvPr/>
        </p:nvGrpSpPr>
        <p:grpSpPr>
          <a:xfrm>
            <a:off x="87673" y="1979378"/>
            <a:ext cx="4484334" cy="3609904"/>
            <a:chOff x="87673" y="1874603"/>
            <a:chExt cx="4484334" cy="3609904"/>
          </a:xfrm>
        </p:grpSpPr>
        <p:grpSp>
          <p:nvGrpSpPr>
            <p:cNvPr id="12" name="Group 11">
              <a:extLst>
                <a:ext uri="{FF2B5EF4-FFF2-40B4-BE49-F238E27FC236}">
                  <a16:creationId xmlns:a16="http://schemas.microsoft.com/office/drawing/2014/main" id="{F8408888-8F51-4E88-A3DD-4A628E378FC9}"/>
                </a:ext>
              </a:extLst>
            </p:cNvPr>
            <p:cNvGrpSpPr/>
            <p:nvPr/>
          </p:nvGrpSpPr>
          <p:grpSpPr>
            <a:xfrm>
              <a:off x="87673" y="1874603"/>
              <a:ext cx="4484334" cy="3609904"/>
              <a:chOff x="829410" y="1482207"/>
              <a:chExt cx="6902668" cy="4303580"/>
            </a:xfrm>
          </p:grpSpPr>
          <p:sp>
            <p:nvSpPr>
              <p:cNvPr id="18" name="TextBox 17">
                <a:extLst>
                  <a:ext uri="{FF2B5EF4-FFF2-40B4-BE49-F238E27FC236}">
                    <a16:creationId xmlns:a16="http://schemas.microsoft.com/office/drawing/2014/main" id="{29476B0B-2D2C-4765-8396-8D151E321998}"/>
                  </a:ext>
                </a:extLst>
              </p:cNvPr>
              <p:cNvSpPr txBox="1"/>
              <p:nvPr/>
            </p:nvSpPr>
            <p:spPr>
              <a:xfrm>
                <a:off x="3110948" y="4849102"/>
                <a:ext cx="2906469" cy="39349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自随机分组以来的年数</a:t>
                </a:r>
              </a:p>
            </p:txBody>
          </p:sp>
          <p:sp>
            <p:nvSpPr>
              <p:cNvPr id="19" name="Freeform 21">
                <a:extLst>
                  <a:ext uri="{FF2B5EF4-FFF2-40B4-BE49-F238E27FC236}">
                    <a16:creationId xmlns:a16="http://schemas.microsoft.com/office/drawing/2014/main" id="{70FB8896-9634-4ABB-9427-2E81018406BC}"/>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0" name="Line 6">
                <a:extLst>
                  <a:ext uri="{FF2B5EF4-FFF2-40B4-BE49-F238E27FC236}">
                    <a16:creationId xmlns:a16="http://schemas.microsoft.com/office/drawing/2014/main" id="{442683F1-8FF4-459C-8AC4-9523C4D04201}"/>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1" name="Line 7">
                <a:extLst>
                  <a:ext uri="{FF2B5EF4-FFF2-40B4-BE49-F238E27FC236}">
                    <a16:creationId xmlns:a16="http://schemas.microsoft.com/office/drawing/2014/main" id="{E751CF50-60F2-4F2E-94FB-A9BBF068453E}"/>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2" name="Line 8">
                <a:extLst>
                  <a:ext uri="{FF2B5EF4-FFF2-40B4-BE49-F238E27FC236}">
                    <a16:creationId xmlns:a16="http://schemas.microsoft.com/office/drawing/2014/main" id="{6BCDE475-ED77-40E7-9133-867C65304B1B}"/>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3" name="Line 9">
                <a:extLst>
                  <a:ext uri="{FF2B5EF4-FFF2-40B4-BE49-F238E27FC236}">
                    <a16:creationId xmlns:a16="http://schemas.microsoft.com/office/drawing/2014/main" id="{EE84BE73-7390-4F43-A875-A3F89D13DC1A}"/>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4" name="Line 10">
                <a:extLst>
                  <a:ext uri="{FF2B5EF4-FFF2-40B4-BE49-F238E27FC236}">
                    <a16:creationId xmlns:a16="http://schemas.microsoft.com/office/drawing/2014/main" id="{566E901A-96CC-4812-AD83-986BBD2F21DC}"/>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5" name="Line 11">
                <a:extLst>
                  <a:ext uri="{FF2B5EF4-FFF2-40B4-BE49-F238E27FC236}">
                    <a16:creationId xmlns:a16="http://schemas.microsoft.com/office/drawing/2014/main" id="{3499D316-AD4F-49AD-BBCA-43F76136A22B}"/>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6" name="TextBox 25">
                <a:extLst>
                  <a:ext uri="{FF2B5EF4-FFF2-40B4-BE49-F238E27FC236}">
                    <a16:creationId xmlns:a16="http://schemas.microsoft.com/office/drawing/2014/main" id="{1EE7FFB4-9D0E-4D60-B228-CBAFFF5FED31}"/>
                  </a:ext>
                </a:extLst>
              </p:cNvPr>
              <p:cNvSpPr txBox="1"/>
              <p:nvPr/>
            </p:nvSpPr>
            <p:spPr>
              <a:xfrm rot="16200000">
                <a:off x="429000" y="2876564"/>
                <a:ext cx="1196984" cy="39616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uLnTx/>
                    <a:uFillTx/>
                    <a:latin typeface="Arial"/>
                    <a:ea typeface="SimSun"/>
                    <a:cs typeface="Arial"/>
                  </a:rPr>
                  <a:t>无事件，%</a:t>
                </a:r>
              </a:p>
            </p:txBody>
          </p:sp>
          <p:sp>
            <p:nvSpPr>
              <p:cNvPr id="27" name="TextBox 26">
                <a:extLst>
                  <a:ext uri="{FF2B5EF4-FFF2-40B4-BE49-F238E27FC236}">
                    <a16:creationId xmlns:a16="http://schemas.microsoft.com/office/drawing/2014/main" id="{78979116-7DF6-4182-94AE-42C2FD08E92A}"/>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80</a:t>
                </a:r>
              </a:p>
            </p:txBody>
          </p:sp>
          <p:sp>
            <p:nvSpPr>
              <p:cNvPr id="28" name="TextBox 27">
                <a:extLst>
                  <a:ext uri="{FF2B5EF4-FFF2-40B4-BE49-F238E27FC236}">
                    <a16:creationId xmlns:a16="http://schemas.microsoft.com/office/drawing/2014/main" id="{317D0869-8C88-4C26-8FCB-774E43C9E2F6}"/>
                  </a:ext>
                </a:extLst>
              </p:cNvPr>
              <p:cNvSpPr txBox="1"/>
              <p:nvPr/>
            </p:nvSpPr>
            <p:spPr>
              <a:xfrm>
                <a:off x="1240029" y="2661043"/>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60</a:t>
                </a:r>
              </a:p>
            </p:txBody>
          </p:sp>
          <p:sp>
            <p:nvSpPr>
              <p:cNvPr id="29" name="TextBox 28">
                <a:extLst>
                  <a:ext uri="{FF2B5EF4-FFF2-40B4-BE49-F238E27FC236}">
                    <a16:creationId xmlns:a16="http://schemas.microsoft.com/office/drawing/2014/main" id="{B68D4B0C-6E1F-4525-85E4-2DA82D5D97B5}"/>
                  </a:ext>
                </a:extLst>
              </p:cNvPr>
              <p:cNvSpPr txBox="1"/>
              <p:nvPr/>
            </p:nvSpPr>
            <p:spPr>
              <a:xfrm>
                <a:off x="1240029" y="3243219"/>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40</a:t>
                </a:r>
              </a:p>
            </p:txBody>
          </p:sp>
          <p:sp>
            <p:nvSpPr>
              <p:cNvPr id="30" name="TextBox 29">
                <a:extLst>
                  <a:ext uri="{FF2B5EF4-FFF2-40B4-BE49-F238E27FC236}">
                    <a16:creationId xmlns:a16="http://schemas.microsoft.com/office/drawing/2014/main" id="{2F0D167B-F626-4307-9558-A4196F6B6E2A}"/>
                  </a:ext>
                </a:extLst>
              </p:cNvPr>
              <p:cNvSpPr txBox="1"/>
              <p:nvPr/>
            </p:nvSpPr>
            <p:spPr>
              <a:xfrm>
                <a:off x="1240031"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20</a:t>
                </a:r>
              </a:p>
            </p:txBody>
          </p:sp>
          <p:sp>
            <p:nvSpPr>
              <p:cNvPr id="31" name="TextBox 30">
                <a:extLst>
                  <a:ext uri="{FF2B5EF4-FFF2-40B4-BE49-F238E27FC236}">
                    <a16:creationId xmlns:a16="http://schemas.microsoft.com/office/drawing/2014/main" id="{711834CE-1D84-4E2B-89CB-9A0382CCFB47}"/>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32" name="Line 21">
                <a:extLst>
                  <a:ext uri="{FF2B5EF4-FFF2-40B4-BE49-F238E27FC236}">
                    <a16:creationId xmlns:a16="http://schemas.microsoft.com/office/drawing/2014/main" id="{774E0CFA-61B0-4561-A375-848AE0C5BD4D}"/>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5BFA97BB-3C91-4390-BC85-E526FF96E78F}"/>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A7DC98FE-7014-4892-9C7A-543D2290B14A}"/>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B0EF9409-0540-4B2C-98AB-5277651B7F28}"/>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B28099CE-4B9B-4756-94E6-2DAF012718F6}"/>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7" name="Line 19">
                <a:extLst>
                  <a:ext uri="{FF2B5EF4-FFF2-40B4-BE49-F238E27FC236}">
                    <a16:creationId xmlns:a16="http://schemas.microsoft.com/office/drawing/2014/main" id="{E4F4292A-E6E2-4AE7-962F-020339B23C78}"/>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8" name="Line 21">
                <a:extLst>
                  <a:ext uri="{FF2B5EF4-FFF2-40B4-BE49-F238E27FC236}">
                    <a16:creationId xmlns:a16="http://schemas.microsoft.com/office/drawing/2014/main" id="{CA273669-3C46-4EF1-8ED3-CC080392C618}"/>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39" name="Group 38">
                <a:extLst>
                  <a:ext uri="{FF2B5EF4-FFF2-40B4-BE49-F238E27FC236}">
                    <a16:creationId xmlns:a16="http://schemas.microsoft.com/office/drawing/2014/main" id="{562496A4-5B8D-4716-819B-9B51A1B84CCF}"/>
                  </a:ext>
                </a:extLst>
              </p:cNvPr>
              <p:cNvGrpSpPr/>
              <p:nvPr/>
            </p:nvGrpSpPr>
            <p:grpSpPr>
              <a:xfrm>
                <a:off x="1628368" y="4643371"/>
                <a:ext cx="6103710" cy="327790"/>
                <a:chOff x="1661895" y="5374692"/>
                <a:chExt cx="6103703" cy="327791"/>
              </a:xfrm>
            </p:grpSpPr>
            <p:sp>
              <p:nvSpPr>
                <p:cNvPr id="57" name="TextBox 26">
                  <a:extLst>
                    <a:ext uri="{FF2B5EF4-FFF2-40B4-BE49-F238E27FC236}">
                      <a16:creationId xmlns:a16="http://schemas.microsoft.com/office/drawing/2014/main" id="{B50E2F20-40B7-4D78-AE78-C2A05993E366}"/>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58" name="TextBox 28">
                  <a:extLst>
                    <a:ext uri="{FF2B5EF4-FFF2-40B4-BE49-F238E27FC236}">
                      <a16:creationId xmlns:a16="http://schemas.microsoft.com/office/drawing/2014/main" id="{67B41958-A1E3-4B89-BD3E-1237416C207A}"/>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a:t>
                  </a:r>
                </a:p>
              </p:txBody>
            </p:sp>
            <p:sp>
              <p:nvSpPr>
                <p:cNvPr id="59" name="TextBox 30">
                  <a:extLst>
                    <a:ext uri="{FF2B5EF4-FFF2-40B4-BE49-F238E27FC236}">
                      <a16:creationId xmlns:a16="http://schemas.microsoft.com/office/drawing/2014/main" id="{1B161498-B24C-472D-A9F1-7A892FFC2906}"/>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2</a:t>
                  </a:r>
                </a:p>
              </p:txBody>
            </p:sp>
            <p:sp>
              <p:nvSpPr>
                <p:cNvPr id="60" name="TextBox 32">
                  <a:extLst>
                    <a:ext uri="{FF2B5EF4-FFF2-40B4-BE49-F238E27FC236}">
                      <a16:creationId xmlns:a16="http://schemas.microsoft.com/office/drawing/2014/main" id="{FBC2779C-57D1-4043-A464-A38D1F803125}"/>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3</a:t>
                  </a:r>
                </a:p>
              </p:txBody>
            </p:sp>
            <p:sp>
              <p:nvSpPr>
                <p:cNvPr id="61" name="TextBox 34">
                  <a:extLst>
                    <a:ext uri="{FF2B5EF4-FFF2-40B4-BE49-F238E27FC236}">
                      <a16:creationId xmlns:a16="http://schemas.microsoft.com/office/drawing/2014/main" id="{2CF7C442-9C7B-4289-8281-D71905FDAA6C}"/>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4</a:t>
                  </a:r>
                </a:p>
              </p:txBody>
            </p:sp>
            <p:sp>
              <p:nvSpPr>
                <p:cNvPr id="62" name="TextBox 36">
                  <a:extLst>
                    <a:ext uri="{FF2B5EF4-FFF2-40B4-BE49-F238E27FC236}">
                      <a16:creationId xmlns:a16="http://schemas.microsoft.com/office/drawing/2014/main" id="{ECFE8CBF-7676-4C99-8954-FE8838B6FEF2}"/>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5</a:t>
                  </a:r>
                </a:p>
              </p:txBody>
            </p:sp>
            <p:sp>
              <p:nvSpPr>
                <p:cNvPr id="63" name="TextBox 38">
                  <a:extLst>
                    <a:ext uri="{FF2B5EF4-FFF2-40B4-BE49-F238E27FC236}">
                      <a16:creationId xmlns:a16="http://schemas.microsoft.com/office/drawing/2014/main" id="{2B7AB528-11A0-4B98-8E6A-6C46E0194324}"/>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18CA9CCB-7019-40DB-9E33-52C914E81426}"/>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6</a:t>
                  </a:r>
                </a:p>
              </p:txBody>
            </p:sp>
          </p:grpSp>
          <p:grpSp>
            <p:nvGrpSpPr>
              <p:cNvPr id="40" name="Group 39">
                <a:extLst>
                  <a:ext uri="{FF2B5EF4-FFF2-40B4-BE49-F238E27FC236}">
                    <a16:creationId xmlns:a16="http://schemas.microsoft.com/office/drawing/2014/main" id="{0B9FC413-E3F4-49FE-86C1-F254D25EED46}"/>
                  </a:ext>
                </a:extLst>
              </p:cNvPr>
              <p:cNvGrpSpPr/>
              <p:nvPr/>
            </p:nvGrpSpPr>
            <p:grpSpPr>
              <a:xfrm>
                <a:off x="1498490" y="5203924"/>
                <a:ext cx="6225401" cy="306825"/>
                <a:chOff x="1532017" y="6020970"/>
                <a:chExt cx="6225393" cy="306825"/>
              </a:xfrm>
            </p:grpSpPr>
            <p:sp>
              <p:nvSpPr>
                <p:cNvPr id="50" name="TextBox 46">
                  <a:extLst>
                    <a:ext uri="{FF2B5EF4-FFF2-40B4-BE49-F238E27FC236}">
                      <a16:creationId xmlns:a16="http://schemas.microsoft.com/office/drawing/2014/main" id="{4967F62E-660E-495D-B191-2D795511133B}"/>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1265</a:t>
                  </a:r>
                </a:p>
              </p:txBody>
            </p:sp>
            <p:sp>
              <p:nvSpPr>
                <p:cNvPr id="51" name="TextBox 47">
                  <a:extLst>
                    <a:ext uri="{FF2B5EF4-FFF2-40B4-BE49-F238E27FC236}">
                      <a16:creationId xmlns:a16="http://schemas.microsoft.com/office/drawing/2014/main" id="{532CEA1E-0544-47F6-9B7D-9B2C091E3BA6}"/>
                    </a:ext>
                  </a:extLst>
                </p:cNvPr>
                <p:cNvSpPr txBox="1"/>
                <p:nvPr/>
              </p:nvSpPr>
              <p:spPr>
                <a:xfrm>
                  <a:off x="2448939" y="6020970"/>
                  <a:ext cx="61744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1153</a:t>
                  </a:r>
                </a:p>
              </p:txBody>
            </p:sp>
            <p:sp>
              <p:nvSpPr>
                <p:cNvPr id="52" name="TextBox 48">
                  <a:extLst>
                    <a:ext uri="{FF2B5EF4-FFF2-40B4-BE49-F238E27FC236}">
                      <a16:creationId xmlns:a16="http://schemas.microsoft.com/office/drawing/2014/main" id="{F7761D78-0E99-4CD0-B648-4C1AE89B3E20}"/>
                    </a:ext>
                  </a:extLst>
                </p:cNvPr>
                <p:cNvSpPr txBox="1"/>
                <p:nvPr/>
              </p:nvSpPr>
              <p:spPr>
                <a:xfrm>
                  <a:off x="3395470"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1080</a:t>
                  </a:r>
                </a:p>
              </p:txBody>
            </p:sp>
            <p:sp>
              <p:nvSpPr>
                <p:cNvPr id="53" name="TextBox 49">
                  <a:extLst>
                    <a:ext uri="{FF2B5EF4-FFF2-40B4-BE49-F238E27FC236}">
                      <a16:creationId xmlns:a16="http://schemas.microsoft.com/office/drawing/2014/main" id="{6920971F-A086-4CA1-A5F2-D007B03F4805}"/>
                    </a:ext>
                  </a:extLst>
                </p:cNvPr>
                <p:cNvSpPr txBox="1"/>
                <p:nvPr/>
              </p:nvSpPr>
              <p:spPr>
                <a:xfrm>
                  <a:off x="4349048"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1009</a:t>
                  </a:r>
                </a:p>
              </p:txBody>
            </p:sp>
            <p:sp>
              <p:nvSpPr>
                <p:cNvPr id="54" name="TextBox 50">
                  <a:extLst>
                    <a:ext uri="{FF2B5EF4-FFF2-40B4-BE49-F238E27FC236}">
                      <a16:creationId xmlns:a16="http://schemas.microsoft.com/office/drawing/2014/main" id="{7EB83D2E-9BE8-4A40-B1C0-145D05C31BA4}"/>
                    </a:ext>
                  </a:extLst>
                </p:cNvPr>
                <p:cNvSpPr txBox="1"/>
                <p:nvPr/>
              </p:nvSpPr>
              <p:spPr>
                <a:xfrm>
                  <a:off x="5357018"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929</a:t>
                  </a:r>
                </a:p>
              </p:txBody>
            </p:sp>
            <p:sp>
              <p:nvSpPr>
                <p:cNvPr id="55" name="TextBox 51">
                  <a:extLst>
                    <a:ext uri="{FF2B5EF4-FFF2-40B4-BE49-F238E27FC236}">
                      <a16:creationId xmlns:a16="http://schemas.microsoft.com/office/drawing/2014/main" id="{2DC16194-E224-4F41-B8A3-40648F49525D}"/>
                    </a:ext>
                  </a:extLst>
                </p:cNvPr>
                <p:cNvSpPr txBox="1"/>
                <p:nvPr/>
              </p:nvSpPr>
              <p:spPr>
                <a:xfrm>
                  <a:off x="629786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697</a:t>
                  </a:r>
                </a:p>
              </p:txBody>
            </p:sp>
            <p:sp>
              <p:nvSpPr>
                <p:cNvPr id="56" name="TextBox 52">
                  <a:extLst>
                    <a:ext uri="{FF2B5EF4-FFF2-40B4-BE49-F238E27FC236}">
                      <a16:creationId xmlns:a16="http://schemas.microsoft.com/office/drawing/2014/main" id="{5683036D-AD96-4054-86A5-04F0C8B2A069}"/>
                    </a:ext>
                  </a:extLst>
                </p:cNvPr>
                <p:cNvSpPr txBox="1"/>
                <p:nvPr/>
              </p:nvSpPr>
              <p:spPr>
                <a:xfrm>
                  <a:off x="7253170"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a:ea typeface="SimSun"/>
                      <a:cs typeface="Arial"/>
                    </a:rPr>
                    <a:t>414</a:t>
                  </a:r>
                </a:p>
              </p:txBody>
            </p:sp>
          </p:grpSp>
          <p:grpSp>
            <p:nvGrpSpPr>
              <p:cNvPr id="41" name="Group 40">
                <a:extLst>
                  <a:ext uri="{FF2B5EF4-FFF2-40B4-BE49-F238E27FC236}">
                    <a16:creationId xmlns:a16="http://schemas.microsoft.com/office/drawing/2014/main" id="{080BC409-67FA-491D-9986-130D971A90A4}"/>
                  </a:ext>
                </a:extLst>
              </p:cNvPr>
              <p:cNvGrpSpPr/>
              <p:nvPr/>
            </p:nvGrpSpPr>
            <p:grpSpPr>
              <a:xfrm>
                <a:off x="1498491" y="5478962"/>
                <a:ext cx="6225399" cy="306825"/>
                <a:chOff x="1532018" y="6020970"/>
                <a:chExt cx="6225392" cy="306825"/>
              </a:xfrm>
            </p:grpSpPr>
            <p:sp>
              <p:nvSpPr>
                <p:cNvPr id="43" name="TextBox 57">
                  <a:extLst>
                    <a:ext uri="{FF2B5EF4-FFF2-40B4-BE49-F238E27FC236}">
                      <a16:creationId xmlns:a16="http://schemas.microsoft.com/office/drawing/2014/main" id="{8DFD5CEE-67E1-4D31-8E36-A3B7234FB7B0}"/>
                    </a:ext>
                  </a:extLst>
                </p:cNvPr>
                <p:cNvSpPr txBox="1"/>
                <p:nvPr/>
              </p:nvSpPr>
              <p:spPr>
                <a:xfrm>
                  <a:off x="1532018"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1261</a:t>
                  </a:r>
                </a:p>
              </p:txBody>
            </p:sp>
            <p:sp>
              <p:nvSpPr>
                <p:cNvPr id="44" name="TextBox 58">
                  <a:extLst>
                    <a:ext uri="{FF2B5EF4-FFF2-40B4-BE49-F238E27FC236}">
                      <a16:creationId xmlns:a16="http://schemas.microsoft.com/office/drawing/2014/main" id="{55A831A3-7062-4314-A81A-F5012881BA3A}"/>
                    </a:ext>
                  </a:extLst>
                </p:cNvPr>
                <p:cNvSpPr txBox="1"/>
                <p:nvPr/>
              </p:nvSpPr>
              <p:spPr>
                <a:xfrm>
                  <a:off x="2448939" y="6020970"/>
                  <a:ext cx="617447"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1147</a:t>
                  </a:r>
                </a:p>
              </p:txBody>
            </p:sp>
            <p:sp>
              <p:nvSpPr>
                <p:cNvPr id="45" name="TextBox 59">
                  <a:extLst>
                    <a:ext uri="{FF2B5EF4-FFF2-40B4-BE49-F238E27FC236}">
                      <a16:creationId xmlns:a16="http://schemas.microsoft.com/office/drawing/2014/main" id="{A7D330A2-1AD6-4928-9935-31A1F5B25B84}"/>
                    </a:ext>
                  </a:extLst>
                </p:cNvPr>
                <p:cNvSpPr txBox="1"/>
                <p:nvPr/>
              </p:nvSpPr>
              <p:spPr>
                <a:xfrm>
                  <a:off x="3395469"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1068</a:t>
                  </a:r>
                </a:p>
              </p:txBody>
            </p:sp>
            <p:sp>
              <p:nvSpPr>
                <p:cNvPr id="46" name="TextBox 60">
                  <a:extLst>
                    <a:ext uri="{FF2B5EF4-FFF2-40B4-BE49-F238E27FC236}">
                      <a16:creationId xmlns:a16="http://schemas.microsoft.com/office/drawing/2014/main" id="{4840F428-F934-4728-8536-55D506309520}"/>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989</a:t>
                  </a:r>
                </a:p>
              </p:txBody>
            </p:sp>
            <p:sp>
              <p:nvSpPr>
                <p:cNvPr id="47" name="TextBox 61">
                  <a:extLst>
                    <a:ext uri="{FF2B5EF4-FFF2-40B4-BE49-F238E27FC236}">
                      <a16:creationId xmlns:a16="http://schemas.microsoft.com/office/drawing/2014/main" id="{3B4110FB-3998-416C-97B4-CEF0F0FD86B2}"/>
                    </a:ext>
                  </a:extLst>
                </p:cNvPr>
                <p:cNvSpPr txBox="1"/>
                <p:nvPr/>
              </p:nvSpPr>
              <p:spPr>
                <a:xfrm>
                  <a:off x="5365802"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911</a:t>
                  </a:r>
                </a:p>
              </p:txBody>
            </p:sp>
            <p:sp>
              <p:nvSpPr>
                <p:cNvPr id="48" name="TextBox 62">
                  <a:extLst>
                    <a:ext uri="{FF2B5EF4-FFF2-40B4-BE49-F238E27FC236}">
                      <a16:creationId xmlns:a16="http://schemas.microsoft.com/office/drawing/2014/main" id="{81F22A4C-FC18-4AE3-B041-323E8A6DDEF1}"/>
                    </a:ext>
                  </a:extLst>
                </p:cNvPr>
                <p:cNvSpPr txBox="1"/>
                <p:nvPr/>
              </p:nvSpPr>
              <p:spPr>
                <a:xfrm>
                  <a:off x="629786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669</a:t>
                  </a:r>
                </a:p>
              </p:txBody>
            </p:sp>
            <p:sp>
              <p:nvSpPr>
                <p:cNvPr id="49" name="TextBox 63">
                  <a:extLst>
                    <a:ext uri="{FF2B5EF4-FFF2-40B4-BE49-F238E27FC236}">
                      <a16:creationId xmlns:a16="http://schemas.microsoft.com/office/drawing/2014/main" id="{0F1C1954-D5E6-43E4-91F3-5C3C90130DB3}"/>
                    </a:ext>
                  </a:extLst>
                </p:cNvPr>
                <p:cNvSpPr txBox="1"/>
                <p:nvPr/>
              </p:nvSpPr>
              <p:spPr>
                <a:xfrm>
                  <a:off x="7253170"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393</a:t>
                  </a:r>
                </a:p>
              </p:txBody>
            </p:sp>
          </p:grpSp>
          <p:sp>
            <p:nvSpPr>
              <p:cNvPr id="42" name="TextBox 41">
                <a:extLst>
                  <a:ext uri="{FF2B5EF4-FFF2-40B4-BE49-F238E27FC236}">
                    <a16:creationId xmlns:a16="http://schemas.microsoft.com/office/drawing/2014/main" id="{48150A91-C81F-4D58-8C55-764D3C56A01E}"/>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100</a:t>
                </a:r>
              </a:p>
            </p:txBody>
          </p:sp>
        </p:grpSp>
        <p:sp>
          <p:nvSpPr>
            <p:cNvPr id="16" name="Rectangle 15">
              <a:extLst>
                <a:ext uri="{FF2B5EF4-FFF2-40B4-BE49-F238E27FC236}">
                  <a16:creationId xmlns:a16="http://schemas.microsoft.com/office/drawing/2014/main" id="{04776B94-DA08-4C9A-9A75-DBB93879C829}"/>
                </a:ext>
              </a:extLst>
            </p:cNvPr>
            <p:cNvSpPr/>
            <p:nvPr/>
          </p:nvSpPr>
          <p:spPr>
            <a:xfrm>
              <a:off x="3195744" y="2138265"/>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043882"/>
                  </a:solidFill>
                  <a:uLnTx/>
                  <a:uFillTx/>
                  <a:latin typeface="Arial" charset="0"/>
                  <a:ea typeface="SimSun"/>
                  <a:cs typeface="Arial" charset="0"/>
                </a:rPr>
                <a:t>塞来昔布</a:t>
              </a:r>
            </a:p>
          </p:txBody>
        </p:sp>
        <p:sp>
          <p:nvSpPr>
            <p:cNvPr id="17" name="Rectangle 16">
              <a:extLst>
                <a:ext uri="{FF2B5EF4-FFF2-40B4-BE49-F238E27FC236}">
                  <a16:creationId xmlns:a16="http://schemas.microsoft.com/office/drawing/2014/main" id="{9A447D96-833C-4BF7-B1C1-C168FF9A6761}"/>
                </a:ext>
              </a:extLst>
            </p:cNvPr>
            <p:cNvSpPr/>
            <p:nvPr/>
          </p:nvSpPr>
          <p:spPr>
            <a:xfrm>
              <a:off x="3049159" y="2509727"/>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安慰剂</a:t>
              </a:r>
            </a:p>
          </p:txBody>
        </p:sp>
      </p:grpSp>
      <p:sp>
        <p:nvSpPr>
          <p:cNvPr id="65" name="TextBox 64">
            <a:extLst>
              <a:ext uri="{FF2B5EF4-FFF2-40B4-BE49-F238E27FC236}">
                <a16:creationId xmlns:a16="http://schemas.microsoft.com/office/drawing/2014/main" id="{C81D3B41-083B-4B82-9B28-288EC2810AD7}"/>
              </a:ext>
            </a:extLst>
          </p:cNvPr>
          <p:cNvSpPr txBox="1"/>
          <p:nvPr/>
        </p:nvSpPr>
        <p:spPr>
          <a:xfrm>
            <a:off x="5970440" y="4803578"/>
            <a:ext cx="1888195"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自随机分组以来的年数</a:t>
            </a:r>
          </a:p>
        </p:txBody>
      </p:sp>
      <p:sp>
        <p:nvSpPr>
          <p:cNvPr id="66" name="Freeform 21">
            <a:extLst>
              <a:ext uri="{FF2B5EF4-FFF2-40B4-BE49-F238E27FC236}">
                <a16:creationId xmlns:a16="http://schemas.microsoft.com/office/drawing/2014/main" id="{16D3DF6A-6B74-44A1-8E0B-4DEDB51D2368}"/>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67" name="Line 6">
            <a:extLst>
              <a:ext uri="{FF2B5EF4-FFF2-40B4-BE49-F238E27FC236}">
                <a16:creationId xmlns:a16="http://schemas.microsoft.com/office/drawing/2014/main" id="{E8A080B7-3810-465F-A93E-3C3CF263F2FB}"/>
              </a:ext>
            </a:extLst>
          </p:cNvPr>
          <p:cNvSpPr>
            <a:spLocks noChangeShapeType="1"/>
          </p:cNvSpPr>
          <p:nvPr/>
        </p:nvSpPr>
        <p:spPr bwMode="auto">
          <a:xfrm>
            <a:off x="5007651" y="210764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nvGrpSpPr>
          <p:cNvPr id="3" name="Group 2">
            <a:extLst>
              <a:ext uri="{FF2B5EF4-FFF2-40B4-BE49-F238E27FC236}">
                <a16:creationId xmlns:a16="http://schemas.microsoft.com/office/drawing/2014/main" id="{C83AB6AA-EB45-4148-AED4-0BD275587A25}"/>
              </a:ext>
            </a:extLst>
          </p:cNvPr>
          <p:cNvGrpSpPr/>
          <p:nvPr/>
        </p:nvGrpSpPr>
        <p:grpSpPr>
          <a:xfrm>
            <a:off x="5007651" y="2624639"/>
            <a:ext cx="66929" cy="473259"/>
            <a:chOff x="5007651" y="2624639"/>
            <a:chExt cx="66929" cy="473259"/>
          </a:xfrm>
        </p:grpSpPr>
        <p:sp>
          <p:nvSpPr>
            <p:cNvPr id="68" name="Line 7">
              <a:extLst>
                <a:ext uri="{FF2B5EF4-FFF2-40B4-BE49-F238E27FC236}">
                  <a16:creationId xmlns:a16="http://schemas.microsoft.com/office/drawing/2014/main" id="{A5A67776-ED04-4CB8-A258-2A3D24634F34}"/>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69" name="Line 8">
              <a:extLst>
                <a:ext uri="{FF2B5EF4-FFF2-40B4-BE49-F238E27FC236}">
                  <a16:creationId xmlns:a16="http://schemas.microsoft.com/office/drawing/2014/main" id="{78F4549C-8C32-416C-8F5E-D18A7BE510FA}"/>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sp>
        <p:nvSpPr>
          <p:cNvPr id="70" name="Line 9">
            <a:extLst>
              <a:ext uri="{FF2B5EF4-FFF2-40B4-BE49-F238E27FC236}">
                <a16:creationId xmlns:a16="http://schemas.microsoft.com/office/drawing/2014/main" id="{4921FECE-90F2-427A-8DCD-D1BACC6412EE}"/>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1" name="Line 10">
            <a:extLst>
              <a:ext uri="{FF2B5EF4-FFF2-40B4-BE49-F238E27FC236}">
                <a16:creationId xmlns:a16="http://schemas.microsoft.com/office/drawing/2014/main" id="{C0686705-5863-40DC-955F-61FE0697AAB6}"/>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2" name="Line 11">
            <a:extLst>
              <a:ext uri="{FF2B5EF4-FFF2-40B4-BE49-F238E27FC236}">
                <a16:creationId xmlns:a16="http://schemas.microsoft.com/office/drawing/2014/main" id="{91A22577-70C3-49D3-B194-28596ACB11CF}"/>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3" name="TextBox 72">
            <a:extLst>
              <a:ext uri="{FF2B5EF4-FFF2-40B4-BE49-F238E27FC236}">
                <a16:creationId xmlns:a16="http://schemas.microsoft.com/office/drawing/2014/main" id="{50FA214E-E4FF-4E1B-85BC-2D9A8D49AF03}"/>
              </a:ext>
            </a:extLst>
          </p:cNvPr>
          <p:cNvSpPr txBox="1"/>
          <p:nvPr/>
        </p:nvSpPr>
        <p:spPr>
          <a:xfrm rot="16200000">
            <a:off x="4139428"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a:ea typeface="SimSun"/>
                <a:cs typeface="Arial"/>
              </a:rPr>
              <a:t>无事件，%</a:t>
            </a:r>
          </a:p>
        </p:txBody>
      </p:sp>
      <p:sp>
        <p:nvSpPr>
          <p:cNvPr id="74" name="TextBox 73">
            <a:extLst>
              <a:ext uri="{FF2B5EF4-FFF2-40B4-BE49-F238E27FC236}">
                <a16:creationId xmlns:a16="http://schemas.microsoft.com/office/drawing/2014/main" id="{60E8B25B-D46B-45BB-9818-D3B37AAE4691}"/>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80</a:t>
            </a:r>
          </a:p>
        </p:txBody>
      </p:sp>
      <p:sp>
        <p:nvSpPr>
          <p:cNvPr id="75" name="TextBox 74">
            <a:extLst>
              <a:ext uri="{FF2B5EF4-FFF2-40B4-BE49-F238E27FC236}">
                <a16:creationId xmlns:a16="http://schemas.microsoft.com/office/drawing/2014/main" id="{FBA09C52-CD9D-4144-9CB5-34D89AECD50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60</a:t>
            </a:r>
          </a:p>
        </p:txBody>
      </p:sp>
      <p:sp>
        <p:nvSpPr>
          <p:cNvPr id="76" name="TextBox 75">
            <a:extLst>
              <a:ext uri="{FF2B5EF4-FFF2-40B4-BE49-F238E27FC236}">
                <a16:creationId xmlns:a16="http://schemas.microsoft.com/office/drawing/2014/main" id="{A7EE8439-B87A-4128-995E-27696DEF3241}"/>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40</a:t>
            </a:r>
          </a:p>
        </p:txBody>
      </p:sp>
      <p:sp>
        <p:nvSpPr>
          <p:cNvPr id="77" name="TextBox 76">
            <a:extLst>
              <a:ext uri="{FF2B5EF4-FFF2-40B4-BE49-F238E27FC236}">
                <a16:creationId xmlns:a16="http://schemas.microsoft.com/office/drawing/2014/main" id="{E7432DD0-DD63-46A9-8949-A1EA01D0E803}"/>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20</a:t>
            </a:r>
          </a:p>
        </p:txBody>
      </p:sp>
      <p:sp>
        <p:nvSpPr>
          <p:cNvPr id="78" name="TextBox 77">
            <a:extLst>
              <a:ext uri="{FF2B5EF4-FFF2-40B4-BE49-F238E27FC236}">
                <a16:creationId xmlns:a16="http://schemas.microsoft.com/office/drawing/2014/main" id="{9B949D4E-E98E-4080-B17B-508EE6165157}"/>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79" name="Line 21">
            <a:extLst>
              <a:ext uri="{FF2B5EF4-FFF2-40B4-BE49-F238E27FC236}">
                <a16:creationId xmlns:a16="http://schemas.microsoft.com/office/drawing/2014/main" id="{FC08634F-C26A-4CB7-9F24-44A4611E1050}"/>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0" name="Line 19">
            <a:extLst>
              <a:ext uri="{FF2B5EF4-FFF2-40B4-BE49-F238E27FC236}">
                <a16:creationId xmlns:a16="http://schemas.microsoft.com/office/drawing/2014/main" id="{3BAC26FF-E973-456A-AE38-542003252899}"/>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1" name="Line 21">
            <a:extLst>
              <a:ext uri="{FF2B5EF4-FFF2-40B4-BE49-F238E27FC236}">
                <a16:creationId xmlns:a16="http://schemas.microsoft.com/office/drawing/2014/main" id="{99409CCB-408C-4F05-8C4C-C7F94D2CF7D7}"/>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2" name="Line 19">
            <a:extLst>
              <a:ext uri="{FF2B5EF4-FFF2-40B4-BE49-F238E27FC236}">
                <a16:creationId xmlns:a16="http://schemas.microsoft.com/office/drawing/2014/main" id="{8574E91D-BBB3-47B7-B63D-68704BECFB23}"/>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3" name="Line 21">
            <a:extLst>
              <a:ext uri="{FF2B5EF4-FFF2-40B4-BE49-F238E27FC236}">
                <a16:creationId xmlns:a16="http://schemas.microsoft.com/office/drawing/2014/main" id="{6CCD48E6-9B00-4C2C-A62D-3F2B5A642AAA}"/>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DDCB78FD-4208-4DE6-A96E-635D2C04B6D4}"/>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4A003AFB-8437-4B56-94BC-081AE05228A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11" name="TextBox 110">
            <a:extLst>
              <a:ext uri="{FF2B5EF4-FFF2-40B4-BE49-F238E27FC236}">
                <a16:creationId xmlns:a16="http://schemas.microsoft.com/office/drawing/2014/main" id="{D6EAF6C7-A513-403E-BCDB-887120F6F381}"/>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a:ea typeface="SimSun"/>
                <a:cs typeface="Arial"/>
              </a:rPr>
              <a:t>100</a:t>
            </a:r>
          </a:p>
        </p:txBody>
      </p:sp>
      <p:sp>
        <p:nvSpPr>
          <p:cNvPr id="112" name="TextBox 111">
            <a:extLst>
              <a:ext uri="{FF2B5EF4-FFF2-40B4-BE49-F238E27FC236}">
                <a16:creationId xmlns:a16="http://schemas.microsoft.com/office/drawing/2014/main" id="{F97033AF-FC35-4AAF-BDE2-7C7AC865DFA5}"/>
              </a:ext>
            </a:extLst>
          </p:cNvPr>
          <p:cNvSpPr txBox="1"/>
          <p:nvPr/>
        </p:nvSpPr>
        <p:spPr>
          <a:xfrm>
            <a:off x="7004110" y="4336048"/>
            <a:ext cx="146706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900" b="0" i="0" u="none" strike="noStrike" cap="none" normalizeH="0" baseline="0">
                <a:ln>
                  <a:noFill/>
                </a:ln>
                <a:solidFill>
                  <a:srgbClr val="4D4D4D"/>
                </a:solidFill>
                <a:uLnTx/>
                <a:uFillTx/>
                <a:latin typeface="Arial" charset="0"/>
                <a:ea typeface="SimSun"/>
                <a:cs typeface="Arial" charset="0"/>
              </a:rPr>
              <a:t>分层的 p 值：0.4038</a:t>
            </a:r>
          </a:p>
        </p:txBody>
      </p:sp>
      <p:grpSp>
        <p:nvGrpSpPr>
          <p:cNvPr id="2061" name="Group 2060">
            <a:extLst>
              <a:ext uri="{FF2B5EF4-FFF2-40B4-BE49-F238E27FC236}">
                <a16:creationId xmlns:a16="http://schemas.microsoft.com/office/drawing/2014/main" id="{90709029-97E7-4F64-95D6-543E495660AE}"/>
              </a:ext>
            </a:extLst>
          </p:cNvPr>
          <p:cNvGrpSpPr/>
          <p:nvPr/>
        </p:nvGrpSpPr>
        <p:grpSpPr>
          <a:xfrm>
            <a:off x="5047293" y="2107644"/>
            <a:ext cx="3689496" cy="571612"/>
            <a:chOff x="5075286" y="2130557"/>
            <a:chExt cx="3689496" cy="571612"/>
          </a:xfrm>
        </p:grpSpPr>
        <p:sp>
          <p:nvSpPr>
            <p:cNvPr id="2055" name="Freeform: Shape 2054">
              <a:extLst>
                <a:ext uri="{FF2B5EF4-FFF2-40B4-BE49-F238E27FC236}">
                  <a16:creationId xmlns:a16="http://schemas.microsoft.com/office/drawing/2014/main" id="{951C34D1-06B0-4789-BBDB-A31051E98B0B}"/>
                </a:ext>
              </a:extLst>
            </p:cNvPr>
            <p:cNvSpPr/>
            <p:nvPr/>
          </p:nvSpPr>
          <p:spPr>
            <a:xfrm>
              <a:off x="5077154" y="2130557"/>
              <a:ext cx="3687628" cy="571612"/>
            </a:xfrm>
            <a:custGeom>
              <a:avLst/>
              <a:gdLst>
                <a:gd name="connsiteX0" fmla="*/ 5735984 w 5734050"/>
                <a:gd name="connsiteY0" fmla="*/ 862575 h 857250"/>
                <a:gd name="connsiteX1" fmla="*/ 5593672 w 5734050"/>
                <a:gd name="connsiteY1" fmla="*/ 862575 h 857250"/>
                <a:gd name="connsiteX2" fmla="*/ 5593672 w 5734050"/>
                <a:gd name="connsiteY2" fmla="*/ 836437 h 857250"/>
                <a:gd name="connsiteX3" fmla="*/ 5506537 w 5734050"/>
                <a:gd name="connsiteY3" fmla="*/ 836437 h 857250"/>
                <a:gd name="connsiteX4" fmla="*/ 5506537 w 5734050"/>
                <a:gd name="connsiteY4" fmla="*/ 813203 h 857250"/>
                <a:gd name="connsiteX5" fmla="*/ 5454264 w 5734050"/>
                <a:gd name="connsiteY5" fmla="*/ 813203 h 857250"/>
                <a:gd name="connsiteX6" fmla="*/ 5454264 w 5734050"/>
                <a:gd name="connsiteY6" fmla="*/ 792872 h 857250"/>
                <a:gd name="connsiteX7" fmla="*/ 5070901 w 5734050"/>
                <a:gd name="connsiteY7" fmla="*/ 792872 h 857250"/>
                <a:gd name="connsiteX8" fmla="*/ 5070901 w 5734050"/>
                <a:gd name="connsiteY8" fmla="*/ 763830 h 857250"/>
                <a:gd name="connsiteX9" fmla="*/ 4855979 w 5734050"/>
                <a:gd name="connsiteY9" fmla="*/ 763830 h 857250"/>
                <a:gd name="connsiteX10" fmla="*/ 4855979 w 5734050"/>
                <a:gd name="connsiteY10" fmla="*/ 728978 h 857250"/>
                <a:gd name="connsiteX11" fmla="*/ 4591689 w 5734050"/>
                <a:gd name="connsiteY11" fmla="*/ 728978 h 857250"/>
                <a:gd name="connsiteX12" fmla="*/ 4591689 w 5734050"/>
                <a:gd name="connsiteY12" fmla="*/ 699935 h 857250"/>
                <a:gd name="connsiteX13" fmla="*/ 4487133 w 5734050"/>
                <a:gd name="connsiteY13" fmla="*/ 699935 h 857250"/>
                <a:gd name="connsiteX14" fmla="*/ 4487133 w 5734050"/>
                <a:gd name="connsiteY14" fmla="*/ 685413 h 857250"/>
                <a:gd name="connsiteX15" fmla="*/ 4289642 w 5734050"/>
                <a:gd name="connsiteY15" fmla="*/ 685413 h 857250"/>
                <a:gd name="connsiteX16" fmla="*/ 4289642 w 5734050"/>
                <a:gd name="connsiteY16" fmla="*/ 670892 h 857250"/>
                <a:gd name="connsiteX17" fmla="*/ 4173475 w 5734050"/>
                <a:gd name="connsiteY17" fmla="*/ 670892 h 857250"/>
                <a:gd name="connsiteX18" fmla="*/ 4173475 w 5734050"/>
                <a:gd name="connsiteY18" fmla="*/ 636040 h 857250"/>
                <a:gd name="connsiteX19" fmla="*/ 4106676 w 5734050"/>
                <a:gd name="connsiteY19" fmla="*/ 636040 h 857250"/>
                <a:gd name="connsiteX20" fmla="*/ 4106676 w 5734050"/>
                <a:gd name="connsiteY20" fmla="*/ 624424 h 857250"/>
                <a:gd name="connsiteX21" fmla="*/ 4025352 w 5734050"/>
                <a:gd name="connsiteY21" fmla="*/ 624424 h 857250"/>
                <a:gd name="connsiteX22" fmla="*/ 4025352 w 5734050"/>
                <a:gd name="connsiteY22" fmla="*/ 589572 h 857250"/>
                <a:gd name="connsiteX23" fmla="*/ 3784293 w 5734050"/>
                <a:gd name="connsiteY23" fmla="*/ 589572 h 857250"/>
                <a:gd name="connsiteX24" fmla="*/ 3784293 w 5734050"/>
                <a:gd name="connsiteY24" fmla="*/ 586668 h 857250"/>
                <a:gd name="connsiteX25" fmla="*/ 3671031 w 5734050"/>
                <a:gd name="connsiteY25" fmla="*/ 586668 h 857250"/>
                <a:gd name="connsiteX26" fmla="*/ 3671031 w 5734050"/>
                <a:gd name="connsiteY26" fmla="*/ 566337 h 857250"/>
                <a:gd name="connsiteX27" fmla="*/ 3490961 w 5734050"/>
                <a:gd name="connsiteY27" fmla="*/ 566337 h 857250"/>
                <a:gd name="connsiteX28" fmla="*/ 3490961 w 5734050"/>
                <a:gd name="connsiteY28" fmla="*/ 534391 h 857250"/>
                <a:gd name="connsiteX29" fmla="*/ 3441593 w 5734050"/>
                <a:gd name="connsiteY29" fmla="*/ 534391 h 857250"/>
                <a:gd name="connsiteX30" fmla="*/ 3441593 w 5734050"/>
                <a:gd name="connsiteY30" fmla="*/ 511156 h 857250"/>
                <a:gd name="connsiteX31" fmla="*/ 3217955 w 5734050"/>
                <a:gd name="connsiteY31" fmla="*/ 511156 h 857250"/>
                <a:gd name="connsiteX32" fmla="*/ 3217955 w 5734050"/>
                <a:gd name="connsiteY32" fmla="*/ 502443 h 857250"/>
                <a:gd name="connsiteX33" fmla="*/ 3156967 w 5734050"/>
                <a:gd name="connsiteY33" fmla="*/ 502443 h 857250"/>
                <a:gd name="connsiteX34" fmla="*/ 3156967 w 5734050"/>
                <a:gd name="connsiteY34" fmla="*/ 482113 h 857250"/>
                <a:gd name="connsiteX35" fmla="*/ 3003043 w 5734050"/>
                <a:gd name="connsiteY35" fmla="*/ 482113 h 857250"/>
                <a:gd name="connsiteX36" fmla="*/ 3003043 w 5734050"/>
                <a:gd name="connsiteY36" fmla="*/ 455974 h 857250"/>
                <a:gd name="connsiteX37" fmla="*/ 2822973 w 5734050"/>
                <a:gd name="connsiteY37" fmla="*/ 455974 h 857250"/>
                <a:gd name="connsiteX38" fmla="*/ 2822973 w 5734050"/>
                <a:gd name="connsiteY38" fmla="*/ 441453 h 857250"/>
                <a:gd name="connsiteX39" fmla="*/ 2747459 w 5734050"/>
                <a:gd name="connsiteY39" fmla="*/ 441453 h 857250"/>
                <a:gd name="connsiteX40" fmla="*/ 2747459 w 5734050"/>
                <a:gd name="connsiteY40" fmla="*/ 412410 h 857250"/>
                <a:gd name="connsiteX41" fmla="*/ 2712606 w 5734050"/>
                <a:gd name="connsiteY41" fmla="*/ 412410 h 857250"/>
                <a:gd name="connsiteX42" fmla="*/ 2712606 w 5734050"/>
                <a:gd name="connsiteY42" fmla="*/ 409505 h 857250"/>
                <a:gd name="connsiteX43" fmla="*/ 2692280 w 5734050"/>
                <a:gd name="connsiteY43" fmla="*/ 409505 h 857250"/>
                <a:gd name="connsiteX44" fmla="*/ 2692280 w 5734050"/>
                <a:gd name="connsiteY44" fmla="*/ 371749 h 857250"/>
                <a:gd name="connsiteX45" fmla="*/ 2535451 w 5734050"/>
                <a:gd name="connsiteY45" fmla="*/ 371749 h 857250"/>
                <a:gd name="connsiteX46" fmla="*/ 2535451 w 5734050"/>
                <a:gd name="connsiteY46" fmla="*/ 339802 h 857250"/>
                <a:gd name="connsiteX47" fmla="*/ 2491884 w 5734050"/>
                <a:gd name="connsiteY47" fmla="*/ 339802 h 857250"/>
                <a:gd name="connsiteX48" fmla="*/ 2491884 w 5734050"/>
                <a:gd name="connsiteY48" fmla="*/ 342707 h 857250"/>
                <a:gd name="connsiteX49" fmla="*/ 2303108 w 5734050"/>
                <a:gd name="connsiteY49" fmla="*/ 342707 h 857250"/>
                <a:gd name="connsiteX50" fmla="*/ 2303108 w 5734050"/>
                <a:gd name="connsiteY50" fmla="*/ 313664 h 857250"/>
                <a:gd name="connsiteX51" fmla="*/ 2242119 w 5734050"/>
                <a:gd name="connsiteY51" fmla="*/ 313664 h 857250"/>
                <a:gd name="connsiteX52" fmla="*/ 2242119 w 5734050"/>
                <a:gd name="connsiteY52" fmla="*/ 296238 h 857250"/>
                <a:gd name="connsiteX53" fmla="*/ 2154984 w 5734050"/>
                <a:gd name="connsiteY53" fmla="*/ 296238 h 857250"/>
                <a:gd name="connsiteX54" fmla="*/ 2154984 w 5734050"/>
                <a:gd name="connsiteY54" fmla="*/ 267195 h 857250"/>
                <a:gd name="connsiteX55" fmla="*/ 2047523 w 5734050"/>
                <a:gd name="connsiteY55" fmla="*/ 267195 h 857250"/>
                <a:gd name="connsiteX56" fmla="*/ 2047523 w 5734050"/>
                <a:gd name="connsiteY56" fmla="*/ 246865 h 857250"/>
                <a:gd name="connsiteX57" fmla="*/ 1937167 w 5734050"/>
                <a:gd name="connsiteY57" fmla="*/ 246865 h 857250"/>
                <a:gd name="connsiteX58" fmla="*/ 1937167 w 5734050"/>
                <a:gd name="connsiteY58" fmla="*/ 238152 h 857250"/>
                <a:gd name="connsiteX59" fmla="*/ 1908125 w 5734050"/>
                <a:gd name="connsiteY59" fmla="*/ 238152 h 857250"/>
                <a:gd name="connsiteX60" fmla="*/ 1908125 w 5734050"/>
                <a:gd name="connsiteY60" fmla="*/ 217822 h 857250"/>
                <a:gd name="connsiteX61" fmla="*/ 1858747 w 5734050"/>
                <a:gd name="connsiteY61" fmla="*/ 217822 h 857250"/>
                <a:gd name="connsiteX62" fmla="*/ 1858747 w 5734050"/>
                <a:gd name="connsiteY62" fmla="*/ 191683 h 857250"/>
                <a:gd name="connsiteX63" fmla="*/ 1786138 w 5734050"/>
                <a:gd name="connsiteY63" fmla="*/ 191683 h 857250"/>
                <a:gd name="connsiteX64" fmla="*/ 1786138 w 5734050"/>
                <a:gd name="connsiteY64" fmla="*/ 177162 h 857250"/>
                <a:gd name="connsiteX65" fmla="*/ 1559605 w 5734050"/>
                <a:gd name="connsiteY65" fmla="*/ 177162 h 857250"/>
                <a:gd name="connsiteX66" fmla="*/ 1559605 w 5734050"/>
                <a:gd name="connsiteY66" fmla="*/ 159736 h 857250"/>
                <a:gd name="connsiteX67" fmla="*/ 1489901 w 5734050"/>
                <a:gd name="connsiteY67" fmla="*/ 159736 h 857250"/>
                <a:gd name="connsiteX68" fmla="*/ 1489901 w 5734050"/>
                <a:gd name="connsiteY68" fmla="*/ 136502 h 857250"/>
                <a:gd name="connsiteX69" fmla="*/ 1394061 w 5734050"/>
                <a:gd name="connsiteY69" fmla="*/ 136502 h 857250"/>
                <a:gd name="connsiteX70" fmla="*/ 1394061 w 5734050"/>
                <a:gd name="connsiteY70" fmla="*/ 121980 h 857250"/>
                <a:gd name="connsiteX71" fmla="*/ 865479 w 5734050"/>
                <a:gd name="connsiteY71" fmla="*/ 121980 h 857250"/>
                <a:gd name="connsiteX72" fmla="*/ 865479 w 5734050"/>
                <a:gd name="connsiteY72" fmla="*/ 90033 h 857250"/>
                <a:gd name="connsiteX73" fmla="*/ 772542 w 5734050"/>
                <a:gd name="connsiteY73" fmla="*/ 90033 h 857250"/>
                <a:gd name="connsiteX74" fmla="*/ 772542 w 5734050"/>
                <a:gd name="connsiteY74" fmla="*/ 58086 h 857250"/>
                <a:gd name="connsiteX75" fmla="*/ 418219 w 5734050"/>
                <a:gd name="connsiteY75" fmla="*/ 58086 h 857250"/>
                <a:gd name="connsiteX76" fmla="*/ 418219 w 5734050"/>
                <a:gd name="connsiteY76" fmla="*/ 46469 h 857250"/>
                <a:gd name="connsiteX77" fmla="*/ 153928 w 5734050"/>
                <a:gd name="connsiteY77" fmla="*/ 46469 h 857250"/>
                <a:gd name="connsiteX78" fmla="*/ 153928 w 5734050"/>
                <a:gd name="connsiteY78" fmla="*/ 0 h 857250"/>
                <a:gd name="connsiteX79" fmla="*/ 0 w 5734050"/>
                <a:gd name="connsiteY79"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734050" h="857250">
                  <a:moveTo>
                    <a:pt x="5735984" y="862575"/>
                  </a:moveTo>
                  <a:lnTo>
                    <a:pt x="5593672" y="862575"/>
                  </a:lnTo>
                  <a:lnTo>
                    <a:pt x="5593672" y="836437"/>
                  </a:lnTo>
                  <a:lnTo>
                    <a:pt x="5506537" y="836437"/>
                  </a:lnTo>
                  <a:lnTo>
                    <a:pt x="5506537" y="813203"/>
                  </a:lnTo>
                  <a:lnTo>
                    <a:pt x="5454264" y="813203"/>
                  </a:lnTo>
                  <a:lnTo>
                    <a:pt x="5454264" y="792872"/>
                  </a:lnTo>
                  <a:lnTo>
                    <a:pt x="5070901" y="792872"/>
                  </a:lnTo>
                  <a:lnTo>
                    <a:pt x="5070901" y="763830"/>
                  </a:lnTo>
                  <a:lnTo>
                    <a:pt x="4855979" y="763830"/>
                  </a:lnTo>
                  <a:lnTo>
                    <a:pt x="4855979" y="728978"/>
                  </a:lnTo>
                  <a:lnTo>
                    <a:pt x="4591689" y="728978"/>
                  </a:lnTo>
                  <a:lnTo>
                    <a:pt x="4591689" y="699935"/>
                  </a:lnTo>
                  <a:lnTo>
                    <a:pt x="4487133" y="699935"/>
                  </a:lnTo>
                  <a:lnTo>
                    <a:pt x="4487133" y="685413"/>
                  </a:lnTo>
                  <a:lnTo>
                    <a:pt x="4289642" y="685413"/>
                  </a:lnTo>
                  <a:lnTo>
                    <a:pt x="4289642" y="670892"/>
                  </a:lnTo>
                  <a:lnTo>
                    <a:pt x="4173475" y="670892"/>
                  </a:lnTo>
                  <a:lnTo>
                    <a:pt x="4173475" y="636040"/>
                  </a:lnTo>
                  <a:lnTo>
                    <a:pt x="4106676" y="636040"/>
                  </a:lnTo>
                  <a:lnTo>
                    <a:pt x="4106676" y="624424"/>
                  </a:lnTo>
                  <a:lnTo>
                    <a:pt x="4025352" y="624424"/>
                  </a:lnTo>
                  <a:lnTo>
                    <a:pt x="4025352" y="589572"/>
                  </a:lnTo>
                  <a:lnTo>
                    <a:pt x="3784293" y="589572"/>
                  </a:lnTo>
                  <a:lnTo>
                    <a:pt x="3784293" y="586668"/>
                  </a:lnTo>
                  <a:lnTo>
                    <a:pt x="3671031" y="586668"/>
                  </a:lnTo>
                  <a:lnTo>
                    <a:pt x="3671031" y="566337"/>
                  </a:lnTo>
                  <a:lnTo>
                    <a:pt x="3490961" y="566337"/>
                  </a:lnTo>
                  <a:lnTo>
                    <a:pt x="3490961" y="534391"/>
                  </a:lnTo>
                  <a:lnTo>
                    <a:pt x="3441593" y="534391"/>
                  </a:lnTo>
                  <a:lnTo>
                    <a:pt x="3441593" y="511156"/>
                  </a:lnTo>
                  <a:lnTo>
                    <a:pt x="3217955" y="511156"/>
                  </a:lnTo>
                  <a:lnTo>
                    <a:pt x="3217955" y="502443"/>
                  </a:lnTo>
                  <a:lnTo>
                    <a:pt x="3156967" y="502443"/>
                  </a:lnTo>
                  <a:lnTo>
                    <a:pt x="3156967" y="482113"/>
                  </a:lnTo>
                  <a:lnTo>
                    <a:pt x="3003043" y="482113"/>
                  </a:lnTo>
                  <a:lnTo>
                    <a:pt x="3003043" y="455974"/>
                  </a:lnTo>
                  <a:lnTo>
                    <a:pt x="2822973" y="455974"/>
                  </a:lnTo>
                  <a:lnTo>
                    <a:pt x="2822973" y="441453"/>
                  </a:lnTo>
                  <a:lnTo>
                    <a:pt x="2747459" y="441453"/>
                  </a:lnTo>
                  <a:lnTo>
                    <a:pt x="2747459" y="412410"/>
                  </a:lnTo>
                  <a:lnTo>
                    <a:pt x="2712606" y="412410"/>
                  </a:lnTo>
                  <a:lnTo>
                    <a:pt x="2712606" y="409505"/>
                  </a:lnTo>
                  <a:lnTo>
                    <a:pt x="2692280" y="409505"/>
                  </a:lnTo>
                  <a:lnTo>
                    <a:pt x="2692280" y="371749"/>
                  </a:lnTo>
                  <a:lnTo>
                    <a:pt x="2535451" y="371749"/>
                  </a:lnTo>
                  <a:lnTo>
                    <a:pt x="2535451" y="339802"/>
                  </a:lnTo>
                  <a:lnTo>
                    <a:pt x="2491884" y="339802"/>
                  </a:lnTo>
                  <a:lnTo>
                    <a:pt x="2491884" y="342707"/>
                  </a:lnTo>
                  <a:lnTo>
                    <a:pt x="2303108" y="342707"/>
                  </a:lnTo>
                  <a:lnTo>
                    <a:pt x="2303108" y="313664"/>
                  </a:lnTo>
                  <a:lnTo>
                    <a:pt x="2242119" y="313664"/>
                  </a:lnTo>
                  <a:lnTo>
                    <a:pt x="2242119" y="296238"/>
                  </a:lnTo>
                  <a:lnTo>
                    <a:pt x="2154984" y="296238"/>
                  </a:lnTo>
                  <a:lnTo>
                    <a:pt x="2154984" y="267195"/>
                  </a:lnTo>
                  <a:lnTo>
                    <a:pt x="2047523" y="267195"/>
                  </a:lnTo>
                  <a:lnTo>
                    <a:pt x="2047523" y="246865"/>
                  </a:lnTo>
                  <a:lnTo>
                    <a:pt x="1937167" y="246865"/>
                  </a:lnTo>
                  <a:lnTo>
                    <a:pt x="1937167" y="238152"/>
                  </a:lnTo>
                  <a:lnTo>
                    <a:pt x="1908125" y="238152"/>
                  </a:lnTo>
                  <a:lnTo>
                    <a:pt x="1908125" y="217822"/>
                  </a:lnTo>
                  <a:lnTo>
                    <a:pt x="1858747" y="217822"/>
                  </a:lnTo>
                  <a:lnTo>
                    <a:pt x="1858747" y="191683"/>
                  </a:lnTo>
                  <a:lnTo>
                    <a:pt x="1786138" y="191683"/>
                  </a:lnTo>
                  <a:lnTo>
                    <a:pt x="1786138" y="177162"/>
                  </a:lnTo>
                  <a:lnTo>
                    <a:pt x="1559605" y="177162"/>
                  </a:lnTo>
                  <a:lnTo>
                    <a:pt x="1559605" y="159736"/>
                  </a:lnTo>
                  <a:lnTo>
                    <a:pt x="1489901" y="159736"/>
                  </a:lnTo>
                  <a:lnTo>
                    <a:pt x="1489901" y="136502"/>
                  </a:lnTo>
                  <a:lnTo>
                    <a:pt x="1394061" y="136502"/>
                  </a:lnTo>
                  <a:lnTo>
                    <a:pt x="1394061" y="121980"/>
                  </a:lnTo>
                  <a:lnTo>
                    <a:pt x="865479" y="121980"/>
                  </a:lnTo>
                  <a:lnTo>
                    <a:pt x="865479" y="90033"/>
                  </a:lnTo>
                  <a:lnTo>
                    <a:pt x="772542" y="90033"/>
                  </a:lnTo>
                  <a:lnTo>
                    <a:pt x="772542" y="58086"/>
                  </a:lnTo>
                  <a:lnTo>
                    <a:pt x="418219" y="58086"/>
                  </a:lnTo>
                  <a:lnTo>
                    <a:pt x="418219" y="46469"/>
                  </a:lnTo>
                  <a:lnTo>
                    <a:pt x="153928" y="46469"/>
                  </a:lnTo>
                  <a:lnTo>
                    <a:pt x="153928" y="0"/>
                  </a:lnTo>
                  <a:lnTo>
                    <a:pt x="0" y="0"/>
                  </a:lnTo>
                </a:path>
              </a:pathLst>
            </a:custGeom>
            <a:noFill/>
            <a:ln w="19050" cap="flat">
              <a:solidFill>
                <a:schemeClr val="accent6"/>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6" name="Freeform: Shape 2055">
              <a:extLst>
                <a:ext uri="{FF2B5EF4-FFF2-40B4-BE49-F238E27FC236}">
                  <a16:creationId xmlns:a16="http://schemas.microsoft.com/office/drawing/2014/main" id="{4A698BE9-8F52-40BC-8A55-05CA09017CCD}"/>
                </a:ext>
              </a:extLst>
            </p:cNvPr>
            <p:cNvSpPr/>
            <p:nvPr/>
          </p:nvSpPr>
          <p:spPr>
            <a:xfrm>
              <a:off x="5084625" y="2158550"/>
              <a:ext cx="3675377" cy="508100"/>
            </a:xfrm>
            <a:custGeom>
              <a:avLst/>
              <a:gdLst>
                <a:gd name="connsiteX0" fmla="*/ 5715652 w 5715000"/>
                <a:gd name="connsiteY0" fmla="*/ 769638 h 762000"/>
                <a:gd name="connsiteX1" fmla="*/ 5657568 w 5715000"/>
                <a:gd name="connsiteY1" fmla="*/ 769638 h 762000"/>
                <a:gd name="connsiteX2" fmla="*/ 5657568 w 5715000"/>
                <a:gd name="connsiteY2" fmla="*/ 743499 h 762000"/>
                <a:gd name="connsiteX3" fmla="*/ 5564623 w 5715000"/>
                <a:gd name="connsiteY3" fmla="*/ 743499 h 762000"/>
                <a:gd name="connsiteX4" fmla="*/ 5564623 w 5715000"/>
                <a:gd name="connsiteY4" fmla="*/ 726074 h 762000"/>
                <a:gd name="connsiteX5" fmla="*/ 5494920 w 5715000"/>
                <a:gd name="connsiteY5" fmla="*/ 726074 h 762000"/>
                <a:gd name="connsiteX6" fmla="*/ 5494920 w 5715000"/>
                <a:gd name="connsiteY6" fmla="*/ 720265 h 762000"/>
                <a:gd name="connsiteX7" fmla="*/ 5404889 w 5715000"/>
                <a:gd name="connsiteY7" fmla="*/ 720265 h 762000"/>
                <a:gd name="connsiteX8" fmla="*/ 5404889 w 5715000"/>
                <a:gd name="connsiteY8" fmla="*/ 699935 h 762000"/>
                <a:gd name="connsiteX9" fmla="*/ 5253870 w 5715000"/>
                <a:gd name="connsiteY9" fmla="*/ 699935 h 762000"/>
                <a:gd name="connsiteX10" fmla="*/ 5253870 w 5715000"/>
                <a:gd name="connsiteY10" fmla="*/ 682509 h 762000"/>
                <a:gd name="connsiteX11" fmla="*/ 5015717 w 5715000"/>
                <a:gd name="connsiteY11" fmla="*/ 682509 h 762000"/>
                <a:gd name="connsiteX12" fmla="*/ 5015717 w 5715000"/>
                <a:gd name="connsiteY12" fmla="*/ 662179 h 762000"/>
                <a:gd name="connsiteX13" fmla="*/ 4951823 w 5715000"/>
                <a:gd name="connsiteY13" fmla="*/ 662179 h 762000"/>
                <a:gd name="connsiteX14" fmla="*/ 4951823 w 5715000"/>
                <a:gd name="connsiteY14" fmla="*/ 624424 h 762000"/>
                <a:gd name="connsiteX15" fmla="*/ 4853077 w 5715000"/>
                <a:gd name="connsiteY15" fmla="*/ 624424 h 762000"/>
                <a:gd name="connsiteX16" fmla="*/ 4853077 w 5715000"/>
                <a:gd name="connsiteY16" fmla="*/ 598284 h 762000"/>
                <a:gd name="connsiteX17" fmla="*/ 4612019 w 5715000"/>
                <a:gd name="connsiteY17" fmla="*/ 598284 h 762000"/>
                <a:gd name="connsiteX18" fmla="*/ 4612019 w 5715000"/>
                <a:gd name="connsiteY18" fmla="*/ 583763 h 762000"/>
                <a:gd name="connsiteX19" fmla="*/ 4449379 w 5715000"/>
                <a:gd name="connsiteY19" fmla="*/ 583763 h 762000"/>
                <a:gd name="connsiteX20" fmla="*/ 4449379 w 5715000"/>
                <a:gd name="connsiteY20" fmla="*/ 543103 h 762000"/>
                <a:gd name="connsiteX21" fmla="*/ 4217036 w 5715000"/>
                <a:gd name="connsiteY21" fmla="*/ 543103 h 762000"/>
                <a:gd name="connsiteX22" fmla="*/ 4217036 w 5715000"/>
                <a:gd name="connsiteY22" fmla="*/ 522773 h 762000"/>
                <a:gd name="connsiteX23" fmla="*/ 4022450 w 5715000"/>
                <a:gd name="connsiteY23" fmla="*/ 522773 h 762000"/>
                <a:gd name="connsiteX24" fmla="*/ 4022450 w 5715000"/>
                <a:gd name="connsiteY24" fmla="*/ 508251 h 762000"/>
                <a:gd name="connsiteX25" fmla="*/ 3944030 w 5715000"/>
                <a:gd name="connsiteY25" fmla="*/ 508251 h 762000"/>
                <a:gd name="connsiteX26" fmla="*/ 3944030 w 5715000"/>
                <a:gd name="connsiteY26" fmla="*/ 487922 h 762000"/>
                <a:gd name="connsiteX27" fmla="*/ 3874326 w 5715000"/>
                <a:gd name="connsiteY27" fmla="*/ 487922 h 762000"/>
                <a:gd name="connsiteX28" fmla="*/ 3874326 w 5715000"/>
                <a:gd name="connsiteY28" fmla="*/ 470496 h 762000"/>
                <a:gd name="connsiteX29" fmla="*/ 3615846 w 5715000"/>
                <a:gd name="connsiteY29" fmla="*/ 470496 h 762000"/>
                <a:gd name="connsiteX30" fmla="*/ 3615846 w 5715000"/>
                <a:gd name="connsiteY30" fmla="*/ 444357 h 762000"/>
                <a:gd name="connsiteX31" fmla="*/ 3499670 w 5715000"/>
                <a:gd name="connsiteY31" fmla="*/ 444357 h 762000"/>
                <a:gd name="connsiteX32" fmla="*/ 3499670 w 5715000"/>
                <a:gd name="connsiteY32" fmla="*/ 418218 h 762000"/>
                <a:gd name="connsiteX33" fmla="*/ 3337031 w 5715000"/>
                <a:gd name="connsiteY33" fmla="*/ 418218 h 762000"/>
                <a:gd name="connsiteX34" fmla="*/ 3337031 w 5715000"/>
                <a:gd name="connsiteY34" fmla="*/ 403697 h 762000"/>
                <a:gd name="connsiteX35" fmla="*/ 3125023 w 5715000"/>
                <a:gd name="connsiteY35" fmla="*/ 403697 h 762000"/>
                <a:gd name="connsiteX36" fmla="*/ 3125023 w 5715000"/>
                <a:gd name="connsiteY36" fmla="*/ 363037 h 762000"/>
                <a:gd name="connsiteX37" fmla="*/ 3000131 w 5715000"/>
                <a:gd name="connsiteY37" fmla="*/ 363037 h 762000"/>
                <a:gd name="connsiteX38" fmla="*/ 3000131 w 5715000"/>
                <a:gd name="connsiteY38" fmla="*/ 339802 h 762000"/>
                <a:gd name="connsiteX39" fmla="*/ 2843302 w 5715000"/>
                <a:gd name="connsiteY39" fmla="*/ 339802 h 762000"/>
                <a:gd name="connsiteX40" fmla="*/ 2843302 w 5715000"/>
                <a:gd name="connsiteY40" fmla="*/ 325281 h 762000"/>
                <a:gd name="connsiteX41" fmla="*/ 2686473 w 5715000"/>
                <a:gd name="connsiteY41" fmla="*/ 325281 h 762000"/>
                <a:gd name="connsiteX42" fmla="*/ 2686473 w 5715000"/>
                <a:gd name="connsiteY42" fmla="*/ 290430 h 762000"/>
                <a:gd name="connsiteX43" fmla="*/ 2558686 w 5715000"/>
                <a:gd name="connsiteY43" fmla="*/ 290430 h 762000"/>
                <a:gd name="connsiteX44" fmla="*/ 2558686 w 5715000"/>
                <a:gd name="connsiteY44" fmla="*/ 270099 h 762000"/>
                <a:gd name="connsiteX45" fmla="*/ 2381521 w 5715000"/>
                <a:gd name="connsiteY45" fmla="*/ 270099 h 762000"/>
                <a:gd name="connsiteX46" fmla="*/ 2381521 w 5715000"/>
                <a:gd name="connsiteY46" fmla="*/ 249769 h 762000"/>
                <a:gd name="connsiteX47" fmla="*/ 2326342 w 5715000"/>
                <a:gd name="connsiteY47" fmla="*/ 249769 h 762000"/>
                <a:gd name="connsiteX48" fmla="*/ 2326342 w 5715000"/>
                <a:gd name="connsiteY48" fmla="*/ 223631 h 762000"/>
                <a:gd name="connsiteX49" fmla="*/ 2230502 w 5715000"/>
                <a:gd name="connsiteY49" fmla="*/ 223631 h 762000"/>
                <a:gd name="connsiteX50" fmla="*/ 2230502 w 5715000"/>
                <a:gd name="connsiteY50" fmla="*/ 212013 h 762000"/>
                <a:gd name="connsiteX51" fmla="*/ 2053337 w 5715000"/>
                <a:gd name="connsiteY51" fmla="*/ 212013 h 762000"/>
                <a:gd name="connsiteX52" fmla="*/ 2053337 w 5715000"/>
                <a:gd name="connsiteY52" fmla="*/ 188779 h 762000"/>
                <a:gd name="connsiteX53" fmla="*/ 1719343 w 5715000"/>
                <a:gd name="connsiteY53" fmla="*/ 188779 h 762000"/>
                <a:gd name="connsiteX54" fmla="*/ 1719343 w 5715000"/>
                <a:gd name="connsiteY54" fmla="*/ 159736 h 762000"/>
                <a:gd name="connsiteX55" fmla="*/ 1600261 w 5715000"/>
                <a:gd name="connsiteY55" fmla="*/ 159736 h 762000"/>
                <a:gd name="connsiteX56" fmla="*/ 1600261 w 5715000"/>
                <a:gd name="connsiteY56" fmla="*/ 127789 h 762000"/>
                <a:gd name="connsiteX57" fmla="*/ 1498620 w 5715000"/>
                <a:gd name="connsiteY57" fmla="*/ 127789 h 762000"/>
                <a:gd name="connsiteX58" fmla="*/ 1498620 w 5715000"/>
                <a:gd name="connsiteY58" fmla="*/ 116172 h 762000"/>
                <a:gd name="connsiteX59" fmla="*/ 1234320 w 5715000"/>
                <a:gd name="connsiteY59" fmla="*/ 116172 h 762000"/>
                <a:gd name="connsiteX60" fmla="*/ 1234320 w 5715000"/>
                <a:gd name="connsiteY60" fmla="*/ 75512 h 762000"/>
                <a:gd name="connsiteX61" fmla="*/ 926469 w 5715000"/>
                <a:gd name="connsiteY61" fmla="*/ 75512 h 762000"/>
                <a:gd name="connsiteX62" fmla="*/ 926469 w 5715000"/>
                <a:gd name="connsiteY62" fmla="*/ 43564 h 762000"/>
                <a:gd name="connsiteX63" fmla="*/ 392080 w 5715000"/>
                <a:gd name="connsiteY63" fmla="*/ 43564 h 762000"/>
                <a:gd name="connsiteX64" fmla="*/ 392080 w 5715000"/>
                <a:gd name="connsiteY64" fmla="*/ 0 h 762000"/>
                <a:gd name="connsiteX65" fmla="*/ 0 w 5715000"/>
                <a:gd name="connsiteY6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715000" h="762000">
                  <a:moveTo>
                    <a:pt x="5715652" y="769638"/>
                  </a:moveTo>
                  <a:lnTo>
                    <a:pt x="5657568" y="769638"/>
                  </a:lnTo>
                  <a:lnTo>
                    <a:pt x="5657568" y="743499"/>
                  </a:lnTo>
                  <a:lnTo>
                    <a:pt x="5564623" y="743499"/>
                  </a:lnTo>
                  <a:lnTo>
                    <a:pt x="5564623" y="726074"/>
                  </a:lnTo>
                  <a:lnTo>
                    <a:pt x="5494920" y="726074"/>
                  </a:lnTo>
                  <a:lnTo>
                    <a:pt x="5494920" y="720265"/>
                  </a:lnTo>
                  <a:lnTo>
                    <a:pt x="5404889" y="720265"/>
                  </a:lnTo>
                  <a:lnTo>
                    <a:pt x="5404889" y="699935"/>
                  </a:lnTo>
                  <a:lnTo>
                    <a:pt x="5253870" y="699935"/>
                  </a:lnTo>
                  <a:lnTo>
                    <a:pt x="5253870" y="682509"/>
                  </a:lnTo>
                  <a:lnTo>
                    <a:pt x="5015717" y="682509"/>
                  </a:lnTo>
                  <a:lnTo>
                    <a:pt x="5015717" y="662179"/>
                  </a:lnTo>
                  <a:lnTo>
                    <a:pt x="4951823" y="662179"/>
                  </a:lnTo>
                  <a:lnTo>
                    <a:pt x="4951823" y="624424"/>
                  </a:lnTo>
                  <a:lnTo>
                    <a:pt x="4853077" y="624424"/>
                  </a:lnTo>
                  <a:lnTo>
                    <a:pt x="4853077" y="598284"/>
                  </a:lnTo>
                  <a:lnTo>
                    <a:pt x="4612019" y="598284"/>
                  </a:lnTo>
                  <a:lnTo>
                    <a:pt x="4612019" y="583763"/>
                  </a:lnTo>
                  <a:lnTo>
                    <a:pt x="4449379" y="583763"/>
                  </a:lnTo>
                  <a:lnTo>
                    <a:pt x="4449379" y="543103"/>
                  </a:lnTo>
                  <a:lnTo>
                    <a:pt x="4217036" y="543103"/>
                  </a:lnTo>
                  <a:lnTo>
                    <a:pt x="4217036" y="522773"/>
                  </a:lnTo>
                  <a:lnTo>
                    <a:pt x="4022450" y="522773"/>
                  </a:lnTo>
                  <a:lnTo>
                    <a:pt x="4022450" y="508251"/>
                  </a:lnTo>
                  <a:lnTo>
                    <a:pt x="3944030" y="508251"/>
                  </a:lnTo>
                  <a:lnTo>
                    <a:pt x="3944030" y="487922"/>
                  </a:lnTo>
                  <a:lnTo>
                    <a:pt x="3874326" y="487922"/>
                  </a:lnTo>
                  <a:lnTo>
                    <a:pt x="3874326" y="470496"/>
                  </a:lnTo>
                  <a:lnTo>
                    <a:pt x="3615846" y="470496"/>
                  </a:lnTo>
                  <a:lnTo>
                    <a:pt x="3615846" y="444357"/>
                  </a:lnTo>
                  <a:lnTo>
                    <a:pt x="3499670" y="444357"/>
                  </a:lnTo>
                  <a:lnTo>
                    <a:pt x="3499670" y="418218"/>
                  </a:lnTo>
                  <a:lnTo>
                    <a:pt x="3337031" y="418218"/>
                  </a:lnTo>
                  <a:lnTo>
                    <a:pt x="3337031" y="403697"/>
                  </a:lnTo>
                  <a:lnTo>
                    <a:pt x="3125023" y="403697"/>
                  </a:lnTo>
                  <a:lnTo>
                    <a:pt x="3125023" y="363037"/>
                  </a:lnTo>
                  <a:lnTo>
                    <a:pt x="3000131" y="363037"/>
                  </a:lnTo>
                  <a:lnTo>
                    <a:pt x="3000131" y="339802"/>
                  </a:lnTo>
                  <a:lnTo>
                    <a:pt x="2843302" y="339802"/>
                  </a:lnTo>
                  <a:lnTo>
                    <a:pt x="2843302" y="325281"/>
                  </a:lnTo>
                  <a:lnTo>
                    <a:pt x="2686473" y="325281"/>
                  </a:lnTo>
                  <a:lnTo>
                    <a:pt x="2686473" y="290430"/>
                  </a:lnTo>
                  <a:lnTo>
                    <a:pt x="2558686" y="290430"/>
                  </a:lnTo>
                  <a:lnTo>
                    <a:pt x="2558686" y="270099"/>
                  </a:lnTo>
                  <a:lnTo>
                    <a:pt x="2381521" y="270099"/>
                  </a:lnTo>
                  <a:lnTo>
                    <a:pt x="2381521" y="249769"/>
                  </a:lnTo>
                  <a:lnTo>
                    <a:pt x="2326342" y="249769"/>
                  </a:lnTo>
                  <a:lnTo>
                    <a:pt x="2326342" y="223631"/>
                  </a:lnTo>
                  <a:lnTo>
                    <a:pt x="2230502" y="223631"/>
                  </a:lnTo>
                  <a:lnTo>
                    <a:pt x="2230502" y="212013"/>
                  </a:lnTo>
                  <a:lnTo>
                    <a:pt x="2053337" y="212013"/>
                  </a:lnTo>
                  <a:lnTo>
                    <a:pt x="2053337" y="188779"/>
                  </a:lnTo>
                  <a:lnTo>
                    <a:pt x="1719343" y="188779"/>
                  </a:lnTo>
                  <a:lnTo>
                    <a:pt x="1719343" y="159736"/>
                  </a:lnTo>
                  <a:lnTo>
                    <a:pt x="1600261" y="159736"/>
                  </a:lnTo>
                  <a:lnTo>
                    <a:pt x="1600261" y="127789"/>
                  </a:lnTo>
                  <a:lnTo>
                    <a:pt x="1498620" y="127789"/>
                  </a:lnTo>
                  <a:lnTo>
                    <a:pt x="1498620" y="116172"/>
                  </a:lnTo>
                  <a:lnTo>
                    <a:pt x="1234320" y="116172"/>
                  </a:lnTo>
                  <a:lnTo>
                    <a:pt x="1234320" y="75512"/>
                  </a:lnTo>
                  <a:lnTo>
                    <a:pt x="926469" y="75512"/>
                  </a:lnTo>
                  <a:lnTo>
                    <a:pt x="926469" y="43564"/>
                  </a:lnTo>
                  <a:lnTo>
                    <a:pt x="392080" y="43564"/>
                  </a:lnTo>
                  <a:lnTo>
                    <a:pt x="392080" y="0"/>
                  </a:lnTo>
                  <a:lnTo>
                    <a:pt x="0" y="0"/>
                  </a:lnTo>
                </a:path>
              </a:pathLst>
            </a:custGeom>
            <a:noFill/>
            <a:ln w="19050" cap="flat">
              <a:solidFill>
                <a:schemeClr val="accent5"/>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7" name="Freeform: Shape 2056">
              <a:extLst>
                <a:ext uri="{FF2B5EF4-FFF2-40B4-BE49-F238E27FC236}">
                  <a16:creationId xmlns:a16="http://schemas.microsoft.com/office/drawing/2014/main" id="{290D7045-1D18-461C-B254-0927258AC00F}"/>
                </a:ext>
              </a:extLst>
            </p:cNvPr>
            <p:cNvSpPr/>
            <p:nvPr/>
          </p:nvSpPr>
          <p:spPr>
            <a:xfrm>
              <a:off x="5075286" y="2168233"/>
              <a:ext cx="3681503" cy="501748"/>
            </a:xfrm>
            <a:custGeom>
              <a:avLst/>
              <a:gdLst>
                <a:gd name="connsiteX0" fmla="*/ 5730174 w 5724525"/>
                <a:gd name="connsiteY0" fmla="*/ 755117 h 752475"/>
                <a:gd name="connsiteX1" fmla="*/ 5535587 w 5724525"/>
                <a:gd name="connsiteY1" fmla="*/ 755117 h 752475"/>
                <a:gd name="connsiteX2" fmla="*/ 5535587 w 5724525"/>
                <a:gd name="connsiteY2" fmla="*/ 682509 h 752475"/>
                <a:gd name="connsiteX3" fmla="*/ 5274202 w 5724525"/>
                <a:gd name="connsiteY3" fmla="*/ 682509 h 752475"/>
                <a:gd name="connsiteX4" fmla="*/ 5274202 w 5724525"/>
                <a:gd name="connsiteY4" fmla="*/ 641849 h 752475"/>
                <a:gd name="connsiteX5" fmla="*/ 4757233 w 5724525"/>
                <a:gd name="connsiteY5" fmla="*/ 641849 h 752475"/>
                <a:gd name="connsiteX6" fmla="*/ 4757233 w 5724525"/>
                <a:gd name="connsiteY6" fmla="*/ 615711 h 752475"/>
                <a:gd name="connsiteX7" fmla="*/ 4429049 w 5724525"/>
                <a:gd name="connsiteY7" fmla="*/ 615711 h 752475"/>
                <a:gd name="connsiteX8" fmla="*/ 4429049 w 5724525"/>
                <a:gd name="connsiteY8" fmla="*/ 592476 h 752475"/>
                <a:gd name="connsiteX9" fmla="*/ 4269315 w 5724525"/>
                <a:gd name="connsiteY9" fmla="*/ 592476 h 752475"/>
                <a:gd name="connsiteX10" fmla="*/ 4269315 w 5724525"/>
                <a:gd name="connsiteY10" fmla="*/ 575050 h 752475"/>
                <a:gd name="connsiteX11" fmla="*/ 4124097 w 5724525"/>
                <a:gd name="connsiteY11" fmla="*/ 575050 h 752475"/>
                <a:gd name="connsiteX12" fmla="*/ 4124097 w 5724525"/>
                <a:gd name="connsiteY12" fmla="*/ 543103 h 752475"/>
                <a:gd name="connsiteX13" fmla="*/ 3944036 w 5724525"/>
                <a:gd name="connsiteY13" fmla="*/ 543103 h 752475"/>
                <a:gd name="connsiteX14" fmla="*/ 3944036 w 5724525"/>
                <a:gd name="connsiteY14" fmla="*/ 534390 h 752475"/>
                <a:gd name="connsiteX15" fmla="*/ 3778482 w 5724525"/>
                <a:gd name="connsiteY15" fmla="*/ 534390 h 752475"/>
                <a:gd name="connsiteX16" fmla="*/ 3778482 w 5724525"/>
                <a:gd name="connsiteY16" fmla="*/ 496635 h 752475"/>
                <a:gd name="connsiteX17" fmla="*/ 3592611 w 5724525"/>
                <a:gd name="connsiteY17" fmla="*/ 496635 h 752475"/>
                <a:gd name="connsiteX18" fmla="*/ 3592611 w 5724525"/>
                <a:gd name="connsiteY18" fmla="*/ 479209 h 752475"/>
                <a:gd name="connsiteX19" fmla="*/ 3557759 w 5724525"/>
                <a:gd name="connsiteY19" fmla="*/ 479209 h 752475"/>
                <a:gd name="connsiteX20" fmla="*/ 3557759 w 5724525"/>
                <a:gd name="connsiteY20" fmla="*/ 444357 h 752475"/>
                <a:gd name="connsiteX21" fmla="*/ 3371888 w 5724525"/>
                <a:gd name="connsiteY21" fmla="*/ 444357 h 752475"/>
                <a:gd name="connsiteX22" fmla="*/ 3371888 w 5724525"/>
                <a:gd name="connsiteY22" fmla="*/ 418218 h 752475"/>
                <a:gd name="connsiteX23" fmla="*/ 3238291 w 5724525"/>
                <a:gd name="connsiteY23" fmla="*/ 418218 h 752475"/>
                <a:gd name="connsiteX24" fmla="*/ 3238291 w 5724525"/>
                <a:gd name="connsiteY24" fmla="*/ 397888 h 752475"/>
                <a:gd name="connsiteX25" fmla="*/ 3104693 w 5724525"/>
                <a:gd name="connsiteY25" fmla="*/ 397888 h 752475"/>
                <a:gd name="connsiteX26" fmla="*/ 3104693 w 5724525"/>
                <a:gd name="connsiteY26" fmla="*/ 368845 h 752475"/>
                <a:gd name="connsiteX27" fmla="*/ 2994327 w 5724525"/>
                <a:gd name="connsiteY27" fmla="*/ 368845 h 752475"/>
                <a:gd name="connsiteX28" fmla="*/ 2994327 w 5724525"/>
                <a:gd name="connsiteY28" fmla="*/ 348515 h 752475"/>
                <a:gd name="connsiteX29" fmla="*/ 2773604 w 5724525"/>
                <a:gd name="connsiteY29" fmla="*/ 348515 h 752475"/>
                <a:gd name="connsiteX30" fmla="*/ 2773604 w 5724525"/>
                <a:gd name="connsiteY30" fmla="*/ 331089 h 752475"/>
                <a:gd name="connsiteX31" fmla="*/ 2625481 w 5724525"/>
                <a:gd name="connsiteY31" fmla="*/ 331089 h 752475"/>
                <a:gd name="connsiteX32" fmla="*/ 2625481 w 5724525"/>
                <a:gd name="connsiteY32" fmla="*/ 296238 h 752475"/>
                <a:gd name="connsiteX33" fmla="*/ 2500598 w 5724525"/>
                <a:gd name="connsiteY33" fmla="*/ 296238 h 752475"/>
                <a:gd name="connsiteX34" fmla="*/ 2500598 w 5724525"/>
                <a:gd name="connsiteY34" fmla="*/ 273004 h 752475"/>
                <a:gd name="connsiteX35" fmla="*/ 2311822 w 5724525"/>
                <a:gd name="connsiteY35" fmla="*/ 273004 h 752475"/>
                <a:gd name="connsiteX36" fmla="*/ 2311822 w 5724525"/>
                <a:gd name="connsiteY36" fmla="*/ 249770 h 752475"/>
                <a:gd name="connsiteX37" fmla="*/ 2195646 w 5724525"/>
                <a:gd name="connsiteY37" fmla="*/ 249770 h 752475"/>
                <a:gd name="connsiteX38" fmla="*/ 2195646 w 5724525"/>
                <a:gd name="connsiteY38" fmla="*/ 217822 h 752475"/>
                <a:gd name="connsiteX39" fmla="*/ 2073669 w 5724525"/>
                <a:gd name="connsiteY39" fmla="*/ 217822 h 752475"/>
                <a:gd name="connsiteX40" fmla="*/ 2073669 w 5724525"/>
                <a:gd name="connsiteY40" fmla="*/ 209109 h 752475"/>
                <a:gd name="connsiteX41" fmla="*/ 1966208 w 5724525"/>
                <a:gd name="connsiteY41" fmla="*/ 209109 h 752475"/>
                <a:gd name="connsiteX42" fmla="*/ 1966208 w 5724525"/>
                <a:gd name="connsiteY42" fmla="*/ 174257 h 752475"/>
                <a:gd name="connsiteX43" fmla="*/ 1736769 w 5724525"/>
                <a:gd name="connsiteY43" fmla="*/ 174257 h 752475"/>
                <a:gd name="connsiteX44" fmla="*/ 1736769 w 5724525"/>
                <a:gd name="connsiteY44" fmla="*/ 148119 h 752475"/>
                <a:gd name="connsiteX45" fmla="*/ 1469574 w 5724525"/>
                <a:gd name="connsiteY45" fmla="*/ 148119 h 752475"/>
                <a:gd name="connsiteX46" fmla="*/ 1469574 w 5724525"/>
                <a:gd name="connsiteY46" fmla="*/ 121980 h 752475"/>
                <a:gd name="connsiteX47" fmla="*/ 1353398 w 5724525"/>
                <a:gd name="connsiteY47" fmla="*/ 121980 h 752475"/>
                <a:gd name="connsiteX48" fmla="*/ 1353398 w 5724525"/>
                <a:gd name="connsiteY48" fmla="*/ 72607 h 752475"/>
                <a:gd name="connsiteX49" fmla="*/ 903236 w 5724525"/>
                <a:gd name="connsiteY49" fmla="*/ 72607 h 752475"/>
                <a:gd name="connsiteX50" fmla="*/ 903236 w 5724525"/>
                <a:gd name="connsiteY50" fmla="*/ 43564 h 752475"/>
                <a:gd name="connsiteX51" fmla="*/ 470496 w 5724525"/>
                <a:gd name="connsiteY51" fmla="*/ 43564 h 752475"/>
                <a:gd name="connsiteX52" fmla="*/ 470496 w 5724525"/>
                <a:gd name="connsiteY52" fmla="*/ 0 h 752475"/>
                <a:gd name="connsiteX53" fmla="*/ 0 w 5724525"/>
                <a:gd name="connsiteY53" fmla="*/ 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724525" h="752475">
                  <a:moveTo>
                    <a:pt x="5730174" y="755117"/>
                  </a:moveTo>
                  <a:lnTo>
                    <a:pt x="5535587" y="755117"/>
                  </a:lnTo>
                  <a:lnTo>
                    <a:pt x="5535587" y="682509"/>
                  </a:lnTo>
                  <a:lnTo>
                    <a:pt x="5274202" y="682509"/>
                  </a:lnTo>
                  <a:lnTo>
                    <a:pt x="5274202" y="641849"/>
                  </a:lnTo>
                  <a:lnTo>
                    <a:pt x="4757233" y="641849"/>
                  </a:lnTo>
                  <a:lnTo>
                    <a:pt x="4757233" y="615711"/>
                  </a:lnTo>
                  <a:lnTo>
                    <a:pt x="4429049" y="615711"/>
                  </a:lnTo>
                  <a:lnTo>
                    <a:pt x="4429049" y="592476"/>
                  </a:lnTo>
                  <a:lnTo>
                    <a:pt x="4269315" y="592476"/>
                  </a:lnTo>
                  <a:lnTo>
                    <a:pt x="4269315" y="575050"/>
                  </a:lnTo>
                  <a:lnTo>
                    <a:pt x="4124097" y="575050"/>
                  </a:lnTo>
                  <a:lnTo>
                    <a:pt x="4124097" y="543103"/>
                  </a:lnTo>
                  <a:lnTo>
                    <a:pt x="3944036" y="543103"/>
                  </a:lnTo>
                  <a:lnTo>
                    <a:pt x="3944036" y="534390"/>
                  </a:lnTo>
                  <a:lnTo>
                    <a:pt x="3778482" y="534390"/>
                  </a:lnTo>
                  <a:lnTo>
                    <a:pt x="3778482" y="496635"/>
                  </a:lnTo>
                  <a:lnTo>
                    <a:pt x="3592611" y="496635"/>
                  </a:lnTo>
                  <a:lnTo>
                    <a:pt x="3592611" y="479209"/>
                  </a:lnTo>
                  <a:lnTo>
                    <a:pt x="3557759" y="479209"/>
                  </a:lnTo>
                  <a:lnTo>
                    <a:pt x="3557759" y="444357"/>
                  </a:lnTo>
                  <a:lnTo>
                    <a:pt x="3371888" y="444357"/>
                  </a:lnTo>
                  <a:lnTo>
                    <a:pt x="3371888" y="418218"/>
                  </a:lnTo>
                  <a:lnTo>
                    <a:pt x="3238291" y="418218"/>
                  </a:lnTo>
                  <a:lnTo>
                    <a:pt x="3238291" y="397888"/>
                  </a:lnTo>
                  <a:lnTo>
                    <a:pt x="3104693" y="397888"/>
                  </a:lnTo>
                  <a:lnTo>
                    <a:pt x="3104693" y="368845"/>
                  </a:lnTo>
                  <a:lnTo>
                    <a:pt x="2994327" y="368845"/>
                  </a:lnTo>
                  <a:lnTo>
                    <a:pt x="2994327" y="348515"/>
                  </a:lnTo>
                  <a:lnTo>
                    <a:pt x="2773604" y="348515"/>
                  </a:lnTo>
                  <a:lnTo>
                    <a:pt x="2773604" y="331089"/>
                  </a:lnTo>
                  <a:lnTo>
                    <a:pt x="2625481" y="331089"/>
                  </a:lnTo>
                  <a:lnTo>
                    <a:pt x="2625481" y="296238"/>
                  </a:lnTo>
                  <a:lnTo>
                    <a:pt x="2500598" y="296238"/>
                  </a:lnTo>
                  <a:lnTo>
                    <a:pt x="2500598" y="273004"/>
                  </a:lnTo>
                  <a:lnTo>
                    <a:pt x="2311822" y="273004"/>
                  </a:lnTo>
                  <a:lnTo>
                    <a:pt x="2311822" y="249770"/>
                  </a:lnTo>
                  <a:lnTo>
                    <a:pt x="2195646" y="249770"/>
                  </a:lnTo>
                  <a:lnTo>
                    <a:pt x="2195646" y="217822"/>
                  </a:lnTo>
                  <a:lnTo>
                    <a:pt x="2073669" y="217822"/>
                  </a:lnTo>
                  <a:lnTo>
                    <a:pt x="2073669" y="209109"/>
                  </a:lnTo>
                  <a:lnTo>
                    <a:pt x="1966208" y="209109"/>
                  </a:lnTo>
                  <a:lnTo>
                    <a:pt x="1966208" y="174257"/>
                  </a:lnTo>
                  <a:lnTo>
                    <a:pt x="1736769" y="174257"/>
                  </a:lnTo>
                  <a:lnTo>
                    <a:pt x="1736769" y="148119"/>
                  </a:lnTo>
                  <a:lnTo>
                    <a:pt x="1469574" y="148119"/>
                  </a:lnTo>
                  <a:lnTo>
                    <a:pt x="1469574" y="121980"/>
                  </a:lnTo>
                  <a:lnTo>
                    <a:pt x="1353398" y="121980"/>
                  </a:lnTo>
                  <a:lnTo>
                    <a:pt x="1353398" y="72607"/>
                  </a:lnTo>
                  <a:lnTo>
                    <a:pt x="903236" y="72607"/>
                  </a:lnTo>
                  <a:lnTo>
                    <a:pt x="903236" y="43564"/>
                  </a:lnTo>
                  <a:lnTo>
                    <a:pt x="470496" y="43564"/>
                  </a:lnTo>
                  <a:lnTo>
                    <a:pt x="470496"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8" name="Freeform: Shape 2057">
              <a:extLst>
                <a:ext uri="{FF2B5EF4-FFF2-40B4-BE49-F238E27FC236}">
                  <a16:creationId xmlns:a16="http://schemas.microsoft.com/office/drawing/2014/main" id="{BAE9012A-6B4B-4D55-8DE2-532F0274CAF7}"/>
                </a:ext>
              </a:extLst>
            </p:cNvPr>
            <p:cNvSpPr/>
            <p:nvPr/>
          </p:nvSpPr>
          <p:spPr>
            <a:xfrm>
              <a:off x="5084625" y="2143310"/>
              <a:ext cx="3675377" cy="540000"/>
            </a:xfrm>
            <a:custGeom>
              <a:avLst/>
              <a:gdLst>
                <a:gd name="connsiteX0" fmla="*/ 5715652 w 5715000"/>
                <a:gd name="connsiteY0" fmla="*/ 769638 h 762000"/>
                <a:gd name="connsiteX1" fmla="*/ 5657568 w 5715000"/>
                <a:gd name="connsiteY1" fmla="*/ 769638 h 762000"/>
                <a:gd name="connsiteX2" fmla="*/ 5657568 w 5715000"/>
                <a:gd name="connsiteY2" fmla="*/ 670892 h 762000"/>
                <a:gd name="connsiteX3" fmla="*/ 5291627 w 5715000"/>
                <a:gd name="connsiteY3" fmla="*/ 670892 h 762000"/>
                <a:gd name="connsiteX4" fmla="*/ 5291627 w 5715000"/>
                <a:gd name="connsiteY4" fmla="*/ 644753 h 762000"/>
                <a:gd name="connsiteX5" fmla="*/ 4998286 w 5715000"/>
                <a:gd name="connsiteY5" fmla="*/ 644753 h 762000"/>
                <a:gd name="connsiteX6" fmla="*/ 4998286 w 5715000"/>
                <a:gd name="connsiteY6" fmla="*/ 609902 h 762000"/>
                <a:gd name="connsiteX7" fmla="*/ 4527799 w 5715000"/>
                <a:gd name="connsiteY7" fmla="*/ 609902 h 762000"/>
                <a:gd name="connsiteX8" fmla="*/ 4527799 w 5715000"/>
                <a:gd name="connsiteY8" fmla="*/ 592476 h 762000"/>
                <a:gd name="connsiteX9" fmla="*/ 4301256 w 5715000"/>
                <a:gd name="connsiteY9" fmla="*/ 592476 h 762000"/>
                <a:gd name="connsiteX10" fmla="*/ 4301256 w 5715000"/>
                <a:gd name="connsiteY10" fmla="*/ 569242 h 762000"/>
                <a:gd name="connsiteX11" fmla="*/ 4248983 w 5715000"/>
                <a:gd name="connsiteY11" fmla="*/ 569242 h 762000"/>
                <a:gd name="connsiteX12" fmla="*/ 4248983 w 5715000"/>
                <a:gd name="connsiteY12" fmla="*/ 519869 h 762000"/>
                <a:gd name="connsiteX13" fmla="*/ 3798812 w 5715000"/>
                <a:gd name="connsiteY13" fmla="*/ 519869 h 762000"/>
                <a:gd name="connsiteX14" fmla="*/ 3798812 w 5715000"/>
                <a:gd name="connsiteY14" fmla="*/ 470496 h 762000"/>
                <a:gd name="connsiteX15" fmla="*/ 3525816 w 5715000"/>
                <a:gd name="connsiteY15" fmla="*/ 470496 h 762000"/>
                <a:gd name="connsiteX16" fmla="*/ 3525816 w 5715000"/>
                <a:gd name="connsiteY16" fmla="*/ 441453 h 762000"/>
                <a:gd name="connsiteX17" fmla="*/ 3328325 w 5715000"/>
                <a:gd name="connsiteY17" fmla="*/ 441453 h 762000"/>
                <a:gd name="connsiteX18" fmla="*/ 3328325 w 5715000"/>
                <a:gd name="connsiteY18" fmla="*/ 386271 h 762000"/>
                <a:gd name="connsiteX19" fmla="*/ 3145349 w 5715000"/>
                <a:gd name="connsiteY19" fmla="*/ 386271 h 762000"/>
                <a:gd name="connsiteX20" fmla="*/ 3145349 w 5715000"/>
                <a:gd name="connsiteY20" fmla="*/ 348515 h 762000"/>
                <a:gd name="connsiteX21" fmla="*/ 2773598 w 5715000"/>
                <a:gd name="connsiteY21" fmla="*/ 348515 h 762000"/>
                <a:gd name="connsiteX22" fmla="*/ 2773598 w 5715000"/>
                <a:gd name="connsiteY22" fmla="*/ 290430 h 762000"/>
                <a:gd name="connsiteX23" fmla="*/ 2581917 w 5715000"/>
                <a:gd name="connsiteY23" fmla="*/ 290430 h 762000"/>
                <a:gd name="connsiteX24" fmla="*/ 2581917 w 5715000"/>
                <a:gd name="connsiteY24" fmla="*/ 261387 h 762000"/>
                <a:gd name="connsiteX25" fmla="*/ 2433794 w 5715000"/>
                <a:gd name="connsiteY25" fmla="*/ 261387 h 762000"/>
                <a:gd name="connsiteX26" fmla="*/ 2433794 w 5715000"/>
                <a:gd name="connsiteY26" fmla="*/ 249769 h 762000"/>
                <a:gd name="connsiteX27" fmla="*/ 2404752 w 5715000"/>
                <a:gd name="connsiteY27" fmla="*/ 249769 h 762000"/>
                <a:gd name="connsiteX28" fmla="*/ 2404752 w 5715000"/>
                <a:gd name="connsiteY28" fmla="*/ 226535 h 762000"/>
                <a:gd name="connsiteX29" fmla="*/ 2189840 w 5715000"/>
                <a:gd name="connsiteY29" fmla="*/ 226535 h 762000"/>
                <a:gd name="connsiteX30" fmla="*/ 2189840 w 5715000"/>
                <a:gd name="connsiteY30" fmla="*/ 197492 h 762000"/>
                <a:gd name="connsiteX31" fmla="*/ 2044621 w 5715000"/>
                <a:gd name="connsiteY31" fmla="*/ 197492 h 762000"/>
                <a:gd name="connsiteX32" fmla="*/ 2044621 w 5715000"/>
                <a:gd name="connsiteY32" fmla="*/ 180066 h 762000"/>
                <a:gd name="connsiteX33" fmla="*/ 1786142 w 5715000"/>
                <a:gd name="connsiteY33" fmla="*/ 180066 h 762000"/>
                <a:gd name="connsiteX34" fmla="*/ 1786142 w 5715000"/>
                <a:gd name="connsiteY34" fmla="*/ 156832 h 762000"/>
                <a:gd name="connsiteX35" fmla="*/ 1733859 w 5715000"/>
                <a:gd name="connsiteY35" fmla="*/ 156832 h 762000"/>
                <a:gd name="connsiteX36" fmla="*/ 1733859 w 5715000"/>
                <a:gd name="connsiteY36" fmla="*/ 139406 h 762000"/>
                <a:gd name="connsiteX37" fmla="*/ 1501515 w 5715000"/>
                <a:gd name="connsiteY37" fmla="*/ 139406 h 762000"/>
                <a:gd name="connsiteX38" fmla="*/ 1501515 w 5715000"/>
                <a:gd name="connsiteY38" fmla="*/ 119076 h 762000"/>
                <a:gd name="connsiteX39" fmla="*/ 1280793 w 5715000"/>
                <a:gd name="connsiteY39" fmla="*/ 119076 h 762000"/>
                <a:gd name="connsiteX40" fmla="*/ 1280793 w 5715000"/>
                <a:gd name="connsiteY40" fmla="*/ 72607 h 762000"/>
                <a:gd name="connsiteX41" fmla="*/ 824819 w 5715000"/>
                <a:gd name="connsiteY41" fmla="*/ 72607 h 762000"/>
                <a:gd name="connsiteX42" fmla="*/ 824819 w 5715000"/>
                <a:gd name="connsiteY42" fmla="*/ 49373 h 762000"/>
                <a:gd name="connsiteX43" fmla="*/ 705744 w 5715000"/>
                <a:gd name="connsiteY43" fmla="*/ 49373 h 762000"/>
                <a:gd name="connsiteX44" fmla="*/ 705744 w 5715000"/>
                <a:gd name="connsiteY44" fmla="*/ 23234 h 762000"/>
                <a:gd name="connsiteX45" fmla="*/ 516965 w 5715000"/>
                <a:gd name="connsiteY45" fmla="*/ 23234 h 762000"/>
                <a:gd name="connsiteX46" fmla="*/ 516965 w 5715000"/>
                <a:gd name="connsiteY46" fmla="*/ 0 h 762000"/>
                <a:gd name="connsiteX47" fmla="*/ 0 w 5715000"/>
                <a:gd name="connsiteY47"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15000" h="762000">
                  <a:moveTo>
                    <a:pt x="5715652" y="769638"/>
                  </a:moveTo>
                  <a:lnTo>
                    <a:pt x="5657568" y="769638"/>
                  </a:lnTo>
                  <a:lnTo>
                    <a:pt x="5657568" y="670892"/>
                  </a:lnTo>
                  <a:lnTo>
                    <a:pt x="5291627" y="670892"/>
                  </a:lnTo>
                  <a:lnTo>
                    <a:pt x="5291627" y="644753"/>
                  </a:lnTo>
                  <a:lnTo>
                    <a:pt x="4998286" y="644753"/>
                  </a:lnTo>
                  <a:lnTo>
                    <a:pt x="4998286" y="609902"/>
                  </a:lnTo>
                  <a:lnTo>
                    <a:pt x="4527799" y="609902"/>
                  </a:lnTo>
                  <a:lnTo>
                    <a:pt x="4527799" y="592476"/>
                  </a:lnTo>
                  <a:lnTo>
                    <a:pt x="4301256" y="592476"/>
                  </a:lnTo>
                  <a:lnTo>
                    <a:pt x="4301256" y="569242"/>
                  </a:lnTo>
                  <a:lnTo>
                    <a:pt x="4248983" y="569242"/>
                  </a:lnTo>
                  <a:lnTo>
                    <a:pt x="4248983" y="519869"/>
                  </a:lnTo>
                  <a:lnTo>
                    <a:pt x="3798812" y="519869"/>
                  </a:lnTo>
                  <a:lnTo>
                    <a:pt x="3798812" y="470496"/>
                  </a:lnTo>
                  <a:lnTo>
                    <a:pt x="3525816" y="470496"/>
                  </a:lnTo>
                  <a:lnTo>
                    <a:pt x="3525816" y="441453"/>
                  </a:lnTo>
                  <a:lnTo>
                    <a:pt x="3328325" y="441453"/>
                  </a:lnTo>
                  <a:lnTo>
                    <a:pt x="3328325" y="386271"/>
                  </a:lnTo>
                  <a:lnTo>
                    <a:pt x="3145349" y="386271"/>
                  </a:lnTo>
                  <a:lnTo>
                    <a:pt x="3145349" y="348515"/>
                  </a:lnTo>
                  <a:lnTo>
                    <a:pt x="2773598" y="348515"/>
                  </a:lnTo>
                  <a:lnTo>
                    <a:pt x="2773598" y="290430"/>
                  </a:lnTo>
                  <a:lnTo>
                    <a:pt x="2581917" y="290430"/>
                  </a:lnTo>
                  <a:lnTo>
                    <a:pt x="2581917" y="261387"/>
                  </a:lnTo>
                  <a:lnTo>
                    <a:pt x="2433794" y="261387"/>
                  </a:lnTo>
                  <a:lnTo>
                    <a:pt x="2433794" y="249769"/>
                  </a:lnTo>
                  <a:lnTo>
                    <a:pt x="2404752" y="249769"/>
                  </a:lnTo>
                  <a:lnTo>
                    <a:pt x="2404752" y="226535"/>
                  </a:lnTo>
                  <a:lnTo>
                    <a:pt x="2189840" y="226535"/>
                  </a:lnTo>
                  <a:lnTo>
                    <a:pt x="2189840" y="197492"/>
                  </a:lnTo>
                  <a:lnTo>
                    <a:pt x="2044621" y="197492"/>
                  </a:lnTo>
                  <a:lnTo>
                    <a:pt x="2044621" y="180066"/>
                  </a:lnTo>
                  <a:lnTo>
                    <a:pt x="1786142" y="180066"/>
                  </a:lnTo>
                  <a:lnTo>
                    <a:pt x="1786142" y="156832"/>
                  </a:lnTo>
                  <a:lnTo>
                    <a:pt x="1733859" y="156832"/>
                  </a:lnTo>
                  <a:lnTo>
                    <a:pt x="1733859" y="139406"/>
                  </a:lnTo>
                  <a:lnTo>
                    <a:pt x="1501515" y="139406"/>
                  </a:lnTo>
                  <a:lnTo>
                    <a:pt x="1501515" y="119076"/>
                  </a:lnTo>
                  <a:lnTo>
                    <a:pt x="1280793" y="119076"/>
                  </a:lnTo>
                  <a:lnTo>
                    <a:pt x="1280793" y="72607"/>
                  </a:lnTo>
                  <a:lnTo>
                    <a:pt x="824819" y="72607"/>
                  </a:lnTo>
                  <a:lnTo>
                    <a:pt x="824819" y="49373"/>
                  </a:lnTo>
                  <a:lnTo>
                    <a:pt x="705744" y="49373"/>
                  </a:lnTo>
                  <a:lnTo>
                    <a:pt x="705744" y="23234"/>
                  </a:lnTo>
                  <a:lnTo>
                    <a:pt x="516965" y="23234"/>
                  </a:lnTo>
                  <a:lnTo>
                    <a:pt x="5169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2066" name="Group 2065">
            <a:extLst>
              <a:ext uri="{FF2B5EF4-FFF2-40B4-BE49-F238E27FC236}">
                <a16:creationId xmlns:a16="http://schemas.microsoft.com/office/drawing/2014/main" id="{C4C3315B-4B08-4E1D-A44C-D8FA9AA6B7A6}"/>
              </a:ext>
            </a:extLst>
          </p:cNvPr>
          <p:cNvGrpSpPr/>
          <p:nvPr/>
        </p:nvGrpSpPr>
        <p:grpSpPr>
          <a:xfrm>
            <a:off x="5007278" y="4631008"/>
            <a:ext cx="3965291" cy="274955"/>
            <a:chOff x="5035271" y="4631008"/>
            <a:chExt cx="3965291" cy="274955"/>
          </a:xfrm>
        </p:grpSpPr>
        <p:sp>
          <p:nvSpPr>
            <p:cNvPr id="87" name="TextBox 26">
              <a:extLst>
                <a:ext uri="{FF2B5EF4-FFF2-40B4-BE49-F238E27FC236}">
                  <a16:creationId xmlns:a16="http://schemas.microsoft.com/office/drawing/2014/main" id="{E975A80C-0159-446D-844F-B8DF724AE04F}"/>
                </a:ext>
              </a:extLst>
            </p:cNvPr>
            <p:cNvSpPr txBox="1"/>
            <p:nvPr/>
          </p:nvSpPr>
          <p:spPr>
            <a:xfrm>
              <a:off x="5035271" y="4648594"/>
              <a:ext cx="157663" cy="25736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0</a:t>
              </a:r>
            </a:p>
          </p:txBody>
        </p:sp>
        <p:sp>
          <p:nvSpPr>
            <p:cNvPr id="88" name="TextBox 28">
              <a:extLst>
                <a:ext uri="{FF2B5EF4-FFF2-40B4-BE49-F238E27FC236}">
                  <a16:creationId xmlns:a16="http://schemas.microsoft.com/office/drawing/2014/main" id="{5B5340D8-9316-40BD-B44F-E3D32EDF2D11}"/>
                </a:ext>
              </a:extLst>
            </p:cNvPr>
            <p:cNvSpPr txBox="1"/>
            <p:nvPr/>
          </p:nvSpPr>
          <p:spPr>
            <a:xfrm>
              <a:off x="5625245"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1</a:t>
              </a:r>
            </a:p>
          </p:txBody>
        </p:sp>
        <p:sp>
          <p:nvSpPr>
            <p:cNvPr id="89" name="TextBox 30">
              <a:extLst>
                <a:ext uri="{FF2B5EF4-FFF2-40B4-BE49-F238E27FC236}">
                  <a16:creationId xmlns:a16="http://schemas.microsoft.com/office/drawing/2014/main" id="{5BCF5978-60E5-40A9-B463-1BCD4E610BF9}"/>
                </a:ext>
              </a:extLst>
            </p:cNvPr>
            <p:cNvSpPr txBox="1"/>
            <p:nvPr/>
          </p:nvSpPr>
          <p:spPr>
            <a:xfrm>
              <a:off x="624586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2</a:t>
              </a:r>
            </a:p>
          </p:txBody>
        </p:sp>
        <p:sp>
          <p:nvSpPr>
            <p:cNvPr id="90" name="TextBox 32">
              <a:extLst>
                <a:ext uri="{FF2B5EF4-FFF2-40B4-BE49-F238E27FC236}">
                  <a16:creationId xmlns:a16="http://schemas.microsoft.com/office/drawing/2014/main" id="{2BB39621-15CB-48B0-B7A4-2F9F7FF0111B}"/>
                </a:ext>
              </a:extLst>
            </p:cNvPr>
            <p:cNvSpPr txBox="1"/>
            <p:nvPr/>
          </p:nvSpPr>
          <p:spPr>
            <a:xfrm>
              <a:off x="6865362"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3</a:t>
              </a:r>
            </a:p>
          </p:txBody>
        </p:sp>
        <p:sp>
          <p:nvSpPr>
            <p:cNvPr id="91" name="TextBox 34">
              <a:extLst>
                <a:ext uri="{FF2B5EF4-FFF2-40B4-BE49-F238E27FC236}">
                  <a16:creationId xmlns:a16="http://schemas.microsoft.com/office/drawing/2014/main" id="{BDBF88B2-89B1-41F0-A751-B752467F24C3}"/>
                </a:ext>
              </a:extLst>
            </p:cNvPr>
            <p:cNvSpPr txBox="1"/>
            <p:nvPr/>
          </p:nvSpPr>
          <p:spPr>
            <a:xfrm>
              <a:off x="7477714"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4</a:t>
              </a:r>
            </a:p>
          </p:txBody>
        </p:sp>
        <p:sp>
          <p:nvSpPr>
            <p:cNvPr id="92" name="TextBox 36">
              <a:extLst>
                <a:ext uri="{FF2B5EF4-FFF2-40B4-BE49-F238E27FC236}">
                  <a16:creationId xmlns:a16="http://schemas.microsoft.com/office/drawing/2014/main" id="{610C7F5E-B5D0-4A90-8F87-1DD57F602D89}"/>
                </a:ext>
              </a:extLst>
            </p:cNvPr>
            <p:cNvSpPr txBox="1"/>
            <p:nvPr/>
          </p:nvSpPr>
          <p:spPr>
            <a:xfrm>
              <a:off x="809479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5</a:t>
              </a:r>
            </a:p>
          </p:txBody>
        </p:sp>
        <p:sp>
          <p:nvSpPr>
            <p:cNvPr id="93" name="TextBox 38">
              <a:extLst>
                <a:ext uri="{FF2B5EF4-FFF2-40B4-BE49-F238E27FC236}">
                  <a16:creationId xmlns:a16="http://schemas.microsoft.com/office/drawing/2014/main" id="{4B3723C0-EB4D-44FE-AE7B-FDDA067A86FD}"/>
                </a:ext>
              </a:extLst>
            </p:cNvPr>
            <p:cNvSpPr txBox="1"/>
            <p:nvPr/>
          </p:nvSpPr>
          <p:spPr>
            <a:xfrm>
              <a:off x="8729873" y="4631008"/>
              <a:ext cx="727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4" name="TextBox 36">
              <a:extLst>
                <a:ext uri="{FF2B5EF4-FFF2-40B4-BE49-F238E27FC236}">
                  <a16:creationId xmlns:a16="http://schemas.microsoft.com/office/drawing/2014/main" id="{B8AB8A1E-3AA6-4FFE-B6F5-128BE6E75BDA}"/>
                </a:ext>
              </a:extLst>
            </p:cNvPr>
            <p:cNvSpPr txBox="1"/>
            <p:nvPr/>
          </p:nvSpPr>
          <p:spPr>
            <a:xfrm>
              <a:off x="8565672" y="4648594"/>
              <a:ext cx="434890" cy="257369"/>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a:ea typeface="SimSun"/>
                  <a:cs typeface="Arial"/>
                </a:rPr>
                <a:t>6</a:t>
              </a:r>
            </a:p>
          </p:txBody>
        </p:sp>
      </p:grpSp>
      <p:grpSp>
        <p:nvGrpSpPr>
          <p:cNvPr id="2065" name="Group 2064">
            <a:extLst>
              <a:ext uri="{FF2B5EF4-FFF2-40B4-BE49-F238E27FC236}">
                <a16:creationId xmlns:a16="http://schemas.microsoft.com/office/drawing/2014/main" id="{59C9E736-769C-4116-8E1D-65C30D7239DF}"/>
              </a:ext>
            </a:extLst>
          </p:cNvPr>
          <p:cNvGrpSpPr/>
          <p:nvPr/>
        </p:nvGrpSpPr>
        <p:grpSpPr>
          <a:xfrm>
            <a:off x="4965382" y="5813618"/>
            <a:ext cx="4001868" cy="257369"/>
            <a:chOff x="4965382" y="5101207"/>
            <a:chExt cx="4001868" cy="257369"/>
          </a:xfrm>
        </p:grpSpPr>
        <p:sp>
          <p:nvSpPr>
            <p:cNvPr id="96" name="TextBox 46">
              <a:extLst>
                <a:ext uri="{FF2B5EF4-FFF2-40B4-BE49-F238E27FC236}">
                  <a16:creationId xmlns:a16="http://schemas.microsoft.com/office/drawing/2014/main" id="{57D0BE3C-51B6-4048-B746-349A375738A3}"/>
                </a:ext>
              </a:extLst>
            </p:cNvPr>
            <p:cNvSpPr txBox="1"/>
            <p:nvPr/>
          </p:nvSpPr>
          <p:spPr>
            <a:xfrm>
              <a:off x="4965382"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615</a:t>
              </a:r>
            </a:p>
          </p:txBody>
        </p:sp>
        <p:sp>
          <p:nvSpPr>
            <p:cNvPr id="97" name="TextBox 47">
              <a:extLst>
                <a:ext uri="{FF2B5EF4-FFF2-40B4-BE49-F238E27FC236}">
                  <a16:creationId xmlns:a16="http://schemas.microsoft.com/office/drawing/2014/main" id="{14552F50-0D64-4AF1-8D77-463ACDFA2774}"/>
                </a:ext>
              </a:extLst>
            </p:cNvPr>
            <p:cNvSpPr txBox="1"/>
            <p:nvPr/>
          </p:nvSpPr>
          <p:spPr>
            <a:xfrm>
              <a:off x="5555355"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552</a:t>
              </a:r>
            </a:p>
          </p:txBody>
        </p:sp>
        <p:sp>
          <p:nvSpPr>
            <p:cNvPr id="98" name="TextBox 48">
              <a:extLst>
                <a:ext uri="{FF2B5EF4-FFF2-40B4-BE49-F238E27FC236}">
                  <a16:creationId xmlns:a16="http://schemas.microsoft.com/office/drawing/2014/main" id="{CE8E374B-CC17-41AF-9A2A-A5EE92AB7232}"/>
                </a:ext>
              </a:extLst>
            </p:cNvPr>
            <p:cNvSpPr txBox="1"/>
            <p:nvPr/>
          </p:nvSpPr>
          <p:spPr>
            <a:xfrm>
              <a:off x="617597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515</a:t>
              </a:r>
            </a:p>
          </p:txBody>
        </p:sp>
        <p:sp>
          <p:nvSpPr>
            <p:cNvPr id="99" name="TextBox 49">
              <a:extLst>
                <a:ext uri="{FF2B5EF4-FFF2-40B4-BE49-F238E27FC236}">
                  <a16:creationId xmlns:a16="http://schemas.microsoft.com/office/drawing/2014/main" id="{78790EA3-DE5A-4DBF-BEDD-3EE3E5C03F66}"/>
                </a:ext>
              </a:extLst>
            </p:cNvPr>
            <p:cNvSpPr txBox="1"/>
            <p:nvPr/>
          </p:nvSpPr>
          <p:spPr>
            <a:xfrm>
              <a:off x="6795474"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473</a:t>
              </a:r>
            </a:p>
          </p:txBody>
        </p:sp>
        <p:sp>
          <p:nvSpPr>
            <p:cNvPr id="100" name="TextBox 50">
              <a:extLst>
                <a:ext uri="{FF2B5EF4-FFF2-40B4-BE49-F238E27FC236}">
                  <a16:creationId xmlns:a16="http://schemas.microsoft.com/office/drawing/2014/main" id="{206305E2-E41E-4DD1-9C41-59A16AAB5060}"/>
                </a:ext>
              </a:extLst>
            </p:cNvPr>
            <p:cNvSpPr txBox="1"/>
            <p:nvPr/>
          </p:nvSpPr>
          <p:spPr>
            <a:xfrm>
              <a:off x="7407826"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436</a:t>
              </a:r>
            </a:p>
          </p:txBody>
        </p:sp>
        <p:sp>
          <p:nvSpPr>
            <p:cNvPr id="101" name="TextBox 51">
              <a:extLst>
                <a:ext uri="{FF2B5EF4-FFF2-40B4-BE49-F238E27FC236}">
                  <a16:creationId xmlns:a16="http://schemas.microsoft.com/office/drawing/2014/main" id="{F30841D6-526E-468E-A80A-2FB8C0A37A3B}"/>
                </a:ext>
              </a:extLst>
            </p:cNvPr>
            <p:cNvSpPr txBox="1"/>
            <p:nvPr/>
          </p:nvSpPr>
          <p:spPr>
            <a:xfrm>
              <a:off x="801904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316</a:t>
              </a:r>
            </a:p>
          </p:txBody>
        </p:sp>
        <p:sp>
          <p:nvSpPr>
            <p:cNvPr id="102" name="TextBox 52">
              <a:extLst>
                <a:ext uri="{FF2B5EF4-FFF2-40B4-BE49-F238E27FC236}">
                  <a16:creationId xmlns:a16="http://schemas.microsoft.com/office/drawing/2014/main" id="{8E655284-7D8E-40AE-A1E3-70A34D559A82}"/>
                </a:ext>
              </a:extLst>
            </p:cNvPr>
            <p:cNvSpPr txBox="1"/>
            <p:nvPr/>
          </p:nvSpPr>
          <p:spPr>
            <a:xfrm>
              <a:off x="863966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2C0D8"/>
                  </a:solidFill>
                  <a:uLnTx/>
                  <a:uFillTx/>
                  <a:latin typeface="Arial"/>
                  <a:ea typeface="SimSun"/>
                  <a:cs typeface="Arial"/>
                </a:rPr>
                <a:t>190</a:t>
              </a:r>
            </a:p>
          </p:txBody>
        </p:sp>
      </p:grpSp>
      <p:grpSp>
        <p:nvGrpSpPr>
          <p:cNvPr id="2064" name="Group 2063">
            <a:extLst>
              <a:ext uri="{FF2B5EF4-FFF2-40B4-BE49-F238E27FC236}">
                <a16:creationId xmlns:a16="http://schemas.microsoft.com/office/drawing/2014/main" id="{A057EB47-4336-493A-BD7D-6AB757636DC0}"/>
              </a:ext>
            </a:extLst>
          </p:cNvPr>
          <p:cNvGrpSpPr/>
          <p:nvPr/>
        </p:nvGrpSpPr>
        <p:grpSpPr>
          <a:xfrm>
            <a:off x="4965382" y="5087354"/>
            <a:ext cx="4001868" cy="268002"/>
            <a:chOff x="4965382" y="5321280"/>
            <a:chExt cx="4001868" cy="268002"/>
          </a:xfrm>
        </p:grpSpPr>
        <p:sp>
          <p:nvSpPr>
            <p:cNvPr id="104" name="TextBox 57">
              <a:extLst>
                <a:ext uri="{FF2B5EF4-FFF2-40B4-BE49-F238E27FC236}">
                  <a16:creationId xmlns:a16="http://schemas.microsoft.com/office/drawing/2014/main" id="{2971E40E-86BE-4FA5-B529-A4F787E14FF2}"/>
                </a:ext>
              </a:extLst>
            </p:cNvPr>
            <p:cNvSpPr txBox="1"/>
            <p:nvPr/>
          </p:nvSpPr>
          <p:spPr>
            <a:xfrm>
              <a:off x="4965382"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647</a:t>
              </a:r>
            </a:p>
          </p:txBody>
        </p:sp>
        <p:sp>
          <p:nvSpPr>
            <p:cNvPr id="105" name="TextBox 58">
              <a:extLst>
                <a:ext uri="{FF2B5EF4-FFF2-40B4-BE49-F238E27FC236}">
                  <a16:creationId xmlns:a16="http://schemas.microsoft.com/office/drawing/2014/main" id="{FABCF775-36B5-450D-A57A-D852AC913837}"/>
                </a:ext>
              </a:extLst>
            </p:cNvPr>
            <p:cNvSpPr txBox="1"/>
            <p:nvPr/>
          </p:nvSpPr>
          <p:spPr>
            <a:xfrm>
              <a:off x="5555355"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581</a:t>
              </a:r>
            </a:p>
          </p:txBody>
        </p:sp>
        <p:sp>
          <p:nvSpPr>
            <p:cNvPr id="106" name="TextBox 59">
              <a:extLst>
                <a:ext uri="{FF2B5EF4-FFF2-40B4-BE49-F238E27FC236}">
                  <a16:creationId xmlns:a16="http://schemas.microsoft.com/office/drawing/2014/main" id="{EBED0D73-E22C-4036-801B-1BDD86BE8928}"/>
                </a:ext>
              </a:extLst>
            </p:cNvPr>
            <p:cNvSpPr txBox="1"/>
            <p:nvPr/>
          </p:nvSpPr>
          <p:spPr>
            <a:xfrm>
              <a:off x="6175979" y="532128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537</a:t>
              </a:r>
            </a:p>
          </p:txBody>
        </p:sp>
        <p:sp>
          <p:nvSpPr>
            <p:cNvPr id="107" name="TextBox 60">
              <a:extLst>
                <a:ext uri="{FF2B5EF4-FFF2-40B4-BE49-F238E27FC236}">
                  <a16:creationId xmlns:a16="http://schemas.microsoft.com/office/drawing/2014/main" id="{5FB486F2-C1D9-41B1-970B-AC6EED64CE68}"/>
                </a:ext>
              </a:extLst>
            </p:cNvPr>
            <p:cNvSpPr txBox="1"/>
            <p:nvPr/>
          </p:nvSpPr>
          <p:spPr>
            <a:xfrm>
              <a:off x="6795474"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503</a:t>
              </a:r>
            </a:p>
          </p:txBody>
        </p:sp>
        <p:sp>
          <p:nvSpPr>
            <p:cNvPr id="108" name="TextBox 61">
              <a:extLst>
                <a:ext uri="{FF2B5EF4-FFF2-40B4-BE49-F238E27FC236}">
                  <a16:creationId xmlns:a16="http://schemas.microsoft.com/office/drawing/2014/main" id="{8207174B-7354-4F8B-81B5-9AFA72F26E0F}"/>
                </a:ext>
              </a:extLst>
            </p:cNvPr>
            <p:cNvSpPr txBox="1"/>
            <p:nvPr/>
          </p:nvSpPr>
          <p:spPr>
            <a:xfrm>
              <a:off x="7407826"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465</a:t>
              </a:r>
            </a:p>
          </p:txBody>
        </p:sp>
        <p:sp>
          <p:nvSpPr>
            <p:cNvPr id="109" name="TextBox 62">
              <a:extLst>
                <a:ext uri="{FF2B5EF4-FFF2-40B4-BE49-F238E27FC236}">
                  <a16:creationId xmlns:a16="http://schemas.microsoft.com/office/drawing/2014/main" id="{DFE7A9F4-43E1-46A7-9033-6542A1F48E77}"/>
                </a:ext>
              </a:extLst>
            </p:cNvPr>
            <p:cNvSpPr txBox="1"/>
            <p:nvPr/>
          </p:nvSpPr>
          <p:spPr>
            <a:xfrm>
              <a:off x="801904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348</a:t>
              </a:r>
            </a:p>
          </p:txBody>
        </p:sp>
        <p:sp>
          <p:nvSpPr>
            <p:cNvPr id="110" name="TextBox 63">
              <a:extLst>
                <a:ext uri="{FF2B5EF4-FFF2-40B4-BE49-F238E27FC236}">
                  <a16:creationId xmlns:a16="http://schemas.microsoft.com/office/drawing/2014/main" id="{7644275B-BAC2-4B07-8A7E-F4C4627D34FA}"/>
                </a:ext>
              </a:extLst>
            </p:cNvPr>
            <p:cNvSpPr txBox="1"/>
            <p:nvPr/>
          </p:nvSpPr>
          <p:spPr>
            <a:xfrm>
              <a:off x="863966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B60D27"/>
                  </a:solidFill>
                  <a:uLnTx/>
                  <a:uFillTx/>
                  <a:latin typeface="Arial"/>
                  <a:ea typeface="SimSun"/>
                  <a:cs typeface="Arial"/>
                </a:rPr>
                <a:t>201</a:t>
              </a:r>
            </a:p>
          </p:txBody>
        </p:sp>
      </p:grpSp>
      <p:grpSp>
        <p:nvGrpSpPr>
          <p:cNvPr id="2063" name="Group 2062">
            <a:extLst>
              <a:ext uri="{FF2B5EF4-FFF2-40B4-BE49-F238E27FC236}">
                <a16:creationId xmlns:a16="http://schemas.microsoft.com/office/drawing/2014/main" id="{71AAA512-0DB9-453D-83BE-D06EACD9E0CC}"/>
              </a:ext>
            </a:extLst>
          </p:cNvPr>
          <p:cNvGrpSpPr/>
          <p:nvPr/>
        </p:nvGrpSpPr>
        <p:grpSpPr>
          <a:xfrm>
            <a:off x="4965382" y="5572068"/>
            <a:ext cx="4001868" cy="257369"/>
            <a:chOff x="4965382" y="5572068"/>
            <a:chExt cx="4001868" cy="257369"/>
          </a:xfrm>
        </p:grpSpPr>
        <p:sp>
          <p:nvSpPr>
            <p:cNvPr id="114" name="TextBox 57">
              <a:extLst>
                <a:ext uri="{FF2B5EF4-FFF2-40B4-BE49-F238E27FC236}">
                  <a16:creationId xmlns:a16="http://schemas.microsoft.com/office/drawing/2014/main" id="{20CD05ED-3AC3-46F1-A2FD-F0DBCA206C95}"/>
                </a:ext>
              </a:extLst>
            </p:cNvPr>
            <p:cNvSpPr txBox="1"/>
            <p:nvPr/>
          </p:nvSpPr>
          <p:spPr>
            <a:xfrm>
              <a:off x="4965382"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646</a:t>
              </a:r>
            </a:p>
          </p:txBody>
        </p:sp>
        <p:sp>
          <p:nvSpPr>
            <p:cNvPr id="115" name="TextBox 58">
              <a:extLst>
                <a:ext uri="{FF2B5EF4-FFF2-40B4-BE49-F238E27FC236}">
                  <a16:creationId xmlns:a16="http://schemas.microsoft.com/office/drawing/2014/main" id="{BAF05F7E-4062-40E4-862E-9041E7DDE6C7}"/>
                </a:ext>
              </a:extLst>
            </p:cNvPr>
            <p:cNvSpPr txBox="1"/>
            <p:nvPr/>
          </p:nvSpPr>
          <p:spPr>
            <a:xfrm>
              <a:off x="5555355"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595</a:t>
              </a:r>
            </a:p>
          </p:txBody>
        </p:sp>
        <p:sp>
          <p:nvSpPr>
            <p:cNvPr id="116" name="TextBox 59">
              <a:extLst>
                <a:ext uri="{FF2B5EF4-FFF2-40B4-BE49-F238E27FC236}">
                  <a16:creationId xmlns:a16="http://schemas.microsoft.com/office/drawing/2014/main" id="{BC462C20-4C9A-4BB8-A8F4-69BDE2F4F7F2}"/>
                </a:ext>
              </a:extLst>
            </p:cNvPr>
            <p:cNvSpPr txBox="1"/>
            <p:nvPr/>
          </p:nvSpPr>
          <p:spPr>
            <a:xfrm>
              <a:off x="617597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553</a:t>
              </a:r>
            </a:p>
          </p:txBody>
        </p:sp>
        <p:sp>
          <p:nvSpPr>
            <p:cNvPr id="117" name="TextBox 60">
              <a:extLst>
                <a:ext uri="{FF2B5EF4-FFF2-40B4-BE49-F238E27FC236}">
                  <a16:creationId xmlns:a16="http://schemas.microsoft.com/office/drawing/2014/main" id="{9696F52C-44A2-4129-84C5-9BC7FE59D333}"/>
                </a:ext>
              </a:extLst>
            </p:cNvPr>
            <p:cNvSpPr txBox="1"/>
            <p:nvPr/>
          </p:nvSpPr>
          <p:spPr>
            <a:xfrm>
              <a:off x="6795474"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516</a:t>
              </a:r>
            </a:p>
          </p:txBody>
        </p:sp>
        <p:sp>
          <p:nvSpPr>
            <p:cNvPr id="118" name="TextBox 61">
              <a:extLst>
                <a:ext uri="{FF2B5EF4-FFF2-40B4-BE49-F238E27FC236}">
                  <a16:creationId xmlns:a16="http://schemas.microsoft.com/office/drawing/2014/main" id="{909D8CC8-CFC9-40C7-B872-79F2154514B3}"/>
                </a:ext>
              </a:extLst>
            </p:cNvPr>
            <p:cNvSpPr txBox="1"/>
            <p:nvPr/>
          </p:nvSpPr>
          <p:spPr>
            <a:xfrm>
              <a:off x="7407826"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475</a:t>
              </a:r>
            </a:p>
          </p:txBody>
        </p:sp>
        <p:sp>
          <p:nvSpPr>
            <p:cNvPr id="119" name="TextBox 62">
              <a:extLst>
                <a:ext uri="{FF2B5EF4-FFF2-40B4-BE49-F238E27FC236}">
                  <a16:creationId xmlns:a16="http://schemas.microsoft.com/office/drawing/2014/main" id="{E12415A3-5706-4524-A454-BE9609354A29}"/>
                </a:ext>
              </a:extLst>
            </p:cNvPr>
            <p:cNvSpPr txBox="1"/>
            <p:nvPr/>
          </p:nvSpPr>
          <p:spPr>
            <a:xfrm>
              <a:off x="801904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353</a:t>
              </a:r>
            </a:p>
          </p:txBody>
        </p:sp>
        <p:sp>
          <p:nvSpPr>
            <p:cNvPr id="120" name="TextBox 63">
              <a:extLst>
                <a:ext uri="{FF2B5EF4-FFF2-40B4-BE49-F238E27FC236}">
                  <a16:creationId xmlns:a16="http://schemas.microsoft.com/office/drawing/2014/main" id="{5DEE2FE1-C28C-471B-BE42-BCAE816E78F0}"/>
                </a:ext>
              </a:extLst>
            </p:cNvPr>
            <p:cNvSpPr txBox="1"/>
            <p:nvPr/>
          </p:nvSpPr>
          <p:spPr>
            <a:xfrm>
              <a:off x="863966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2894FF"/>
                  </a:solidFill>
                  <a:uLnTx/>
                  <a:uFillTx/>
                  <a:latin typeface="Arial"/>
                  <a:ea typeface="SimSun"/>
                  <a:cs typeface="Arial"/>
                </a:rPr>
                <a:t>203</a:t>
              </a:r>
            </a:p>
          </p:txBody>
        </p:sp>
      </p:grpSp>
      <p:grpSp>
        <p:nvGrpSpPr>
          <p:cNvPr id="2062" name="Group 2061">
            <a:extLst>
              <a:ext uri="{FF2B5EF4-FFF2-40B4-BE49-F238E27FC236}">
                <a16:creationId xmlns:a16="http://schemas.microsoft.com/office/drawing/2014/main" id="{981B2621-3E57-4670-8483-365DECEFC0B2}"/>
              </a:ext>
            </a:extLst>
          </p:cNvPr>
          <p:cNvGrpSpPr/>
          <p:nvPr/>
        </p:nvGrpSpPr>
        <p:grpSpPr>
          <a:xfrm>
            <a:off x="4965382" y="5333738"/>
            <a:ext cx="4001868" cy="257369"/>
            <a:chOff x="4965382" y="5812223"/>
            <a:chExt cx="4001868" cy="257369"/>
          </a:xfrm>
        </p:grpSpPr>
        <p:sp>
          <p:nvSpPr>
            <p:cNvPr id="122" name="TextBox 57">
              <a:extLst>
                <a:ext uri="{FF2B5EF4-FFF2-40B4-BE49-F238E27FC236}">
                  <a16:creationId xmlns:a16="http://schemas.microsoft.com/office/drawing/2014/main" id="{F3FC79CA-4816-44F2-B157-D273636DF77D}"/>
                </a:ext>
              </a:extLst>
            </p:cNvPr>
            <p:cNvSpPr txBox="1"/>
            <p:nvPr/>
          </p:nvSpPr>
          <p:spPr>
            <a:xfrm>
              <a:off x="4965382"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618</a:t>
              </a:r>
            </a:p>
          </p:txBody>
        </p:sp>
        <p:sp>
          <p:nvSpPr>
            <p:cNvPr id="123" name="TextBox 58">
              <a:extLst>
                <a:ext uri="{FF2B5EF4-FFF2-40B4-BE49-F238E27FC236}">
                  <a16:creationId xmlns:a16="http://schemas.microsoft.com/office/drawing/2014/main" id="{6EFFDF41-2E9D-4F2B-B466-716E0EBC7C15}"/>
                </a:ext>
              </a:extLst>
            </p:cNvPr>
            <p:cNvSpPr txBox="1"/>
            <p:nvPr/>
          </p:nvSpPr>
          <p:spPr>
            <a:xfrm>
              <a:off x="5555355"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572</a:t>
              </a:r>
            </a:p>
          </p:txBody>
        </p:sp>
        <p:sp>
          <p:nvSpPr>
            <p:cNvPr id="124" name="TextBox 59">
              <a:extLst>
                <a:ext uri="{FF2B5EF4-FFF2-40B4-BE49-F238E27FC236}">
                  <a16:creationId xmlns:a16="http://schemas.microsoft.com/office/drawing/2014/main" id="{CE8FBC76-E335-4596-A255-49055812D92D}"/>
                </a:ext>
              </a:extLst>
            </p:cNvPr>
            <p:cNvSpPr txBox="1"/>
            <p:nvPr/>
          </p:nvSpPr>
          <p:spPr>
            <a:xfrm>
              <a:off x="617597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543</a:t>
              </a:r>
            </a:p>
          </p:txBody>
        </p:sp>
        <p:sp>
          <p:nvSpPr>
            <p:cNvPr id="125" name="TextBox 60">
              <a:extLst>
                <a:ext uri="{FF2B5EF4-FFF2-40B4-BE49-F238E27FC236}">
                  <a16:creationId xmlns:a16="http://schemas.microsoft.com/office/drawing/2014/main" id="{83139591-D0A1-4519-8D5C-661E5DEBB17B}"/>
                </a:ext>
              </a:extLst>
            </p:cNvPr>
            <p:cNvSpPr txBox="1"/>
            <p:nvPr/>
          </p:nvSpPr>
          <p:spPr>
            <a:xfrm>
              <a:off x="6795474"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506</a:t>
              </a:r>
            </a:p>
          </p:txBody>
        </p:sp>
        <p:sp>
          <p:nvSpPr>
            <p:cNvPr id="126" name="TextBox 61">
              <a:extLst>
                <a:ext uri="{FF2B5EF4-FFF2-40B4-BE49-F238E27FC236}">
                  <a16:creationId xmlns:a16="http://schemas.microsoft.com/office/drawing/2014/main" id="{A95B42D2-337E-4BDB-A6B7-4EE3ED7F0AA2}"/>
                </a:ext>
              </a:extLst>
            </p:cNvPr>
            <p:cNvSpPr txBox="1"/>
            <p:nvPr/>
          </p:nvSpPr>
          <p:spPr>
            <a:xfrm>
              <a:off x="7407826"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464</a:t>
              </a:r>
            </a:p>
          </p:txBody>
        </p:sp>
        <p:sp>
          <p:nvSpPr>
            <p:cNvPr id="127" name="TextBox 62">
              <a:extLst>
                <a:ext uri="{FF2B5EF4-FFF2-40B4-BE49-F238E27FC236}">
                  <a16:creationId xmlns:a16="http://schemas.microsoft.com/office/drawing/2014/main" id="{7F279662-9E8C-4B2A-BA1A-A6D4F1672189}"/>
                </a:ext>
              </a:extLst>
            </p:cNvPr>
            <p:cNvSpPr txBox="1"/>
            <p:nvPr/>
          </p:nvSpPr>
          <p:spPr>
            <a:xfrm>
              <a:off x="801904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349</a:t>
              </a:r>
            </a:p>
          </p:txBody>
        </p:sp>
        <p:sp>
          <p:nvSpPr>
            <p:cNvPr id="128" name="TextBox 63">
              <a:extLst>
                <a:ext uri="{FF2B5EF4-FFF2-40B4-BE49-F238E27FC236}">
                  <a16:creationId xmlns:a16="http://schemas.microsoft.com/office/drawing/2014/main" id="{DDF03F18-430E-4A69-85E1-53CAEB9A4C63}"/>
                </a:ext>
              </a:extLst>
            </p:cNvPr>
            <p:cNvSpPr txBox="1"/>
            <p:nvPr/>
          </p:nvSpPr>
          <p:spPr>
            <a:xfrm>
              <a:off x="863966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E75C00"/>
                  </a:solidFill>
                  <a:uLnTx/>
                  <a:uFillTx/>
                  <a:latin typeface="Arial"/>
                  <a:ea typeface="SimSun"/>
                  <a:cs typeface="Arial"/>
                </a:rPr>
                <a:t>213</a:t>
              </a:r>
            </a:p>
          </p:txBody>
        </p:sp>
      </p:grpSp>
      <p:graphicFrame>
        <p:nvGraphicFramePr>
          <p:cNvPr id="129" name="Table 6">
            <a:extLst>
              <a:ext uri="{FF2B5EF4-FFF2-40B4-BE49-F238E27FC236}">
                <a16:creationId xmlns:a16="http://schemas.microsoft.com/office/drawing/2014/main" id="{0C9F8076-55C3-464F-8BB8-507CACF2C83A}"/>
              </a:ext>
            </a:extLst>
          </p:cNvPr>
          <p:cNvGraphicFramePr>
            <a:graphicFrameLocks noGrp="1"/>
          </p:cNvGraphicFramePr>
          <p:nvPr>
            <p:extLst>
              <p:ext uri="{D42A27DB-BD31-4B8C-83A1-F6EECF244321}">
                <p14:modId xmlns:p14="http://schemas.microsoft.com/office/powerpoint/2010/main" val="1639758589"/>
              </p:ext>
            </p:extLst>
          </p:nvPr>
        </p:nvGraphicFramePr>
        <p:xfrm>
          <a:off x="5339123" y="3264950"/>
          <a:ext cx="3198555" cy="1071100"/>
        </p:xfrm>
        <a:graphic>
          <a:graphicData uri="http://schemas.openxmlformats.org/drawingml/2006/table">
            <a:tbl>
              <a:tblPr firstRow="1" bandRow="1">
                <a:tableStyleId>{69012ECD-51FC-41F1-AA8D-1B2483CD663E}</a:tableStyleId>
              </a:tblPr>
              <a:tblGrid>
                <a:gridCol w="1139765">
                  <a:extLst>
                    <a:ext uri="{9D8B030D-6E8A-4147-A177-3AD203B41FA5}">
                      <a16:colId xmlns:a16="http://schemas.microsoft.com/office/drawing/2014/main" val="915312529"/>
                    </a:ext>
                  </a:extLst>
                </a:gridCol>
                <a:gridCol w="1029395">
                  <a:extLst>
                    <a:ext uri="{9D8B030D-6E8A-4147-A177-3AD203B41FA5}">
                      <a16:colId xmlns:a16="http://schemas.microsoft.com/office/drawing/2014/main" val="623165561"/>
                    </a:ext>
                  </a:extLst>
                </a:gridCol>
                <a:gridCol w="1029395">
                  <a:extLst>
                    <a:ext uri="{9D8B030D-6E8A-4147-A177-3AD203B41FA5}">
                      <a16:colId xmlns:a16="http://schemas.microsoft.com/office/drawing/2014/main" val="20002"/>
                    </a:ext>
                  </a:extLst>
                </a:gridCol>
              </a:tblGrid>
              <a:tr h="214220">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5 年 OS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900">
                          <a:solidFill>
                            <a:srgbClr val="4D4D4D"/>
                          </a:solidFill>
                        </a:rPr>
                        <a:t>HR (95% 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14220">
                <a:tc>
                  <a:txBody>
                    <a:bodyPr/>
                    <a:lstStyle/>
                    <a:p>
                      <a:pPr algn="l"/>
                      <a:r>
                        <a:rPr lang="zh-CN" sz="900">
                          <a:solidFill>
                            <a:schemeClr val="accent5"/>
                          </a:solidFill>
                        </a:rPr>
                        <a:t>塞来昔布（6 个月）</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5"/>
                          </a:solidFill>
                        </a:rPr>
                        <a:t>84.3 (81.3,</a:t>
                      </a:r>
                      <a:r>
                        <a:rPr lang="zh-CN" sz="900" baseline="0">
                          <a:solidFill>
                            <a:schemeClr val="accent5"/>
                          </a:solidFill>
                        </a:rPr>
                        <a:t> </a:t>
                      </a:r>
                      <a:r>
                        <a:rPr lang="zh-CN" sz="900">
                          <a:solidFill>
                            <a:schemeClr val="accent5"/>
                          </a:solidFill>
                        </a:rPr>
                        <a:t>87.4)</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5"/>
                          </a:solidFill>
                        </a:rPr>
                        <a:t>0.83 (0.64,</a:t>
                      </a:r>
                      <a:r>
                        <a:rPr lang="zh-CN" sz="900" baseline="0">
                          <a:solidFill>
                            <a:schemeClr val="accent5"/>
                          </a:solidFill>
                        </a:rPr>
                        <a:t> </a:t>
                      </a:r>
                      <a:r>
                        <a:rPr lang="zh-CN" sz="900">
                          <a:solidFill>
                            <a:schemeClr val="accent5"/>
                          </a:solidFill>
                        </a:rPr>
                        <a:t>1.09)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60102230"/>
                  </a:ext>
                </a:extLst>
              </a:tr>
              <a:tr h="214220">
                <a:tc>
                  <a:txBody>
                    <a:bodyPr/>
                    <a:lstStyle/>
                    <a:p>
                      <a:pPr algn="l"/>
                      <a:r>
                        <a:rPr lang="zh-CN" sz="900">
                          <a:solidFill>
                            <a:schemeClr val="accent3"/>
                          </a:solidFill>
                        </a:rPr>
                        <a:t>塞来昔布（3 个月）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3"/>
                          </a:solidFill>
                        </a:rPr>
                        <a:t>83.7 (80.7,</a:t>
                      </a:r>
                      <a:r>
                        <a:rPr lang="zh-CN" sz="900" baseline="0">
                          <a:solidFill>
                            <a:schemeClr val="accent3"/>
                          </a:solidFill>
                        </a:rPr>
                        <a:t> </a:t>
                      </a:r>
                      <a:r>
                        <a:rPr lang="zh-CN" sz="900">
                          <a:solidFill>
                            <a:schemeClr val="accent3"/>
                          </a:solidFill>
                        </a:rPr>
                        <a:t>86.9)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3"/>
                          </a:solidFill>
                        </a:rPr>
                        <a:t>0.81 (0.62,</a:t>
                      </a:r>
                      <a:r>
                        <a:rPr lang="zh-CN" sz="900" baseline="0">
                          <a:solidFill>
                            <a:schemeClr val="accent3"/>
                          </a:solidFill>
                        </a:rPr>
                        <a:t> </a:t>
                      </a:r>
                      <a:r>
                        <a:rPr lang="zh-CN" sz="900">
                          <a:solidFill>
                            <a:schemeClr val="accent3"/>
                          </a:solidFill>
                        </a:rPr>
                        <a:t>1.06)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4220">
                <a:tc>
                  <a:txBody>
                    <a:bodyPr/>
                    <a:lstStyle/>
                    <a:p>
                      <a:pPr algn="l"/>
                      <a:r>
                        <a:rPr lang="zh-CN" sz="900">
                          <a:solidFill>
                            <a:schemeClr val="accent6"/>
                          </a:solidFill>
                        </a:rPr>
                        <a:t>安慰剂（6 个月）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6"/>
                          </a:solidFill>
                        </a:rPr>
                        <a:t>80.8 (77.5,</a:t>
                      </a:r>
                      <a:r>
                        <a:rPr lang="zh-CN" sz="900" baseline="0">
                          <a:solidFill>
                            <a:schemeClr val="accent6"/>
                          </a:solidFill>
                        </a:rPr>
                        <a:t> </a:t>
                      </a:r>
                      <a:r>
                        <a:rPr lang="zh-CN" sz="900">
                          <a:solidFill>
                            <a:schemeClr val="accent6"/>
                          </a:solidFill>
                        </a:rPr>
                        <a:t>84.2)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900">
                          <a:solidFill>
                            <a:schemeClr val="accent6"/>
                          </a:solidFill>
                        </a:rPr>
                        <a:t>参考值</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40069049"/>
                  </a:ext>
                </a:extLst>
              </a:tr>
              <a:tr h="214220">
                <a:tc>
                  <a:txBody>
                    <a:bodyPr/>
                    <a:lstStyle/>
                    <a:p>
                      <a:pPr algn="l"/>
                      <a:r>
                        <a:rPr lang="zh-CN" sz="900">
                          <a:solidFill>
                            <a:schemeClr val="accent2"/>
                          </a:solidFill>
                        </a:rPr>
                        <a:t>安慰剂（3 个月）</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2"/>
                          </a:solidFill>
                        </a:rPr>
                        <a:t>82.8 (79.7,</a:t>
                      </a:r>
                      <a:r>
                        <a:rPr lang="zh-CN" sz="900" baseline="0">
                          <a:solidFill>
                            <a:schemeClr val="accent2"/>
                          </a:solidFill>
                        </a:rPr>
                        <a:t> </a:t>
                      </a:r>
                      <a:r>
                        <a:rPr lang="zh-CN" sz="900">
                          <a:solidFill>
                            <a:schemeClr val="accent2"/>
                          </a:solidFill>
                        </a:rPr>
                        <a:t>86.0)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900">
                          <a:solidFill>
                            <a:schemeClr val="accent2"/>
                          </a:solidFill>
                        </a:rPr>
                        <a:t>0.86 (0.66,</a:t>
                      </a:r>
                      <a:r>
                        <a:rPr lang="zh-CN" sz="900" baseline="0">
                          <a:solidFill>
                            <a:schemeClr val="accent2"/>
                          </a:solidFill>
                        </a:rPr>
                        <a:t> </a:t>
                      </a:r>
                      <a:r>
                        <a:rPr lang="zh-CN" sz="900">
                          <a:solidFill>
                            <a:schemeClr val="accent2"/>
                          </a:solidFill>
                        </a:rPr>
                        <a:t>1.12)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2048" name="Freeform: Shape 2047">
            <a:extLst>
              <a:ext uri="{FF2B5EF4-FFF2-40B4-BE49-F238E27FC236}">
                <a16:creationId xmlns:a16="http://schemas.microsoft.com/office/drawing/2014/main" id="{579BC19D-6170-45BE-A6FC-F86AEC4C2140}"/>
              </a:ext>
            </a:extLst>
          </p:cNvPr>
          <p:cNvSpPr/>
          <p:nvPr/>
        </p:nvSpPr>
        <p:spPr>
          <a:xfrm>
            <a:off x="688919" y="2149061"/>
            <a:ext cx="3764676" cy="528162"/>
          </a:xfrm>
          <a:custGeom>
            <a:avLst/>
            <a:gdLst>
              <a:gd name="connsiteX0" fmla="*/ 6810329 w 6800850"/>
              <a:gd name="connsiteY0" fmla="*/ 797051 h 790575"/>
              <a:gd name="connsiteX1" fmla="*/ 6755522 w 6800850"/>
              <a:gd name="connsiteY1" fmla="*/ 797051 h 790575"/>
              <a:gd name="connsiteX2" fmla="*/ 6755522 w 6800850"/>
              <a:gd name="connsiteY2" fmla="*/ 792483 h 790575"/>
              <a:gd name="connsiteX3" fmla="*/ 6611637 w 6800850"/>
              <a:gd name="connsiteY3" fmla="*/ 792483 h 790575"/>
              <a:gd name="connsiteX4" fmla="*/ 6611637 w 6800850"/>
              <a:gd name="connsiteY4" fmla="*/ 776497 h 790575"/>
              <a:gd name="connsiteX5" fmla="*/ 6588796 w 6800850"/>
              <a:gd name="connsiteY5" fmla="*/ 776497 h 790575"/>
              <a:gd name="connsiteX6" fmla="*/ 6588796 w 6800850"/>
              <a:gd name="connsiteY6" fmla="*/ 762793 h 790575"/>
              <a:gd name="connsiteX7" fmla="*/ 6520283 w 6800850"/>
              <a:gd name="connsiteY7" fmla="*/ 762793 h 790575"/>
              <a:gd name="connsiteX8" fmla="*/ 6520283 w 6800850"/>
              <a:gd name="connsiteY8" fmla="*/ 751374 h 790575"/>
              <a:gd name="connsiteX9" fmla="*/ 6415232 w 6800850"/>
              <a:gd name="connsiteY9" fmla="*/ 751374 h 790575"/>
              <a:gd name="connsiteX10" fmla="*/ 6415232 w 6800850"/>
              <a:gd name="connsiteY10" fmla="*/ 733104 h 790575"/>
              <a:gd name="connsiteX11" fmla="*/ 6118338 w 6800850"/>
              <a:gd name="connsiteY11" fmla="*/ 733104 h 790575"/>
              <a:gd name="connsiteX12" fmla="*/ 6118338 w 6800850"/>
              <a:gd name="connsiteY12" fmla="*/ 728536 h 790575"/>
              <a:gd name="connsiteX13" fmla="*/ 6033832 w 6800850"/>
              <a:gd name="connsiteY13" fmla="*/ 728536 h 790575"/>
              <a:gd name="connsiteX14" fmla="*/ 6033832 w 6800850"/>
              <a:gd name="connsiteY14" fmla="*/ 712550 h 790575"/>
              <a:gd name="connsiteX15" fmla="*/ 5926495 w 6800850"/>
              <a:gd name="connsiteY15" fmla="*/ 712550 h 790575"/>
              <a:gd name="connsiteX16" fmla="*/ 5926495 w 6800850"/>
              <a:gd name="connsiteY16" fmla="*/ 696563 h 790575"/>
              <a:gd name="connsiteX17" fmla="*/ 5675273 w 6800850"/>
              <a:gd name="connsiteY17" fmla="*/ 696563 h 790575"/>
              <a:gd name="connsiteX18" fmla="*/ 5675273 w 6800850"/>
              <a:gd name="connsiteY18" fmla="*/ 685144 h 790575"/>
              <a:gd name="connsiteX19" fmla="*/ 5609046 w 6800850"/>
              <a:gd name="connsiteY19" fmla="*/ 685144 h 790575"/>
              <a:gd name="connsiteX20" fmla="*/ 5609046 w 6800850"/>
              <a:gd name="connsiteY20" fmla="*/ 669157 h 790575"/>
              <a:gd name="connsiteX21" fmla="*/ 5392085 w 6800850"/>
              <a:gd name="connsiteY21" fmla="*/ 669157 h 790575"/>
              <a:gd name="connsiteX22" fmla="*/ 5392085 w 6800850"/>
              <a:gd name="connsiteY22" fmla="*/ 660022 h 790575"/>
              <a:gd name="connsiteX23" fmla="*/ 5236780 w 6800850"/>
              <a:gd name="connsiteY23" fmla="*/ 660022 h 790575"/>
              <a:gd name="connsiteX24" fmla="*/ 5236780 w 6800850"/>
              <a:gd name="connsiteY24" fmla="*/ 646319 h 790575"/>
              <a:gd name="connsiteX25" fmla="*/ 5065491 w 6800850"/>
              <a:gd name="connsiteY25" fmla="*/ 646319 h 790575"/>
              <a:gd name="connsiteX26" fmla="*/ 5065491 w 6800850"/>
              <a:gd name="connsiteY26" fmla="*/ 637184 h 790575"/>
              <a:gd name="connsiteX27" fmla="*/ 5019819 w 6800850"/>
              <a:gd name="connsiteY27" fmla="*/ 637184 h 790575"/>
              <a:gd name="connsiteX28" fmla="*/ 5019819 w 6800850"/>
              <a:gd name="connsiteY28" fmla="*/ 614346 h 790575"/>
              <a:gd name="connsiteX29" fmla="*/ 4910196 w 6800850"/>
              <a:gd name="connsiteY29" fmla="*/ 614346 h 790575"/>
              <a:gd name="connsiteX30" fmla="*/ 4910196 w 6800850"/>
              <a:gd name="connsiteY30" fmla="*/ 605210 h 790575"/>
              <a:gd name="connsiteX31" fmla="*/ 4885079 w 6800850"/>
              <a:gd name="connsiteY31" fmla="*/ 605210 h 790575"/>
              <a:gd name="connsiteX32" fmla="*/ 4885079 w 6800850"/>
              <a:gd name="connsiteY32" fmla="*/ 596075 h 790575"/>
              <a:gd name="connsiteX33" fmla="*/ 4706942 w 6800850"/>
              <a:gd name="connsiteY33" fmla="*/ 596075 h 790575"/>
              <a:gd name="connsiteX34" fmla="*/ 4706942 w 6800850"/>
              <a:gd name="connsiteY34" fmla="*/ 575521 h 790575"/>
              <a:gd name="connsiteX35" fmla="*/ 4599595 w 6800850"/>
              <a:gd name="connsiteY35" fmla="*/ 575521 h 790575"/>
              <a:gd name="connsiteX36" fmla="*/ 4599595 w 6800850"/>
              <a:gd name="connsiteY36" fmla="*/ 568670 h 790575"/>
              <a:gd name="connsiteX37" fmla="*/ 4487696 w 6800850"/>
              <a:gd name="connsiteY37" fmla="*/ 568670 h 790575"/>
              <a:gd name="connsiteX38" fmla="*/ 4487696 w 6800850"/>
              <a:gd name="connsiteY38" fmla="*/ 548115 h 790575"/>
              <a:gd name="connsiteX39" fmla="*/ 4373501 w 6800850"/>
              <a:gd name="connsiteY39" fmla="*/ 548115 h 790575"/>
              <a:gd name="connsiteX40" fmla="*/ 4373501 w 6800850"/>
              <a:gd name="connsiteY40" fmla="*/ 538979 h 790575"/>
              <a:gd name="connsiteX41" fmla="*/ 4346097 w 6800850"/>
              <a:gd name="connsiteY41" fmla="*/ 538979 h 790575"/>
              <a:gd name="connsiteX42" fmla="*/ 4346097 w 6800850"/>
              <a:gd name="connsiteY42" fmla="*/ 529845 h 790575"/>
              <a:gd name="connsiteX43" fmla="*/ 4243322 w 6800850"/>
              <a:gd name="connsiteY43" fmla="*/ 529845 h 790575"/>
              <a:gd name="connsiteX44" fmla="*/ 4243322 w 6800850"/>
              <a:gd name="connsiteY44" fmla="*/ 516141 h 790575"/>
              <a:gd name="connsiteX45" fmla="*/ 4222767 w 6800850"/>
              <a:gd name="connsiteY45" fmla="*/ 516141 h 790575"/>
              <a:gd name="connsiteX46" fmla="*/ 4222767 w 6800850"/>
              <a:gd name="connsiteY46" fmla="*/ 507007 h 790575"/>
              <a:gd name="connsiteX47" fmla="*/ 4140548 w 6800850"/>
              <a:gd name="connsiteY47" fmla="*/ 507007 h 790575"/>
              <a:gd name="connsiteX48" fmla="*/ 4140548 w 6800850"/>
              <a:gd name="connsiteY48" fmla="*/ 493303 h 790575"/>
              <a:gd name="connsiteX49" fmla="*/ 4076606 w 6800850"/>
              <a:gd name="connsiteY49" fmla="*/ 493303 h 790575"/>
              <a:gd name="connsiteX50" fmla="*/ 4076606 w 6800850"/>
              <a:gd name="connsiteY50" fmla="*/ 495587 h 790575"/>
              <a:gd name="connsiteX51" fmla="*/ 3930445 w 6800850"/>
              <a:gd name="connsiteY51" fmla="*/ 495587 h 790575"/>
              <a:gd name="connsiteX52" fmla="*/ 3930445 w 6800850"/>
              <a:gd name="connsiteY52" fmla="*/ 456762 h 790575"/>
              <a:gd name="connsiteX53" fmla="*/ 3770577 w 6800850"/>
              <a:gd name="connsiteY53" fmla="*/ 456762 h 790575"/>
              <a:gd name="connsiteX54" fmla="*/ 3770577 w 6800850"/>
              <a:gd name="connsiteY54" fmla="*/ 449911 h 790575"/>
              <a:gd name="connsiteX55" fmla="*/ 3702064 w 6800850"/>
              <a:gd name="connsiteY55" fmla="*/ 449911 h 790575"/>
              <a:gd name="connsiteX56" fmla="*/ 3702064 w 6800850"/>
              <a:gd name="connsiteY56" fmla="*/ 429357 h 790575"/>
              <a:gd name="connsiteX57" fmla="*/ 3528490 w 6800850"/>
              <a:gd name="connsiteY57" fmla="*/ 429357 h 790575"/>
              <a:gd name="connsiteX58" fmla="*/ 3528490 w 6800850"/>
              <a:gd name="connsiteY58" fmla="*/ 411086 h 790575"/>
              <a:gd name="connsiteX59" fmla="*/ 3409732 w 6800850"/>
              <a:gd name="connsiteY59" fmla="*/ 411086 h 790575"/>
              <a:gd name="connsiteX60" fmla="*/ 3409732 w 6800850"/>
              <a:gd name="connsiteY60" fmla="*/ 395099 h 790575"/>
              <a:gd name="connsiteX61" fmla="*/ 3311530 w 6800850"/>
              <a:gd name="connsiteY61" fmla="*/ 395099 h 790575"/>
              <a:gd name="connsiteX62" fmla="*/ 3311530 w 6800850"/>
              <a:gd name="connsiteY62" fmla="*/ 374545 h 790575"/>
              <a:gd name="connsiteX63" fmla="*/ 3222461 w 6800850"/>
              <a:gd name="connsiteY63" fmla="*/ 374545 h 790575"/>
              <a:gd name="connsiteX64" fmla="*/ 3222461 w 6800850"/>
              <a:gd name="connsiteY64" fmla="*/ 358559 h 790575"/>
              <a:gd name="connsiteX65" fmla="*/ 3158510 w 6800850"/>
              <a:gd name="connsiteY65" fmla="*/ 358559 h 790575"/>
              <a:gd name="connsiteX66" fmla="*/ 3158510 w 6800850"/>
              <a:gd name="connsiteY66" fmla="*/ 347139 h 790575"/>
              <a:gd name="connsiteX67" fmla="*/ 3053459 w 6800850"/>
              <a:gd name="connsiteY67" fmla="*/ 347139 h 790575"/>
              <a:gd name="connsiteX68" fmla="*/ 3053459 w 6800850"/>
              <a:gd name="connsiteY68" fmla="*/ 331152 h 790575"/>
              <a:gd name="connsiteX69" fmla="*/ 2987222 w 6800850"/>
              <a:gd name="connsiteY69" fmla="*/ 331152 h 790575"/>
              <a:gd name="connsiteX70" fmla="*/ 2987222 w 6800850"/>
              <a:gd name="connsiteY70" fmla="*/ 306031 h 790575"/>
              <a:gd name="connsiteX71" fmla="*/ 2726875 w 6800850"/>
              <a:gd name="connsiteY71" fmla="*/ 306031 h 790575"/>
              <a:gd name="connsiteX72" fmla="*/ 2726875 w 6800850"/>
              <a:gd name="connsiteY72" fmla="*/ 287760 h 790575"/>
              <a:gd name="connsiteX73" fmla="*/ 2626387 w 6800850"/>
              <a:gd name="connsiteY73" fmla="*/ 287760 h 790575"/>
              <a:gd name="connsiteX74" fmla="*/ 2626387 w 6800850"/>
              <a:gd name="connsiteY74" fmla="*/ 269490 h 790575"/>
              <a:gd name="connsiteX75" fmla="*/ 2553301 w 6800850"/>
              <a:gd name="connsiteY75" fmla="*/ 269490 h 790575"/>
              <a:gd name="connsiteX76" fmla="*/ 2553301 w 6800850"/>
              <a:gd name="connsiteY76" fmla="*/ 248935 h 790575"/>
              <a:gd name="connsiteX77" fmla="*/ 2398006 w 6800850"/>
              <a:gd name="connsiteY77" fmla="*/ 248935 h 790575"/>
              <a:gd name="connsiteX78" fmla="*/ 2398006 w 6800850"/>
              <a:gd name="connsiteY78" fmla="*/ 232949 h 790575"/>
              <a:gd name="connsiteX79" fmla="*/ 2290669 w 6800850"/>
              <a:gd name="connsiteY79" fmla="*/ 232949 h 790575"/>
              <a:gd name="connsiteX80" fmla="*/ 2290669 w 6800850"/>
              <a:gd name="connsiteY80" fmla="*/ 210111 h 790575"/>
              <a:gd name="connsiteX81" fmla="*/ 2208449 w 6800850"/>
              <a:gd name="connsiteY81" fmla="*/ 210111 h 790575"/>
              <a:gd name="connsiteX82" fmla="*/ 2208449 w 6800850"/>
              <a:gd name="connsiteY82" fmla="*/ 189557 h 790575"/>
              <a:gd name="connsiteX83" fmla="*/ 2128515 w 6800850"/>
              <a:gd name="connsiteY83" fmla="*/ 189557 h 790575"/>
              <a:gd name="connsiteX84" fmla="*/ 2128515 w 6800850"/>
              <a:gd name="connsiteY84" fmla="*/ 178137 h 790575"/>
              <a:gd name="connsiteX85" fmla="*/ 1891000 w 6800850"/>
              <a:gd name="connsiteY85" fmla="*/ 178137 h 790575"/>
              <a:gd name="connsiteX86" fmla="*/ 1891000 w 6800850"/>
              <a:gd name="connsiteY86" fmla="*/ 162150 h 790575"/>
              <a:gd name="connsiteX87" fmla="*/ 1788225 w 6800850"/>
              <a:gd name="connsiteY87" fmla="*/ 162150 h 790575"/>
              <a:gd name="connsiteX88" fmla="*/ 1788225 w 6800850"/>
              <a:gd name="connsiteY88" fmla="*/ 141596 h 790575"/>
              <a:gd name="connsiteX89" fmla="*/ 1651198 w 6800850"/>
              <a:gd name="connsiteY89" fmla="*/ 141596 h 790575"/>
              <a:gd name="connsiteX90" fmla="*/ 1651198 w 6800850"/>
              <a:gd name="connsiteY90" fmla="*/ 121042 h 790575"/>
              <a:gd name="connsiteX91" fmla="*/ 1548423 w 6800850"/>
              <a:gd name="connsiteY91" fmla="*/ 121042 h 790575"/>
              <a:gd name="connsiteX92" fmla="*/ 1548423 w 6800850"/>
              <a:gd name="connsiteY92" fmla="*/ 114191 h 790575"/>
              <a:gd name="connsiteX93" fmla="*/ 1473062 w 6800850"/>
              <a:gd name="connsiteY93" fmla="*/ 114191 h 790575"/>
              <a:gd name="connsiteX94" fmla="*/ 1473062 w 6800850"/>
              <a:gd name="connsiteY94" fmla="*/ 107340 h 790575"/>
              <a:gd name="connsiteX95" fmla="*/ 1064258 w 6800850"/>
              <a:gd name="connsiteY95" fmla="*/ 107340 h 790575"/>
              <a:gd name="connsiteX96" fmla="*/ 1064258 w 6800850"/>
              <a:gd name="connsiteY96" fmla="*/ 84502 h 790575"/>
              <a:gd name="connsiteX97" fmla="*/ 1000307 w 6800850"/>
              <a:gd name="connsiteY97" fmla="*/ 84502 h 790575"/>
              <a:gd name="connsiteX98" fmla="*/ 1000307 w 6800850"/>
              <a:gd name="connsiteY98" fmla="*/ 68514 h 790575"/>
              <a:gd name="connsiteX99" fmla="*/ 705698 w 6800850"/>
              <a:gd name="connsiteY99" fmla="*/ 68514 h 790575"/>
              <a:gd name="connsiteX100" fmla="*/ 705698 w 6800850"/>
              <a:gd name="connsiteY100" fmla="*/ 50244 h 790575"/>
              <a:gd name="connsiteX101" fmla="*/ 470465 w 6800850"/>
              <a:gd name="connsiteY101" fmla="*/ 50244 h 790575"/>
              <a:gd name="connsiteX102" fmla="*/ 470465 w 6800850"/>
              <a:gd name="connsiteY102" fmla="*/ 38825 h 790575"/>
              <a:gd name="connsiteX103" fmla="*/ 285476 w 6800850"/>
              <a:gd name="connsiteY103" fmla="*/ 38825 h 790575"/>
              <a:gd name="connsiteX104" fmla="*/ 285476 w 6800850"/>
              <a:gd name="connsiteY104" fmla="*/ 18270 h 790575"/>
              <a:gd name="connsiteX105" fmla="*/ 109623 w 6800850"/>
              <a:gd name="connsiteY105" fmla="*/ 18270 h 790575"/>
              <a:gd name="connsiteX106" fmla="*/ 109623 w 6800850"/>
              <a:gd name="connsiteY106" fmla="*/ 0 h 790575"/>
              <a:gd name="connsiteX107" fmla="*/ 0 w 6800850"/>
              <a:gd name="connsiteY107" fmla="*/ 0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800850" h="790575">
                <a:moveTo>
                  <a:pt x="6810329" y="797051"/>
                </a:moveTo>
                <a:lnTo>
                  <a:pt x="6755522" y="797051"/>
                </a:lnTo>
                <a:lnTo>
                  <a:pt x="6755522" y="792483"/>
                </a:lnTo>
                <a:lnTo>
                  <a:pt x="6611637" y="792483"/>
                </a:lnTo>
                <a:lnTo>
                  <a:pt x="6611637" y="776497"/>
                </a:lnTo>
                <a:lnTo>
                  <a:pt x="6588796" y="776497"/>
                </a:lnTo>
                <a:lnTo>
                  <a:pt x="6588796" y="762793"/>
                </a:lnTo>
                <a:lnTo>
                  <a:pt x="6520283" y="762793"/>
                </a:lnTo>
                <a:lnTo>
                  <a:pt x="6520283" y="751374"/>
                </a:lnTo>
                <a:lnTo>
                  <a:pt x="6415232" y="751374"/>
                </a:lnTo>
                <a:lnTo>
                  <a:pt x="6415232" y="733104"/>
                </a:lnTo>
                <a:lnTo>
                  <a:pt x="6118338" y="733104"/>
                </a:lnTo>
                <a:lnTo>
                  <a:pt x="6118338" y="728536"/>
                </a:lnTo>
                <a:lnTo>
                  <a:pt x="6033832" y="728536"/>
                </a:lnTo>
                <a:lnTo>
                  <a:pt x="6033832" y="712550"/>
                </a:lnTo>
                <a:lnTo>
                  <a:pt x="5926495" y="712550"/>
                </a:lnTo>
                <a:lnTo>
                  <a:pt x="5926495" y="696563"/>
                </a:lnTo>
                <a:lnTo>
                  <a:pt x="5675273" y="696563"/>
                </a:lnTo>
                <a:lnTo>
                  <a:pt x="5675273" y="685144"/>
                </a:lnTo>
                <a:lnTo>
                  <a:pt x="5609046" y="685144"/>
                </a:lnTo>
                <a:lnTo>
                  <a:pt x="5609046" y="669157"/>
                </a:lnTo>
                <a:lnTo>
                  <a:pt x="5392085" y="669157"/>
                </a:lnTo>
                <a:lnTo>
                  <a:pt x="5392085" y="660022"/>
                </a:lnTo>
                <a:lnTo>
                  <a:pt x="5236780" y="660022"/>
                </a:lnTo>
                <a:lnTo>
                  <a:pt x="5236780" y="646319"/>
                </a:lnTo>
                <a:lnTo>
                  <a:pt x="5065491" y="646319"/>
                </a:lnTo>
                <a:lnTo>
                  <a:pt x="5065491" y="637184"/>
                </a:lnTo>
                <a:lnTo>
                  <a:pt x="5019819" y="637184"/>
                </a:lnTo>
                <a:lnTo>
                  <a:pt x="5019819" y="614346"/>
                </a:lnTo>
                <a:lnTo>
                  <a:pt x="4910196" y="614346"/>
                </a:lnTo>
                <a:lnTo>
                  <a:pt x="4910196" y="605210"/>
                </a:lnTo>
                <a:lnTo>
                  <a:pt x="4885079" y="605210"/>
                </a:lnTo>
                <a:lnTo>
                  <a:pt x="4885079" y="596075"/>
                </a:lnTo>
                <a:lnTo>
                  <a:pt x="4706942" y="596075"/>
                </a:lnTo>
                <a:lnTo>
                  <a:pt x="4706942" y="575521"/>
                </a:lnTo>
                <a:lnTo>
                  <a:pt x="4599595" y="575521"/>
                </a:lnTo>
                <a:lnTo>
                  <a:pt x="4599595" y="568670"/>
                </a:lnTo>
                <a:lnTo>
                  <a:pt x="4487696" y="568670"/>
                </a:lnTo>
                <a:lnTo>
                  <a:pt x="4487696" y="548115"/>
                </a:lnTo>
                <a:lnTo>
                  <a:pt x="4373501" y="548115"/>
                </a:lnTo>
                <a:lnTo>
                  <a:pt x="4373501" y="538979"/>
                </a:lnTo>
                <a:lnTo>
                  <a:pt x="4346097" y="538979"/>
                </a:lnTo>
                <a:lnTo>
                  <a:pt x="4346097" y="529845"/>
                </a:lnTo>
                <a:lnTo>
                  <a:pt x="4243322" y="529845"/>
                </a:lnTo>
                <a:lnTo>
                  <a:pt x="4243322" y="516141"/>
                </a:lnTo>
                <a:lnTo>
                  <a:pt x="4222767" y="516141"/>
                </a:lnTo>
                <a:lnTo>
                  <a:pt x="4222767" y="507007"/>
                </a:lnTo>
                <a:lnTo>
                  <a:pt x="4140548" y="507007"/>
                </a:lnTo>
                <a:lnTo>
                  <a:pt x="4140548" y="493303"/>
                </a:lnTo>
                <a:lnTo>
                  <a:pt x="4076606" y="493303"/>
                </a:lnTo>
                <a:lnTo>
                  <a:pt x="4076606" y="495587"/>
                </a:lnTo>
                <a:lnTo>
                  <a:pt x="3930445" y="495587"/>
                </a:lnTo>
                <a:lnTo>
                  <a:pt x="3930445" y="456762"/>
                </a:lnTo>
                <a:lnTo>
                  <a:pt x="3770577" y="456762"/>
                </a:lnTo>
                <a:lnTo>
                  <a:pt x="3770577" y="449911"/>
                </a:lnTo>
                <a:lnTo>
                  <a:pt x="3702064" y="449911"/>
                </a:lnTo>
                <a:lnTo>
                  <a:pt x="3702064" y="429357"/>
                </a:lnTo>
                <a:lnTo>
                  <a:pt x="3528490" y="429357"/>
                </a:lnTo>
                <a:lnTo>
                  <a:pt x="3528490" y="411086"/>
                </a:lnTo>
                <a:lnTo>
                  <a:pt x="3409732" y="411086"/>
                </a:lnTo>
                <a:lnTo>
                  <a:pt x="3409732" y="395099"/>
                </a:lnTo>
                <a:lnTo>
                  <a:pt x="3311530" y="395099"/>
                </a:lnTo>
                <a:lnTo>
                  <a:pt x="3311530" y="374545"/>
                </a:lnTo>
                <a:lnTo>
                  <a:pt x="3222461" y="374545"/>
                </a:lnTo>
                <a:lnTo>
                  <a:pt x="3222461" y="358559"/>
                </a:lnTo>
                <a:lnTo>
                  <a:pt x="3158510" y="358559"/>
                </a:lnTo>
                <a:lnTo>
                  <a:pt x="3158510" y="347139"/>
                </a:lnTo>
                <a:lnTo>
                  <a:pt x="3053459" y="347139"/>
                </a:lnTo>
                <a:lnTo>
                  <a:pt x="3053459" y="331152"/>
                </a:lnTo>
                <a:lnTo>
                  <a:pt x="2987222" y="331152"/>
                </a:lnTo>
                <a:lnTo>
                  <a:pt x="2987222" y="306031"/>
                </a:lnTo>
                <a:lnTo>
                  <a:pt x="2726875" y="306031"/>
                </a:lnTo>
                <a:lnTo>
                  <a:pt x="2726875" y="287760"/>
                </a:lnTo>
                <a:lnTo>
                  <a:pt x="2626387" y="287760"/>
                </a:lnTo>
                <a:lnTo>
                  <a:pt x="2626387" y="269490"/>
                </a:lnTo>
                <a:lnTo>
                  <a:pt x="2553301" y="269490"/>
                </a:lnTo>
                <a:lnTo>
                  <a:pt x="2553301" y="248935"/>
                </a:lnTo>
                <a:lnTo>
                  <a:pt x="2398006" y="248935"/>
                </a:lnTo>
                <a:lnTo>
                  <a:pt x="2398006" y="232949"/>
                </a:lnTo>
                <a:lnTo>
                  <a:pt x="2290669" y="232949"/>
                </a:lnTo>
                <a:lnTo>
                  <a:pt x="2290669" y="210111"/>
                </a:lnTo>
                <a:lnTo>
                  <a:pt x="2208449" y="210111"/>
                </a:lnTo>
                <a:lnTo>
                  <a:pt x="2208449" y="189557"/>
                </a:lnTo>
                <a:lnTo>
                  <a:pt x="2128515" y="189557"/>
                </a:lnTo>
                <a:lnTo>
                  <a:pt x="2128515" y="178137"/>
                </a:lnTo>
                <a:lnTo>
                  <a:pt x="1891000" y="178137"/>
                </a:lnTo>
                <a:lnTo>
                  <a:pt x="1891000" y="162150"/>
                </a:lnTo>
                <a:lnTo>
                  <a:pt x="1788225" y="162150"/>
                </a:lnTo>
                <a:lnTo>
                  <a:pt x="1788225" y="141596"/>
                </a:lnTo>
                <a:lnTo>
                  <a:pt x="1651198" y="141596"/>
                </a:lnTo>
                <a:lnTo>
                  <a:pt x="1651198" y="121042"/>
                </a:lnTo>
                <a:lnTo>
                  <a:pt x="1548423" y="121042"/>
                </a:lnTo>
                <a:lnTo>
                  <a:pt x="1548423" y="114191"/>
                </a:lnTo>
                <a:lnTo>
                  <a:pt x="1473062" y="114191"/>
                </a:lnTo>
                <a:lnTo>
                  <a:pt x="1473062" y="107340"/>
                </a:lnTo>
                <a:lnTo>
                  <a:pt x="1064258" y="107340"/>
                </a:lnTo>
                <a:lnTo>
                  <a:pt x="1064258" y="84502"/>
                </a:lnTo>
                <a:lnTo>
                  <a:pt x="1000307" y="84502"/>
                </a:lnTo>
                <a:lnTo>
                  <a:pt x="1000307" y="68514"/>
                </a:lnTo>
                <a:lnTo>
                  <a:pt x="705698" y="68514"/>
                </a:lnTo>
                <a:lnTo>
                  <a:pt x="705698" y="50244"/>
                </a:lnTo>
                <a:lnTo>
                  <a:pt x="470465" y="50244"/>
                </a:lnTo>
                <a:lnTo>
                  <a:pt x="470465" y="38825"/>
                </a:lnTo>
                <a:lnTo>
                  <a:pt x="285476" y="38825"/>
                </a:lnTo>
                <a:lnTo>
                  <a:pt x="285476" y="18270"/>
                </a:lnTo>
                <a:lnTo>
                  <a:pt x="109623" y="18270"/>
                </a:lnTo>
                <a:lnTo>
                  <a:pt x="109623" y="0"/>
                </a:lnTo>
                <a:lnTo>
                  <a:pt x="0" y="0"/>
                </a:lnTo>
              </a:path>
            </a:pathLst>
          </a:custGeom>
          <a:noFill/>
          <a:ln w="19050" cap="flat">
            <a:solidFill>
              <a:schemeClr val="tx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49" name="Freeform: Shape 2048">
            <a:extLst>
              <a:ext uri="{FF2B5EF4-FFF2-40B4-BE49-F238E27FC236}">
                <a16:creationId xmlns:a16="http://schemas.microsoft.com/office/drawing/2014/main" id="{BF96FE62-69E3-4678-9154-78FC4EA4D437}"/>
              </a:ext>
            </a:extLst>
          </p:cNvPr>
          <p:cNvSpPr/>
          <p:nvPr/>
        </p:nvSpPr>
        <p:spPr>
          <a:xfrm>
            <a:off x="677500" y="2137641"/>
            <a:ext cx="3769949" cy="491684"/>
          </a:xfrm>
          <a:custGeom>
            <a:avLst/>
            <a:gdLst>
              <a:gd name="connsiteX0" fmla="*/ 6814899 w 6810375"/>
              <a:gd name="connsiteY0" fmla="*/ 746807 h 742950"/>
              <a:gd name="connsiteX1" fmla="*/ 6762369 w 6810375"/>
              <a:gd name="connsiteY1" fmla="*/ 746807 h 742950"/>
              <a:gd name="connsiteX2" fmla="*/ 6762369 w 6810375"/>
              <a:gd name="connsiteY2" fmla="*/ 735388 h 742950"/>
              <a:gd name="connsiteX3" fmla="*/ 6641326 w 6810375"/>
              <a:gd name="connsiteY3" fmla="*/ 735388 h 742950"/>
              <a:gd name="connsiteX4" fmla="*/ 6641326 w 6810375"/>
              <a:gd name="connsiteY4" fmla="*/ 719401 h 742950"/>
              <a:gd name="connsiteX5" fmla="*/ 6390104 w 6810375"/>
              <a:gd name="connsiteY5" fmla="*/ 719401 h 742950"/>
              <a:gd name="connsiteX6" fmla="*/ 6390104 w 6810375"/>
              <a:gd name="connsiteY6" fmla="*/ 694279 h 742950"/>
              <a:gd name="connsiteX7" fmla="*/ 6253077 w 6810375"/>
              <a:gd name="connsiteY7" fmla="*/ 694279 h 742950"/>
              <a:gd name="connsiteX8" fmla="*/ 6253077 w 6810375"/>
              <a:gd name="connsiteY8" fmla="*/ 678292 h 742950"/>
              <a:gd name="connsiteX9" fmla="*/ 5956183 w 6810375"/>
              <a:gd name="connsiteY9" fmla="*/ 678292 h 742950"/>
              <a:gd name="connsiteX10" fmla="*/ 5956183 w 6810375"/>
              <a:gd name="connsiteY10" fmla="*/ 660022 h 742950"/>
              <a:gd name="connsiteX11" fmla="*/ 5917359 w 6810375"/>
              <a:gd name="connsiteY11" fmla="*/ 660022 h 742950"/>
              <a:gd name="connsiteX12" fmla="*/ 5917359 w 6810375"/>
              <a:gd name="connsiteY12" fmla="*/ 634900 h 742950"/>
              <a:gd name="connsiteX13" fmla="*/ 5773474 w 6810375"/>
              <a:gd name="connsiteY13" fmla="*/ 634900 h 742950"/>
              <a:gd name="connsiteX14" fmla="*/ 5773474 w 6810375"/>
              <a:gd name="connsiteY14" fmla="*/ 616629 h 742950"/>
              <a:gd name="connsiteX15" fmla="*/ 5503993 w 6810375"/>
              <a:gd name="connsiteY15" fmla="*/ 616629 h 742950"/>
              <a:gd name="connsiteX16" fmla="*/ 5503993 w 6810375"/>
              <a:gd name="connsiteY16" fmla="*/ 600643 h 742950"/>
              <a:gd name="connsiteX17" fmla="*/ 5348688 w 6810375"/>
              <a:gd name="connsiteY17" fmla="*/ 600643 h 742950"/>
              <a:gd name="connsiteX18" fmla="*/ 5348688 w 6810375"/>
              <a:gd name="connsiteY18" fmla="*/ 584656 h 742950"/>
              <a:gd name="connsiteX19" fmla="*/ 5275612 w 6810375"/>
              <a:gd name="connsiteY19" fmla="*/ 584656 h 742950"/>
              <a:gd name="connsiteX20" fmla="*/ 5275612 w 6810375"/>
              <a:gd name="connsiteY20" fmla="*/ 573237 h 742950"/>
              <a:gd name="connsiteX21" fmla="*/ 5197954 w 6810375"/>
              <a:gd name="connsiteY21" fmla="*/ 573237 h 742950"/>
              <a:gd name="connsiteX22" fmla="*/ 5197954 w 6810375"/>
              <a:gd name="connsiteY22" fmla="*/ 561818 h 742950"/>
              <a:gd name="connsiteX23" fmla="*/ 5145434 w 6810375"/>
              <a:gd name="connsiteY23" fmla="*/ 561818 h 742950"/>
              <a:gd name="connsiteX24" fmla="*/ 5145434 w 6810375"/>
              <a:gd name="connsiteY24" fmla="*/ 545831 h 742950"/>
              <a:gd name="connsiteX25" fmla="*/ 5083769 w 6810375"/>
              <a:gd name="connsiteY25" fmla="*/ 545831 h 742950"/>
              <a:gd name="connsiteX26" fmla="*/ 5083769 w 6810375"/>
              <a:gd name="connsiteY26" fmla="*/ 532128 h 742950"/>
              <a:gd name="connsiteX27" fmla="*/ 4825699 w 6810375"/>
              <a:gd name="connsiteY27" fmla="*/ 532128 h 742950"/>
              <a:gd name="connsiteX28" fmla="*/ 4825699 w 6810375"/>
              <a:gd name="connsiteY28" fmla="*/ 520709 h 742950"/>
              <a:gd name="connsiteX29" fmla="*/ 4736630 w 6810375"/>
              <a:gd name="connsiteY29" fmla="*/ 520709 h 742950"/>
              <a:gd name="connsiteX30" fmla="*/ 4736630 w 6810375"/>
              <a:gd name="connsiteY30" fmla="*/ 507006 h 742950"/>
              <a:gd name="connsiteX31" fmla="*/ 4627007 w 6810375"/>
              <a:gd name="connsiteY31" fmla="*/ 507006 h 742950"/>
              <a:gd name="connsiteX32" fmla="*/ 4627007 w 6810375"/>
              <a:gd name="connsiteY32" fmla="*/ 491019 h 742950"/>
              <a:gd name="connsiteX33" fmla="*/ 4352944 w 6810375"/>
              <a:gd name="connsiteY33" fmla="*/ 491019 h 742950"/>
              <a:gd name="connsiteX34" fmla="*/ 4352944 w 6810375"/>
              <a:gd name="connsiteY34" fmla="*/ 477317 h 742950"/>
              <a:gd name="connsiteX35" fmla="*/ 4245607 w 6810375"/>
              <a:gd name="connsiteY35" fmla="*/ 477317 h 742950"/>
              <a:gd name="connsiteX36" fmla="*/ 4245607 w 6810375"/>
              <a:gd name="connsiteY36" fmla="*/ 456763 h 742950"/>
              <a:gd name="connsiteX37" fmla="*/ 4062898 w 6810375"/>
              <a:gd name="connsiteY37" fmla="*/ 456763 h 742950"/>
              <a:gd name="connsiteX38" fmla="*/ 4062898 w 6810375"/>
              <a:gd name="connsiteY38" fmla="*/ 438492 h 742950"/>
              <a:gd name="connsiteX39" fmla="*/ 4017226 w 6810375"/>
              <a:gd name="connsiteY39" fmla="*/ 438492 h 742950"/>
              <a:gd name="connsiteX40" fmla="*/ 4017226 w 6810375"/>
              <a:gd name="connsiteY40" fmla="*/ 424789 h 742950"/>
              <a:gd name="connsiteX41" fmla="*/ 3932730 w 6810375"/>
              <a:gd name="connsiteY41" fmla="*/ 424789 h 742950"/>
              <a:gd name="connsiteX42" fmla="*/ 3932730 w 6810375"/>
              <a:gd name="connsiteY42" fmla="*/ 406518 h 742950"/>
              <a:gd name="connsiteX43" fmla="*/ 3784273 w 6810375"/>
              <a:gd name="connsiteY43" fmla="*/ 406518 h 742950"/>
              <a:gd name="connsiteX44" fmla="*/ 3784273 w 6810375"/>
              <a:gd name="connsiteY44" fmla="*/ 390532 h 742950"/>
              <a:gd name="connsiteX45" fmla="*/ 3626692 w 6810375"/>
              <a:gd name="connsiteY45" fmla="*/ 390532 h 742950"/>
              <a:gd name="connsiteX46" fmla="*/ 3626692 w 6810375"/>
              <a:gd name="connsiteY46" fmla="*/ 369978 h 742950"/>
              <a:gd name="connsiteX47" fmla="*/ 3473682 w 6810375"/>
              <a:gd name="connsiteY47" fmla="*/ 369978 h 742950"/>
              <a:gd name="connsiteX48" fmla="*/ 3473682 w 6810375"/>
              <a:gd name="connsiteY48" fmla="*/ 342571 h 742950"/>
              <a:gd name="connsiteX49" fmla="*/ 3377756 w 6810375"/>
              <a:gd name="connsiteY49" fmla="*/ 342571 h 742950"/>
              <a:gd name="connsiteX50" fmla="*/ 3377756 w 6810375"/>
              <a:gd name="connsiteY50" fmla="*/ 328869 h 742950"/>
              <a:gd name="connsiteX51" fmla="*/ 3288687 w 6810375"/>
              <a:gd name="connsiteY51" fmla="*/ 328869 h 742950"/>
              <a:gd name="connsiteX52" fmla="*/ 3288687 w 6810375"/>
              <a:gd name="connsiteY52" fmla="*/ 319733 h 742950"/>
              <a:gd name="connsiteX53" fmla="*/ 3206477 w 6810375"/>
              <a:gd name="connsiteY53" fmla="*/ 319733 h 742950"/>
              <a:gd name="connsiteX54" fmla="*/ 3206477 w 6810375"/>
              <a:gd name="connsiteY54" fmla="*/ 301463 h 742950"/>
              <a:gd name="connsiteX55" fmla="*/ 3089996 w 6810375"/>
              <a:gd name="connsiteY55" fmla="*/ 301463 h 742950"/>
              <a:gd name="connsiteX56" fmla="*/ 3089996 w 6810375"/>
              <a:gd name="connsiteY56" fmla="*/ 290044 h 742950"/>
              <a:gd name="connsiteX57" fmla="*/ 3003214 w 6810375"/>
              <a:gd name="connsiteY57" fmla="*/ 290044 h 742950"/>
              <a:gd name="connsiteX58" fmla="*/ 3003214 w 6810375"/>
              <a:gd name="connsiteY58" fmla="*/ 271774 h 742950"/>
              <a:gd name="connsiteX59" fmla="*/ 2900439 w 6810375"/>
              <a:gd name="connsiteY59" fmla="*/ 271774 h 742950"/>
              <a:gd name="connsiteX60" fmla="*/ 2900439 w 6810375"/>
              <a:gd name="connsiteY60" fmla="*/ 258070 h 742950"/>
              <a:gd name="connsiteX61" fmla="*/ 2786253 w 6810375"/>
              <a:gd name="connsiteY61" fmla="*/ 258070 h 742950"/>
              <a:gd name="connsiteX62" fmla="*/ 2786253 w 6810375"/>
              <a:gd name="connsiteY62" fmla="*/ 244368 h 742950"/>
              <a:gd name="connsiteX63" fmla="*/ 2592124 w 6810375"/>
              <a:gd name="connsiteY63" fmla="*/ 244368 h 742950"/>
              <a:gd name="connsiteX64" fmla="*/ 2592124 w 6810375"/>
              <a:gd name="connsiteY64" fmla="*/ 230665 h 742950"/>
              <a:gd name="connsiteX65" fmla="*/ 2496207 w 6810375"/>
              <a:gd name="connsiteY65" fmla="*/ 230665 h 742950"/>
              <a:gd name="connsiteX66" fmla="*/ 2496207 w 6810375"/>
              <a:gd name="connsiteY66" fmla="*/ 216962 h 742950"/>
              <a:gd name="connsiteX67" fmla="*/ 2407139 w 6810375"/>
              <a:gd name="connsiteY67" fmla="*/ 216962 h 742950"/>
              <a:gd name="connsiteX68" fmla="*/ 2407139 w 6810375"/>
              <a:gd name="connsiteY68" fmla="*/ 200976 h 742950"/>
              <a:gd name="connsiteX69" fmla="*/ 2258692 w 6810375"/>
              <a:gd name="connsiteY69" fmla="*/ 200976 h 742950"/>
              <a:gd name="connsiteX70" fmla="*/ 2258692 w 6810375"/>
              <a:gd name="connsiteY70" fmla="*/ 191840 h 742950"/>
              <a:gd name="connsiteX71" fmla="*/ 2094252 w 6810375"/>
              <a:gd name="connsiteY71" fmla="*/ 191840 h 742950"/>
              <a:gd name="connsiteX72" fmla="*/ 2094252 w 6810375"/>
              <a:gd name="connsiteY72" fmla="*/ 171286 h 742950"/>
              <a:gd name="connsiteX73" fmla="*/ 1936671 w 6810375"/>
              <a:gd name="connsiteY73" fmla="*/ 171286 h 742950"/>
              <a:gd name="connsiteX74" fmla="*/ 1936671 w 6810375"/>
              <a:gd name="connsiteY74" fmla="*/ 155299 h 742950"/>
              <a:gd name="connsiteX75" fmla="*/ 1774527 w 6810375"/>
              <a:gd name="connsiteY75" fmla="*/ 155299 h 742950"/>
              <a:gd name="connsiteX76" fmla="*/ 1774527 w 6810375"/>
              <a:gd name="connsiteY76" fmla="*/ 141597 h 742950"/>
              <a:gd name="connsiteX77" fmla="*/ 1676314 w 6810375"/>
              <a:gd name="connsiteY77" fmla="*/ 141597 h 742950"/>
              <a:gd name="connsiteX78" fmla="*/ 1676314 w 6810375"/>
              <a:gd name="connsiteY78" fmla="*/ 121042 h 742950"/>
              <a:gd name="connsiteX79" fmla="*/ 1552994 w 6810375"/>
              <a:gd name="connsiteY79" fmla="*/ 121042 h 742950"/>
              <a:gd name="connsiteX80" fmla="*/ 1552994 w 6810375"/>
              <a:gd name="connsiteY80" fmla="*/ 105055 h 742950"/>
              <a:gd name="connsiteX81" fmla="*/ 1447933 w 6810375"/>
              <a:gd name="connsiteY81" fmla="*/ 105055 h 742950"/>
              <a:gd name="connsiteX82" fmla="*/ 1447933 w 6810375"/>
              <a:gd name="connsiteY82" fmla="*/ 86785 h 742950"/>
              <a:gd name="connsiteX83" fmla="*/ 1103081 w 6810375"/>
              <a:gd name="connsiteY83" fmla="*/ 86785 h 742950"/>
              <a:gd name="connsiteX84" fmla="*/ 1103081 w 6810375"/>
              <a:gd name="connsiteY84" fmla="*/ 63947 h 742950"/>
              <a:gd name="connsiteX85" fmla="*/ 913526 w 6810375"/>
              <a:gd name="connsiteY85" fmla="*/ 63947 h 742950"/>
              <a:gd name="connsiteX86" fmla="*/ 913526 w 6810375"/>
              <a:gd name="connsiteY86" fmla="*/ 66231 h 742950"/>
              <a:gd name="connsiteX87" fmla="*/ 801618 w 6810375"/>
              <a:gd name="connsiteY87" fmla="*/ 66231 h 742950"/>
              <a:gd name="connsiteX88" fmla="*/ 801618 w 6810375"/>
              <a:gd name="connsiteY88" fmla="*/ 45676 h 742950"/>
              <a:gd name="connsiteX89" fmla="*/ 666874 w 6810375"/>
              <a:gd name="connsiteY89" fmla="*/ 45676 h 742950"/>
              <a:gd name="connsiteX90" fmla="*/ 666874 w 6810375"/>
              <a:gd name="connsiteY90" fmla="*/ 38825 h 742950"/>
              <a:gd name="connsiteX91" fmla="*/ 554967 w 6810375"/>
              <a:gd name="connsiteY91" fmla="*/ 38825 h 742950"/>
              <a:gd name="connsiteX92" fmla="*/ 554967 w 6810375"/>
              <a:gd name="connsiteY92" fmla="*/ 22838 h 742950"/>
              <a:gd name="connsiteX93" fmla="*/ 326586 w 6810375"/>
              <a:gd name="connsiteY93" fmla="*/ 22838 h 742950"/>
              <a:gd name="connsiteX94" fmla="*/ 326586 w 6810375"/>
              <a:gd name="connsiteY94" fmla="*/ 0 h 742950"/>
              <a:gd name="connsiteX95" fmla="*/ 0 w 6810375"/>
              <a:gd name="connsiteY95" fmla="*/ 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810375" h="742950">
                <a:moveTo>
                  <a:pt x="6814899" y="746807"/>
                </a:moveTo>
                <a:lnTo>
                  <a:pt x="6762369" y="746807"/>
                </a:lnTo>
                <a:lnTo>
                  <a:pt x="6762369" y="735388"/>
                </a:lnTo>
                <a:lnTo>
                  <a:pt x="6641326" y="735388"/>
                </a:lnTo>
                <a:lnTo>
                  <a:pt x="6641326" y="719401"/>
                </a:lnTo>
                <a:lnTo>
                  <a:pt x="6390104" y="719401"/>
                </a:lnTo>
                <a:lnTo>
                  <a:pt x="6390104" y="694279"/>
                </a:lnTo>
                <a:lnTo>
                  <a:pt x="6253077" y="694279"/>
                </a:lnTo>
                <a:lnTo>
                  <a:pt x="6253077" y="678292"/>
                </a:lnTo>
                <a:lnTo>
                  <a:pt x="5956183" y="678292"/>
                </a:lnTo>
                <a:lnTo>
                  <a:pt x="5956183" y="660022"/>
                </a:lnTo>
                <a:lnTo>
                  <a:pt x="5917359" y="660022"/>
                </a:lnTo>
                <a:lnTo>
                  <a:pt x="5917359" y="634900"/>
                </a:lnTo>
                <a:lnTo>
                  <a:pt x="5773474" y="634900"/>
                </a:lnTo>
                <a:lnTo>
                  <a:pt x="5773474" y="616629"/>
                </a:lnTo>
                <a:lnTo>
                  <a:pt x="5503993" y="616629"/>
                </a:lnTo>
                <a:lnTo>
                  <a:pt x="5503993" y="600643"/>
                </a:lnTo>
                <a:lnTo>
                  <a:pt x="5348688" y="600643"/>
                </a:lnTo>
                <a:lnTo>
                  <a:pt x="5348688" y="584656"/>
                </a:lnTo>
                <a:lnTo>
                  <a:pt x="5275612" y="584656"/>
                </a:lnTo>
                <a:lnTo>
                  <a:pt x="5275612" y="573237"/>
                </a:lnTo>
                <a:lnTo>
                  <a:pt x="5197954" y="573237"/>
                </a:lnTo>
                <a:lnTo>
                  <a:pt x="5197954" y="561818"/>
                </a:lnTo>
                <a:lnTo>
                  <a:pt x="5145434" y="561818"/>
                </a:lnTo>
                <a:lnTo>
                  <a:pt x="5145434" y="545831"/>
                </a:lnTo>
                <a:lnTo>
                  <a:pt x="5083769" y="545831"/>
                </a:lnTo>
                <a:lnTo>
                  <a:pt x="5083769" y="532128"/>
                </a:lnTo>
                <a:lnTo>
                  <a:pt x="4825699" y="532128"/>
                </a:lnTo>
                <a:lnTo>
                  <a:pt x="4825699" y="520709"/>
                </a:lnTo>
                <a:lnTo>
                  <a:pt x="4736630" y="520709"/>
                </a:lnTo>
                <a:lnTo>
                  <a:pt x="4736630" y="507006"/>
                </a:lnTo>
                <a:lnTo>
                  <a:pt x="4627007" y="507006"/>
                </a:lnTo>
                <a:lnTo>
                  <a:pt x="4627007" y="491019"/>
                </a:lnTo>
                <a:lnTo>
                  <a:pt x="4352944" y="491019"/>
                </a:lnTo>
                <a:lnTo>
                  <a:pt x="4352944" y="477317"/>
                </a:lnTo>
                <a:lnTo>
                  <a:pt x="4245607" y="477317"/>
                </a:lnTo>
                <a:lnTo>
                  <a:pt x="4245607" y="456763"/>
                </a:lnTo>
                <a:lnTo>
                  <a:pt x="4062898" y="456763"/>
                </a:lnTo>
                <a:lnTo>
                  <a:pt x="4062898" y="438492"/>
                </a:lnTo>
                <a:lnTo>
                  <a:pt x="4017226" y="438492"/>
                </a:lnTo>
                <a:lnTo>
                  <a:pt x="4017226" y="424789"/>
                </a:lnTo>
                <a:lnTo>
                  <a:pt x="3932730" y="424789"/>
                </a:lnTo>
                <a:lnTo>
                  <a:pt x="3932730" y="406518"/>
                </a:lnTo>
                <a:lnTo>
                  <a:pt x="3784273" y="406518"/>
                </a:lnTo>
                <a:lnTo>
                  <a:pt x="3784273" y="390532"/>
                </a:lnTo>
                <a:lnTo>
                  <a:pt x="3626692" y="390532"/>
                </a:lnTo>
                <a:lnTo>
                  <a:pt x="3626692" y="369978"/>
                </a:lnTo>
                <a:lnTo>
                  <a:pt x="3473682" y="369978"/>
                </a:lnTo>
                <a:lnTo>
                  <a:pt x="3473682" y="342571"/>
                </a:lnTo>
                <a:lnTo>
                  <a:pt x="3377756" y="342571"/>
                </a:lnTo>
                <a:lnTo>
                  <a:pt x="3377756" y="328869"/>
                </a:lnTo>
                <a:lnTo>
                  <a:pt x="3288687" y="328869"/>
                </a:lnTo>
                <a:lnTo>
                  <a:pt x="3288687" y="319733"/>
                </a:lnTo>
                <a:lnTo>
                  <a:pt x="3206477" y="319733"/>
                </a:lnTo>
                <a:lnTo>
                  <a:pt x="3206477" y="301463"/>
                </a:lnTo>
                <a:lnTo>
                  <a:pt x="3089996" y="301463"/>
                </a:lnTo>
                <a:lnTo>
                  <a:pt x="3089996" y="290044"/>
                </a:lnTo>
                <a:lnTo>
                  <a:pt x="3003214" y="290044"/>
                </a:lnTo>
                <a:lnTo>
                  <a:pt x="3003214" y="271774"/>
                </a:lnTo>
                <a:lnTo>
                  <a:pt x="2900439" y="271774"/>
                </a:lnTo>
                <a:lnTo>
                  <a:pt x="2900439" y="258070"/>
                </a:lnTo>
                <a:lnTo>
                  <a:pt x="2786253" y="258070"/>
                </a:lnTo>
                <a:lnTo>
                  <a:pt x="2786253" y="244368"/>
                </a:lnTo>
                <a:lnTo>
                  <a:pt x="2592124" y="244368"/>
                </a:lnTo>
                <a:lnTo>
                  <a:pt x="2592124" y="230665"/>
                </a:lnTo>
                <a:lnTo>
                  <a:pt x="2496207" y="230665"/>
                </a:lnTo>
                <a:lnTo>
                  <a:pt x="2496207" y="216962"/>
                </a:lnTo>
                <a:lnTo>
                  <a:pt x="2407139" y="216962"/>
                </a:lnTo>
                <a:lnTo>
                  <a:pt x="2407139" y="200976"/>
                </a:lnTo>
                <a:lnTo>
                  <a:pt x="2258692" y="200976"/>
                </a:lnTo>
                <a:lnTo>
                  <a:pt x="2258692" y="191840"/>
                </a:lnTo>
                <a:lnTo>
                  <a:pt x="2094252" y="191840"/>
                </a:lnTo>
                <a:lnTo>
                  <a:pt x="2094252" y="171286"/>
                </a:lnTo>
                <a:lnTo>
                  <a:pt x="1936671" y="171286"/>
                </a:lnTo>
                <a:lnTo>
                  <a:pt x="1936671" y="155299"/>
                </a:lnTo>
                <a:lnTo>
                  <a:pt x="1774527" y="155299"/>
                </a:lnTo>
                <a:lnTo>
                  <a:pt x="1774527" y="141597"/>
                </a:lnTo>
                <a:lnTo>
                  <a:pt x="1676314" y="141597"/>
                </a:lnTo>
                <a:lnTo>
                  <a:pt x="1676314" y="121042"/>
                </a:lnTo>
                <a:lnTo>
                  <a:pt x="1552994" y="121042"/>
                </a:lnTo>
                <a:lnTo>
                  <a:pt x="1552994" y="105055"/>
                </a:lnTo>
                <a:lnTo>
                  <a:pt x="1447933" y="105055"/>
                </a:lnTo>
                <a:lnTo>
                  <a:pt x="1447933" y="86785"/>
                </a:lnTo>
                <a:lnTo>
                  <a:pt x="1103081" y="86785"/>
                </a:lnTo>
                <a:lnTo>
                  <a:pt x="1103081" y="63947"/>
                </a:lnTo>
                <a:lnTo>
                  <a:pt x="913526" y="63947"/>
                </a:lnTo>
                <a:lnTo>
                  <a:pt x="913526" y="66231"/>
                </a:lnTo>
                <a:lnTo>
                  <a:pt x="801618" y="66231"/>
                </a:lnTo>
                <a:lnTo>
                  <a:pt x="801618" y="45676"/>
                </a:lnTo>
                <a:lnTo>
                  <a:pt x="666874" y="45676"/>
                </a:lnTo>
                <a:lnTo>
                  <a:pt x="666874" y="38825"/>
                </a:lnTo>
                <a:lnTo>
                  <a:pt x="554967" y="38825"/>
                </a:lnTo>
                <a:lnTo>
                  <a:pt x="554967" y="22838"/>
                </a:lnTo>
                <a:lnTo>
                  <a:pt x="326586" y="22838"/>
                </a:lnTo>
                <a:lnTo>
                  <a:pt x="326586" y="0"/>
                </a:lnTo>
                <a:lnTo>
                  <a:pt x="0" y="0"/>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2" name="Content Placeholder 2051">
            <a:extLst>
              <a:ext uri="{FF2B5EF4-FFF2-40B4-BE49-F238E27FC236}">
                <a16:creationId xmlns:a16="http://schemas.microsoft.com/office/drawing/2014/main" id="{733283DF-8B3F-429E-98CC-405B4BC46CC6}"/>
              </a:ext>
            </a:extLst>
          </p:cNvPr>
          <p:cNvSpPr>
            <a:spLocks noGrp="1"/>
          </p:cNvSpPr>
          <p:nvPr>
            <p:ph idx="1"/>
          </p:nvPr>
        </p:nvSpPr>
        <p:spPr>
          <a:xfrm>
            <a:off x="365124" y="1254035"/>
            <a:ext cx="8413751" cy="284192"/>
          </a:xfrm>
        </p:spPr>
        <p:txBody>
          <a:bodyPr/>
          <a:lstStyle/>
          <a:p>
            <a:r>
              <a:rPr lang="zh-CN" b="1"/>
              <a:t>关键结果（续）</a:t>
            </a:r>
          </a:p>
        </p:txBody>
      </p:sp>
      <p:sp>
        <p:nvSpPr>
          <p:cNvPr id="131" name="TextBox 130">
            <a:extLst>
              <a:ext uri="{FF2B5EF4-FFF2-40B4-BE49-F238E27FC236}">
                <a16:creationId xmlns:a16="http://schemas.microsoft.com/office/drawing/2014/main" id="{D0862EA0-E604-43E5-8CF8-1C056B2BC8A6}"/>
              </a:ext>
            </a:extLst>
          </p:cNvPr>
          <p:cNvSpPr txBox="1"/>
          <p:nvPr/>
        </p:nvSpPr>
        <p:spPr>
          <a:xfrm>
            <a:off x="-19855" y="4848229"/>
            <a:ext cx="1264439" cy="333093"/>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solidFill>
                  <a:srgbClr val="4D4D4D"/>
                </a:solidFill>
                <a:uLnTx/>
                <a:uFillTx/>
                <a:latin typeface="Arial"/>
                <a:ea typeface="SimSun"/>
                <a:cs typeface="Arial"/>
              </a:rPr>
              <a:t>面临风险的人数</a:t>
            </a:r>
          </a:p>
        </p:txBody>
      </p:sp>
    </p:spTree>
    <p:extLst>
      <p:ext uri="{BB962C8B-B14F-4D97-AF65-F5344CB8AC3E}">
        <p14:creationId xmlns:p14="http://schemas.microsoft.com/office/powerpoint/2010/main" val="3472269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4003：塞来昔布外加 5-氟尿嘧啶、亚叶酸、奥沙利铂 (FOLFOX) 标准辅助治疗用于 III 期结肠癌：来自 CALGB/SWOG 80702 的结果 – Meyerhardt JA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19800"/>
              </a:spcBef>
              <a:buNone/>
            </a:pPr>
            <a:r>
              <a:rPr lang="zh-CN" b="1"/>
              <a:t>结论</a:t>
            </a:r>
          </a:p>
          <a:p>
            <a:r>
              <a:rPr lang="zh-CN" b="1"/>
              <a:t>在 III 期结肠癌患者中，在 FOLFOX 辅助疗法中添加塞来昔布并不能明显改善生存情况（DFS 或 OS）</a:t>
            </a:r>
          </a:p>
        </p:txBody>
      </p:sp>
      <p:sp>
        <p:nvSpPr>
          <p:cNvPr id="5" name="Text Placeholder 4"/>
          <p:cNvSpPr>
            <a:spLocks noGrp="1"/>
          </p:cNvSpPr>
          <p:nvPr>
            <p:ph type="body" sz="quarter" idx="11"/>
          </p:nvPr>
        </p:nvSpPr>
        <p:spPr/>
        <p:txBody>
          <a:bodyPr/>
          <a:lstStyle/>
          <a:p>
            <a:r>
              <a:rPr lang="zh-CN"/>
              <a:t>Meyerhardt JA, et al.J Clin Oncol 2020;38(suppl);abstr 4003</a:t>
            </a:r>
          </a:p>
        </p:txBody>
      </p:sp>
      <p:graphicFrame>
        <p:nvGraphicFramePr>
          <p:cNvPr id="6" name="Group 88"/>
          <p:cNvGraphicFramePr>
            <a:graphicFrameLocks noGrp="1"/>
          </p:cNvGraphicFramePr>
          <p:nvPr>
            <p:extLst>
              <p:ext uri="{D42A27DB-BD31-4B8C-83A1-F6EECF244321}">
                <p14:modId xmlns:p14="http://schemas.microsoft.com/office/powerpoint/2010/main" val="3077612115"/>
              </p:ext>
            </p:extLst>
          </p:nvPr>
        </p:nvGraphicFramePr>
        <p:xfrm>
          <a:off x="369884" y="1638676"/>
          <a:ext cx="8404233" cy="2310645"/>
        </p:xfrm>
        <a:graphic>
          <a:graphicData uri="http://schemas.openxmlformats.org/drawingml/2006/table">
            <a:tbl>
              <a:tblPr firstRow="1" bandRow="1">
                <a:tableStyleId>{69012ECD-51FC-41F1-AA8D-1B2483CD663E}</a:tableStyleId>
              </a:tblPr>
              <a:tblGrid>
                <a:gridCol w="2553315">
                  <a:extLst>
                    <a:ext uri="{9D8B030D-6E8A-4147-A177-3AD203B41FA5}">
                      <a16:colId xmlns:a16="http://schemas.microsoft.com/office/drawing/2014/main" val="20000"/>
                    </a:ext>
                  </a:extLst>
                </a:gridCol>
                <a:gridCol w="975153">
                  <a:extLst>
                    <a:ext uri="{9D8B030D-6E8A-4147-A177-3AD203B41FA5}">
                      <a16:colId xmlns:a16="http://schemas.microsoft.com/office/drawing/2014/main" val="2460137384"/>
                    </a:ext>
                  </a:extLst>
                </a:gridCol>
                <a:gridCol w="975153">
                  <a:extLst>
                    <a:ext uri="{9D8B030D-6E8A-4147-A177-3AD203B41FA5}">
                      <a16:colId xmlns:a16="http://schemas.microsoft.com/office/drawing/2014/main" val="20002"/>
                    </a:ext>
                  </a:extLst>
                </a:gridCol>
                <a:gridCol w="975153">
                  <a:extLst>
                    <a:ext uri="{9D8B030D-6E8A-4147-A177-3AD203B41FA5}">
                      <a16:colId xmlns:a16="http://schemas.microsoft.com/office/drawing/2014/main" val="20003"/>
                    </a:ext>
                  </a:extLst>
                </a:gridCol>
                <a:gridCol w="975153">
                  <a:extLst>
                    <a:ext uri="{9D8B030D-6E8A-4147-A177-3AD203B41FA5}">
                      <a16:colId xmlns:a16="http://schemas.microsoft.com/office/drawing/2014/main" val="20004"/>
                    </a:ext>
                  </a:extLst>
                </a:gridCol>
                <a:gridCol w="975153">
                  <a:extLst>
                    <a:ext uri="{9D8B030D-6E8A-4147-A177-3AD203B41FA5}">
                      <a16:colId xmlns:a16="http://schemas.microsoft.com/office/drawing/2014/main" val="20005"/>
                    </a:ext>
                  </a:extLst>
                </a:gridCol>
                <a:gridCol w="975153">
                  <a:extLst>
                    <a:ext uri="{9D8B030D-6E8A-4147-A177-3AD203B41FA5}">
                      <a16:colId xmlns:a16="http://schemas.microsoft.com/office/drawing/2014/main" val="20006"/>
                    </a:ext>
                  </a:extLst>
                </a:gridCol>
              </a:tblGrid>
              <a:tr h="27160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1" i="0" u="none" strike="noStrike" cap="none" normalizeH="0" baseline="0" noProof="0">
                          <a:ln>
                            <a:noFill/>
                          </a:ln>
                          <a:solidFill>
                            <a:schemeClr val="tx2"/>
                          </a:solidFill>
                          <a:latin typeface="+mn-lt"/>
                          <a:ea typeface="SimSun"/>
                          <a:cs typeface="Arial" charset="0"/>
                        </a:rPr>
                        <a:t>塞来昔布特定的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使用 FOLFOX 期间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使用 FOLFOX 治疗后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3466">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塞来昔布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安慰剂</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χ2 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塞来昔布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安慰剂</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200" b="1" i="0" u="none" strike="noStrike" cap="none" normalizeH="0" baseline="0" noProof="0">
                          <a:ln>
                            <a:noFill/>
                          </a:ln>
                          <a:solidFill>
                            <a:schemeClr val="tx2"/>
                          </a:solidFill>
                          <a:latin typeface="+mn-lt"/>
                          <a:ea typeface="SimSun"/>
                          <a:cs typeface="Arial" charset="0"/>
                        </a:rPr>
                        <a:t>χ2 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肌酐增加（级别≥2）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脑缺血（任何级别）</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腹泻（3-4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6.7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0.82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54880">
                <a:tc>
                  <a:txBody>
                    <a:bodyPr/>
                    <a:lstStyle/>
                    <a:p>
                      <a:r>
                        <a:rPr lang="zh-CN" sz="1200">
                          <a:latin typeface="+mn-lt"/>
                          <a:ea typeface="SimSun"/>
                        </a:rPr>
                        <a:t>胃炎（任何</a:t>
                      </a:r>
                      <a:r>
                        <a:rPr lang="zh-CN" sz="1200" baseline="0">
                          <a:latin typeface="+mn-lt"/>
                          <a:ea typeface="SimSun"/>
                        </a:rPr>
                        <a:t>级别）</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200">
                          <a:latin typeface="+mn-lt"/>
                          <a:ea typeface="SimSun"/>
                        </a:rPr>
                        <a:t>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200">
                          <a:latin typeface="+mn-lt"/>
                          <a:ea typeface="SimSun"/>
                        </a:rPr>
                        <a:t>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200">
                          <a:latin typeface="+mn-lt"/>
                          <a:ea typeface="SimSun"/>
                        </a:rPr>
                        <a:t>0.66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200">
                          <a:latin typeface="+mn-lt"/>
                          <a:ea typeface="SimSun"/>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200">
                          <a:latin typeface="+mn-lt"/>
                          <a:ea typeface="SimSun"/>
                        </a:rPr>
                        <a:t>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200">
                          <a:latin typeface="+mn-lt"/>
                          <a:ea typeface="SimSun"/>
                        </a:rPr>
                        <a:t>0.13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高血压（任何级别）</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心肌缺血（任何级别）</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周围神经病变（3-4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10.3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0.40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170287299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zh-CN" dirty="0"/>
              <a:t>4004：为期三个月对比六个月的奥沙利铂和氟嘧啶辅助 (adj) 疗法用于 III 期结肠癌 (CC) 患者的总生存期 (OS) 和长期无病生存期 (DFS)：国际辅助化疗持续时间评估 (IDEA) 合作的最终结</a:t>
            </a:r>
            <a:r>
              <a:rPr lang="zh-CN" dirty="0" smtClean="0"/>
              <a:t>果</a:t>
            </a:r>
            <a:r>
              <a:rPr lang="en-GB" altLang="zh-CN" dirty="0" smtClean="0"/>
              <a:t> </a:t>
            </a:r>
            <a:r>
              <a:rPr lang="zh-CN" dirty="0" smtClean="0"/>
              <a:t>–</a:t>
            </a:r>
            <a:r>
              <a:rPr lang="en-GB" altLang="zh-CN" dirty="0" smtClean="0"/>
              <a:t> </a:t>
            </a:r>
            <a:r>
              <a:rPr lang="zh-CN" dirty="0" smtClean="0"/>
              <a:t>S</a:t>
            </a:r>
            <a:r>
              <a:rPr lang="zh-CN" dirty="0"/>
              <a:t>obrero AF 等人</a:t>
            </a:r>
          </a:p>
        </p:txBody>
      </p:sp>
      <p:sp>
        <p:nvSpPr>
          <p:cNvPr id="3" name="Content Placeholder 2"/>
          <p:cNvSpPr>
            <a:spLocks noGrp="1"/>
          </p:cNvSpPr>
          <p:nvPr>
            <p:ph idx="1"/>
          </p:nvPr>
        </p:nvSpPr>
        <p:spPr/>
        <p:txBody>
          <a:bodyPr/>
          <a:lstStyle/>
          <a:p>
            <a:pPr marL="0" indent="0">
              <a:buNone/>
            </a:pPr>
            <a:r>
              <a:rPr lang="zh-CN" b="1"/>
              <a:t>研究目的</a:t>
            </a:r>
          </a:p>
          <a:p>
            <a:r>
              <a:rPr lang="zh-CN"/>
              <a:t>评价 3 个月相比 6 个月的奥沙利铂辅助治疗用于 III 期结肠癌患者的长期疗效（非劣效性）（六项 III 期研究的汇总分析*）</a:t>
            </a:r>
          </a:p>
        </p:txBody>
      </p:sp>
      <p:sp>
        <p:nvSpPr>
          <p:cNvPr id="10" name="Text Placeholder 9"/>
          <p:cNvSpPr>
            <a:spLocks noGrp="1"/>
          </p:cNvSpPr>
          <p:nvPr>
            <p:ph type="body" sz="quarter" idx="10"/>
          </p:nvPr>
        </p:nvSpPr>
        <p:spPr/>
        <p:txBody>
          <a:bodyPr/>
          <a:lstStyle/>
          <a:p>
            <a:r>
              <a:rPr lang="zh-CN"/>
              <a:t>*SCOT、TOSCA、Alliance/SWOG 80702、IDEA France、ACHIEVE、HORG</a:t>
            </a:r>
          </a:p>
        </p:txBody>
      </p:sp>
      <p:sp>
        <p:nvSpPr>
          <p:cNvPr id="5" name="Text Placeholder 4"/>
          <p:cNvSpPr>
            <a:spLocks noGrp="1"/>
          </p:cNvSpPr>
          <p:nvPr>
            <p:ph type="body" sz="quarter" idx="11"/>
          </p:nvPr>
        </p:nvSpPr>
        <p:spPr/>
        <p:txBody>
          <a:bodyPr/>
          <a:lstStyle/>
          <a:p>
            <a:r>
              <a:rPr lang="zh-CN"/>
              <a:t>Sobrero AF, et al.J Clin Oncol 2020;38(suppl);abstr 4004</a:t>
            </a:r>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a:ln>
                  <a:noFill/>
                </a:ln>
                <a:solidFill>
                  <a:srgbClr val="FFFFFF"/>
                </a:solidFill>
                <a:uLnTx/>
                <a:uFillTx/>
                <a:latin typeface="Arial" charset="0"/>
                <a:ea typeface="SimSun"/>
                <a:cs typeface="Arial" charset="0"/>
              </a:rPr>
              <a:t>III 期结肠癌</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a:ln>
                  <a:noFill/>
                </a:ln>
                <a:solidFill>
                  <a:srgbClr val="FFFFFF"/>
                </a:solidFill>
                <a:uLnTx/>
                <a:uFillTx/>
                <a:latin typeface="Arial" charset="0"/>
                <a:ea typeface="SimSun" pitchFamily="2" charset="-122"/>
                <a:cs typeface="Arial" charset="0"/>
              </a:rPr>
              <a:t>(n=12,834)</a:t>
            </a: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043882"/>
                </a:solidFill>
                <a:uLnTx/>
                <a:uFillTx/>
                <a:latin typeface="Arial" charset="0"/>
                <a:ea typeface="SimSun" pitchFamily="2" charset="-122"/>
                <a:cs typeface="Arial" charset="0"/>
              </a:rPr>
              <a:t>R</a:t>
            </a:r>
          </a:p>
        </p:txBody>
      </p:sp>
      <p:cxnSp>
        <p:nvCxnSpPr>
          <p:cNvPr id="9"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3 个月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FOLFOX 或 CAPO</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X</a:t>
            </a:r>
            <a: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研究者选择）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(n=6424)</a:t>
            </a: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6 个月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FOLFOX 或 CAPO</a:t>
            </a: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X</a:t>
            </a:r>
            <a: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研究者选择）</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(n=6410)</a:t>
            </a: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DFS</a:t>
            </a: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OS、按治疗方案期和 T/N 期进行的预计划亚组分析</a:t>
            </a:r>
          </a:p>
        </p:txBody>
      </p:sp>
    </p:spTree>
    <p:extLst>
      <p:ext uri="{BB962C8B-B14F-4D97-AF65-F5344CB8AC3E}">
        <p14:creationId xmlns:p14="http://schemas.microsoft.com/office/powerpoint/2010/main" val="356428601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zh-CN" dirty="0"/>
              <a:t>4004：为期三个月对比六个月的奥沙利铂和氟嘧啶辅助 (adj) 疗法用于 III 期结肠癌 (CC) 患者的总生存期 (OS) 和长期无病生存期 (DFS)：国际辅助化疗持续时间评估 (IDEA) 合作的最终结</a:t>
            </a:r>
            <a:r>
              <a:rPr lang="zh-CN" dirty="0" smtClean="0"/>
              <a:t>果</a:t>
            </a:r>
            <a:r>
              <a:rPr lang="en-GB" altLang="zh-CN" dirty="0" smtClean="0"/>
              <a:t> </a:t>
            </a:r>
            <a:r>
              <a:rPr lang="zh-CN" dirty="0" smtClean="0"/>
              <a:t>–</a:t>
            </a:r>
            <a:r>
              <a:rPr lang="en-GB" altLang="zh-CN" dirty="0" smtClean="0"/>
              <a:t> </a:t>
            </a:r>
            <a:r>
              <a:rPr lang="zh-CN" dirty="0" smtClean="0"/>
              <a:t>S</a:t>
            </a:r>
            <a:r>
              <a:rPr lang="zh-CN" dirty="0"/>
              <a:t>obrero AF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10" name="Text Placeholder 9"/>
          <p:cNvSpPr>
            <a:spLocks noGrp="1"/>
          </p:cNvSpPr>
          <p:nvPr>
            <p:ph type="body" sz="quarter" idx="10"/>
          </p:nvPr>
        </p:nvSpPr>
        <p:spPr/>
        <p:txBody>
          <a:bodyPr/>
          <a:lstStyle/>
          <a:p>
            <a:r>
              <a:rPr lang="zh-CN"/>
              <a:t>*FDR 调整的分层 NIF</a:t>
            </a:r>
          </a:p>
        </p:txBody>
      </p:sp>
      <p:sp>
        <p:nvSpPr>
          <p:cNvPr id="5" name="Text Placeholder 4"/>
          <p:cNvSpPr>
            <a:spLocks noGrp="1"/>
          </p:cNvSpPr>
          <p:nvPr>
            <p:ph type="body" sz="quarter" idx="11"/>
          </p:nvPr>
        </p:nvSpPr>
        <p:spPr/>
        <p:txBody>
          <a:bodyPr/>
          <a:lstStyle/>
          <a:p>
            <a:r>
              <a:rPr lang="zh-CN"/>
              <a:t>Sobrero AF, et al.J Clin Oncol 2020;38(suppl);abstr 4004</a:t>
            </a:r>
          </a:p>
        </p:txBody>
      </p:sp>
      <p:sp>
        <p:nvSpPr>
          <p:cNvPr id="7" name="TextBox 6"/>
          <p:cNvSpPr txBox="1"/>
          <p:nvPr/>
        </p:nvSpPr>
        <p:spPr>
          <a:xfrm>
            <a:off x="4336740" y="1575716"/>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OS</a:t>
            </a:r>
          </a:p>
        </p:txBody>
      </p:sp>
      <p:sp>
        <p:nvSpPr>
          <p:cNvPr id="19" name="TextBox 18">
            <a:extLst>
              <a:ext uri="{FF2B5EF4-FFF2-40B4-BE49-F238E27FC236}">
                <a16:creationId xmlns:a16="http://schemas.microsoft.com/office/drawing/2014/main" id="{11F2B45B-0DEC-4619-A0E3-75E28F528EEF}"/>
              </a:ext>
            </a:extLst>
          </p:cNvPr>
          <p:cNvSpPr txBox="1"/>
          <p:nvPr/>
        </p:nvSpPr>
        <p:spPr>
          <a:xfrm rot="16200000">
            <a:off x="244911" y="3521071"/>
            <a:ext cx="592077" cy="288147"/>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OS，%</a:t>
            </a:r>
          </a:p>
        </p:txBody>
      </p:sp>
      <p:grpSp>
        <p:nvGrpSpPr>
          <p:cNvPr id="1035" name="Group 1034">
            <a:extLst>
              <a:ext uri="{FF2B5EF4-FFF2-40B4-BE49-F238E27FC236}">
                <a16:creationId xmlns:a16="http://schemas.microsoft.com/office/drawing/2014/main" id="{995C7D1D-8207-4A24-B4DC-50784571C82D}"/>
              </a:ext>
            </a:extLst>
          </p:cNvPr>
          <p:cNvGrpSpPr/>
          <p:nvPr/>
        </p:nvGrpSpPr>
        <p:grpSpPr>
          <a:xfrm>
            <a:off x="616703" y="2122327"/>
            <a:ext cx="5681591" cy="3565829"/>
            <a:chOff x="616703" y="2122327"/>
            <a:chExt cx="5681591" cy="3565829"/>
          </a:xfrm>
        </p:grpSpPr>
        <p:sp>
          <p:nvSpPr>
            <p:cNvPr id="20" name="TextBox 19">
              <a:extLst>
                <a:ext uri="{FF2B5EF4-FFF2-40B4-BE49-F238E27FC236}">
                  <a16:creationId xmlns:a16="http://schemas.microsoft.com/office/drawing/2014/main" id="{AA62F82D-611A-40FC-89A7-2CC5D6C8FCEA}"/>
                </a:ext>
              </a:extLst>
            </p:cNvPr>
            <p:cNvSpPr txBox="1"/>
            <p:nvPr/>
          </p:nvSpPr>
          <p:spPr>
            <a:xfrm>
              <a:off x="616703" y="2122327"/>
              <a:ext cx="370862"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100</a:t>
              </a:r>
            </a:p>
          </p:txBody>
        </p:sp>
        <p:sp>
          <p:nvSpPr>
            <p:cNvPr id="11" name="TextBox 10">
              <a:extLst>
                <a:ext uri="{FF2B5EF4-FFF2-40B4-BE49-F238E27FC236}">
                  <a16:creationId xmlns:a16="http://schemas.microsoft.com/office/drawing/2014/main" id="{D1DE48CB-E1DA-4123-B87F-9F9EBA6CE7A3}"/>
                </a:ext>
              </a:extLst>
            </p:cNvPr>
            <p:cNvSpPr txBox="1"/>
            <p:nvPr/>
          </p:nvSpPr>
          <p:spPr>
            <a:xfrm>
              <a:off x="2531007" y="5327306"/>
              <a:ext cx="2177566" cy="360850"/>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自随机分组以来的年数</a:t>
              </a:r>
            </a:p>
          </p:txBody>
        </p:sp>
        <p:sp>
          <p:nvSpPr>
            <p:cNvPr id="21" name="TextBox 20">
              <a:extLst>
                <a:ext uri="{FF2B5EF4-FFF2-40B4-BE49-F238E27FC236}">
                  <a16:creationId xmlns:a16="http://schemas.microsoft.com/office/drawing/2014/main" id="{6715A0DC-BC2F-4867-95A7-518E6EEDA8E1}"/>
                </a:ext>
              </a:extLst>
            </p:cNvPr>
            <p:cNvSpPr txBox="1"/>
            <p:nvPr/>
          </p:nvSpPr>
          <p:spPr>
            <a:xfrm>
              <a:off x="716091" y="2697222"/>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80</a:t>
              </a:r>
            </a:p>
          </p:txBody>
        </p:sp>
        <p:sp>
          <p:nvSpPr>
            <p:cNvPr id="22" name="TextBox 21">
              <a:extLst>
                <a:ext uri="{FF2B5EF4-FFF2-40B4-BE49-F238E27FC236}">
                  <a16:creationId xmlns:a16="http://schemas.microsoft.com/office/drawing/2014/main" id="{57C92759-D9CB-493D-98C6-2FFD30C30E71}"/>
                </a:ext>
              </a:extLst>
            </p:cNvPr>
            <p:cNvSpPr txBox="1"/>
            <p:nvPr/>
          </p:nvSpPr>
          <p:spPr>
            <a:xfrm>
              <a:off x="716091" y="3244031"/>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23" name="TextBox 22">
              <a:extLst>
                <a:ext uri="{FF2B5EF4-FFF2-40B4-BE49-F238E27FC236}">
                  <a16:creationId xmlns:a16="http://schemas.microsoft.com/office/drawing/2014/main" id="{A86814FD-BC34-4909-BB68-9E36B4A47C22}"/>
                </a:ext>
              </a:extLst>
            </p:cNvPr>
            <p:cNvSpPr txBox="1"/>
            <p:nvPr/>
          </p:nvSpPr>
          <p:spPr>
            <a:xfrm>
              <a:off x="716091" y="3808519"/>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40</a:t>
              </a:r>
            </a:p>
          </p:txBody>
        </p:sp>
        <p:sp>
          <p:nvSpPr>
            <p:cNvPr id="24" name="TextBox 23">
              <a:extLst>
                <a:ext uri="{FF2B5EF4-FFF2-40B4-BE49-F238E27FC236}">
                  <a16:creationId xmlns:a16="http://schemas.microsoft.com/office/drawing/2014/main" id="{55C2275F-9F59-4D8D-B7DD-FE5DC17E8C30}"/>
                </a:ext>
              </a:extLst>
            </p:cNvPr>
            <p:cNvSpPr txBox="1"/>
            <p:nvPr/>
          </p:nvSpPr>
          <p:spPr>
            <a:xfrm>
              <a:off x="716091" y="4361220"/>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20</a:t>
              </a:r>
            </a:p>
          </p:txBody>
        </p:sp>
        <p:sp>
          <p:nvSpPr>
            <p:cNvPr id="25" name="TextBox 24">
              <a:extLst>
                <a:ext uri="{FF2B5EF4-FFF2-40B4-BE49-F238E27FC236}">
                  <a16:creationId xmlns:a16="http://schemas.microsoft.com/office/drawing/2014/main" id="{366B1588-16EF-46A3-A3E8-7C24320AD18D}"/>
                </a:ext>
              </a:extLst>
            </p:cNvPr>
            <p:cNvSpPr txBox="1"/>
            <p:nvPr/>
          </p:nvSpPr>
          <p:spPr>
            <a:xfrm>
              <a:off x="815501" y="4919813"/>
              <a:ext cx="172089"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grpSp>
          <p:nvGrpSpPr>
            <p:cNvPr id="43" name="Group 42">
              <a:extLst>
                <a:ext uri="{FF2B5EF4-FFF2-40B4-BE49-F238E27FC236}">
                  <a16:creationId xmlns:a16="http://schemas.microsoft.com/office/drawing/2014/main" id="{64391981-69DA-40D1-B4B6-8353951A1646}"/>
                </a:ext>
              </a:extLst>
            </p:cNvPr>
            <p:cNvGrpSpPr/>
            <p:nvPr/>
          </p:nvGrpSpPr>
          <p:grpSpPr>
            <a:xfrm>
              <a:off x="984030" y="2269439"/>
              <a:ext cx="5314264" cy="2902965"/>
              <a:chOff x="7259835" y="2116174"/>
              <a:chExt cx="4705254" cy="2902965"/>
            </a:xfrm>
          </p:grpSpPr>
          <p:sp>
            <p:nvSpPr>
              <p:cNvPr id="12" name="Freeform 21">
                <a:extLst>
                  <a:ext uri="{FF2B5EF4-FFF2-40B4-BE49-F238E27FC236}">
                    <a16:creationId xmlns:a16="http://schemas.microsoft.com/office/drawing/2014/main" id="{A84535F6-A59F-46D3-AE75-79DC5DC6EBB2}"/>
                  </a:ext>
                </a:extLst>
              </p:cNvPr>
              <p:cNvSpPr>
                <a:spLocks/>
              </p:cNvSpPr>
              <p:nvPr/>
            </p:nvSpPr>
            <p:spPr bwMode="auto">
              <a:xfrm>
                <a:off x="7339621"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6">
                <a:extLst>
                  <a:ext uri="{FF2B5EF4-FFF2-40B4-BE49-F238E27FC236}">
                    <a16:creationId xmlns:a16="http://schemas.microsoft.com/office/drawing/2014/main" id="{9C10E2B3-4C24-439B-9B7A-9D34387CAB08}"/>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7">
                <a:extLst>
                  <a:ext uri="{FF2B5EF4-FFF2-40B4-BE49-F238E27FC236}">
                    <a16:creationId xmlns:a16="http://schemas.microsoft.com/office/drawing/2014/main" id="{0A36DD5B-087E-4F9D-AE8F-77D1745CF168}"/>
                  </a:ext>
                </a:extLst>
              </p:cNvPr>
              <p:cNvSpPr>
                <a:spLocks noChangeShapeType="1"/>
              </p:cNvSpPr>
              <p:nvPr/>
            </p:nvSpPr>
            <p:spPr bwMode="auto">
              <a:xfrm>
                <a:off x="7275610"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8">
                <a:extLst>
                  <a:ext uri="{FF2B5EF4-FFF2-40B4-BE49-F238E27FC236}">
                    <a16:creationId xmlns:a16="http://schemas.microsoft.com/office/drawing/2014/main" id="{94A39B48-9622-4ECA-A966-F447DDFE4195}"/>
                  </a:ext>
                </a:extLst>
              </p:cNvPr>
              <p:cNvSpPr>
                <a:spLocks noChangeShapeType="1"/>
              </p:cNvSpPr>
              <p:nvPr/>
            </p:nvSpPr>
            <p:spPr bwMode="auto">
              <a:xfrm>
                <a:off x="7259835"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9">
                <a:extLst>
                  <a:ext uri="{FF2B5EF4-FFF2-40B4-BE49-F238E27FC236}">
                    <a16:creationId xmlns:a16="http://schemas.microsoft.com/office/drawing/2014/main" id="{54C8E021-7018-4E0B-95A4-8CBCEB338684}"/>
                  </a:ext>
                </a:extLst>
              </p:cNvPr>
              <p:cNvSpPr>
                <a:spLocks noChangeShapeType="1"/>
              </p:cNvSpPr>
              <p:nvPr/>
            </p:nvSpPr>
            <p:spPr bwMode="auto">
              <a:xfrm>
                <a:off x="7259839"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7" name="Line 10">
                <a:extLst>
                  <a:ext uri="{FF2B5EF4-FFF2-40B4-BE49-F238E27FC236}">
                    <a16:creationId xmlns:a16="http://schemas.microsoft.com/office/drawing/2014/main" id="{B53DEC0E-4228-4096-9375-C42919AD7074}"/>
                  </a:ext>
                </a:extLst>
              </p:cNvPr>
              <p:cNvSpPr>
                <a:spLocks noChangeShapeType="1"/>
              </p:cNvSpPr>
              <p:nvPr/>
            </p:nvSpPr>
            <p:spPr bwMode="auto">
              <a:xfrm>
                <a:off x="7259839"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8" name="Line 11">
                <a:extLst>
                  <a:ext uri="{FF2B5EF4-FFF2-40B4-BE49-F238E27FC236}">
                    <a16:creationId xmlns:a16="http://schemas.microsoft.com/office/drawing/2014/main" id="{DFCDC46E-87B6-46BC-80D1-E03DBB1CDBD4}"/>
                  </a:ext>
                </a:extLst>
              </p:cNvPr>
              <p:cNvSpPr>
                <a:spLocks noChangeShapeType="1"/>
              </p:cNvSpPr>
              <p:nvPr/>
            </p:nvSpPr>
            <p:spPr bwMode="auto">
              <a:xfrm>
                <a:off x="7259839" y="494223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03F7EC76-4FD9-46A2-9A4F-D5A672A6895A}"/>
                  </a:ext>
                </a:extLst>
              </p:cNvPr>
              <p:cNvSpPr>
                <a:spLocks noChangeShapeType="1"/>
              </p:cNvSpPr>
              <p:nvPr/>
            </p:nvSpPr>
            <p:spPr bwMode="auto">
              <a:xfrm>
                <a:off x="7342623"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82656F1A-0EDF-4FDE-A128-96FC928E5F3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7F24C3EC-AB92-465C-928F-A7C6F0D136B3}"/>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82771B20-2C0C-42A0-A891-8C0E2DA1EBE9}"/>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C662870D-E496-470B-A419-36BF2951994E}"/>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6" name="Line 19">
                <a:extLst>
                  <a:ext uri="{FF2B5EF4-FFF2-40B4-BE49-F238E27FC236}">
                    <a16:creationId xmlns:a16="http://schemas.microsoft.com/office/drawing/2014/main" id="{4203CF3D-5851-4247-8094-2260F309CAFA}"/>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87C13EF2-67EB-4019-AC22-E99C7207753F}"/>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46" name="Group 45">
            <a:extLst>
              <a:ext uri="{FF2B5EF4-FFF2-40B4-BE49-F238E27FC236}">
                <a16:creationId xmlns:a16="http://schemas.microsoft.com/office/drawing/2014/main" id="{74548D3D-BE47-4402-B42F-31EA4F2AADF4}"/>
              </a:ext>
            </a:extLst>
          </p:cNvPr>
          <p:cNvGrpSpPr/>
          <p:nvPr/>
        </p:nvGrpSpPr>
        <p:grpSpPr>
          <a:xfrm>
            <a:off x="1001277" y="5155518"/>
            <a:ext cx="5389779" cy="288147"/>
            <a:chOff x="1683371" y="4818556"/>
            <a:chExt cx="5389779" cy="288147"/>
          </a:xfrm>
        </p:grpSpPr>
        <p:sp>
          <p:nvSpPr>
            <p:cNvPr id="27" name="TextBox 26">
              <a:extLst>
                <a:ext uri="{FF2B5EF4-FFF2-40B4-BE49-F238E27FC236}">
                  <a16:creationId xmlns:a16="http://schemas.microsoft.com/office/drawing/2014/main" id="{BBE5435A-EADF-4D43-A0A7-4D9A4082BA65}"/>
                </a:ext>
              </a:extLst>
            </p:cNvPr>
            <p:cNvSpPr txBox="1"/>
            <p:nvPr/>
          </p:nvSpPr>
          <p:spPr>
            <a:xfrm>
              <a:off x="168337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0</a:t>
              </a:r>
            </a:p>
          </p:txBody>
        </p:sp>
        <p:sp>
          <p:nvSpPr>
            <p:cNvPr id="29" name="TextBox 28">
              <a:extLst>
                <a:ext uri="{FF2B5EF4-FFF2-40B4-BE49-F238E27FC236}">
                  <a16:creationId xmlns:a16="http://schemas.microsoft.com/office/drawing/2014/main" id="{DBD2D011-46F0-4BC7-9EA2-DD3969839A64}"/>
                </a:ext>
              </a:extLst>
            </p:cNvPr>
            <p:cNvSpPr txBox="1"/>
            <p:nvPr/>
          </p:nvSpPr>
          <p:spPr>
            <a:xfrm>
              <a:off x="2552370"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1</a:t>
              </a:r>
            </a:p>
          </p:txBody>
        </p:sp>
        <p:sp>
          <p:nvSpPr>
            <p:cNvPr id="31" name="TextBox 30">
              <a:extLst>
                <a:ext uri="{FF2B5EF4-FFF2-40B4-BE49-F238E27FC236}">
                  <a16:creationId xmlns:a16="http://schemas.microsoft.com/office/drawing/2014/main" id="{8D9E23FF-CF53-408E-8485-07D7500FB3F2}"/>
                </a:ext>
              </a:extLst>
            </p:cNvPr>
            <p:cNvSpPr txBox="1"/>
            <p:nvPr/>
          </p:nvSpPr>
          <p:spPr>
            <a:xfrm>
              <a:off x="3444946"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2</a:t>
              </a:r>
            </a:p>
          </p:txBody>
        </p:sp>
        <p:sp>
          <p:nvSpPr>
            <p:cNvPr id="33" name="TextBox 32">
              <a:extLst>
                <a:ext uri="{FF2B5EF4-FFF2-40B4-BE49-F238E27FC236}">
                  <a16:creationId xmlns:a16="http://schemas.microsoft.com/office/drawing/2014/main" id="{2FCBD665-ED44-490C-B9A7-7DD8307AEF71}"/>
                </a:ext>
              </a:extLst>
            </p:cNvPr>
            <p:cNvSpPr txBox="1"/>
            <p:nvPr/>
          </p:nvSpPr>
          <p:spPr>
            <a:xfrm>
              <a:off x="430003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3</a:t>
              </a:r>
            </a:p>
          </p:txBody>
        </p:sp>
        <p:sp>
          <p:nvSpPr>
            <p:cNvPr id="35" name="TextBox 34">
              <a:extLst>
                <a:ext uri="{FF2B5EF4-FFF2-40B4-BE49-F238E27FC236}">
                  <a16:creationId xmlns:a16="http://schemas.microsoft.com/office/drawing/2014/main" id="{02437003-AC9F-4965-BDDF-9FA3AEEA7A4F}"/>
                </a:ext>
              </a:extLst>
            </p:cNvPr>
            <p:cNvSpPr txBox="1"/>
            <p:nvPr/>
          </p:nvSpPr>
          <p:spPr>
            <a:xfrm>
              <a:off x="518060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4</a:t>
              </a:r>
            </a:p>
          </p:txBody>
        </p:sp>
        <p:sp>
          <p:nvSpPr>
            <p:cNvPr id="37" name="TextBox 36">
              <a:extLst>
                <a:ext uri="{FF2B5EF4-FFF2-40B4-BE49-F238E27FC236}">
                  <a16:creationId xmlns:a16="http://schemas.microsoft.com/office/drawing/2014/main" id="{53CEF211-DE13-42B8-B1A7-FCB783DEF14F}"/>
                </a:ext>
              </a:extLst>
            </p:cNvPr>
            <p:cNvSpPr txBox="1"/>
            <p:nvPr/>
          </p:nvSpPr>
          <p:spPr>
            <a:xfrm>
              <a:off x="6023667"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5</a:t>
              </a:r>
            </a:p>
          </p:txBody>
        </p:sp>
        <p:sp>
          <p:nvSpPr>
            <p:cNvPr id="39" name="TextBox 38">
              <a:extLst>
                <a:ext uri="{FF2B5EF4-FFF2-40B4-BE49-F238E27FC236}">
                  <a16:creationId xmlns:a16="http://schemas.microsoft.com/office/drawing/2014/main" id="{EF90754F-DD39-4B34-AA12-F499A6D8C144}"/>
                </a:ext>
              </a:extLst>
            </p:cNvPr>
            <p:cNvSpPr txBox="1"/>
            <p:nvPr/>
          </p:nvSpPr>
          <p:spPr>
            <a:xfrm>
              <a:off x="690106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6</a:t>
              </a:r>
            </a:p>
          </p:txBody>
        </p:sp>
      </p:grpSp>
      <p:grpSp>
        <p:nvGrpSpPr>
          <p:cNvPr id="48" name="Group 47">
            <a:extLst>
              <a:ext uri="{FF2B5EF4-FFF2-40B4-BE49-F238E27FC236}">
                <a16:creationId xmlns:a16="http://schemas.microsoft.com/office/drawing/2014/main" id="{994045CF-A5EC-4C18-93F3-954271AA93D4}"/>
              </a:ext>
            </a:extLst>
          </p:cNvPr>
          <p:cNvGrpSpPr/>
          <p:nvPr/>
        </p:nvGrpSpPr>
        <p:grpSpPr>
          <a:xfrm>
            <a:off x="848492" y="5670050"/>
            <a:ext cx="5687938" cy="288147"/>
            <a:chOff x="1534292" y="4818556"/>
            <a:chExt cx="5687938" cy="288147"/>
          </a:xfrm>
        </p:grpSpPr>
        <p:sp>
          <p:nvSpPr>
            <p:cNvPr id="49" name="TextBox 48">
              <a:extLst>
                <a:ext uri="{FF2B5EF4-FFF2-40B4-BE49-F238E27FC236}">
                  <a16:creationId xmlns:a16="http://schemas.microsoft.com/office/drawing/2014/main" id="{AF2F724F-287E-4293-94B8-7FEA08911E17}"/>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6425</a:t>
              </a:r>
            </a:p>
          </p:txBody>
        </p:sp>
        <p:sp>
          <p:nvSpPr>
            <p:cNvPr id="50" name="TextBox 49">
              <a:extLst>
                <a:ext uri="{FF2B5EF4-FFF2-40B4-BE49-F238E27FC236}">
                  <a16:creationId xmlns:a16="http://schemas.microsoft.com/office/drawing/2014/main" id="{5404D37D-9724-4574-B153-6FBBD987D2F2}"/>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6177</a:t>
              </a:r>
            </a:p>
          </p:txBody>
        </p:sp>
        <p:sp>
          <p:nvSpPr>
            <p:cNvPr id="51" name="TextBox 50">
              <a:extLst>
                <a:ext uri="{FF2B5EF4-FFF2-40B4-BE49-F238E27FC236}">
                  <a16:creationId xmlns:a16="http://schemas.microsoft.com/office/drawing/2014/main" id="{9AD867FA-717D-4DBC-8D90-F763EF0E6253}"/>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5870</a:t>
              </a:r>
            </a:p>
          </p:txBody>
        </p:sp>
        <p:sp>
          <p:nvSpPr>
            <p:cNvPr id="52" name="TextBox 51">
              <a:extLst>
                <a:ext uri="{FF2B5EF4-FFF2-40B4-BE49-F238E27FC236}">
                  <a16:creationId xmlns:a16="http://schemas.microsoft.com/office/drawing/2014/main" id="{25DA668D-720D-4C0F-B323-EEE465B83CB0}"/>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5413</a:t>
              </a:r>
            </a:p>
          </p:txBody>
        </p:sp>
        <p:sp>
          <p:nvSpPr>
            <p:cNvPr id="53" name="TextBox 52">
              <a:extLst>
                <a:ext uri="{FF2B5EF4-FFF2-40B4-BE49-F238E27FC236}">
                  <a16:creationId xmlns:a16="http://schemas.microsoft.com/office/drawing/2014/main" id="{83EC5F89-03C0-4757-BEA0-35095D93123D}"/>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4863</a:t>
              </a:r>
            </a:p>
          </p:txBody>
        </p:sp>
        <p:sp>
          <p:nvSpPr>
            <p:cNvPr id="54" name="TextBox 53">
              <a:extLst>
                <a:ext uri="{FF2B5EF4-FFF2-40B4-BE49-F238E27FC236}">
                  <a16:creationId xmlns:a16="http://schemas.microsoft.com/office/drawing/2014/main" id="{8A5D75C3-0C94-4589-9C49-2083CF752D58}"/>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4023</a:t>
              </a:r>
            </a:p>
          </p:txBody>
        </p:sp>
        <p:sp>
          <p:nvSpPr>
            <p:cNvPr id="55" name="TextBox 54">
              <a:extLst>
                <a:ext uri="{FF2B5EF4-FFF2-40B4-BE49-F238E27FC236}">
                  <a16:creationId xmlns:a16="http://schemas.microsoft.com/office/drawing/2014/main" id="{3F16A135-762B-4E6C-A2B9-3E1F580361EC}"/>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2676</a:t>
              </a:r>
            </a:p>
          </p:txBody>
        </p:sp>
      </p:grpSp>
      <p:grpSp>
        <p:nvGrpSpPr>
          <p:cNvPr id="56" name="Group 55">
            <a:extLst>
              <a:ext uri="{FF2B5EF4-FFF2-40B4-BE49-F238E27FC236}">
                <a16:creationId xmlns:a16="http://schemas.microsoft.com/office/drawing/2014/main" id="{7ED42EBE-456C-44F1-B37A-AE69E86D5C15}"/>
              </a:ext>
            </a:extLst>
          </p:cNvPr>
          <p:cNvGrpSpPr/>
          <p:nvPr/>
        </p:nvGrpSpPr>
        <p:grpSpPr>
          <a:xfrm>
            <a:off x="848492" y="5955800"/>
            <a:ext cx="5687938" cy="288147"/>
            <a:chOff x="1534292" y="4818556"/>
            <a:chExt cx="5687938" cy="288147"/>
          </a:xfrm>
        </p:grpSpPr>
        <p:sp>
          <p:nvSpPr>
            <p:cNvPr id="57" name="TextBox 56">
              <a:extLst>
                <a:ext uri="{FF2B5EF4-FFF2-40B4-BE49-F238E27FC236}">
                  <a16:creationId xmlns:a16="http://schemas.microsoft.com/office/drawing/2014/main" id="{B0D31C78-8635-47B2-B39B-625F429A26CF}"/>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6410</a:t>
              </a:r>
            </a:p>
          </p:txBody>
        </p:sp>
        <p:sp>
          <p:nvSpPr>
            <p:cNvPr id="58" name="TextBox 57">
              <a:extLst>
                <a:ext uri="{FF2B5EF4-FFF2-40B4-BE49-F238E27FC236}">
                  <a16:creationId xmlns:a16="http://schemas.microsoft.com/office/drawing/2014/main" id="{2347636B-6D6B-4398-936D-2209CB6A1617}"/>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6120</a:t>
              </a:r>
            </a:p>
          </p:txBody>
        </p:sp>
        <p:sp>
          <p:nvSpPr>
            <p:cNvPr id="59" name="TextBox 58">
              <a:extLst>
                <a:ext uri="{FF2B5EF4-FFF2-40B4-BE49-F238E27FC236}">
                  <a16:creationId xmlns:a16="http://schemas.microsoft.com/office/drawing/2014/main" id="{560D1C90-5002-4444-ADE3-9973C597E754}"/>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5790</a:t>
              </a:r>
            </a:p>
          </p:txBody>
        </p:sp>
        <p:sp>
          <p:nvSpPr>
            <p:cNvPr id="60" name="TextBox 59">
              <a:extLst>
                <a:ext uri="{FF2B5EF4-FFF2-40B4-BE49-F238E27FC236}">
                  <a16:creationId xmlns:a16="http://schemas.microsoft.com/office/drawing/2014/main" id="{7567DC78-054A-4AB7-84ED-EFCC103C1BEF}"/>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5302</a:t>
              </a:r>
            </a:p>
          </p:txBody>
        </p:sp>
        <p:sp>
          <p:nvSpPr>
            <p:cNvPr id="61" name="TextBox 60">
              <a:extLst>
                <a:ext uri="{FF2B5EF4-FFF2-40B4-BE49-F238E27FC236}">
                  <a16:creationId xmlns:a16="http://schemas.microsoft.com/office/drawing/2014/main" id="{613828C8-F7E3-4882-842C-EAC74B74F421}"/>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4729</a:t>
              </a:r>
            </a:p>
          </p:txBody>
        </p:sp>
        <p:sp>
          <p:nvSpPr>
            <p:cNvPr id="62" name="TextBox 61">
              <a:extLst>
                <a:ext uri="{FF2B5EF4-FFF2-40B4-BE49-F238E27FC236}">
                  <a16:creationId xmlns:a16="http://schemas.microsoft.com/office/drawing/2014/main" id="{977E44D2-4DCC-4750-BA0A-3F9A513C15D4}"/>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3966</a:t>
              </a:r>
            </a:p>
          </p:txBody>
        </p:sp>
        <p:sp>
          <p:nvSpPr>
            <p:cNvPr id="63" name="TextBox 62">
              <a:extLst>
                <a:ext uri="{FF2B5EF4-FFF2-40B4-BE49-F238E27FC236}">
                  <a16:creationId xmlns:a16="http://schemas.microsoft.com/office/drawing/2014/main" id="{DB354D75-D221-4438-8BA0-27B5F404152D}"/>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2686</a:t>
              </a:r>
            </a:p>
          </p:txBody>
        </p:sp>
      </p:grpSp>
      <p:sp>
        <p:nvSpPr>
          <p:cNvPr id="1024" name="Graphic 46">
            <a:extLst>
              <a:ext uri="{FF2B5EF4-FFF2-40B4-BE49-F238E27FC236}">
                <a16:creationId xmlns:a16="http://schemas.microsoft.com/office/drawing/2014/main" id="{091ADCA0-6644-4B7B-BA94-E0D7EA28003C}"/>
              </a:ext>
            </a:extLst>
          </p:cNvPr>
          <p:cNvSpPr/>
          <p:nvPr/>
        </p:nvSpPr>
        <p:spPr>
          <a:xfrm>
            <a:off x="1091930" y="2274599"/>
            <a:ext cx="5206332" cy="567707"/>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43875" h="895350">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283765"/>
                </a:lnTo>
                <a:lnTo>
                  <a:pt x="2884427" y="283765"/>
                </a:lnTo>
                <a:lnTo>
                  <a:pt x="2884427" y="258818"/>
                </a:lnTo>
                <a:lnTo>
                  <a:pt x="2653665" y="258818"/>
                </a:lnTo>
                <a:lnTo>
                  <a:pt x="2653665" y="236991"/>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B60D27"/>
              </a:solidFill>
              <a:effectLst/>
              <a:uLnTx/>
              <a:uFillTx/>
              <a:latin typeface="Arial" charset="0"/>
              <a:ea typeface="+mn-ea"/>
              <a:cs typeface="Arial" charset="0"/>
            </a:endParaRPr>
          </a:p>
        </p:txBody>
      </p:sp>
      <p:graphicFrame>
        <p:nvGraphicFramePr>
          <p:cNvPr id="65"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1875971862"/>
              </p:ext>
            </p:extLst>
          </p:nvPr>
        </p:nvGraphicFramePr>
        <p:xfrm>
          <a:off x="4009613" y="3081609"/>
          <a:ext cx="4932364" cy="1765605"/>
        </p:xfrm>
        <a:graphic>
          <a:graphicData uri="http://schemas.openxmlformats.org/drawingml/2006/table">
            <a:tbl>
              <a:tblPr firstRow="1" bandRow="1">
                <a:tableStyleId>{69012ECD-51FC-41F1-AA8D-1B2483CD663E}</a:tableStyleId>
              </a:tblPr>
              <a:tblGrid>
                <a:gridCol w="1546164">
                  <a:extLst>
                    <a:ext uri="{9D8B030D-6E8A-4147-A177-3AD203B41FA5}">
                      <a16:colId xmlns:a16="http://schemas.microsoft.com/office/drawing/2014/main" val="3677245226"/>
                    </a:ext>
                  </a:extLst>
                </a:gridCol>
                <a:gridCol w="1693100">
                  <a:extLst>
                    <a:ext uri="{9D8B030D-6E8A-4147-A177-3AD203B41FA5}">
                      <a16:colId xmlns:a16="http://schemas.microsoft.com/office/drawing/2014/main" val="510535110"/>
                    </a:ext>
                  </a:extLst>
                </a:gridCol>
                <a:gridCol w="1693100">
                  <a:extLst>
                    <a:ext uri="{9D8B030D-6E8A-4147-A177-3AD203B41FA5}">
                      <a16:colId xmlns:a16="http://schemas.microsoft.com/office/drawing/2014/main" val="20002"/>
                    </a:ext>
                  </a:extLst>
                </a:gridCol>
              </a:tblGrid>
              <a:tr h="401194">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B60D27"/>
                          </a:solidFill>
                        </a:rPr>
                        <a:t>3 个月化疗</a:t>
                      </a:r>
                    </a:p>
                    <a:p>
                      <a:pPr algn="ctr"/>
                      <a:r>
                        <a:rPr lang="zh-CN" sz="1200">
                          <a:solidFill>
                            <a:srgbClr val="B60D27"/>
                          </a:solidFill>
                        </a:rPr>
                        <a:t> (n=6425)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accent2"/>
                          </a:solidFill>
                        </a:rPr>
                        <a:t>6 个月</a:t>
                      </a:r>
                      <a:r>
                        <a:rPr lang="zh-CN" sz="1200" baseline="0">
                          <a:solidFill>
                            <a:schemeClr val="accent2"/>
                          </a:solidFill>
                        </a:rPr>
                        <a:t>化疗</a:t>
                      </a:r>
                    </a:p>
                    <a:p>
                      <a:pPr algn="ctr"/>
                      <a:r>
                        <a:rPr lang="zh-CN" sz="1200">
                          <a:solidFill>
                            <a:schemeClr val="accent2"/>
                          </a:solidFill>
                        </a:rPr>
                        <a:t> (n=6410)</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事件，n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1314 (20.5)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1270 (19.8)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65569">
                <a:tc>
                  <a:txBody>
                    <a:bodyPr/>
                    <a:lstStyle/>
                    <a:p>
                      <a:r>
                        <a:rPr lang="zh-CN" sz="1200"/>
                        <a:t>5 年 OS，</a:t>
                      </a:r>
                      <a:r>
                        <a:rPr lang="zh-CN" sz="1200" baseline="0"/>
                        <a:t>%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82.4</a:t>
                      </a:r>
                      <a:r>
                        <a:rPr lang="zh-CN" sz="1200" baseline="0">
                          <a:solidFill>
                            <a:schemeClr val="tx1"/>
                          </a:solidFill>
                        </a:rPr>
                        <a:t> (81.4, 83.3)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82.8 (81.8, 83.8)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65569">
                <a:tc>
                  <a:txBody>
                    <a:bodyPr/>
                    <a:lstStyle/>
                    <a:p>
                      <a:r>
                        <a:rPr lang="zh-CN" sz="1200"/>
                        <a:t>∆OS, % (95%</a:t>
                      </a:r>
                      <a:r>
                        <a:rPr lang="zh-CN" sz="1200" baseline="0"/>
                        <a:t>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-0.4 (-2.4, 1.5)</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l" rtl="0"/>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65569">
                <a:tc>
                  <a:txBody>
                    <a:bodyPr/>
                    <a:lstStyle/>
                    <a:p>
                      <a:r>
                        <a:rPr lang="zh-CN" sz="1200"/>
                        <a:t>HR</a:t>
                      </a:r>
                      <a:r>
                        <a:rPr lang="zh-CN" sz="1200" baseline="0"/>
                        <a:t>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1.02 (0.95, 1.11)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l" rtl="0"/>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p 值*</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0.0583</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bl>
          </a:graphicData>
        </a:graphic>
      </p:graphicFrame>
      <p:sp>
        <p:nvSpPr>
          <p:cNvPr id="66" name="Graphic 46">
            <a:extLst>
              <a:ext uri="{FF2B5EF4-FFF2-40B4-BE49-F238E27FC236}">
                <a16:creationId xmlns:a16="http://schemas.microsoft.com/office/drawing/2014/main" id="{E47585FC-3EEA-488B-B5BA-BE784A126CCB}"/>
              </a:ext>
            </a:extLst>
          </p:cNvPr>
          <p:cNvSpPr/>
          <p:nvPr/>
        </p:nvSpPr>
        <p:spPr>
          <a:xfrm>
            <a:off x="1094761" y="2284877"/>
            <a:ext cx="5211027" cy="573385"/>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283765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46655 w 8151219"/>
              <a:gd name="connsiteY58" fmla="*/ 265268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51219" h="904305">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304972"/>
                </a:lnTo>
                <a:lnTo>
                  <a:pt x="2884427" y="283765"/>
                </a:lnTo>
                <a:lnTo>
                  <a:pt x="2898450" y="294164"/>
                </a:lnTo>
                <a:lnTo>
                  <a:pt x="2653665" y="258818"/>
                </a:lnTo>
                <a:lnTo>
                  <a:pt x="2646655" y="265268"/>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317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64" name="TextBox 63">
            <a:extLst>
              <a:ext uri="{FF2B5EF4-FFF2-40B4-BE49-F238E27FC236}">
                <a16:creationId xmlns:a16="http://schemas.microsoft.com/office/drawing/2014/main" id="{D0862EA0-E604-43E5-8CF8-1C056B2BC8A6}"/>
              </a:ext>
            </a:extLst>
          </p:cNvPr>
          <p:cNvSpPr txBox="1"/>
          <p:nvPr/>
        </p:nvSpPr>
        <p:spPr>
          <a:xfrm>
            <a:off x="-84063" y="5391836"/>
            <a:ext cx="1474317" cy="37484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a:ea typeface="SimSun"/>
                <a:cs typeface="Arial"/>
              </a:rPr>
              <a:t>面临风险的人数</a:t>
            </a:r>
          </a:p>
        </p:txBody>
      </p:sp>
    </p:spTree>
    <p:extLst>
      <p:ext uri="{BB962C8B-B14F-4D97-AF65-F5344CB8AC3E}">
        <p14:creationId xmlns:p14="http://schemas.microsoft.com/office/powerpoint/2010/main" val="9966737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zh-CN" dirty="0"/>
              <a:t>4004：为期三个月对比六个月的奥沙利铂和氟嘧啶辅助 (adj) 疗法用于 III 期结肠癌 (CC) 患者的总生存期 (OS) 和长期无病生存期 (DFS)：国际辅助化疗持续时间评估 (IDEA) 合作的最终结</a:t>
            </a:r>
            <a:r>
              <a:rPr lang="zh-CN" dirty="0" smtClean="0"/>
              <a:t>果</a:t>
            </a:r>
            <a:r>
              <a:rPr lang="en-GB" altLang="zh-CN" dirty="0" smtClean="0"/>
              <a:t> </a:t>
            </a:r>
            <a:r>
              <a:rPr lang="zh-CN" dirty="0" smtClean="0"/>
              <a:t>–</a:t>
            </a:r>
            <a:r>
              <a:rPr lang="en-GB" altLang="zh-CN" dirty="0" smtClean="0"/>
              <a:t> </a:t>
            </a:r>
            <a:r>
              <a:rPr lang="zh-CN" dirty="0" smtClean="0"/>
              <a:t>S</a:t>
            </a:r>
            <a:r>
              <a:rPr lang="zh-CN" dirty="0"/>
              <a:t>obrero AF 等人</a:t>
            </a:r>
          </a:p>
        </p:txBody>
      </p:sp>
      <p:sp>
        <p:nvSpPr>
          <p:cNvPr id="3" name="Content Placeholder 2"/>
          <p:cNvSpPr>
            <a:spLocks noGrp="1"/>
          </p:cNvSpPr>
          <p:nvPr>
            <p:ph idx="1"/>
          </p:nvPr>
        </p:nvSpPr>
        <p:spPr/>
        <p:txBody>
          <a:bodyPr/>
          <a:lstStyle/>
          <a:p>
            <a:pPr marL="0" indent="0">
              <a:buNone/>
            </a:pPr>
            <a:r>
              <a:rPr lang="zh-CN" b="1"/>
              <a:t>关键结果（续）</a:t>
            </a:r>
          </a:p>
          <a:p>
            <a:endParaRPr lang="en-US" dirty="0"/>
          </a:p>
        </p:txBody>
      </p:sp>
      <p:sp>
        <p:nvSpPr>
          <p:cNvPr id="10" name="Text Placeholder 9"/>
          <p:cNvSpPr>
            <a:spLocks noGrp="1"/>
          </p:cNvSpPr>
          <p:nvPr>
            <p:ph type="body" sz="quarter" idx="10"/>
          </p:nvPr>
        </p:nvSpPr>
        <p:spPr/>
        <p:txBody>
          <a:bodyPr/>
          <a:lstStyle/>
          <a:p>
            <a:r>
              <a:rPr lang="zh-CN"/>
              <a:t>*3 个月 vs. 6 个月</a:t>
            </a:r>
          </a:p>
        </p:txBody>
      </p:sp>
      <p:sp>
        <p:nvSpPr>
          <p:cNvPr id="5" name="Text Placeholder 4"/>
          <p:cNvSpPr>
            <a:spLocks noGrp="1"/>
          </p:cNvSpPr>
          <p:nvPr>
            <p:ph type="body" sz="quarter" idx="11"/>
          </p:nvPr>
        </p:nvSpPr>
        <p:spPr/>
        <p:txBody>
          <a:bodyPr/>
          <a:lstStyle/>
          <a:p>
            <a:r>
              <a:rPr lang="zh-CN"/>
              <a:t>Sobrero AF, et al.J Clin Oncol 2020;38(suppl);abstr 4004</a:t>
            </a:r>
          </a:p>
        </p:txBody>
      </p:sp>
      <p:graphicFrame>
        <p:nvGraphicFramePr>
          <p:cNvPr id="7" name="Group 88"/>
          <p:cNvGraphicFramePr>
            <a:graphicFrameLocks noGrp="1"/>
          </p:cNvGraphicFramePr>
          <p:nvPr>
            <p:extLst>
              <p:ext uri="{D42A27DB-BD31-4B8C-83A1-F6EECF244321}">
                <p14:modId xmlns:p14="http://schemas.microsoft.com/office/powerpoint/2010/main" val="1093909866"/>
              </p:ext>
            </p:extLst>
          </p:nvPr>
        </p:nvGraphicFramePr>
        <p:xfrm>
          <a:off x="389951" y="1805944"/>
          <a:ext cx="8364099" cy="3079496"/>
        </p:xfrm>
        <a:graphic>
          <a:graphicData uri="http://schemas.openxmlformats.org/drawingml/2006/table">
            <a:tbl>
              <a:tblPr firstRow="1" bandRow="1">
                <a:tableStyleId>{69012ECD-51FC-41F1-AA8D-1B2483CD663E}</a:tableStyleId>
              </a:tblPr>
              <a:tblGrid>
                <a:gridCol w="1383879">
                  <a:extLst>
                    <a:ext uri="{9D8B030D-6E8A-4147-A177-3AD203B41FA5}">
                      <a16:colId xmlns:a16="http://schemas.microsoft.com/office/drawing/2014/main" val="20000"/>
                    </a:ext>
                  </a:extLst>
                </a:gridCol>
                <a:gridCol w="1874033">
                  <a:extLst>
                    <a:ext uri="{9D8B030D-6E8A-4147-A177-3AD203B41FA5}">
                      <a16:colId xmlns:a16="http://schemas.microsoft.com/office/drawing/2014/main" val="2087864219"/>
                    </a:ext>
                  </a:extLst>
                </a:gridCol>
                <a:gridCol w="1592605">
                  <a:extLst>
                    <a:ext uri="{9D8B030D-6E8A-4147-A177-3AD203B41FA5}">
                      <a16:colId xmlns:a16="http://schemas.microsoft.com/office/drawing/2014/main" val="3397994981"/>
                    </a:ext>
                  </a:extLst>
                </a:gridCol>
                <a:gridCol w="1756791">
                  <a:extLst>
                    <a:ext uri="{9D8B030D-6E8A-4147-A177-3AD203B41FA5}">
                      <a16:colId xmlns:a16="http://schemas.microsoft.com/office/drawing/2014/main" val="1064626700"/>
                    </a:ext>
                  </a:extLst>
                </a:gridCol>
                <a:gridCol w="1756791">
                  <a:extLst>
                    <a:ext uri="{9D8B030D-6E8A-4147-A177-3AD203B41FA5}">
                      <a16:colId xmlns:a16="http://schemas.microsoft.com/office/drawing/2014/main" val="20004"/>
                    </a:ext>
                  </a:extLst>
                </a:gridCol>
              </a:tblGrid>
              <a:tr h="469877">
                <a:tc rowSpan="2"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OS（按亚组）</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5 年 OS, %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HR* (95% 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469877">
                <a:tc gridSpan="2"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3 个</a:t>
                      </a:r>
                      <a:r>
                        <a:rPr kumimoji="0" lang="zh-CN" sz="1400" b="1" i="0" u="none" strike="noStrike" cap="none" normalizeH="0" baseline="0" noProof="0" dirty="0" smtClean="0">
                          <a:ln>
                            <a:noFill/>
                          </a:ln>
                          <a:solidFill>
                            <a:schemeClr val="tx2"/>
                          </a:solidFill>
                          <a:latin typeface="+mn-lt"/>
                          <a:ea typeface="SimSun"/>
                          <a:cs typeface="Arial" charset="0"/>
                        </a:rPr>
                        <a:t>月</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(n=249)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6 个</a:t>
                      </a:r>
                      <a:r>
                        <a:rPr kumimoji="0" lang="zh-CN" sz="1400" b="1" i="0" u="none" strike="noStrike" cap="none" normalizeH="0" baseline="0" noProof="0" dirty="0" smtClean="0">
                          <a:ln>
                            <a:noFill/>
                          </a:ln>
                          <a:solidFill>
                            <a:schemeClr val="tx2"/>
                          </a:solidFill>
                          <a:latin typeface="+mn-lt"/>
                          <a:ea typeface="SimSun"/>
                          <a:cs typeface="Arial" charset="0"/>
                        </a:rPr>
                        <a:t>月</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(n=250)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5833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治疗方案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CAPOX</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82.1 (80.5, 83.6)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82.6 (81.3, 83.8)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81.2 (79.7, 82.9)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83.8 (82.6, 85.0)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0.96 (0.85, 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1.07 (0.97, 1.18)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6020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风险组</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低风险 (T1-3, N1)</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高风险 (T4, N2)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89.6 (88.6, 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72.0 (70.3, 73.8)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88.9 (87.8, 90.0)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74.1 (72.4, 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0.95 (0.84,1.08)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1.08 (0.98, 1.19)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4698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0" i="0" u="none" strike="noStrike" cap="none" normalizeH="0" baseline="0" noProof="0">
                          <a:ln>
                            <a:noFill/>
                          </a:ln>
                          <a:solidFill>
                            <a:srgbClr val="4D4D4D"/>
                          </a:solidFill>
                          <a:latin typeface="+mn-lt"/>
                          <a:ea typeface="SimSun"/>
                          <a:cs typeface="Arial" charset="0"/>
                        </a:rPr>
                        <a:t>治疗方案/风险</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CAPOX，低风险</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CAPOX，高风险</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FOLFOX，低风险</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FOLFOX，高风险</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90.4 (88.9, 92.0)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71.4 (68.7, 74.2)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89.1 (87.8,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72.5 (70.2, 74.9)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88.1 (86.3, 89.8)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72.4 (69.7, 75.2)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89.4 (88.1, 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75.3 (73.1, 77.6)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0.85 (0.69, 1.04)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1.03 (0.89, 1.20)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1.02 (0.87, 1.19)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1.12 (0.98, 1.27)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025826392"/>
                  </a:ext>
                </a:extLst>
              </a:tr>
            </a:tbl>
          </a:graphicData>
        </a:graphic>
      </p:graphicFrame>
    </p:spTree>
    <p:extLst>
      <p:ext uri="{BB962C8B-B14F-4D97-AF65-F5344CB8AC3E}">
        <p14:creationId xmlns:p14="http://schemas.microsoft.com/office/powerpoint/2010/main" val="29321615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4500：曲妥珠单抗联合三联疗法用于治疗伴有 HER2 过表达的食管腺癌：NRG 肿瘤学/RTOG 1010 </a:t>
            </a:r>
            <a:r>
              <a:rPr lang="zh-CN" dirty="0" smtClean="0"/>
              <a:t>– </a:t>
            </a:r>
            <a:r>
              <a:rPr lang="zh-CN" dirty="0"/>
              <a:t>Safran H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dirty="0"/>
          </a:p>
        </p:txBody>
      </p:sp>
      <p:sp>
        <p:nvSpPr>
          <p:cNvPr id="5" name="Text Placeholder 4"/>
          <p:cNvSpPr>
            <a:spLocks noGrp="1"/>
          </p:cNvSpPr>
          <p:nvPr>
            <p:ph type="body" sz="quarter" idx="11"/>
          </p:nvPr>
        </p:nvSpPr>
        <p:spPr/>
        <p:txBody>
          <a:bodyPr/>
          <a:lstStyle/>
          <a:p>
            <a:r>
              <a:rPr lang="zh-CN"/>
              <a:t>Safron H, et al.J Clin Oncol 2020;38(suppl);abstr 4500</a:t>
            </a:r>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3046024829"/>
              </p:ext>
            </p:extLst>
          </p:nvPr>
        </p:nvGraphicFramePr>
        <p:xfrm>
          <a:off x="3944391" y="1828516"/>
          <a:ext cx="45900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249680">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accent3"/>
                          </a:solidFill>
                        </a:rPr>
                        <a:t>曲妥珠单抗 + CRT (n=98)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accent2"/>
                          </a:solidFill>
                        </a:rPr>
                        <a:t>CRT</a:t>
                      </a:r>
                    </a:p>
                    <a:p>
                      <a:pPr algn="ctr"/>
                      <a:r>
                        <a:rPr lang="zh-CN" sz="120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zh-CN" sz="1200">
                          <a:solidFill>
                            <a:schemeClr val="tx1"/>
                          </a:solidFill>
                        </a:rPr>
                        <a:t>事件 (n)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68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67</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zh-CN" sz="1200">
                          <a:solidFill>
                            <a:schemeClr val="tx1"/>
                          </a:solidFill>
                        </a:rPr>
                        <a:t>mDFS，</a:t>
                      </a:r>
                      <a:r>
                        <a:rPr lang="zh-CN" sz="1200" baseline="0">
                          <a:solidFill>
                            <a:schemeClr val="tx1"/>
                          </a:solidFill>
                        </a:rPr>
                        <a:t>月</a:t>
                      </a:r>
                      <a:r>
                        <a:rPr lang="zh-CN" sz="1200">
                          <a:solidFill>
                            <a:schemeClr val="tx1"/>
                          </a:solidFill>
                        </a:rPr>
                        <a:t> (95% CI)</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19.6 (13.5, 26.2)</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14.2 (10.5，23.0)</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zh-CN" sz="1200">
                          <a:solidFill>
                            <a:schemeClr val="tx1"/>
                          </a:solidFill>
                        </a:rPr>
                        <a:t>HR (95% 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0.97 (0.69，1.36)</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zh-CN" sz="1200">
                          <a:solidFill>
                            <a:schemeClr val="tx1"/>
                          </a:solidFill>
                        </a:rPr>
                        <a:t>分层的 p 值（双侧）</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0.85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 name="TextBox 7"/>
          <p:cNvSpPr txBox="1"/>
          <p:nvPr/>
        </p:nvSpPr>
        <p:spPr>
          <a:xfrm>
            <a:off x="4275285" y="1468579"/>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DFS</a:t>
            </a:r>
          </a:p>
        </p:txBody>
      </p:sp>
      <p:sp>
        <p:nvSpPr>
          <p:cNvPr id="10" name="Freeform 21">
            <a:extLst>
              <a:ext uri="{FF2B5EF4-FFF2-40B4-BE49-F238E27FC236}">
                <a16:creationId xmlns:a16="http://schemas.microsoft.com/office/drawing/2014/main" id="{72A01B10-1A45-4D1B-A130-53A41CB02AFB}"/>
              </a:ext>
            </a:extLst>
          </p:cNvPr>
          <p:cNvSpPr>
            <a:spLocks/>
          </p:cNvSpPr>
          <p:nvPr/>
        </p:nvSpPr>
        <p:spPr bwMode="auto">
          <a:xfrm>
            <a:off x="1667861" y="2401164"/>
            <a:ext cx="4678364"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1064" name="Group 1063">
            <a:extLst>
              <a:ext uri="{FF2B5EF4-FFF2-40B4-BE49-F238E27FC236}">
                <a16:creationId xmlns:a16="http://schemas.microsoft.com/office/drawing/2014/main" id="{601ECF92-0CBB-4C52-B00C-9486557AB557}"/>
              </a:ext>
            </a:extLst>
          </p:cNvPr>
          <p:cNvGrpSpPr/>
          <p:nvPr/>
        </p:nvGrpSpPr>
        <p:grpSpPr>
          <a:xfrm>
            <a:off x="943304" y="2262492"/>
            <a:ext cx="717014" cy="2411968"/>
            <a:chOff x="771854" y="2262492"/>
            <a:chExt cx="717014" cy="2411968"/>
          </a:xfrm>
        </p:grpSpPr>
        <p:sp>
          <p:nvSpPr>
            <p:cNvPr id="17" name="TextBox 19">
              <a:extLst>
                <a:ext uri="{FF2B5EF4-FFF2-40B4-BE49-F238E27FC236}">
                  <a16:creationId xmlns:a16="http://schemas.microsoft.com/office/drawing/2014/main" id="{1D141DEC-39F1-4F3F-A492-7B38EAB85E95}"/>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100</a:t>
              </a:r>
            </a:p>
          </p:txBody>
        </p:sp>
        <p:sp>
          <p:nvSpPr>
            <p:cNvPr id="9" name="TextBox 18">
              <a:extLst>
                <a:ext uri="{FF2B5EF4-FFF2-40B4-BE49-F238E27FC236}">
                  <a16:creationId xmlns:a16="http://schemas.microsoft.com/office/drawing/2014/main" id="{0FBA1514-940B-4A12-83F1-5BFA20749562}"/>
                </a:ext>
              </a:extLst>
            </p:cNvPr>
            <p:cNvSpPr txBox="1"/>
            <p:nvPr/>
          </p:nvSpPr>
          <p:spPr>
            <a:xfrm rot="16200000">
              <a:off x="584944" y="3317393"/>
              <a:ext cx="64657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300" b="0" i="0" u="none" strike="noStrike" cap="none" normalizeH="0" baseline="0" dirty="0">
                  <a:ln>
                    <a:noFill/>
                  </a:ln>
                  <a:solidFill>
                    <a:srgbClr val="4D4D4D"/>
                  </a:solidFill>
                  <a:uLnTx/>
                  <a:uFillTx/>
                  <a:latin typeface="Arial"/>
                  <a:ea typeface="SimSun"/>
                  <a:cs typeface="Arial"/>
                </a:rPr>
                <a:t>DFS, %</a:t>
              </a:r>
            </a:p>
          </p:txBody>
        </p:sp>
        <p:sp>
          <p:nvSpPr>
            <p:cNvPr id="18" name="TextBox 20">
              <a:extLst>
                <a:ext uri="{FF2B5EF4-FFF2-40B4-BE49-F238E27FC236}">
                  <a16:creationId xmlns:a16="http://schemas.microsoft.com/office/drawing/2014/main" id="{7BD7952C-FE4D-4D8E-85C3-FFED2D294D9F}"/>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80</a:t>
              </a:r>
            </a:p>
          </p:txBody>
        </p:sp>
        <p:sp>
          <p:nvSpPr>
            <p:cNvPr id="19" name="TextBox 21">
              <a:extLst>
                <a:ext uri="{FF2B5EF4-FFF2-40B4-BE49-F238E27FC236}">
                  <a16:creationId xmlns:a16="http://schemas.microsoft.com/office/drawing/2014/main" id="{3566084C-D0CB-4B46-9966-4B13ED217543}"/>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60</a:t>
              </a:r>
            </a:p>
          </p:txBody>
        </p:sp>
        <p:sp>
          <p:nvSpPr>
            <p:cNvPr id="20" name="TextBox 22">
              <a:extLst>
                <a:ext uri="{FF2B5EF4-FFF2-40B4-BE49-F238E27FC236}">
                  <a16:creationId xmlns:a16="http://schemas.microsoft.com/office/drawing/2014/main" id="{831199B4-EB03-460E-A535-3996B7B05DA2}"/>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40</a:t>
              </a:r>
            </a:p>
          </p:txBody>
        </p:sp>
        <p:sp>
          <p:nvSpPr>
            <p:cNvPr id="21" name="TextBox 23">
              <a:extLst>
                <a:ext uri="{FF2B5EF4-FFF2-40B4-BE49-F238E27FC236}">
                  <a16:creationId xmlns:a16="http://schemas.microsoft.com/office/drawing/2014/main" id="{A1CA84DC-5532-4ED3-9E0C-4B653A70EF35}"/>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20</a:t>
              </a:r>
            </a:p>
          </p:txBody>
        </p:sp>
        <p:sp>
          <p:nvSpPr>
            <p:cNvPr id="22" name="TextBox 24">
              <a:extLst>
                <a:ext uri="{FF2B5EF4-FFF2-40B4-BE49-F238E27FC236}">
                  <a16:creationId xmlns:a16="http://schemas.microsoft.com/office/drawing/2014/main" id="{B872FECA-E8E4-477F-85BC-8688F9F0CCEE}"/>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11" name="Line 6">
              <a:extLst>
                <a:ext uri="{FF2B5EF4-FFF2-40B4-BE49-F238E27FC236}">
                  <a16:creationId xmlns:a16="http://schemas.microsoft.com/office/drawing/2014/main" id="{2DD50DE9-8AD5-420D-B09E-21C7F85D8DE3}"/>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E4A4D831-0E96-495F-8FDE-001892253400}"/>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96138B71-1415-40F3-B2EE-37A5D1CF5FF0}"/>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02E6FC0B-A508-465F-93D4-7587A1718D9E}"/>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36D33E9C-369C-4A0D-B8AF-B76AED302903}"/>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1BE93FE4-BFFE-4C8F-8CF5-7C31C56461CB}"/>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6" name="Group 105">
            <a:extLst>
              <a:ext uri="{FF2B5EF4-FFF2-40B4-BE49-F238E27FC236}">
                <a16:creationId xmlns:a16="http://schemas.microsoft.com/office/drawing/2014/main" id="{66221E3F-0E40-43B9-B91F-F0519CC0985E}"/>
              </a:ext>
            </a:extLst>
          </p:cNvPr>
          <p:cNvGrpSpPr/>
          <p:nvPr/>
        </p:nvGrpSpPr>
        <p:grpSpPr>
          <a:xfrm>
            <a:off x="1585023" y="4539009"/>
            <a:ext cx="4887880" cy="317262"/>
            <a:chOff x="1526611" y="5196181"/>
            <a:chExt cx="4887880" cy="317262"/>
          </a:xfrm>
        </p:grpSpPr>
        <p:sp>
          <p:nvSpPr>
            <p:cNvPr id="23" name="Line 21">
              <a:extLst>
                <a:ext uri="{FF2B5EF4-FFF2-40B4-BE49-F238E27FC236}">
                  <a16:creationId xmlns:a16="http://schemas.microsoft.com/office/drawing/2014/main" id="{4AF17673-271E-447E-960D-3B8A79F04DEA}"/>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19">
              <a:extLst>
                <a:ext uri="{FF2B5EF4-FFF2-40B4-BE49-F238E27FC236}">
                  <a16:creationId xmlns:a16="http://schemas.microsoft.com/office/drawing/2014/main" id="{102F8D86-2ECA-4734-AF68-9D072CFD762E}"/>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21">
              <a:extLst>
                <a:ext uri="{FF2B5EF4-FFF2-40B4-BE49-F238E27FC236}">
                  <a16:creationId xmlns:a16="http://schemas.microsoft.com/office/drawing/2014/main" id="{0E8FF8F0-8213-4DA8-BE86-B167516B090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A26F58A5-0837-49D1-BE9B-25F398815521}"/>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F4C0E817-BCFB-4AE6-9819-7DA6847D5433}"/>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FB8788B5-3720-4291-A001-BBE1C93DB71F}"/>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19">
              <a:extLst>
                <a:ext uri="{FF2B5EF4-FFF2-40B4-BE49-F238E27FC236}">
                  <a16:creationId xmlns:a16="http://schemas.microsoft.com/office/drawing/2014/main" id="{F0DDF969-5422-492B-85BE-1A44E3E357EE}"/>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6A4FAD6F-A686-4C3B-840B-6EDF12A9E788}"/>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FE331A6F-606A-4BC0-AF83-BE91114C5FEB}"/>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1" name="Line 21">
              <a:extLst>
                <a:ext uri="{FF2B5EF4-FFF2-40B4-BE49-F238E27FC236}">
                  <a16:creationId xmlns:a16="http://schemas.microsoft.com/office/drawing/2014/main" id="{EDBE88DA-BE9D-4EE1-BC86-7A658F7A4A0F}"/>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3" name="Line 21">
              <a:extLst>
                <a:ext uri="{FF2B5EF4-FFF2-40B4-BE49-F238E27FC236}">
                  <a16:creationId xmlns:a16="http://schemas.microsoft.com/office/drawing/2014/main" id="{72570812-DF1D-41B6-BD2B-606BBD666952}"/>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4" name="Line 19">
              <a:extLst>
                <a:ext uri="{FF2B5EF4-FFF2-40B4-BE49-F238E27FC236}">
                  <a16:creationId xmlns:a16="http://schemas.microsoft.com/office/drawing/2014/main" id="{0326E984-09F0-4D10-BFC7-87A22E66B16C}"/>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5" name="Line 21">
              <a:extLst>
                <a:ext uri="{FF2B5EF4-FFF2-40B4-BE49-F238E27FC236}">
                  <a16:creationId xmlns:a16="http://schemas.microsoft.com/office/drawing/2014/main" id="{9A2F3462-7DF3-44AB-B76D-50F13836960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TextBox 26">
              <a:extLst>
                <a:ext uri="{FF2B5EF4-FFF2-40B4-BE49-F238E27FC236}">
                  <a16:creationId xmlns:a16="http://schemas.microsoft.com/office/drawing/2014/main" id="{E4600BF4-3F41-48AB-B399-02AE94E626C3}"/>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27" name="TextBox 28">
              <a:extLst>
                <a:ext uri="{FF2B5EF4-FFF2-40B4-BE49-F238E27FC236}">
                  <a16:creationId xmlns:a16="http://schemas.microsoft.com/office/drawing/2014/main" id="{E83BA307-B331-42DB-8569-9FF63FF22536}"/>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a:t>
              </a:r>
            </a:p>
          </p:txBody>
        </p:sp>
        <p:sp>
          <p:nvSpPr>
            <p:cNvPr id="28" name="TextBox 30">
              <a:extLst>
                <a:ext uri="{FF2B5EF4-FFF2-40B4-BE49-F238E27FC236}">
                  <a16:creationId xmlns:a16="http://schemas.microsoft.com/office/drawing/2014/main" id="{DE369F43-1E12-490E-AA90-122C5C58DEC8}"/>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12</a:t>
              </a:r>
            </a:p>
          </p:txBody>
        </p:sp>
        <p:sp>
          <p:nvSpPr>
            <p:cNvPr id="30" name="TextBox 30">
              <a:extLst>
                <a:ext uri="{FF2B5EF4-FFF2-40B4-BE49-F238E27FC236}">
                  <a16:creationId xmlns:a16="http://schemas.microsoft.com/office/drawing/2014/main" id="{A82E3539-832B-499B-8E9D-C6EF041C8EDD}"/>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18</a:t>
              </a:r>
            </a:p>
          </p:txBody>
        </p:sp>
        <p:sp>
          <p:nvSpPr>
            <p:cNvPr id="32" name="TextBox 30">
              <a:extLst>
                <a:ext uri="{FF2B5EF4-FFF2-40B4-BE49-F238E27FC236}">
                  <a16:creationId xmlns:a16="http://schemas.microsoft.com/office/drawing/2014/main" id="{0EA99DB4-5226-4CAE-B859-A0F2AD8FE96B}"/>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24</a:t>
              </a:r>
            </a:p>
          </p:txBody>
        </p:sp>
        <p:sp>
          <p:nvSpPr>
            <p:cNvPr id="36" name="TextBox 26">
              <a:extLst>
                <a:ext uri="{FF2B5EF4-FFF2-40B4-BE49-F238E27FC236}">
                  <a16:creationId xmlns:a16="http://schemas.microsoft.com/office/drawing/2014/main" id="{A0C1D186-A7BD-4F14-B9EC-C9789728B6D0}"/>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30</a:t>
              </a:r>
            </a:p>
          </p:txBody>
        </p:sp>
        <p:sp>
          <p:nvSpPr>
            <p:cNvPr id="37" name="TextBox 28">
              <a:extLst>
                <a:ext uri="{FF2B5EF4-FFF2-40B4-BE49-F238E27FC236}">
                  <a16:creationId xmlns:a16="http://schemas.microsoft.com/office/drawing/2014/main" id="{4DD3010C-3910-4D15-9E68-E787ED01E42D}"/>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36</a:t>
              </a:r>
            </a:p>
          </p:txBody>
        </p:sp>
        <p:sp>
          <p:nvSpPr>
            <p:cNvPr id="38" name="TextBox 30">
              <a:extLst>
                <a:ext uri="{FF2B5EF4-FFF2-40B4-BE49-F238E27FC236}">
                  <a16:creationId xmlns:a16="http://schemas.microsoft.com/office/drawing/2014/main" id="{9136057C-17C4-4E1B-9060-523E9374245B}"/>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42</a:t>
              </a:r>
            </a:p>
          </p:txBody>
        </p:sp>
        <p:sp>
          <p:nvSpPr>
            <p:cNvPr id="40" name="TextBox 30">
              <a:extLst>
                <a:ext uri="{FF2B5EF4-FFF2-40B4-BE49-F238E27FC236}">
                  <a16:creationId xmlns:a16="http://schemas.microsoft.com/office/drawing/2014/main" id="{9B6BD4CB-0C07-4BC2-8EAE-DE451B2EE65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48</a:t>
              </a:r>
            </a:p>
          </p:txBody>
        </p:sp>
        <p:sp>
          <p:nvSpPr>
            <p:cNvPr id="42" name="TextBox 30">
              <a:extLst>
                <a:ext uri="{FF2B5EF4-FFF2-40B4-BE49-F238E27FC236}">
                  <a16:creationId xmlns:a16="http://schemas.microsoft.com/office/drawing/2014/main" id="{959E2034-EF77-43B0-B5BC-EE578285E548}"/>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54</a:t>
              </a:r>
            </a:p>
          </p:txBody>
        </p:sp>
        <p:sp>
          <p:nvSpPr>
            <p:cNvPr id="46" name="TextBox 26">
              <a:extLst>
                <a:ext uri="{FF2B5EF4-FFF2-40B4-BE49-F238E27FC236}">
                  <a16:creationId xmlns:a16="http://schemas.microsoft.com/office/drawing/2014/main" id="{BC62D848-92AA-41FF-A6B4-6339729230C4}"/>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60</a:t>
              </a:r>
            </a:p>
          </p:txBody>
        </p:sp>
        <p:sp>
          <p:nvSpPr>
            <p:cNvPr id="47" name="TextBox 28">
              <a:extLst>
                <a:ext uri="{FF2B5EF4-FFF2-40B4-BE49-F238E27FC236}">
                  <a16:creationId xmlns:a16="http://schemas.microsoft.com/office/drawing/2014/main" id="{66A40D96-A684-4088-9574-922CFF3CA3C9}"/>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66</a:t>
              </a:r>
            </a:p>
          </p:txBody>
        </p:sp>
        <p:sp>
          <p:nvSpPr>
            <p:cNvPr id="76" name="TextBox 28">
              <a:extLst>
                <a:ext uri="{FF2B5EF4-FFF2-40B4-BE49-F238E27FC236}">
                  <a16:creationId xmlns:a16="http://schemas.microsoft.com/office/drawing/2014/main" id="{E038CBAF-2A38-433D-B2CD-DB51AF8EBAA2}"/>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72</a:t>
              </a:r>
            </a:p>
          </p:txBody>
        </p:sp>
      </p:grpSp>
      <p:sp>
        <p:nvSpPr>
          <p:cNvPr id="107" name="TextBox 106">
            <a:extLst>
              <a:ext uri="{FF2B5EF4-FFF2-40B4-BE49-F238E27FC236}">
                <a16:creationId xmlns:a16="http://schemas.microsoft.com/office/drawing/2014/main" id="{7F30EB2D-C9BC-4EF5-9BB2-0DD049581061}"/>
              </a:ext>
            </a:extLst>
          </p:cNvPr>
          <p:cNvSpPr txBox="1"/>
          <p:nvPr/>
        </p:nvSpPr>
        <p:spPr>
          <a:xfrm>
            <a:off x="2706796" y="4800599"/>
            <a:ext cx="2724079"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自随机分组以来的时间（月）</a:t>
            </a:r>
          </a:p>
        </p:txBody>
      </p:sp>
      <p:grpSp>
        <p:nvGrpSpPr>
          <p:cNvPr id="1027" name="Group 1026">
            <a:extLst>
              <a:ext uri="{FF2B5EF4-FFF2-40B4-BE49-F238E27FC236}">
                <a16:creationId xmlns:a16="http://schemas.microsoft.com/office/drawing/2014/main" id="{EA278FA7-2A11-4C07-9F38-AA137E57C6A1}"/>
              </a:ext>
            </a:extLst>
          </p:cNvPr>
          <p:cNvGrpSpPr/>
          <p:nvPr/>
        </p:nvGrpSpPr>
        <p:grpSpPr>
          <a:xfrm>
            <a:off x="1027380" y="5750045"/>
            <a:ext cx="5445523" cy="292388"/>
            <a:chOff x="968968" y="5730942"/>
            <a:chExt cx="5445523" cy="292388"/>
          </a:xfrm>
        </p:grpSpPr>
        <p:grpSp>
          <p:nvGrpSpPr>
            <p:cNvPr id="108" name="Group 107">
              <a:extLst>
                <a:ext uri="{FF2B5EF4-FFF2-40B4-BE49-F238E27FC236}">
                  <a16:creationId xmlns:a16="http://schemas.microsoft.com/office/drawing/2014/main" id="{ECC5ED37-12EC-4F91-9821-C9A3F484CA79}"/>
                </a:ext>
              </a:extLst>
            </p:cNvPr>
            <p:cNvGrpSpPr/>
            <p:nvPr/>
          </p:nvGrpSpPr>
          <p:grpSpPr>
            <a:xfrm>
              <a:off x="1480124" y="5740757"/>
              <a:ext cx="4934367" cy="272758"/>
              <a:chOff x="6874060" y="5067312"/>
              <a:chExt cx="4934367" cy="272758"/>
            </a:xfrm>
          </p:grpSpPr>
          <p:sp>
            <p:nvSpPr>
              <p:cNvPr id="123" name="TextBox 26">
                <a:extLst>
                  <a:ext uri="{FF2B5EF4-FFF2-40B4-BE49-F238E27FC236}">
                    <a16:creationId xmlns:a16="http://schemas.microsoft.com/office/drawing/2014/main" id="{A7221873-1DFF-4AA1-A503-ADED2083EB11}"/>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96</a:t>
                </a:r>
              </a:p>
            </p:txBody>
          </p:sp>
          <p:sp>
            <p:nvSpPr>
              <p:cNvPr id="124" name="TextBox 28">
                <a:extLst>
                  <a:ext uri="{FF2B5EF4-FFF2-40B4-BE49-F238E27FC236}">
                    <a16:creationId xmlns:a16="http://schemas.microsoft.com/office/drawing/2014/main" id="{B83F0E87-E041-4930-9B39-3E43AED098DE}"/>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77</a:t>
                </a:r>
              </a:p>
            </p:txBody>
          </p:sp>
          <p:sp>
            <p:nvSpPr>
              <p:cNvPr id="125" name="TextBox 30">
                <a:extLst>
                  <a:ext uri="{FF2B5EF4-FFF2-40B4-BE49-F238E27FC236}">
                    <a16:creationId xmlns:a16="http://schemas.microsoft.com/office/drawing/2014/main" id="{38A5F107-C0EE-4793-96D3-DD1ED72A07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51</a:t>
                </a:r>
              </a:p>
            </p:txBody>
          </p:sp>
          <p:sp>
            <p:nvSpPr>
              <p:cNvPr id="126" name="TextBox 30">
                <a:extLst>
                  <a:ext uri="{FF2B5EF4-FFF2-40B4-BE49-F238E27FC236}">
                    <a16:creationId xmlns:a16="http://schemas.microsoft.com/office/drawing/2014/main" id="{8274DBD1-0C47-4E49-BC11-629FBC160175}"/>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42</a:t>
                </a:r>
              </a:p>
            </p:txBody>
          </p:sp>
          <p:sp>
            <p:nvSpPr>
              <p:cNvPr id="127" name="TextBox 30">
                <a:extLst>
                  <a:ext uri="{FF2B5EF4-FFF2-40B4-BE49-F238E27FC236}">
                    <a16:creationId xmlns:a16="http://schemas.microsoft.com/office/drawing/2014/main" id="{16AC1EF6-1C4C-491E-A1DB-917E43D0A0E2}"/>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37</a:t>
                </a:r>
              </a:p>
            </p:txBody>
          </p:sp>
          <p:sp>
            <p:nvSpPr>
              <p:cNvPr id="128" name="TextBox 26">
                <a:extLst>
                  <a:ext uri="{FF2B5EF4-FFF2-40B4-BE49-F238E27FC236}">
                    <a16:creationId xmlns:a16="http://schemas.microsoft.com/office/drawing/2014/main" id="{5CC94A53-113C-4718-BE05-8499AE544960}"/>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33</a:t>
                </a:r>
              </a:p>
            </p:txBody>
          </p:sp>
          <p:sp>
            <p:nvSpPr>
              <p:cNvPr id="129" name="TextBox 28">
                <a:extLst>
                  <a:ext uri="{FF2B5EF4-FFF2-40B4-BE49-F238E27FC236}">
                    <a16:creationId xmlns:a16="http://schemas.microsoft.com/office/drawing/2014/main" id="{51211D43-2E1E-4E15-B3F5-D1252B84B38F}"/>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30</a:t>
                </a:r>
              </a:p>
            </p:txBody>
          </p:sp>
          <p:sp>
            <p:nvSpPr>
              <p:cNvPr id="130" name="TextBox 30">
                <a:extLst>
                  <a:ext uri="{FF2B5EF4-FFF2-40B4-BE49-F238E27FC236}">
                    <a16:creationId xmlns:a16="http://schemas.microsoft.com/office/drawing/2014/main" id="{6DBC25EE-F312-4300-A649-4A8B62E4FC8F}"/>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28</a:t>
                </a:r>
              </a:p>
            </p:txBody>
          </p:sp>
          <p:sp>
            <p:nvSpPr>
              <p:cNvPr id="131" name="TextBox 30">
                <a:extLst>
                  <a:ext uri="{FF2B5EF4-FFF2-40B4-BE49-F238E27FC236}">
                    <a16:creationId xmlns:a16="http://schemas.microsoft.com/office/drawing/2014/main" id="{C12B3E5A-7D79-4E9F-BC3B-46EE89D397F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26</a:t>
                </a:r>
              </a:p>
            </p:txBody>
          </p:sp>
          <p:sp>
            <p:nvSpPr>
              <p:cNvPr id="132" name="TextBox 30">
                <a:extLst>
                  <a:ext uri="{FF2B5EF4-FFF2-40B4-BE49-F238E27FC236}">
                    <a16:creationId xmlns:a16="http://schemas.microsoft.com/office/drawing/2014/main" id="{6D336C92-2C61-4B20-8495-D2EB11434070}"/>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22</a:t>
                </a:r>
              </a:p>
            </p:txBody>
          </p:sp>
          <p:sp>
            <p:nvSpPr>
              <p:cNvPr id="133" name="TextBox 26">
                <a:extLst>
                  <a:ext uri="{FF2B5EF4-FFF2-40B4-BE49-F238E27FC236}">
                    <a16:creationId xmlns:a16="http://schemas.microsoft.com/office/drawing/2014/main" id="{AC344D05-CD72-4375-9946-1166730162B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17</a:t>
                </a:r>
              </a:p>
            </p:txBody>
          </p:sp>
          <p:sp>
            <p:nvSpPr>
              <p:cNvPr id="134" name="TextBox 28">
                <a:extLst>
                  <a:ext uri="{FF2B5EF4-FFF2-40B4-BE49-F238E27FC236}">
                    <a16:creationId xmlns:a16="http://schemas.microsoft.com/office/drawing/2014/main" id="{891370E1-1B12-4D7B-9F75-2359A8AF0F7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14</a:t>
                </a:r>
              </a:p>
            </p:txBody>
          </p:sp>
          <p:sp>
            <p:nvSpPr>
              <p:cNvPr id="135" name="TextBox 28">
                <a:extLst>
                  <a:ext uri="{FF2B5EF4-FFF2-40B4-BE49-F238E27FC236}">
                    <a16:creationId xmlns:a16="http://schemas.microsoft.com/office/drawing/2014/main" id="{D91CCACD-99A4-4CB5-AD29-F9685478FDDB}"/>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13</a:t>
                </a:r>
              </a:p>
            </p:txBody>
          </p:sp>
        </p:grpSp>
        <p:sp>
          <p:nvSpPr>
            <p:cNvPr id="1024" name="TextBox 1023">
              <a:extLst>
                <a:ext uri="{FF2B5EF4-FFF2-40B4-BE49-F238E27FC236}">
                  <a16:creationId xmlns:a16="http://schemas.microsoft.com/office/drawing/2014/main" id="{ABE8635F-BD87-4CA4-93EE-42176C038D1A}"/>
                </a:ext>
              </a:extLst>
            </p:cNvPr>
            <p:cNvSpPr txBox="1"/>
            <p:nvPr/>
          </p:nvSpPr>
          <p:spPr>
            <a:xfrm>
              <a:off x="968968" y="5730942"/>
              <a:ext cx="524694"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B2C0D8"/>
                  </a:solidFill>
                  <a:uLnTx/>
                  <a:uFillTx/>
                  <a:latin typeface="Arial"/>
                  <a:ea typeface="SimSun"/>
                  <a:cs typeface="Arial"/>
                </a:rPr>
                <a:t>CRT</a:t>
              </a:r>
            </a:p>
          </p:txBody>
        </p:sp>
      </p:grpSp>
      <p:grpSp>
        <p:nvGrpSpPr>
          <p:cNvPr id="1025" name="Group 1024">
            <a:extLst>
              <a:ext uri="{FF2B5EF4-FFF2-40B4-BE49-F238E27FC236}">
                <a16:creationId xmlns:a16="http://schemas.microsoft.com/office/drawing/2014/main" id="{6ED7C8CC-6650-4AC3-9EE9-F92B3F8B477F}"/>
              </a:ext>
            </a:extLst>
          </p:cNvPr>
          <p:cNvGrpSpPr/>
          <p:nvPr/>
        </p:nvGrpSpPr>
        <p:grpSpPr>
          <a:xfrm>
            <a:off x="327150" y="5228111"/>
            <a:ext cx="6145753" cy="492443"/>
            <a:chOff x="268738" y="5951958"/>
            <a:chExt cx="6145753" cy="492443"/>
          </a:xfrm>
        </p:grpSpPr>
        <p:grpSp>
          <p:nvGrpSpPr>
            <p:cNvPr id="164" name="Group 163">
              <a:extLst>
                <a:ext uri="{FF2B5EF4-FFF2-40B4-BE49-F238E27FC236}">
                  <a16:creationId xmlns:a16="http://schemas.microsoft.com/office/drawing/2014/main" id="{3BEDF3E3-752C-46D3-9502-EF4C446C2E4A}"/>
                </a:ext>
              </a:extLst>
            </p:cNvPr>
            <p:cNvGrpSpPr/>
            <p:nvPr/>
          </p:nvGrpSpPr>
          <p:grpSpPr>
            <a:xfrm>
              <a:off x="1480124" y="6061800"/>
              <a:ext cx="4934367" cy="272758"/>
              <a:chOff x="6874060" y="5067312"/>
              <a:chExt cx="4934367" cy="272758"/>
            </a:xfrm>
          </p:grpSpPr>
          <p:sp>
            <p:nvSpPr>
              <p:cNvPr id="165" name="TextBox 26">
                <a:extLst>
                  <a:ext uri="{FF2B5EF4-FFF2-40B4-BE49-F238E27FC236}">
                    <a16:creationId xmlns:a16="http://schemas.microsoft.com/office/drawing/2014/main" id="{F2DFE9D8-2722-4B48-A0CF-F19449DE56BB}"/>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98</a:t>
                </a:r>
              </a:p>
            </p:txBody>
          </p:sp>
          <p:sp>
            <p:nvSpPr>
              <p:cNvPr id="166" name="TextBox 28">
                <a:extLst>
                  <a:ext uri="{FF2B5EF4-FFF2-40B4-BE49-F238E27FC236}">
                    <a16:creationId xmlns:a16="http://schemas.microsoft.com/office/drawing/2014/main" id="{EE67E5E2-212A-4D38-B8AB-105AEB87FD2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72</a:t>
                </a:r>
              </a:p>
            </p:txBody>
          </p:sp>
          <p:sp>
            <p:nvSpPr>
              <p:cNvPr id="167" name="TextBox 30">
                <a:extLst>
                  <a:ext uri="{FF2B5EF4-FFF2-40B4-BE49-F238E27FC236}">
                    <a16:creationId xmlns:a16="http://schemas.microsoft.com/office/drawing/2014/main" id="{FDFA57DB-B56A-4A96-BCCC-62CBC9383161}"/>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60</a:t>
                </a:r>
              </a:p>
            </p:txBody>
          </p:sp>
          <p:sp>
            <p:nvSpPr>
              <p:cNvPr id="168" name="TextBox 30">
                <a:extLst>
                  <a:ext uri="{FF2B5EF4-FFF2-40B4-BE49-F238E27FC236}">
                    <a16:creationId xmlns:a16="http://schemas.microsoft.com/office/drawing/2014/main" id="{319AC200-BFD6-4642-883D-C1B9D7858D64}"/>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48</a:t>
                </a:r>
              </a:p>
            </p:txBody>
          </p:sp>
          <p:sp>
            <p:nvSpPr>
              <p:cNvPr id="169" name="TextBox 30">
                <a:extLst>
                  <a:ext uri="{FF2B5EF4-FFF2-40B4-BE49-F238E27FC236}">
                    <a16:creationId xmlns:a16="http://schemas.microsoft.com/office/drawing/2014/main" id="{83AC6BDF-1312-4792-A7A1-B6A05CCE96D7}"/>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39</a:t>
                </a:r>
              </a:p>
            </p:txBody>
          </p:sp>
          <p:sp>
            <p:nvSpPr>
              <p:cNvPr id="170" name="TextBox 26">
                <a:extLst>
                  <a:ext uri="{FF2B5EF4-FFF2-40B4-BE49-F238E27FC236}">
                    <a16:creationId xmlns:a16="http://schemas.microsoft.com/office/drawing/2014/main" id="{9B2CE8B4-ABC7-4668-BAB6-B53801275CBB}"/>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35</a:t>
                </a:r>
              </a:p>
            </p:txBody>
          </p:sp>
          <p:sp>
            <p:nvSpPr>
              <p:cNvPr id="171" name="TextBox 28">
                <a:extLst>
                  <a:ext uri="{FF2B5EF4-FFF2-40B4-BE49-F238E27FC236}">
                    <a16:creationId xmlns:a16="http://schemas.microsoft.com/office/drawing/2014/main" id="{9B3CA36D-E5E1-4E7F-83CD-D12146B40E82}"/>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32</a:t>
                </a:r>
              </a:p>
            </p:txBody>
          </p:sp>
          <p:sp>
            <p:nvSpPr>
              <p:cNvPr id="172" name="TextBox 30">
                <a:extLst>
                  <a:ext uri="{FF2B5EF4-FFF2-40B4-BE49-F238E27FC236}">
                    <a16:creationId xmlns:a16="http://schemas.microsoft.com/office/drawing/2014/main" id="{0D79BD72-4499-46ED-9FD9-F9CE3BE3E2BA}"/>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29</a:t>
                </a:r>
              </a:p>
            </p:txBody>
          </p:sp>
          <p:sp>
            <p:nvSpPr>
              <p:cNvPr id="173" name="TextBox 30">
                <a:extLst>
                  <a:ext uri="{FF2B5EF4-FFF2-40B4-BE49-F238E27FC236}">
                    <a16:creationId xmlns:a16="http://schemas.microsoft.com/office/drawing/2014/main" id="{7F6E2A8E-0F61-47AB-A495-9206E2C1104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26</a:t>
                </a:r>
              </a:p>
            </p:txBody>
          </p:sp>
          <p:sp>
            <p:nvSpPr>
              <p:cNvPr id="174" name="TextBox 30">
                <a:extLst>
                  <a:ext uri="{FF2B5EF4-FFF2-40B4-BE49-F238E27FC236}">
                    <a16:creationId xmlns:a16="http://schemas.microsoft.com/office/drawing/2014/main" id="{CCA6DA92-B83A-4DE0-8366-EE103234C835}"/>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20</a:t>
                </a:r>
              </a:p>
            </p:txBody>
          </p:sp>
          <p:sp>
            <p:nvSpPr>
              <p:cNvPr id="175" name="TextBox 26">
                <a:extLst>
                  <a:ext uri="{FF2B5EF4-FFF2-40B4-BE49-F238E27FC236}">
                    <a16:creationId xmlns:a16="http://schemas.microsoft.com/office/drawing/2014/main" id="{275E0139-2F15-450A-8463-24A2333F855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19</a:t>
                </a:r>
              </a:p>
            </p:txBody>
          </p:sp>
          <p:sp>
            <p:nvSpPr>
              <p:cNvPr id="176" name="TextBox 28">
                <a:extLst>
                  <a:ext uri="{FF2B5EF4-FFF2-40B4-BE49-F238E27FC236}">
                    <a16:creationId xmlns:a16="http://schemas.microsoft.com/office/drawing/2014/main" id="{D1BFF551-5504-4152-83AA-D9ED0C43CCA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13</a:t>
                </a:r>
              </a:p>
            </p:txBody>
          </p:sp>
          <p:sp>
            <p:nvSpPr>
              <p:cNvPr id="177" name="TextBox 28">
                <a:extLst>
                  <a:ext uri="{FF2B5EF4-FFF2-40B4-BE49-F238E27FC236}">
                    <a16:creationId xmlns:a16="http://schemas.microsoft.com/office/drawing/2014/main" id="{BEE7D602-9C33-4C0D-A20B-7A92151F2144}"/>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10</a:t>
                </a:r>
              </a:p>
            </p:txBody>
          </p:sp>
        </p:grpSp>
        <p:sp>
          <p:nvSpPr>
            <p:cNvPr id="179" name="TextBox 178">
              <a:extLst>
                <a:ext uri="{FF2B5EF4-FFF2-40B4-BE49-F238E27FC236}">
                  <a16:creationId xmlns:a16="http://schemas.microsoft.com/office/drawing/2014/main" id="{EE25465D-D4B7-4870-81E2-356370EF05D1}"/>
                </a:ext>
              </a:extLst>
            </p:cNvPr>
            <p:cNvSpPr txBox="1"/>
            <p:nvPr/>
          </p:nvSpPr>
          <p:spPr>
            <a:xfrm>
              <a:off x="268738" y="5951958"/>
              <a:ext cx="1208985"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B60D27"/>
                  </a:solidFill>
                  <a:uLnTx/>
                  <a:uFillTx/>
                  <a:latin typeface="Arial"/>
                  <a:ea typeface="SimSun"/>
                  <a:cs typeface="Arial"/>
                </a:rPr>
                <a:t> 曲妥珠单抗 </a:t>
              </a:r>
              <a:r>
                <a:rPr kumimoji="0" lang="zh-CN" sz="1300" b="0" i="0" u="none" strike="noStrike" cap="none" normalizeH="0" baseline="0" dirty="0" smtClean="0">
                  <a:ln>
                    <a:noFill/>
                  </a:ln>
                  <a:solidFill>
                    <a:srgbClr val="B60D27"/>
                  </a:solidFill>
                  <a:uLnTx/>
                  <a:uFillTx/>
                  <a:latin typeface="Arial"/>
                  <a:ea typeface="SimSun"/>
                  <a:cs typeface="Arial"/>
                </a:rPr>
                <a:t>+</a:t>
              </a:r>
              <a:endParaRPr kumimoji="0" lang="zh-CN" sz="1300" b="0" i="0" u="none" strike="noStrike" cap="none" normalizeH="0" baseline="0" dirty="0">
                <a:ln>
                  <a:noFill/>
                </a:ln>
                <a:solidFill>
                  <a:srgbClr val="B60D27"/>
                </a:solidFill>
                <a:uLnTx/>
                <a:uFillTx/>
                <a:latin typeface="Arial"/>
                <a:ea typeface="SimSun"/>
                <a:cs typeface="Arial"/>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B60D27"/>
                  </a:solidFill>
                  <a:uLnTx/>
                  <a:uFillTx/>
                  <a:latin typeface="Arial"/>
                  <a:ea typeface="SimSun"/>
                  <a:cs typeface="Arial"/>
                </a:rPr>
                <a:t>CRT</a:t>
              </a:r>
            </a:p>
          </p:txBody>
        </p:sp>
      </p:grpSp>
      <p:grpSp>
        <p:nvGrpSpPr>
          <p:cNvPr id="1050" name="Group 1049">
            <a:extLst>
              <a:ext uri="{FF2B5EF4-FFF2-40B4-BE49-F238E27FC236}">
                <a16:creationId xmlns:a16="http://schemas.microsoft.com/office/drawing/2014/main" id="{2960BBA5-923D-4D8B-B5D8-EA46FD8954F9}"/>
              </a:ext>
            </a:extLst>
          </p:cNvPr>
          <p:cNvGrpSpPr/>
          <p:nvPr/>
        </p:nvGrpSpPr>
        <p:grpSpPr>
          <a:xfrm>
            <a:off x="1737749" y="2455747"/>
            <a:ext cx="4716000" cy="1548000"/>
            <a:chOff x="6873557" y="3606747"/>
            <a:chExt cx="7362825" cy="2352685"/>
          </a:xfrm>
        </p:grpSpPr>
        <p:sp>
          <p:nvSpPr>
            <p:cNvPr id="1031" name="Freeform: Shape 1030">
              <a:extLst>
                <a:ext uri="{FF2B5EF4-FFF2-40B4-BE49-F238E27FC236}">
                  <a16:creationId xmlns:a16="http://schemas.microsoft.com/office/drawing/2014/main" id="{D5C3DB85-7EE3-4920-9D59-C495441F3793}"/>
                </a:ext>
              </a:extLst>
            </p:cNvPr>
            <p:cNvSpPr/>
            <p:nvPr/>
          </p:nvSpPr>
          <p:spPr>
            <a:xfrm>
              <a:off x="6873557" y="3668436"/>
              <a:ext cx="7362825" cy="2238375"/>
            </a:xfrm>
            <a:custGeom>
              <a:avLst/>
              <a:gdLst>
                <a:gd name="connsiteX0" fmla="*/ 7369559 w 7362825"/>
                <a:gd name="connsiteY0" fmla="*/ 2241657 h 2238375"/>
                <a:gd name="connsiteX1" fmla="*/ 5534349 w 7362825"/>
                <a:gd name="connsiteY1" fmla="*/ 2241657 h 2238375"/>
                <a:gd name="connsiteX2" fmla="*/ 5534349 w 7362825"/>
                <a:gd name="connsiteY2" fmla="*/ 2130805 h 2238375"/>
                <a:gd name="connsiteX3" fmla="*/ 4364260 w 7362825"/>
                <a:gd name="connsiteY3" fmla="*/ 2130805 h 2238375"/>
                <a:gd name="connsiteX4" fmla="*/ 4364260 w 7362825"/>
                <a:gd name="connsiteY4" fmla="*/ 2102068 h 2238375"/>
                <a:gd name="connsiteX5" fmla="*/ 3793579 w 7362825"/>
                <a:gd name="connsiteY5" fmla="*/ 2102068 h 2238375"/>
                <a:gd name="connsiteX6" fmla="*/ 3793579 w 7362825"/>
                <a:gd name="connsiteY6" fmla="*/ 2056910 h 2238375"/>
                <a:gd name="connsiteX7" fmla="*/ 3530822 w 7362825"/>
                <a:gd name="connsiteY7" fmla="*/ 2056910 h 2238375"/>
                <a:gd name="connsiteX8" fmla="*/ 3530822 w 7362825"/>
                <a:gd name="connsiteY8" fmla="*/ 2028173 h 2238375"/>
                <a:gd name="connsiteX9" fmla="*/ 3227003 w 7362825"/>
                <a:gd name="connsiteY9" fmla="*/ 2028173 h 2238375"/>
                <a:gd name="connsiteX10" fmla="*/ 3227003 w 7362825"/>
                <a:gd name="connsiteY10" fmla="*/ 1987110 h 2238375"/>
                <a:gd name="connsiteX11" fmla="*/ 3169530 w 7362825"/>
                <a:gd name="connsiteY11" fmla="*/ 1987110 h 2238375"/>
                <a:gd name="connsiteX12" fmla="*/ 3169530 w 7362825"/>
                <a:gd name="connsiteY12" fmla="*/ 1941952 h 2238375"/>
                <a:gd name="connsiteX13" fmla="*/ 3083309 w 7362825"/>
                <a:gd name="connsiteY13" fmla="*/ 1941952 h 2238375"/>
                <a:gd name="connsiteX14" fmla="*/ 3083309 w 7362825"/>
                <a:gd name="connsiteY14" fmla="*/ 1909110 h 2238375"/>
                <a:gd name="connsiteX15" fmla="*/ 2644007 w 7362825"/>
                <a:gd name="connsiteY15" fmla="*/ 1909110 h 2238375"/>
                <a:gd name="connsiteX16" fmla="*/ 2644007 w 7362825"/>
                <a:gd name="connsiteY16" fmla="*/ 1876258 h 2238375"/>
                <a:gd name="connsiteX17" fmla="*/ 2529050 w 7362825"/>
                <a:gd name="connsiteY17" fmla="*/ 1876258 h 2238375"/>
                <a:gd name="connsiteX18" fmla="*/ 2529050 w 7362825"/>
                <a:gd name="connsiteY18" fmla="*/ 1851627 h 2238375"/>
                <a:gd name="connsiteX19" fmla="*/ 2364829 w 7362825"/>
                <a:gd name="connsiteY19" fmla="*/ 1851627 h 2238375"/>
                <a:gd name="connsiteX20" fmla="*/ 2364829 w 7362825"/>
                <a:gd name="connsiteY20" fmla="*/ 1814679 h 2238375"/>
                <a:gd name="connsiteX21" fmla="*/ 2258082 w 7362825"/>
                <a:gd name="connsiteY21" fmla="*/ 1814679 h 2238375"/>
                <a:gd name="connsiteX22" fmla="*/ 2258082 w 7362825"/>
                <a:gd name="connsiteY22" fmla="*/ 1781828 h 2238375"/>
                <a:gd name="connsiteX23" fmla="*/ 1966589 w 7362825"/>
                <a:gd name="connsiteY23" fmla="*/ 1781828 h 2238375"/>
                <a:gd name="connsiteX24" fmla="*/ 1966589 w 7362825"/>
                <a:gd name="connsiteY24" fmla="*/ 1740775 h 2238375"/>
                <a:gd name="connsiteX25" fmla="*/ 1851632 w 7362825"/>
                <a:gd name="connsiteY25" fmla="*/ 1740775 h 2238375"/>
                <a:gd name="connsiteX26" fmla="*/ 1851632 w 7362825"/>
                <a:gd name="connsiteY26" fmla="*/ 1707933 h 2238375"/>
                <a:gd name="connsiteX27" fmla="*/ 1744885 w 7362825"/>
                <a:gd name="connsiteY27" fmla="*/ 1707933 h 2238375"/>
                <a:gd name="connsiteX28" fmla="*/ 1744885 w 7362825"/>
                <a:gd name="connsiteY28" fmla="*/ 1638133 h 2238375"/>
                <a:gd name="connsiteX29" fmla="*/ 1588865 w 7362825"/>
                <a:gd name="connsiteY29" fmla="*/ 1638133 h 2238375"/>
                <a:gd name="connsiteX30" fmla="*/ 1588865 w 7362825"/>
                <a:gd name="connsiteY30" fmla="*/ 1560133 h 2238375"/>
                <a:gd name="connsiteX31" fmla="*/ 1506760 w 7362825"/>
                <a:gd name="connsiteY31" fmla="*/ 1560133 h 2238375"/>
                <a:gd name="connsiteX32" fmla="*/ 1506760 w 7362825"/>
                <a:gd name="connsiteY32" fmla="*/ 1514966 h 2238375"/>
                <a:gd name="connsiteX33" fmla="*/ 1457487 w 7362825"/>
                <a:gd name="connsiteY33" fmla="*/ 1514966 h 2238375"/>
                <a:gd name="connsiteX34" fmla="*/ 1457487 w 7362825"/>
                <a:gd name="connsiteY34" fmla="*/ 1478018 h 2238375"/>
                <a:gd name="connsiteX35" fmla="*/ 1363056 w 7362825"/>
                <a:gd name="connsiteY35" fmla="*/ 1478018 h 2238375"/>
                <a:gd name="connsiteX36" fmla="*/ 1363056 w 7362825"/>
                <a:gd name="connsiteY36" fmla="*/ 1432860 h 2238375"/>
                <a:gd name="connsiteX37" fmla="*/ 1317898 w 7362825"/>
                <a:gd name="connsiteY37" fmla="*/ 1432860 h 2238375"/>
                <a:gd name="connsiteX38" fmla="*/ 1317898 w 7362825"/>
                <a:gd name="connsiteY38" fmla="*/ 1371272 h 2238375"/>
                <a:gd name="connsiteX39" fmla="*/ 1280951 w 7362825"/>
                <a:gd name="connsiteY39" fmla="*/ 1371272 h 2238375"/>
                <a:gd name="connsiteX40" fmla="*/ 1280951 w 7362825"/>
                <a:gd name="connsiteY40" fmla="*/ 1330219 h 2238375"/>
                <a:gd name="connsiteX41" fmla="*/ 1153678 w 7362825"/>
                <a:gd name="connsiteY41" fmla="*/ 1330219 h 2238375"/>
                <a:gd name="connsiteX42" fmla="*/ 1153678 w 7362825"/>
                <a:gd name="connsiteY42" fmla="*/ 1280946 h 2238375"/>
                <a:gd name="connsiteX43" fmla="*/ 1116721 w 7362825"/>
                <a:gd name="connsiteY43" fmla="*/ 1280946 h 2238375"/>
                <a:gd name="connsiteX44" fmla="*/ 1116721 w 7362825"/>
                <a:gd name="connsiteY44" fmla="*/ 1231683 h 2238375"/>
                <a:gd name="connsiteX45" fmla="*/ 1071563 w 7362825"/>
                <a:gd name="connsiteY45" fmla="*/ 1231683 h 2238375"/>
                <a:gd name="connsiteX46" fmla="*/ 1071563 w 7362825"/>
                <a:gd name="connsiteY46" fmla="*/ 1182410 h 2238375"/>
                <a:gd name="connsiteX47" fmla="*/ 1001763 w 7362825"/>
                <a:gd name="connsiteY47" fmla="*/ 1182410 h 2238375"/>
                <a:gd name="connsiteX48" fmla="*/ 1001763 w 7362825"/>
                <a:gd name="connsiteY48" fmla="*/ 1092094 h 2238375"/>
                <a:gd name="connsiteX49" fmla="*/ 981237 w 7362825"/>
                <a:gd name="connsiteY49" fmla="*/ 1092094 h 2238375"/>
                <a:gd name="connsiteX50" fmla="*/ 981237 w 7362825"/>
                <a:gd name="connsiteY50" fmla="*/ 973031 h 2238375"/>
                <a:gd name="connsiteX51" fmla="*/ 948395 w 7362825"/>
                <a:gd name="connsiteY51" fmla="*/ 973031 h 2238375"/>
                <a:gd name="connsiteX52" fmla="*/ 948395 w 7362825"/>
                <a:gd name="connsiteY52" fmla="*/ 911443 h 2238375"/>
                <a:gd name="connsiteX53" fmla="*/ 870388 w 7362825"/>
                <a:gd name="connsiteY53" fmla="*/ 911443 h 2238375"/>
                <a:gd name="connsiteX54" fmla="*/ 870388 w 7362825"/>
                <a:gd name="connsiteY54" fmla="*/ 825226 h 2238375"/>
                <a:gd name="connsiteX55" fmla="*/ 792382 w 7362825"/>
                <a:gd name="connsiteY55" fmla="*/ 825226 h 2238375"/>
                <a:gd name="connsiteX56" fmla="*/ 792382 w 7362825"/>
                <a:gd name="connsiteY56" fmla="*/ 751325 h 2238375"/>
                <a:gd name="connsiteX57" fmla="*/ 759537 w 7362825"/>
                <a:gd name="connsiteY57" fmla="*/ 751325 h 2238375"/>
                <a:gd name="connsiteX58" fmla="*/ 759537 w 7362825"/>
                <a:gd name="connsiteY58" fmla="*/ 702058 h 2238375"/>
                <a:gd name="connsiteX59" fmla="*/ 730797 w 7362825"/>
                <a:gd name="connsiteY59" fmla="*/ 702058 h 2238375"/>
                <a:gd name="connsiteX60" fmla="*/ 730797 w 7362825"/>
                <a:gd name="connsiteY60" fmla="*/ 607629 h 2238375"/>
                <a:gd name="connsiteX61" fmla="*/ 669213 w 7362825"/>
                <a:gd name="connsiteY61" fmla="*/ 607629 h 2238375"/>
                <a:gd name="connsiteX62" fmla="*/ 669213 w 7362825"/>
                <a:gd name="connsiteY62" fmla="*/ 484461 h 2238375"/>
                <a:gd name="connsiteX63" fmla="*/ 636368 w 7362825"/>
                <a:gd name="connsiteY63" fmla="*/ 484461 h 2238375"/>
                <a:gd name="connsiteX64" fmla="*/ 636368 w 7362825"/>
                <a:gd name="connsiteY64" fmla="*/ 451617 h 2238375"/>
                <a:gd name="connsiteX65" fmla="*/ 599418 w 7362825"/>
                <a:gd name="connsiteY65" fmla="*/ 451617 h 2238375"/>
                <a:gd name="connsiteX66" fmla="*/ 599418 w 7362825"/>
                <a:gd name="connsiteY66" fmla="*/ 414666 h 2238375"/>
                <a:gd name="connsiteX67" fmla="*/ 546045 w 7362825"/>
                <a:gd name="connsiteY67" fmla="*/ 414666 h 2238375"/>
                <a:gd name="connsiteX68" fmla="*/ 546045 w 7362825"/>
                <a:gd name="connsiteY68" fmla="*/ 365398 h 2238375"/>
                <a:gd name="connsiteX69" fmla="*/ 500884 w 7362825"/>
                <a:gd name="connsiteY69" fmla="*/ 365398 h 2238375"/>
                <a:gd name="connsiteX70" fmla="*/ 500884 w 7362825"/>
                <a:gd name="connsiteY70" fmla="*/ 320237 h 2238375"/>
                <a:gd name="connsiteX71" fmla="*/ 443405 w 7362825"/>
                <a:gd name="connsiteY71" fmla="*/ 320237 h 2238375"/>
                <a:gd name="connsiteX72" fmla="*/ 443405 w 7362825"/>
                <a:gd name="connsiteY72" fmla="*/ 270970 h 2238375"/>
                <a:gd name="connsiteX73" fmla="*/ 340765 w 7362825"/>
                <a:gd name="connsiteY73" fmla="*/ 270970 h 2238375"/>
                <a:gd name="connsiteX74" fmla="*/ 340765 w 7362825"/>
                <a:gd name="connsiteY74" fmla="*/ 205280 h 2238375"/>
                <a:gd name="connsiteX75" fmla="*/ 307920 w 7362825"/>
                <a:gd name="connsiteY75" fmla="*/ 205280 h 2238375"/>
                <a:gd name="connsiteX76" fmla="*/ 307920 w 7362825"/>
                <a:gd name="connsiteY76" fmla="*/ 151908 h 2238375"/>
                <a:gd name="connsiteX77" fmla="*/ 258653 w 7362825"/>
                <a:gd name="connsiteY77" fmla="*/ 151908 h 2238375"/>
                <a:gd name="connsiteX78" fmla="*/ 258653 w 7362825"/>
                <a:gd name="connsiteY78" fmla="*/ 69795 h 2238375"/>
                <a:gd name="connsiteX79" fmla="*/ 168330 w 7362825"/>
                <a:gd name="connsiteY79" fmla="*/ 69795 h 2238375"/>
                <a:gd name="connsiteX80" fmla="*/ 168330 w 7362825"/>
                <a:gd name="connsiteY80" fmla="*/ 0 h 2238375"/>
                <a:gd name="connsiteX81" fmla="*/ 0 w 7362825"/>
                <a:gd name="connsiteY81" fmla="*/ 0 h 2238375"/>
                <a:gd name="connsiteX82" fmla="*/ 0 w 7362825"/>
                <a:gd name="connsiteY82" fmla="*/ 8211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362825" h="2238375">
                  <a:moveTo>
                    <a:pt x="7369559" y="2241657"/>
                  </a:moveTo>
                  <a:lnTo>
                    <a:pt x="5534349" y="2241657"/>
                  </a:lnTo>
                  <a:lnTo>
                    <a:pt x="5534349" y="2130805"/>
                  </a:lnTo>
                  <a:lnTo>
                    <a:pt x="4364260" y="2130805"/>
                  </a:lnTo>
                  <a:lnTo>
                    <a:pt x="4364260" y="2102068"/>
                  </a:lnTo>
                  <a:lnTo>
                    <a:pt x="3793579" y="2102068"/>
                  </a:lnTo>
                  <a:lnTo>
                    <a:pt x="3793579" y="2056910"/>
                  </a:lnTo>
                  <a:lnTo>
                    <a:pt x="3530822" y="2056910"/>
                  </a:lnTo>
                  <a:lnTo>
                    <a:pt x="3530822" y="2028173"/>
                  </a:lnTo>
                  <a:lnTo>
                    <a:pt x="3227003" y="2028173"/>
                  </a:lnTo>
                  <a:lnTo>
                    <a:pt x="3227003" y="1987110"/>
                  </a:lnTo>
                  <a:lnTo>
                    <a:pt x="3169530" y="1987110"/>
                  </a:lnTo>
                  <a:lnTo>
                    <a:pt x="3169530" y="1941952"/>
                  </a:lnTo>
                  <a:lnTo>
                    <a:pt x="3083309" y="1941952"/>
                  </a:lnTo>
                  <a:lnTo>
                    <a:pt x="3083309" y="1909110"/>
                  </a:lnTo>
                  <a:lnTo>
                    <a:pt x="2644007" y="1909110"/>
                  </a:lnTo>
                  <a:lnTo>
                    <a:pt x="2644007" y="1876258"/>
                  </a:lnTo>
                  <a:lnTo>
                    <a:pt x="2529050" y="1876258"/>
                  </a:lnTo>
                  <a:lnTo>
                    <a:pt x="2529050" y="1851627"/>
                  </a:lnTo>
                  <a:lnTo>
                    <a:pt x="2364829" y="1851627"/>
                  </a:lnTo>
                  <a:lnTo>
                    <a:pt x="2364829" y="1814679"/>
                  </a:lnTo>
                  <a:lnTo>
                    <a:pt x="2258082" y="1814679"/>
                  </a:lnTo>
                  <a:lnTo>
                    <a:pt x="2258082" y="1781828"/>
                  </a:lnTo>
                  <a:lnTo>
                    <a:pt x="1966589" y="1781828"/>
                  </a:lnTo>
                  <a:lnTo>
                    <a:pt x="1966589" y="1740775"/>
                  </a:lnTo>
                  <a:lnTo>
                    <a:pt x="1851632" y="1740775"/>
                  </a:lnTo>
                  <a:lnTo>
                    <a:pt x="1851632" y="1707933"/>
                  </a:lnTo>
                  <a:lnTo>
                    <a:pt x="1744885" y="1707933"/>
                  </a:lnTo>
                  <a:lnTo>
                    <a:pt x="1744885" y="1638133"/>
                  </a:lnTo>
                  <a:lnTo>
                    <a:pt x="1588865" y="1638133"/>
                  </a:lnTo>
                  <a:lnTo>
                    <a:pt x="1588865" y="1560133"/>
                  </a:lnTo>
                  <a:lnTo>
                    <a:pt x="1506760" y="1560133"/>
                  </a:lnTo>
                  <a:lnTo>
                    <a:pt x="1506760" y="1514966"/>
                  </a:lnTo>
                  <a:lnTo>
                    <a:pt x="1457487" y="1514966"/>
                  </a:lnTo>
                  <a:lnTo>
                    <a:pt x="1457487" y="1478018"/>
                  </a:lnTo>
                  <a:lnTo>
                    <a:pt x="1363056" y="1478018"/>
                  </a:lnTo>
                  <a:lnTo>
                    <a:pt x="1363056" y="1432860"/>
                  </a:lnTo>
                  <a:lnTo>
                    <a:pt x="1317898" y="1432860"/>
                  </a:lnTo>
                  <a:lnTo>
                    <a:pt x="1317898" y="1371272"/>
                  </a:lnTo>
                  <a:lnTo>
                    <a:pt x="1280951" y="1371272"/>
                  </a:lnTo>
                  <a:lnTo>
                    <a:pt x="1280951" y="1330219"/>
                  </a:lnTo>
                  <a:lnTo>
                    <a:pt x="1153678" y="1330219"/>
                  </a:lnTo>
                  <a:lnTo>
                    <a:pt x="1153678" y="1280946"/>
                  </a:lnTo>
                  <a:lnTo>
                    <a:pt x="1116721" y="1280946"/>
                  </a:lnTo>
                  <a:lnTo>
                    <a:pt x="1116721" y="1231683"/>
                  </a:lnTo>
                  <a:lnTo>
                    <a:pt x="1071563" y="1231683"/>
                  </a:lnTo>
                  <a:lnTo>
                    <a:pt x="1071563" y="1182410"/>
                  </a:lnTo>
                  <a:lnTo>
                    <a:pt x="1001763" y="1182410"/>
                  </a:lnTo>
                  <a:lnTo>
                    <a:pt x="1001763" y="1092094"/>
                  </a:lnTo>
                  <a:lnTo>
                    <a:pt x="981237" y="1092094"/>
                  </a:lnTo>
                  <a:lnTo>
                    <a:pt x="981237" y="973031"/>
                  </a:lnTo>
                  <a:lnTo>
                    <a:pt x="948395" y="973031"/>
                  </a:lnTo>
                  <a:lnTo>
                    <a:pt x="948395" y="911443"/>
                  </a:lnTo>
                  <a:lnTo>
                    <a:pt x="870388" y="911443"/>
                  </a:lnTo>
                  <a:lnTo>
                    <a:pt x="870388" y="825226"/>
                  </a:lnTo>
                  <a:lnTo>
                    <a:pt x="792382" y="825226"/>
                  </a:lnTo>
                  <a:lnTo>
                    <a:pt x="792382" y="751325"/>
                  </a:lnTo>
                  <a:lnTo>
                    <a:pt x="759537" y="751325"/>
                  </a:lnTo>
                  <a:lnTo>
                    <a:pt x="759537" y="702058"/>
                  </a:lnTo>
                  <a:lnTo>
                    <a:pt x="730797" y="702058"/>
                  </a:lnTo>
                  <a:lnTo>
                    <a:pt x="730797" y="607629"/>
                  </a:lnTo>
                  <a:lnTo>
                    <a:pt x="669213" y="607629"/>
                  </a:lnTo>
                  <a:lnTo>
                    <a:pt x="669213" y="484461"/>
                  </a:lnTo>
                  <a:lnTo>
                    <a:pt x="636368" y="484461"/>
                  </a:lnTo>
                  <a:lnTo>
                    <a:pt x="636368" y="451617"/>
                  </a:lnTo>
                  <a:lnTo>
                    <a:pt x="599418" y="451617"/>
                  </a:lnTo>
                  <a:lnTo>
                    <a:pt x="599418" y="414666"/>
                  </a:lnTo>
                  <a:lnTo>
                    <a:pt x="546045" y="414666"/>
                  </a:lnTo>
                  <a:lnTo>
                    <a:pt x="546045" y="365398"/>
                  </a:lnTo>
                  <a:lnTo>
                    <a:pt x="500884" y="365398"/>
                  </a:lnTo>
                  <a:lnTo>
                    <a:pt x="500884" y="320237"/>
                  </a:lnTo>
                  <a:lnTo>
                    <a:pt x="443405" y="320237"/>
                  </a:lnTo>
                  <a:lnTo>
                    <a:pt x="443405" y="270970"/>
                  </a:lnTo>
                  <a:lnTo>
                    <a:pt x="340765" y="270970"/>
                  </a:lnTo>
                  <a:lnTo>
                    <a:pt x="340765" y="205280"/>
                  </a:lnTo>
                  <a:lnTo>
                    <a:pt x="307920" y="205280"/>
                  </a:lnTo>
                  <a:lnTo>
                    <a:pt x="307920" y="151908"/>
                  </a:lnTo>
                  <a:lnTo>
                    <a:pt x="258653" y="151908"/>
                  </a:lnTo>
                  <a:lnTo>
                    <a:pt x="258653" y="69795"/>
                  </a:lnTo>
                  <a:lnTo>
                    <a:pt x="168330" y="69795"/>
                  </a:lnTo>
                  <a:lnTo>
                    <a:pt x="168330" y="0"/>
                  </a:lnTo>
                  <a:lnTo>
                    <a:pt x="0" y="0"/>
                  </a:lnTo>
                  <a:lnTo>
                    <a:pt x="0" y="8211"/>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2" name="Freeform: Shape 1031">
              <a:extLst>
                <a:ext uri="{FF2B5EF4-FFF2-40B4-BE49-F238E27FC236}">
                  <a16:creationId xmlns:a16="http://schemas.microsoft.com/office/drawing/2014/main" id="{F3AE8FC0-C689-47E4-BCBD-C1A04485CD05}"/>
                </a:ext>
              </a:extLst>
            </p:cNvPr>
            <p:cNvSpPr/>
            <p:nvPr/>
          </p:nvSpPr>
          <p:spPr>
            <a:xfrm>
              <a:off x="6873557" y="36067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3" name="Freeform: Shape 1032">
              <a:extLst>
                <a:ext uri="{FF2B5EF4-FFF2-40B4-BE49-F238E27FC236}">
                  <a16:creationId xmlns:a16="http://schemas.microsoft.com/office/drawing/2014/main" id="{9368848C-A640-4505-A3F7-AD36FA2535F6}"/>
                </a:ext>
              </a:extLst>
            </p:cNvPr>
            <p:cNvSpPr/>
            <p:nvPr/>
          </p:nvSpPr>
          <p:spPr>
            <a:xfrm>
              <a:off x="7083107" y="36829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A0B67D4C-D5C2-46E6-819A-415CD6E4360C}"/>
                </a:ext>
              </a:extLst>
            </p:cNvPr>
            <p:cNvSpPr/>
            <p:nvPr/>
          </p:nvSpPr>
          <p:spPr>
            <a:xfrm>
              <a:off x="9769157" y="5511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5" name="Freeform: Shape 1034">
              <a:extLst>
                <a:ext uri="{FF2B5EF4-FFF2-40B4-BE49-F238E27FC236}">
                  <a16:creationId xmlns:a16="http://schemas.microsoft.com/office/drawing/2014/main" id="{E6EBD68D-01CF-4DBB-A370-93B954239D15}"/>
                </a:ext>
              </a:extLst>
            </p:cNvPr>
            <p:cNvSpPr/>
            <p:nvPr/>
          </p:nvSpPr>
          <p:spPr>
            <a:xfrm>
              <a:off x="11388407"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6AD51472-604D-4F70-9033-B5C46D4EC907}"/>
                </a:ext>
              </a:extLst>
            </p:cNvPr>
            <p:cNvSpPr/>
            <p:nvPr/>
          </p:nvSpPr>
          <p:spPr>
            <a:xfrm>
              <a:off x="115789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7" name="Freeform: Shape 1036">
              <a:extLst>
                <a:ext uri="{FF2B5EF4-FFF2-40B4-BE49-F238E27FC236}">
                  <a16:creationId xmlns:a16="http://schemas.microsoft.com/office/drawing/2014/main" id="{5E1FD0E8-1328-4BD1-BDED-5EB73C55F3CD}"/>
                </a:ext>
              </a:extLst>
            </p:cNvPr>
            <p:cNvSpPr/>
            <p:nvPr/>
          </p:nvSpPr>
          <p:spPr>
            <a:xfrm>
              <a:off x="116170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8" name="Freeform: Shape 1037">
              <a:extLst>
                <a:ext uri="{FF2B5EF4-FFF2-40B4-BE49-F238E27FC236}">
                  <a16:creationId xmlns:a16="http://schemas.microsoft.com/office/drawing/2014/main" id="{0D8D81ED-6FB9-4CEF-BF81-950924141ACF}"/>
                </a:ext>
              </a:extLst>
            </p:cNvPr>
            <p:cNvSpPr/>
            <p:nvPr/>
          </p:nvSpPr>
          <p:spPr>
            <a:xfrm>
              <a:off x="116741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9" name="Freeform: Shape 1038">
              <a:extLst>
                <a:ext uri="{FF2B5EF4-FFF2-40B4-BE49-F238E27FC236}">
                  <a16:creationId xmlns:a16="http://schemas.microsoft.com/office/drawing/2014/main" id="{A9BE4F6D-3B57-4C02-AE9F-70FA49662C4B}"/>
                </a:ext>
              </a:extLst>
            </p:cNvPr>
            <p:cNvSpPr/>
            <p:nvPr/>
          </p:nvSpPr>
          <p:spPr>
            <a:xfrm>
              <a:off x="117503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0" name="Freeform: Shape 1039">
              <a:extLst>
                <a:ext uri="{FF2B5EF4-FFF2-40B4-BE49-F238E27FC236}">
                  <a16:creationId xmlns:a16="http://schemas.microsoft.com/office/drawing/2014/main" id="{E41FF453-F0F8-4D97-903F-E8DFC4DE2A8F}"/>
                </a:ext>
              </a:extLst>
            </p:cNvPr>
            <p:cNvSpPr/>
            <p:nvPr/>
          </p:nvSpPr>
          <p:spPr>
            <a:xfrm>
              <a:off x="122456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2EB93A63-FFA6-4EE8-A60E-39AFD1A07225}"/>
                </a:ext>
              </a:extLst>
            </p:cNvPr>
            <p:cNvSpPr/>
            <p:nvPr/>
          </p:nvSpPr>
          <p:spPr>
            <a:xfrm>
              <a:off x="12474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CB50D7D-84F6-4ED4-ABBA-BC87773584A7}"/>
                </a:ext>
              </a:extLst>
            </p:cNvPr>
            <p:cNvSpPr/>
            <p:nvPr/>
          </p:nvSpPr>
          <p:spPr>
            <a:xfrm>
              <a:off x="127028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2B4C9F44-77F1-4818-9509-A78BE50DC627}"/>
                </a:ext>
              </a:extLst>
            </p:cNvPr>
            <p:cNvSpPr/>
            <p:nvPr/>
          </p:nvSpPr>
          <p:spPr>
            <a:xfrm>
              <a:off x="127790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1E1AF453-A849-45B2-8F35-5FC6BB49F091}"/>
                </a:ext>
              </a:extLst>
            </p:cNvPr>
            <p:cNvSpPr/>
            <p:nvPr/>
          </p:nvSpPr>
          <p:spPr>
            <a:xfrm>
              <a:off x="12855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9ABAE5A3-7742-4709-84C1-5FC4F498BB38}"/>
                </a:ext>
              </a:extLst>
            </p:cNvPr>
            <p:cNvSpPr/>
            <p:nvPr/>
          </p:nvSpPr>
          <p:spPr>
            <a:xfrm>
              <a:off x="138077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354394C6-965C-403D-86A9-D0740D543890}"/>
                </a:ext>
              </a:extLst>
            </p:cNvPr>
            <p:cNvSpPr/>
            <p:nvPr/>
          </p:nvSpPr>
          <p:spPr>
            <a:xfrm>
              <a:off x="139220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52034449-FCE3-4F46-934E-74C51D37670D}"/>
                </a:ext>
              </a:extLst>
            </p:cNvPr>
            <p:cNvSpPr/>
            <p:nvPr/>
          </p:nvSpPr>
          <p:spPr>
            <a:xfrm>
              <a:off x="139601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D2AE5C87-429C-4FC9-8478-9747FACE484C}"/>
                </a:ext>
              </a:extLst>
            </p:cNvPr>
            <p:cNvSpPr/>
            <p:nvPr/>
          </p:nvSpPr>
          <p:spPr>
            <a:xfrm>
              <a:off x="139982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56" name="Group 1055">
            <a:extLst>
              <a:ext uri="{FF2B5EF4-FFF2-40B4-BE49-F238E27FC236}">
                <a16:creationId xmlns:a16="http://schemas.microsoft.com/office/drawing/2014/main" id="{69F68D0C-058A-4697-83C2-C1EA76928A0C}"/>
              </a:ext>
            </a:extLst>
          </p:cNvPr>
          <p:cNvGrpSpPr/>
          <p:nvPr/>
        </p:nvGrpSpPr>
        <p:grpSpPr>
          <a:xfrm>
            <a:off x="1737750" y="2408117"/>
            <a:ext cx="4716000" cy="1644771"/>
            <a:chOff x="881063" y="2138362"/>
            <a:chExt cx="7381875" cy="2580780"/>
          </a:xfrm>
        </p:grpSpPr>
        <p:sp>
          <p:nvSpPr>
            <p:cNvPr id="1053" name="Freeform: Shape 1052">
              <a:extLst>
                <a:ext uri="{FF2B5EF4-FFF2-40B4-BE49-F238E27FC236}">
                  <a16:creationId xmlns:a16="http://schemas.microsoft.com/office/drawing/2014/main" id="{878D1377-80C3-4484-9D2D-9F3FD0C42404}"/>
                </a:ext>
              </a:extLst>
            </p:cNvPr>
            <p:cNvSpPr/>
            <p:nvPr/>
          </p:nvSpPr>
          <p:spPr>
            <a:xfrm>
              <a:off x="881063" y="2138362"/>
              <a:ext cx="7381875" cy="2543175"/>
            </a:xfrm>
            <a:custGeom>
              <a:avLst/>
              <a:gdLst>
                <a:gd name="connsiteX0" fmla="*/ 7382828 w 7381875"/>
                <a:gd name="connsiteY0" fmla="*/ 2543823 h 2543175"/>
                <a:gd name="connsiteX1" fmla="*/ 7153314 w 7381875"/>
                <a:gd name="connsiteY1" fmla="*/ 2543823 h 2543175"/>
                <a:gd name="connsiteX2" fmla="*/ 7153314 w 7381875"/>
                <a:gd name="connsiteY2" fmla="*/ 2452021 h 2543175"/>
                <a:gd name="connsiteX3" fmla="*/ 6866411 w 7381875"/>
                <a:gd name="connsiteY3" fmla="*/ 2452021 h 2543175"/>
                <a:gd name="connsiteX4" fmla="*/ 6866411 w 7381875"/>
                <a:gd name="connsiteY4" fmla="*/ 2364038 h 2543175"/>
                <a:gd name="connsiteX5" fmla="*/ 5389845 w 7381875"/>
                <a:gd name="connsiteY5" fmla="*/ 2364038 h 2543175"/>
                <a:gd name="connsiteX6" fmla="*/ 5389845 w 7381875"/>
                <a:gd name="connsiteY6" fmla="*/ 2318137 h 2543175"/>
                <a:gd name="connsiteX7" fmla="*/ 4961420 w 7381875"/>
                <a:gd name="connsiteY7" fmla="*/ 2318137 h 2543175"/>
                <a:gd name="connsiteX8" fmla="*/ 4961420 w 7381875"/>
                <a:gd name="connsiteY8" fmla="*/ 2253101 h 2543175"/>
                <a:gd name="connsiteX9" fmla="*/ 4842834 w 7381875"/>
                <a:gd name="connsiteY9" fmla="*/ 2253101 h 2543175"/>
                <a:gd name="connsiteX10" fmla="*/ 4842834 w 7381875"/>
                <a:gd name="connsiteY10" fmla="*/ 2214848 h 2543175"/>
                <a:gd name="connsiteX11" fmla="*/ 3848252 w 7381875"/>
                <a:gd name="connsiteY11" fmla="*/ 2214848 h 2543175"/>
                <a:gd name="connsiteX12" fmla="*/ 3848252 w 7381875"/>
                <a:gd name="connsiteY12" fmla="*/ 2172767 h 2543175"/>
                <a:gd name="connsiteX13" fmla="*/ 3220908 w 7381875"/>
                <a:gd name="connsiteY13" fmla="*/ 2172767 h 2543175"/>
                <a:gd name="connsiteX14" fmla="*/ 3220908 w 7381875"/>
                <a:gd name="connsiteY14" fmla="*/ 2138344 h 2543175"/>
                <a:gd name="connsiteX15" fmla="*/ 3018158 w 7381875"/>
                <a:gd name="connsiteY15" fmla="*/ 2138344 h 2543175"/>
                <a:gd name="connsiteX16" fmla="*/ 3018158 w 7381875"/>
                <a:gd name="connsiteY16" fmla="*/ 2100091 h 2543175"/>
                <a:gd name="connsiteX17" fmla="*/ 2949312 w 7381875"/>
                <a:gd name="connsiteY17" fmla="*/ 2100091 h 2543175"/>
                <a:gd name="connsiteX18" fmla="*/ 2949312 w 7381875"/>
                <a:gd name="connsiteY18" fmla="*/ 2061839 h 2543175"/>
                <a:gd name="connsiteX19" fmla="*/ 2658580 w 7381875"/>
                <a:gd name="connsiteY19" fmla="*/ 2061839 h 2543175"/>
                <a:gd name="connsiteX20" fmla="*/ 2658580 w 7381875"/>
                <a:gd name="connsiteY20" fmla="*/ 2004460 h 2543175"/>
                <a:gd name="connsiteX21" fmla="*/ 2547652 w 7381875"/>
                <a:gd name="connsiteY21" fmla="*/ 2004460 h 2543175"/>
                <a:gd name="connsiteX22" fmla="*/ 2547652 w 7381875"/>
                <a:gd name="connsiteY22" fmla="*/ 1970027 h 2543175"/>
                <a:gd name="connsiteX23" fmla="*/ 2390813 w 7381875"/>
                <a:gd name="connsiteY23" fmla="*/ 1970027 h 2543175"/>
                <a:gd name="connsiteX24" fmla="*/ 2390813 w 7381875"/>
                <a:gd name="connsiteY24" fmla="*/ 1927955 h 2543175"/>
                <a:gd name="connsiteX25" fmla="*/ 2218677 w 7381875"/>
                <a:gd name="connsiteY25" fmla="*/ 1927955 h 2543175"/>
                <a:gd name="connsiteX26" fmla="*/ 2218677 w 7381875"/>
                <a:gd name="connsiteY26" fmla="*/ 1870577 h 2543175"/>
                <a:gd name="connsiteX27" fmla="*/ 2134514 w 7381875"/>
                <a:gd name="connsiteY27" fmla="*/ 1870577 h 2543175"/>
                <a:gd name="connsiteX28" fmla="*/ 2134514 w 7381875"/>
                <a:gd name="connsiteY28" fmla="*/ 1836144 h 2543175"/>
                <a:gd name="connsiteX29" fmla="*/ 2031235 w 7381875"/>
                <a:gd name="connsiteY29" fmla="*/ 1836144 h 2543175"/>
                <a:gd name="connsiteX30" fmla="*/ 2031235 w 7381875"/>
                <a:gd name="connsiteY30" fmla="*/ 1778765 h 2543175"/>
                <a:gd name="connsiteX31" fmla="*/ 1989154 w 7381875"/>
                <a:gd name="connsiteY31" fmla="*/ 1778765 h 2543175"/>
                <a:gd name="connsiteX32" fmla="*/ 1989154 w 7381875"/>
                <a:gd name="connsiteY32" fmla="*/ 1717558 h 2543175"/>
                <a:gd name="connsiteX33" fmla="*/ 1905000 w 7381875"/>
                <a:gd name="connsiteY33" fmla="*/ 1717558 h 2543175"/>
                <a:gd name="connsiteX34" fmla="*/ 1905000 w 7381875"/>
                <a:gd name="connsiteY34" fmla="*/ 1648701 h 2543175"/>
                <a:gd name="connsiteX35" fmla="*/ 1851451 w 7381875"/>
                <a:gd name="connsiteY35" fmla="*/ 1648701 h 2543175"/>
                <a:gd name="connsiteX36" fmla="*/ 1851451 w 7381875"/>
                <a:gd name="connsiteY36" fmla="*/ 1614278 h 2543175"/>
                <a:gd name="connsiteX37" fmla="*/ 1748161 w 7381875"/>
                <a:gd name="connsiteY37" fmla="*/ 1614278 h 2543175"/>
                <a:gd name="connsiteX38" fmla="*/ 1748161 w 7381875"/>
                <a:gd name="connsiteY38" fmla="*/ 1572197 h 2543175"/>
                <a:gd name="connsiteX39" fmla="*/ 1706080 w 7381875"/>
                <a:gd name="connsiteY39" fmla="*/ 1572197 h 2543175"/>
                <a:gd name="connsiteX40" fmla="*/ 1706080 w 7381875"/>
                <a:gd name="connsiteY40" fmla="*/ 1537773 h 2543175"/>
                <a:gd name="connsiteX41" fmla="*/ 1671657 w 7381875"/>
                <a:gd name="connsiteY41" fmla="*/ 1537773 h 2543175"/>
                <a:gd name="connsiteX42" fmla="*/ 1671657 w 7381875"/>
                <a:gd name="connsiteY42" fmla="*/ 1499521 h 2543175"/>
                <a:gd name="connsiteX43" fmla="*/ 1606629 w 7381875"/>
                <a:gd name="connsiteY43" fmla="*/ 1499521 h 2543175"/>
                <a:gd name="connsiteX44" fmla="*/ 1606629 w 7381875"/>
                <a:gd name="connsiteY44" fmla="*/ 1442142 h 2543175"/>
                <a:gd name="connsiteX45" fmla="*/ 1556899 w 7381875"/>
                <a:gd name="connsiteY45" fmla="*/ 1442142 h 2543175"/>
                <a:gd name="connsiteX46" fmla="*/ 1556899 w 7381875"/>
                <a:gd name="connsiteY46" fmla="*/ 1396232 h 2543175"/>
                <a:gd name="connsiteX47" fmla="*/ 1476566 w 7381875"/>
                <a:gd name="connsiteY47" fmla="*/ 1396232 h 2543175"/>
                <a:gd name="connsiteX48" fmla="*/ 1476566 w 7381875"/>
                <a:gd name="connsiteY48" fmla="*/ 1369457 h 2543175"/>
                <a:gd name="connsiteX49" fmla="*/ 1350331 w 7381875"/>
                <a:gd name="connsiteY49" fmla="*/ 1369457 h 2543175"/>
                <a:gd name="connsiteX50" fmla="*/ 1350331 w 7381875"/>
                <a:gd name="connsiteY50" fmla="*/ 1315907 h 2543175"/>
                <a:gd name="connsiteX51" fmla="*/ 1281474 w 7381875"/>
                <a:gd name="connsiteY51" fmla="*/ 1315907 h 2543175"/>
                <a:gd name="connsiteX52" fmla="*/ 1281474 w 7381875"/>
                <a:gd name="connsiteY52" fmla="*/ 1277655 h 2543175"/>
                <a:gd name="connsiteX53" fmla="*/ 1243222 w 7381875"/>
                <a:gd name="connsiteY53" fmla="*/ 1277655 h 2543175"/>
                <a:gd name="connsiteX54" fmla="*/ 1243222 w 7381875"/>
                <a:gd name="connsiteY54" fmla="*/ 1262348 h 2543175"/>
                <a:gd name="connsiteX55" fmla="*/ 1174366 w 7381875"/>
                <a:gd name="connsiteY55" fmla="*/ 1262348 h 2543175"/>
                <a:gd name="connsiteX56" fmla="*/ 1174366 w 7381875"/>
                <a:gd name="connsiteY56" fmla="*/ 1178195 h 2543175"/>
                <a:gd name="connsiteX57" fmla="*/ 1063438 w 7381875"/>
                <a:gd name="connsiteY57" fmla="*/ 1178195 h 2543175"/>
                <a:gd name="connsiteX58" fmla="*/ 1063438 w 7381875"/>
                <a:gd name="connsiteY58" fmla="*/ 1124636 h 2543175"/>
                <a:gd name="connsiteX59" fmla="*/ 994581 w 7381875"/>
                <a:gd name="connsiteY59" fmla="*/ 1124636 h 2543175"/>
                <a:gd name="connsiteX60" fmla="*/ 994581 w 7381875"/>
                <a:gd name="connsiteY60" fmla="*/ 1051960 h 2543175"/>
                <a:gd name="connsiteX61" fmla="*/ 929549 w 7381875"/>
                <a:gd name="connsiteY61" fmla="*/ 1051960 h 2543175"/>
                <a:gd name="connsiteX62" fmla="*/ 929549 w 7381875"/>
                <a:gd name="connsiteY62" fmla="*/ 994581 h 2543175"/>
                <a:gd name="connsiteX63" fmla="*/ 768886 w 7381875"/>
                <a:gd name="connsiteY63" fmla="*/ 994581 h 2543175"/>
                <a:gd name="connsiteX64" fmla="*/ 768886 w 7381875"/>
                <a:gd name="connsiteY64" fmla="*/ 971626 h 2543175"/>
                <a:gd name="connsiteX65" fmla="*/ 707681 w 7381875"/>
                <a:gd name="connsiteY65" fmla="*/ 971626 h 2543175"/>
                <a:gd name="connsiteX66" fmla="*/ 707681 w 7381875"/>
                <a:gd name="connsiteY66" fmla="*/ 933374 h 2543175"/>
                <a:gd name="connsiteX67" fmla="*/ 673253 w 7381875"/>
                <a:gd name="connsiteY67" fmla="*/ 933374 h 2543175"/>
                <a:gd name="connsiteX68" fmla="*/ 673253 w 7381875"/>
                <a:gd name="connsiteY68" fmla="*/ 895120 h 2543175"/>
                <a:gd name="connsiteX69" fmla="*/ 623524 w 7381875"/>
                <a:gd name="connsiteY69" fmla="*/ 895120 h 2543175"/>
                <a:gd name="connsiteX70" fmla="*/ 623524 w 7381875"/>
                <a:gd name="connsiteY70" fmla="*/ 860692 h 2543175"/>
                <a:gd name="connsiteX71" fmla="*/ 589097 w 7381875"/>
                <a:gd name="connsiteY71" fmla="*/ 860692 h 2543175"/>
                <a:gd name="connsiteX72" fmla="*/ 589097 w 7381875"/>
                <a:gd name="connsiteY72" fmla="*/ 761235 h 2543175"/>
                <a:gd name="connsiteX73" fmla="*/ 527892 w 7381875"/>
                <a:gd name="connsiteY73" fmla="*/ 761235 h 2543175"/>
                <a:gd name="connsiteX74" fmla="*/ 527892 w 7381875"/>
                <a:gd name="connsiteY74" fmla="*/ 665602 h 2543175"/>
                <a:gd name="connsiteX75" fmla="*/ 489638 w 7381875"/>
                <a:gd name="connsiteY75" fmla="*/ 665602 h 2543175"/>
                <a:gd name="connsiteX76" fmla="*/ 489638 w 7381875"/>
                <a:gd name="connsiteY76" fmla="*/ 642651 h 2543175"/>
                <a:gd name="connsiteX77" fmla="*/ 443735 w 7381875"/>
                <a:gd name="connsiteY77" fmla="*/ 642651 h 2543175"/>
                <a:gd name="connsiteX78" fmla="*/ 443735 w 7381875"/>
                <a:gd name="connsiteY78" fmla="*/ 524066 h 2543175"/>
                <a:gd name="connsiteX79" fmla="*/ 374879 w 7381875"/>
                <a:gd name="connsiteY79" fmla="*/ 524066 h 2543175"/>
                <a:gd name="connsiteX80" fmla="*/ 374879 w 7381875"/>
                <a:gd name="connsiteY80" fmla="*/ 432259 h 2543175"/>
                <a:gd name="connsiteX81" fmla="*/ 263945 w 7381875"/>
                <a:gd name="connsiteY81" fmla="*/ 432259 h 2543175"/>
                <a:gd name="connsiteX82" fmla="*/ 263945 w 7381875"/>
                <a:gd name="connsiteY82" fmla="*/ 256295 h 2543175"/>
                <a:gd name="connsiteX83" fmla="*/ 110934 w 7381875"/>
                <a:gd name="connsiteY83" fmla="*/ 256295 h 2543175"/>
                <a:gd name="connsiteX84" fmla="*/ 110934 w 7381875"/>
                <a:gd name="connsiteY84" fmla="*/ 202741 h 2543175"/>
                <a:gd name="connsiteX85" fmla="*/ 0 w 7381875"/>
                <a:gd name="connsiteY85" fmla="*/ 202741 h 2543175"/>
                <a:gd name="connsiteX86" fmla="*/ 0 w 7381875"/>
                <a:gd name="connsiteY86" fmla="*/ 0 h 254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381875" h="2543175">
                  <a:moveTo>
                    <a:pt x="7382828" y="2543823"/>
                  </a:moveTo>
                  <a:lnTo>
                    <a:pt x="7153314" y="2543823"/>
                  </a:lnTo>
                  <a:lnTo>
                    <a:pt x="7153314" y="2452021"/>
                  </a:lnTo>
                  <a:lnTo>
                    <a:pt x="6866411" y="2452021"/>
                  </a:lnTo>
                  <a:lnTo>
                    <a:pt x="6866411" y="2364038"/>
                  </a:lnTo>
                  <a:lnTo>
                    <a:pt x="5389845" y="2364038"/>
                  </a:lnTo>
                  <a:lnTo>
                    <a:pt x="5389845" y="2318137"/>
                  </a:lnTo>
                  <a:lnTo>
                    <a:pt x="4961420" y="2318137"/>
                  </a:lnTo>
                  <a:lnTo>
                    <a:pt x="4961420" y="2253101"/>
                  </a:lnTo>
                  <a:lnTo>
                    <a:pt x="4842834" y="2253101"/>
                  </a:lnTo>
                  <a:lnTo>
                    <a:pt x="4842834" y="2214848"/>
                  </a:lnTo>
                  <a:lnTo>
                    <a:pt x="3848252" y="2214848"/>
                  </a:lnTo>
                  <a:lnTo>
                    <a:pt x="3848252" y="2172767"/>
                  </a:lnTo>
                  <a:lnTo>
                    <a:pt x="3220908" y="2172767"/>
                  </a:lnTo>
                  <a:lnTo>
                    <a:pt x="3220908" y="2138344"/>
                  </a:lnTo>
                  <a:lnTo>
                    <a:pt x="3018158" y="2138344"/>
                  </a:lnTo>
                  <a:lnTo>
                    <a:pt x="3018158" y="2100091"/>
                  </a:lnTo>
                  <a:lnTo>
                    <a:pt x="2949312" y="2100091"/>
                  </a:lnTo>
                  <a:lnTo>
                    <a:pt x="2949312" y="2061839"/>
                  </a:lnTo>
                  <a:lnTo>
                    <a:pt x="2658580" y="2061839"/>
                  </a:lnTo>
                  <a:lnTo>
                    <a:pt x="2658580" y="2004460"/>
                  </a:lnTo>
                  <a:lnTo>
                    <a:pt x="2547652" y="2004460"/>
                  </a:lnTo>
                  <a:lnTo>
                    <a:pt x="2547652" y="1970027"/>
                  </a:lnTo>
                  <a:lnTo>
                    <a:pt x="2390813" y="1970027"/>
                  </a:lnTo>
                  <a:lnTo>
                    <a:pt x="2390813" y="1927955"/>
                  </a:lnTo>
                  <a:lnTo>
                    <a:pt x="2218677" y="1927955"/>
                  </a:lnTo>
                  <a:lnTo>
                    <a:pt x="2218677" y="1870577"/>
                  </a:lnTo>
                  <a:lnTo>
                    <a:pt x="2134514" y="1870577"/>
                  </a:lnTo>
                  <a:lnTo>
                    <a:pt x="2134514" y="1836144"/>
                  </a:lnTo>
                  <a:lnTo>
                    <a:pt x="2031235" y="1836144"/>
                  </a:lnTo>
                  <a:lnTo>
                    <a:pt x="2031235" y="1778765"/>
                  </a:lnTo>
                  <a:lnTo>
                    <a:pt x="1989154" y="1778765"/>
                  </a:lnTo>
                  <a:lnTo>
                    <a:pt x="1989154" y="1717558"/>
                  </a:lnTo>
                  <a:lnTo>
                    <a:pt x="1905000" y="1717558"/>
                  </a:lnTo>
                  <a:lnTo>
                    <a:pt x="1905000" y="1648701"/>
                  </a:lnTo>
                  <a:lnTo>
                    <a:pt x="1851451" y="1648701"/>
                  </a:lnTo>
                  <a:lnTo>
                    <a:pt x="1851451" y="1614278"/>
                  </a:lnTo>
                  <a:lnTo>
                    <a:pt x="1748161" y="1614278"/>
                  </a:lnTo>
                  <a:lnTo>
                    <a:pt x="1748161" y="1572197"/>
                  </a:lnTo>
                  <a:lnTo>
                    <a:pt x="1706080" y="1572197"/>
                  </a:lnTo>
                  <a:lnTo>
                    <a:pt x="1706080" y="1537773"/>
                  </a:lnTo>
                  <a:lnTo>
                    <a:pt x="1671657" y="1537773"/>
                  </a:lnTo>
                  <a:lnTo>
                    <a:pt x="1671657" y="1499521"/>
                  </a:lnTo>
                  <a:lnTo>
                    <a:pt x="1606629" y="1499521"/>
                  </a:lnTo>
                  <a:lnTo>
                    <a:pt x="1606629" y="1442142"/>
                  </a:lnTo>
                  <a:lnTo>
                    <a:pt x="1556899" y="1442142"/>
                  </a:lnTo>
                  <a:lnTo>
                    <a:pt x="1556899" y="1396232"/>
                  </a:lnTo>
                  <a:lnTo>
                    <a:pt x="1476566" y="1396232"/>
                  </a:lnTo>
                  <a:lnTo>
                    <a:pt x="1476566" y="1369457"/>
                  </a:lnTo>
                  <a:lnTo>
                    <a:pt x="1350331" y="1369457"/>
                  </a:lnTo>
                  <a:lnTo>
                    <a:pt x="1350331" y="1315907"/>
                  </a:lnTo>
                  <a:lnTo>
                    <a:pt x="1281474" y="1315907"/>
                  </a:lnTo>
                  <a:lnTo>
                    <a:pt x="1281474" y="1277655"/>
                  </a:lnTo>
                  <a:lnTo>
                    <a:pt x="1243222" y="1277655"/>
                  </a:lnTo>
                  <a:lnTo>
                    <a:pt x="1243222" y="1262348"/>
                  </a:lnTo>
                  <a:lnTo>
                    <a:pt x="1174366" y="1262348"/>
                  </a:lnTo>
                  <a:lnTo>
                    <a:pt x="1174366" y="1178195"/>
                  </a:lnTo>
                  <a:lnTo>
                    <a:pt x="1063438" y="1178195"/>
                  </a:lnTo>
                  <a:lnTo>
                    <a:pt x="1063438" y="1124636"/>
                  </a:lnTo>
                  <a:lnTo>
                    <a:pt x="994581" y="1124636"/>
                  </a:lnTo>
                  <a:lnTo>
                    <a:pt x="994581" y="1051960"/>
                  </a:lnTo>
                  <a:lnTo>
                    <a:pt x="929549" y="1051960"/>
                  </a:lnTo>
                  <a:lnTo>
                    <a:pt x="929549" y="994581"/>
                  </a:lnTo>
                  <a:lnTo>
                    <a:pt x="768886" y="994581"/>
                  </a:lnTo>
                  <a:lnTo>
                    <a:pt x="768886" y="971626"/>
                  </a:lnTo>
                  <a:lnTo>
                    <a:pt x="707681" y="971626"/>
                  </a:lnTo>
                  <a:lnTo>
                    <a:pt x="707681" y="933374"/>
                  </a:lnTo>
                  <a:lnTo>
                    <a:pt x="673253" y="933374"/>
                  </a:lnTo>
                  <a:lnTo>
                    <a:pt x="673253" y="895120"/>
                  </a:lnTo>
                  <a:lnTo>
                    <a:pt x="623524" y="895120"/>
                  </a:lnTo>
                  <a:lnTo>
                    <a:pt x="623524" y="860692"/>
                  </a:lnTo>
                  <a:lnTo>
                    <a:pt x="589097" y="860692"/>
                  </a:lnTo>
                  <a:lnTo>
                    <a:pt x="589097" y="761235"/>
                  </a:lnTo>
                  <a:lnTo>
                    <a:pt x="527892" y="761235"/>
                  </a:lnTo>
                  <a:lnTo>
                    <a:pt x="527892" y="665602"/>
                  </a:lnTo>
                  <a:lnTo>
                    <a:pt x="489638" y="665602"/>
                  </a:lnTo>
                  <a:lnTo>
                    <a:pt x="489638" y="642651"/>
                  </a:lnTo>
                  <a:lnTo>
                    <a:pt x="443735" y="642651"/>
                  </a:lnTo>
                  <a:lnTo>
                    <a:pt x="443735" y="524066"/>
                  </a:lnTo>
                  <a:lnTo>
                    <a:pt x="374879" y="524066"/>
                  </a:lnTo>
                  <a:lnTo>
                    <a:pt x="374879" y="432259"/>
                  </a:lnTo>
                  <a:lnTo>
                    <a:pt x="263945" y="432259"/>
                  </a:lnTo>
                  <a:lnTo>
                    <a:pt x="263945" y="256295"/>
                  </a:lnTo>
                  <a:lnTo>
                    <a:pt x="110934" y="256295"/>
                  </a:lnTo>
                  <a:lnTo>
                    <a:pt x="110934" y="202741"/>
                  </a:lnTo>
                  <a:lnTo>
                    <a:pt x="0" y="202741"/>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90564DD-2FD2-49F7-8BEC-5F9709CAFBB1}"/>
                </a:ext>
              </a:extLst>
            </p:cNvPr>
            <p:cNvSpPr/>
            <p:nvPr/>
          </p:nvSpPr>
          <p:spPr>
            <a:xfrm>
              <a:off x="881063" y="227120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CE52FA08-F3AB-44A9-82FB-A4B840028178}"/>
                </a:ext>
              </a:extLst>
            </p:cNvPr>
            <p:cNvSpPr/>
            <p:nvPr/>
          </p:nvSpPr>
          <p:spPr>
            <a:xfrm>
              <a:off x="1052513" y="232835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3" name="Freeform: Shape 162">
              <a:extLst>
                <a:ext uri="{FF2B5EF4-FFF2-40B4-BE49-F238E27FC236}">
                  <a16:creationId xmlns:a16="http://schemas.microsoft.com/office/drawing/2014/main" id="{386B98C7-CC9B-45B0-AB0E-F1F36FA35148}"/>
                </a:ext>
              </a:extLst>
            </p:cNvPr>
            <p:cNvSpPr/>
            <p:nvPr/>
          </p:nvSpPr>
          <p:spPr>
            <a:xfrm>
              <a:off x="1662113" y="3052258"/>
              <a:ext cx="9525" cy="104775"/>
            </a:xfrm>
            <a:custGeom>
              <a:avLst/>
              <a:gdLst>
                <a:gd name="connsiteX0" fmla="*/ 0 w 0"/>
                <a:gd name="connsiteY0" fmla="*/ 0 h 104775"/>
                <a:gd name="connsiteX1" fmla="*/ 0 w 0"/>
                <a:gd name="connsiteY1" fmla="*/ 108003 h 104775"/>
              </a:gdLst>
              <a:ahLst/>
              <a:cxnLst>
                <a:cxn ang="0">
                  <a:pos x="connsiteX0" y="connsiteY0"/>
                </a:cxn>
                <a:cxn ang="0">
                  <a:pos x="connsiteX1" y="connsiteY1"/>
                </a:cxn>
              </a:cxnLst>
              <a:rect l="l" t="t" r="r" b="b"/>
              <a:pathLst>
                <a:path h="104775">
                  <a:moveTo>
                    <a:pt x="0" y="0"/>
                  </a:moveTo>
                  <a:lnTo>
                    <a:pt x="0" y="108003"/>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D7D4B9AB-A0AC-4E7E-900D-35000CAE0748}"/>
                </a:ext>
              </a:extLst>
            </p:cNvPr>
            <p:cNvSpPr/>
            <p:nvPr/>
          </p:nvSpPr>
          <p:spPr>
            <a:xfrm>
              <a:off x="43862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2A5F9A2E-5020-4E19-9A38-46EC40A7F50A}"/>
                </a:ext>
              </a:extLst>
            </p:cNvPr>
            <p:cNvSpPr/>
            <p:nvPr/>
          </p:nvSpPr>
          <p:spPr>
            <a:xfrm>
              <a:off x="46910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ABA73D0C-67E2-4686-B526-65DE44E40701}"/>
                </a:ext>
              </a:extLst>
            </p:cNvPr>
            <p:cNvSpPr/>
            <p:nvPr/>
          </p:nvSpPr>
          <p:spPr>
            <a:xfrm>
              <a:off x="530066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BC0BF503-B695-41BF-8D6D-3CB8B590AE97}"/>
                </a:ext>
              </a:extLst>
            </p:cNvPr>
            <p:cNvSpPr/>
            <p:nvPr/>
          </p:nvSpPr>
          <p:spPr>
            <a:xfrm>
              <a:off x="535781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49382C4-004D-4B21-AB00-EACCDA42374E}"/>
                </a:ext>
              </a:extLst>
            </p:cNvPr>
            <p:cNvSpPr/>
            <p:nvPr/>
          </p:nvSpPr>
          <p:spPr>
            <a:xfrm>
              <a:off x="554832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0AE29C4C-56FD-4625-B6F2-5BCCB9218069}"/>
                </a:ext>
              </a:extLst>
            </p:cNvPr>
            <p:cNvSpPr/>
            <p:nvPr/>
          </p:nvSpPr>
          <p:spPr>
            <a:xfrm>
              <a:off x="564357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5056BC3E-2448-43A8-8ACB-1AFAE71B6EE9}"/>
                </a:ext>
              </a:extLst>
            </p:cNvPr>
            <p:cNvSpPr/>
            <p:nvPr/>
          </p:nvSpPr>
          <p:spPr>
            <a:xfrm>
              <a:off x="5776922" y="43286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F6A46C07-3A4F-497A-A34B-136A4C14E7B8}"/>
                </a:ext>
              </a:extLst>
            </p:cNvPr>
            <p:cNvSpPr/>
            <p:nvPr/>
          </p:nvSpPr>
          <p:spPr>
            <a:xfrm>
              <a:off x="672942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1FCA7040-25FC-464B-B82B-8561746F93EE}"/>
                </a:ext>
              </a:extLst>
            </p:cNvPr>
            <p:cNvSpPr/>
            <p:nvPr/>
          </p:nvSpPr>
          <p:spPr>
            <a:xfrm>
              <a:off x="686277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9CC09E2B-AE39-449A-BC12-B2597985DA25}"/>
                </a:ext>
              </a:extLst>
            </p:cNvPr>
            <p:cNvSpPr/>
            <p:nvPr/>
          </p:nvSpPr>
          <p:spPr>
            <a:xfrm>
              <a:off x="69770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D593B159-F4FC-408E-98ED-176E8B02B351}"/>
                </a:ext>
              </a:extLst>
            </p:cNvPr>
            <p:cNvSpPr/>
            <p:nvPr/>
          </p:nvSpPr>
          <p:spPr>
            <a:xfrm>
              <a:off x="71294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5A502CB4-0266-401B-8C71-AB8C20C8A070}"/>
                </a:ext>
              </a:extLst>
            </p:cNvPr>
            <p:cNvSpPr/>
            <p:nvPr/>
          </p:nvSpPr>
          <p:spPr>
            <a:xfrm>
              <a:off x="7834332" y="4538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11CB330A-035F-4602-8B8E-C6F67F0F0388}"/>
                </a:ext>
              </a:extLst>
            </p:cNvPr>
            <p:cNvSpPr/>
            <p:nvPr/>
          </p:nvSpPr>
          <p:spPr>
            <a:xfrm>
              <a:off x="8101032" y="46143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04426279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zh-CN" dirty="0"/>
              <a:t>4004：为期三个月对比六个月的奥沙利铂和氟嘧啶辅助 (adj) 疗法用于 III 期结肠癌 (CC) 患者的总生存期 (OS) 和长期无病生存期 (DFS)：国际辅助化疗持续时间评估 (IDEA) 合作的最终结</a:t>
            </a:r>
            <a:r>
              <a:rPr lang="zh-CN" dirty="0" smtClean="0"/>
              <a:t>果</a:t>
            </a:r>
            <a:r>
              <a:rPr lang="en-GB" altLang="zh-CN" dirty="0" smtClean="0"/>
              <a:t> </a:t>
            </a:r>
            <a:r>
              <a:rPr lang="zh-CN" dirty="0" smtClean="0"/>
              <a:t>–</a:t>
            </a:r>
            <a:r>
              <a:rPr lang="en-GB" altLang="zh-CN" dirty="0" smtClean="0"/>
              <a:t> </a:t>
            </a:r>
            <a:r>
              <a:rPr lang="zh-CN" dirty="0" smtClean="0"/>
              <a:t>S</a:t>
            </a:r>
            <a:r>
              <a:rPr lang="zh-CN" dirty="0"/>
              <a:t>obrero AF 等人</a:t>
            </a:r>
          </a:p>
        </p:txBody>
      </p:sp>
      <p:sp>
        <p:nvSpPr>
          <p:cNvPr id="3" name="Content Placeholder 2"/>
          <p:cNvSpPr>
            <a:spLocks noGrp="1"/>
          </p:cNvSpPr>
          <p:nvPr>
            <p:ph idx="1"/>
          </p:nvPr>
        </p:nvSpPr>
        <p:spPr>
          <a:xfrm>
            <a:off x="365124" y="1254035"/>
            <a:ext cx="8413751" cy="558267"/>
          </a:xfrm>
        </p:spPr>
        <p:txBody>
          <a:bodyPr/>
          <a:lstStyle/>
          <a:p>
            <a:pPr marL="0" indent="0">
              <a:buNone/>
            </a:pPr>
            <a:r>
              <a:rPr lang="zh-CN" b="1"/>
              <a:t>关键结果（续）</a:t>
            </a:r>
          </a:p>
        </p:txBody>
      </p:sp>
      <p:sp>
        <p:nvSpPr>
          <p:cNvPr id="5" name="Text Placeholder 4"/>
          <p:cNvSpPr>
            <a:spLocks noGrp="1"/>
          </p:cNvSpPr>
          <p:nvPr>
            <p:ph type="body" sz="quarter" idx="11"/>
          </p:nvPr>
        </p:nvSpPr>
        <p:spPr/>
        <p:txBody>
          <a:bodyPr/>
          <a:lstStyle/>
          <a:p>
            <a:r>
              <a:rPr lang="zh-CN"/>
              <a:t>Sobrero AF, et al.J Clin Oncol 2020;38(suppl);abstr 4004</a:t>
            </a:r>
          </a:p>
        </p:txBody>
      </p:sp>
      <p:sp>
        <p:nvSpPr>
          <p:cNvPr id="7" name="TextBox 6"/>
          <p:cNvSpPr txBox="1"/>
          <p:nvPr/>
        </p:nvSpPr>
        <p:spPr>
          <a:xfrm>
            <a:off x="3704358" y="1503010"/>
            <a:ext cx="174599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DFS（按治疗方案）</a:t>
            </a:r>
          </a:p>
        </p:txBody>
      </p:sp>
      <p:grpSp>
        <p:nvGrpSpPr>
          <p:cNvPr id="83" name="Group 82">
            <a:extLst>
              <a:ext uri="{FF2B5EF4-FFF2-40B4-BE49-F238E27FC236}">
                <a16:creationId xmlns:a16="http://schemas.microsoft.com/office/drawing/2014/main" id="{DEF4E0EE-816B-458A-B888-0467ADF1C819}"/>
              </a:ext>
            </a:extLst>
          </p:cNvPr>
          <p:cNvGrpSpPr/>
          <p:nvPr/>
        </p:nvGrpSpPr>
        <p:grpSpPr>
          <a:xfrm>
            <a:off x="236752" y="1778617"/>
            <a:ext cx="4354051" cy="3870015"/>
            <a:chOff x="395379" y="1778617"/>
            <a:chExt cx="4354051" cy="3870015"/>
          </a:xfrm>
        </p:grpSpPr>
        <p:sp>
          <p:nvSpPr>
            <p:cNvPr id="8" name="TextBox 7"/>
            <p:cNvSpPr txBox="1"/>
            <p:nvPr/>
          </p:nvSpPr>
          <p:spPr>
            <a:xfrm>
              <a:off x="1949347" y="1778617"/>
              <a:ext cx="91242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CAPOX</a:t>
              </a:r>
            </a:p>
          </p:txBody>
        </p:sp>
        <p:grpSp>
          <p:nvGrpSpPr>
            <p:cNvPr id="11" name="Group 10">
              <a:extLst>
                <a:ext uri="{FF2B5EF4-FFF2-40B4-BE49-F238E27FC236}">
                  <a16:creationId xmlns:a16="http://schemas.microsoft.com/office/drawing/2014/main" id="{507FA70D-8CFB-4F6D-BA05-14430B24A4A7}"/>
                </a:ext>
              </a:extLst>
            </p:cNvPr>
            <p:cNvGrpSpPr/>
            <p:nvPr/>
          </p:nvGrpSpPr>
          <p:grpSpPr>
            <a:xfrm>
              <a:off x="563270" y="2277748"/>
              <a:ext cx="4005288" cy="2913942"/>
              <a:chOff x="514528" y="2106429"/>
              <a:chExt cx="5783760" cy="3622404"/>
            </a:xfrm>
          </p:grpSpPr>
          <p:sp>
            <p:nvSpPr>
              <p:cNvPr id="12" name="TextBox 11">
                <a:extLst>
                  <a:ext uri="{FF2B5EF4-FFF2-40B4-BE49-F238E27FC236}">
                    <a16:creationId xmlns:a16="http://schemas.microsoft.com/office/drawing/2014/main" id="{10664F49-C306-4AEB-B8A5-F3AC79520262}"/>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100</a:t>
                </a:r>
              </a:p>
            </p:txBody>
          </p:sp>
          <p:sp>
            <p:nvSpPr>
              <p:cNvPr id="13" name="TextBox 12">
                <a:extLst>
                  <a:ext uri="{FF2B5EF4-FFF2-40B4-BE49-F238E27FC236}">
                    <a16:creationId xmlns:a16="http://schemas.microsoft.com/office/drawing/2014/main" id="{65F0384B-831F-48B0-BEF0-DE6F81FC0EA0}"/>
                  </a:ext>
                </a:extLst>
              </p:cNvPr>
              <p:cNvSpPr txBox="1"/>
              <p:nvPr/>
            </p:nvSpPr>
            <p:spPr>
              <a:xfrm>
                <a:off x="2256486" y="5318511"/>
                <a:ext cx="2726606"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panose="020B0604020202020204" pitchFamily="34" charset="0"/>
                    <a:ea typeface="SimSun"/>
                    <a:cs typeface="Arial" panose="020B0604020202020204" pitchFamily="34" charset="0"/>
                  </a:rPr>
                  <a:t>自随机分组以来的年数</a:t>
                </a:r>
              </a:p>
            </p:txBody>
          </p:sp>
          <p:sp>
            <p:nvSpPr>
              <p:cNvPr id="14" name="TextBox 13">
                <a:extLst>
                  <a:ext uri="{FF2B5EF4-FFF2-40B4-BE49-F238E27FC236}">
                    <a16:creationId xmlns:a16="http://schemas.microsoft.com/office/drawing/2014/main" id="{E72ABA36-7547-46D7-AB13-7A6BF5A218BB}"/>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80</a:t>
                </a:r>
              </a:p>
            </p:txBody>
          </p:sp>
          <p:sp>
            <p:nvSpPr>
              <p:cNvPr id="15" name="TextBox 14">
                <a:extLst>
                  <a:ext uri="{FF2B5EF4-FFF2-40B4-BE49-F238E27FC236}">
                    <a16:creationId xmlns:a16="http://schemas.microsoft.com/office/drawing/2014/main" id="{6E141F75-0409-498A-8DD7-93C0B183C854}"/>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60</a:t>
                </a:r>
              </a:p>
            </p:txBody>
          </p:sp>
          <p:sp>
            <p:nvSpPr>
              <p:cNvPr id="16" name="TextBox 15">
                <a:extLst>
                  <a:ext uri="{FF2B5EF4-FFF2-40B4-BE49-F238E27FC236}">
                    <a16:creationId xmlns:a16="http://schemas.microsoft.com/office/drawing/2014/main" id="{DFC77DF8-55B8-48ED-AF34-06C493898C79}"/>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40</a:t>
                </a:r>
              </a:p>
            </p:txBody>
          </p:sp>
          <p:sp>
            <p:nvSpPr>
              <p:cNvPr id="17" name="TextBox 16">
                <a:extLst>
                  <a:ext uri="{FF2B5EF4-FFF2-40B4-BE49-F238E27FC236}">
                    <a16:creationId xmlns:a16="http://schemas.microsoft.com/office/drawing/2014/main" id="{2A20D4AF-2304-4730-AF34-BAC82228444B}"/>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20</a:t>
                </a:r>
              </a:p>
            </p:txBody>
          </p:sp>
          <p:sp>
            <p:nvSpPr>
              <p:cNvPr id="18" name="TextBox 17">
                <a:extLst>
                  <a:ext uri="{FF2B5EF4-FFF2-40B4-BE49-F238E27FC236}">
                    <a16:creationId xmlns:a16="http://schemas.microsoft.com/office/drawing/2014/main" id="{E02B73E4-D08E-4FAA-988B-89227160D558}"/>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0</a:t>
                </a:r>
              </a:p>
            </p:txBody>
          </p:sp>
          <p:grpSp>
            <p:nvGrpSpPr>
              <p:cNvPr id="19" name="Group 18">
                <a:extLst>
                  <a:ext uri="{FF2B5EF4-FFF2-40B4-BE49-F238E27FC236}">
                    <a16:creationId xmlns:a16="http://schemas.microsoft.com/office/drawing/2014/main" id="{BDDA4D0E-671D-4B0B-8E13-6AA9DD1EB41A}"/>
                  </a:ext>
                </a:extLst>
              </p:cNvPr>
              <p:cNvGrpSpPr/>
              <p:nvPr/>
            </p:nvGrpSpPr>
            <p:grpSpPr>
              <a:xfrm>
                <a:off x="1019658" y="2269439"/>
                <a:ext cx="5278630" cy="2902965"/>
                <a:chOff x="7291383" y="2116174"/>
                <a:chExt cx="4673706" cy="2902965"/>
              </a:xfrm>
            </p:grpSpPr>
            <p:sp>
              <p:nvSpPr>
                <p:cNvPr id="20" name="Freeform 21">
                  <a:extLst>
                    <a:ext uri="{FF2B5EF4-FFF2-40B4-BE49-F238E27FC236}">
                      <a16:creationId xmlns:a16="http://schemas.microsoft.com/office/drawing/2014/main" id="{8EF45AB1-0A60-46C0-A147-3C7C9EE4530E}"/>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 name="Line 6">
                  <a:extLst>
                    <a:ext uri="{FF2B5EF4-FFF2-40B4-BE49-F238E27FC236}">
                      <a16:creationId xmlns:a16="http://schemas.microsoft.com/office/drawing/2014/main" id="{3B81460D-308B-4A7C-804C-3E22502409B3}"/>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2" name="Line 7">
                  <a:extLst>
                    <a:ext uri="{FF2B5EF4-FFF2-40B4-BE49-F238E27FC236}">
                      <a16:creationId xmlns:a16="http://schemas.microsoft.com/office/drawing/2014/main" id="{E6F12566-D3A3-43C9-8AB2-9B568701D1C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3" name="Line 8">
                  <a:extLst>
                    <a:ext uri="{FF2B5EF4-FFF2-40B4-BE49-F238E27FC236}">
                      <a16:creationId xmlns:a16="http://schemas.microsoft.com/office/drawing/2014/main" id="{7D65C54C-ABB7-4E1F-A0A5-335D7AFBB65E}"/>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4" name="Line 9">
                  <a:extLst>
                    <a:ext uri="{FF2B5EF4-FFF2-40B4-BE49-F238E27FC236}">
                      <a16:creationId xmlns:a16="http://schemas.microsoft.com/office/drawing/2014/main" id="{18456023-819B-436F-92F5-F298A7EB8CD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5" name="Line 10">
                  <a:extLst>
                    <a:ext uri="{FF2B5EF4-FFF2-40B4-BE49-F238E27FC236}">
                      <a16:creationId xmlns:a16="http://schemas.microsoft.com/office/drawing/2014/main" id="{4B630A88-0BEB-4C7E-A806-2F023D00C127}"/>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11">
                  <a:extLst>
                    <a:ext uri="{FF2B5EF4-FFF2-40B4-BE49-F238E27FC236}">
                      <a16:creationId xmlns:a16="http://schemas.microsoft.com/office/drawing/2014/main" id="{D6E41AA8-0ADC-4E7B-89EE-75A4B44EBAFC}"/>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7" name="Line 21">
                  <a:extLst>
                    <a:ext uri="{FF2B5EF4-FFF2-40B4-BE49-F238E27FC236}">
                      <a16:creationId xmlns:a16="http://schemas.microsoft.com/office/drawing/2014/main" id="{C716F73C-0EA1-4CA0-8076-C4A78BC850B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E85BD308-D5AC-4E12-8417-DFC158A4DF0D}"/>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9" name="Line 21">
                  <a:extLst>
                    <a:ext uri="{FF2B5EF4-FFF2-40B4-BE49-F238E27FC236}">
                      <a16:creationId xmlns:a16="http://schemas.microsoft.com/office/drawing/2014/main" id="{5BE1A245-538F-4E08-809D-9EB8E2ED780B}"/>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03C57154-4A1E-494C-B1C1-BC5B0A0EE41D}"/>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1" name="Line 21">
                  <a:extLst>
                    <a:ext uri="{FF2B5EF4-FFF2-40B4-BE49-F238E27FC236}">
                      <a16:creationId xmlns:a16="http://schemas.microsoft.com/office/drawing/2014/main" id="{0233FE15-DBD0-4F0E-9F34-773B50B3DD8B}"/>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94DF3D6A-295C-4EE8-83C0-ED2985B539F3}"/>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3" name="Line 21">
                  <a:extLst>
                    <a:ext uri="{FF2B5EF4-FFF2-40B4-BE49-F238E27FC236}">
                      <a16:creationId xmlns:a16="http://schemas.microsoft.com/office/drawing/2014/main" id="{43D2C125-5AC5-417B-8560-173F7A4BCB07}"/>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34" name="Group 33">
              <a:extLst>
                <a:ext uri="{FF2B5EF4-FFF2-40B4-BE49-F238E27FC236}">
                  <a16:creationId xmlns:a16="http://schemas.microsoft.com/office/drawing/2014/main" id="{0DAF6709-EFB2-4EF6-A92B-B688941979C3}"/>
                </a:ext>
              </a:extLst>
            </p:cNvPr>
            <p:cNvGrpSpPr/>
            <p:nvPr/>
          </p:nvGrpSpPr>
          <p:grpSpPr>
            <a:xfrm>
              <a:off x="871611" y="4732360"/>
              <a:ext cx="3771219" cy="257369"/>
              <a:chOff x="1655590" y="4818556"/>
              <a:chExt cx="5445341" cy="257369"/>
            </a:xfrm>
          </p:grpSpPr>
          <p:sp>
            <p:nvSpPr>
              <p:cNvPr id="35" name="TextBox 34">
                <a:extLst>
                  <a:ext uri="{FF2B5EF4-FFF2-40B4-BE49-F238E27FC236}">
                    <a16:creationId xmlns:a16="http://schemas.microsoft.com/office/drawing/2014/main" id="{8061395E-7FAF-4673-8D69-C237FD492F34}"/>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0</a:t>
                </a:r>
              </a:p>
            </p:txBody>
          </p:sp>
          <p:sp>
            <p:nvSpPr>
              <p:cNvPr id="36" name="TextBox 35">
                <a:extLst>
                  <a:ext uri="{FF2B5EF4-FFF2-40B4-BE49-F238E27FC236}">
                    <a16:creationId xmlns:a16="http://schemas.microsoft.com/office/drawing/2014/main" id="{D0DEA02E-5FAF-4789-8F78-BE97396C2C17}"/>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1</a:t>
                </a:r>
              </a:p>
            </p:txBody>
          </p:sp>
          <p:sp>
            <p:nvSpPr>
              <p:cNvPr id="37" name="TextBox 36">
                <a:extLst>
                  <a:ext uri="{FF2B5EF4-FFF2-40B4-BE49-F238E27FC236}">
                    <a16:creationId xmlns:a16="http://schemas.microsoft.com/office/drawing/2014/main" id="{408265DE-A5DB-49D0-8860-411EDD204729}"/>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2</a:t>
                </a:r>
              </a:p>
            </p:txBody>
          </p:sp>
          <p:sp>
            <p:nvSpPr>
              <p:cNvPr id="38" name="TextBox 37">
                <a:extLst>
                  <a:ext uri="{FF2B5EF4-FFF2-40B4-BE49-F238E27FC236}">
                    <a16:creationId xmlns:a16="http://schemas.microsoft.com/office/drawing/2014/main" id="{9D803545-1023-47FA-AAC1-8D9104C9A31A}"/>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3</a:t>
                </a:r>
              </a:p>
            </p:txBody>
          </p:sp>
          <p:sp>
            <p:nvSpPr>
              <p:cNvPr id="39" name="TextBox 38">
                <a:extLst>
                  <a:ext uri="{FF2B5EF4-FFF2-40B4-BE49-F238E27FC236}">
                    <a16:creationId xmlns:a16="http://schemas.microsoft.com/office/drawing/2014/main" id="{07D7B6C8-D54B-44DE-8616-6555868694E4}"/>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4</a:t>
                </a:r>
              </a:p>
            </p:txBody>
          </p:sp>
          <p:sp>
            <p:nvSpPr>
              <p:cNvPr id="40" name="TextBox 39">
                <a:extLst>
                  <a:ext uri="{FF2B5EF4-FFF2-40B4-BE49-F238E27FC236}">
                    <a16:creationId xmlns:a16="http://schemas.microsoft.com/office/drawing/2014/main" id="{91480A96-AF82-410C-B35D-F4562E83B841}"/>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5</a:t>
                </a:r>
              </a:p>
            </p:txBody>
          </p:sp>
          <p:sp>
            <p:nvSpPr>
              <p:cNvPr id="41" name="TextBox 40">
                <a:extLst>
                  <a:ext uri="{FF2B5EF4-FFF2-40B4-BE49-F238E27FC236}">
                    <a16:creationId xmlns:a16="http://schemas.microsoft.com/office/drawing/2014/main" id="{192A689B-3E2F-4281-A78C-1C87D9B2EF81}"/>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6</a:t>
                </a:r>
              </a:p>
            </p:txBody>
          </p:sp>
        </p:grpSp>
        <p:grpSp>
          <p:nvGrpSpPr>
            <p:cNvPr id="42" name="Group 41">
              <a:extLst>
                <a:ext uri="{FF2B5EF4-FFF2-40B4-BE49-F238E27FC236}">
                  <a16:creationId xmlns:a16="http://schemas.microsoft.com/office/drawing/2014/main" id="{647DB761-6685-49EA-B842-4486D49AE53C}"/>
                </a:ext>
              </a:extLst>
            </p:cNvPr>
            <p:cNvGrpSpPr/>
            <p:nvPr/>
          </p:nvGrpSpPr>
          <p:grpSpPr>
            <a:xfrm>
              <a:off x="715319" y="5113322"/>
              <a:ext cx="4034109" cy="288147"/>
              <a:chOff x="1429916" y="4818556"/>
              <a:chExt cx="5824935" cy="288147"/>
            </a:xfrm>
          </p:grpSpPr>
          <p:sp>
            <p:nvSpPr>
              <p:cNvPr id="43" name="TextBox 42">
                <a:extLst>
                  <a:ext uri="{FF2B5EF4-FFF2-40B4-BE49-F238E27FC236}">
                    <a16:creationId xmlns:a16="http://schemas.microsoft.com/office/drawing/2014/main" id="{53525B7A-389E-449B-AE67-28BB44D68427}"/>
                  </a:ext>
                </a:extLst>
              </p:cNvPr>
              <p:cNvSpPr txBox="1"/>
              <p:nvPr/>
            </p:nvSpPr>
            <p:spPr>
              <a:xfrm>
                <a:off x="142991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2549</a:t>
                </a:r>
              </a:p>
            </p:txBody>
          </p:sp>
          <p:sp>
            <p:nvSpPr>
              <p:cNvPr id="44" name="TextBox 43">
                <a:extLst>
                  <a:ext uri="{FF2B5EF4-FFF2-40B4-BE49-F238E27FC236}">
                    <a16:creationId xmlns:a16="http://schemas.microsoft.com/office/drawing/2014/main" id="{16385ECC-8277-400F-ABBF-899CF10F6794}"/>
                  </a:ext>
                </a:extLst>
              </p:cNvPr>
              <p:cNvSpPr txBox="1"/>
              <p:nvPr/>
            </p:nvSpPr>
            <p:spPr>
              <a:xfrm>
                <a:off x="2298914"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2231</a:t>
                </a:r>
              </a:p>
            </p:txBody>
          </p:sp>
          <p:sp>
            <p:nvSpPr>
              <p:cNvPr id="45" name="TextBox 44">
                <a:extLst>
                  <a:ext uri="{FF2B5EF4-FFF2-40B4-BE49-F238E27FC236}">
                    <a16:creationId xmlns:a16="http://schemas.microsoft.com/office/drawing/2014/main" id="{CD9CEAD1-89E9-4F1E-AFEB-69B536A4B692}"/>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1964</a:t>
                </a:r>
              </a:p>
            </p:txBody>
          </p:sp>
          <p:sp>
            <p:nvSpPr>
              <p:cNvPr id="46" name="TextBox 45">
                <a:extLst>
                  <a:ext uri="{FF2B5EF4-FFF2-40B4-BE49-F238E27FC236}">
                    <a16:creationId xmlns:a16="http://schemas.microsoft.com/office/drawing/2014/main" id="{BEA377D4-652B-4421-A9BE-F55C205D62BD}"/>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1519</a:t>
                </a:r>
              </a:p>
            </p:txBody>
          </p:sp>
          <p:sp>
            <p:nvSpPr>
              <p:cNvPr id="47" name="TextBox 46">
                <a:extLst>
                  <a:ext uri="{FF2B5EF4-FFF2-40B4-BE49-F238E27FC236}">
                    <a16:creationId xmlns:a16="http://schemas.microsoft.com/office/drawing/2014/main" id="{CF199D58-B268-4BBF-9769-0F63B646CD9F}"/>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1222</a:t>
                </a:r>
              </a:p>
            </p:txBody>
          </p:sp>
          <p:sp>
            <p:nvSpPr>
              <p:cNvPr id="48" name="TextBox 47">
                <a:extLst>
                  <a:ext uri="{FF2B5EF4-FFF2-40B4-BE49-F238E27FC236}">
                    <a16:creationId xmlns:a16="http://schemas.microsoft.com/office/drawing/2014/main" id="{24262526-8A48-45C8-95A9-519904CA86B4}"/>
                  </a:ext>
                </a:extLst>
              </p:cNvPr>
              <p:cNvSpPr txBox="1"/>
              <p:nvPr/>
            </p:nvSpPr>
            <p:spPr>
              <a:xfrm>
                <a:off x="5841965" y="48185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944</a:t>
                </a:r>
              </a:p>
            </p:txBody>
          </p:sp>
          <p:sp>
            <p:nvSpPr>
              <p:cNvPr id="49" name="TextBox 48">
                <a:extLst>
                  <a:ext uri="{FF2B5EF4-FFF2-40B4-BE49-F238E27FC236}">
                    <a16:creationId xmlns:a16="http://schemas.microsoft.com/office/drawing/2014/main" id="{30834D78-3C85-49EF-8154-DFD97571B527}"/>
                  </a:ext>
                </a:extLst>
              </p:cNvPr>
              <p:cNvSpPr txBox="1"/>
              <p:nvPr/>
            </p:nvSpPr>
            <p:spPr>
              <a:xfrm>
                <a:off x="6719355"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619</a:t>
                </a:r>
              </a:p>
            </p:txBody>
          </p:sp>
        </p:grpSp>
        <p:grpSp>
          <p:nvGrpSpPr>
            <p:cNvPr id="50" name="Group 49">
              <a:extLst>
                <a:ext uri="{FF2B5EF4-FFF2-40B4-BE49-F238E27FC236}">
                  <a16:creationId xmlns:a16="http://schemas.microsoft.com/office/drawing/2014/main" id="{AB5C8B96-725E-4A51-B50A-B3317F4349A3}"/>
                </a:ext>
              </a:extLst>
            </p:cNvPr>
            <p:cNvGrpSpPr/>
            <p:nvPr/>
          </p:nvGrpSpPr>
          <p:grpSpPr>
            <a:xfrm>
              <a:off x="715319" y="5360485"/>
              <a:ext cx="4034111" cy="288147"/>
              <a:chOff x="1429916" y="4818556"/>
              <a:chExt cx="5824938" cy="288147"/>
            </a:xfrm>
          </p:grpSpPr>
          <p:sp>
            <p:nvSpPr>
              <p:cNvPr id="51" name="TextBox 50">
                <a:extLst>
                  <a:ext uri="{FF2B5EF4-FFF2-40B4-BE49-F238E27FC236}">
                    <a16:creationId xmlns:a16="http://schemas.microsoft.com/office/drawing/2014/main" id="{916AEB12-741A-4EA5-B996-F40A96781BCF}"/>
                  </a:ext>
                </a:extLst>
              </p:cNvPr>
              <p:cNvSpPr txBox="1"/>
              <p:nvPr/>
            </p:nvSpPr>
            <p:spPr>
              <a:xfrm>
                <a:off x="142991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2515</a:t>
                </a:r>
              </a:p>
            </p:txBody>
          </p:sp>
          <p:sp>
            <p:nvSpPr>
              <p:cNvPr id="52" name="TextBox 51">
                <a:extLst>
                  <a:ext uri="{FF2B5EF4-FFF2-40B4-BE49-F238E27FC236}">
                    <a16:creationId xmlns:a16="http://schemas.microsoft.com/office/drawing/2014/main" id="{97C17584-3299-4CFA-9189-DADD6AC481C9}"/>
                  </a:ext>
                </a:extLst>
              </p:cNvPr>
              <p:cNvSpPr txBox="1"/>
              <p:nvPr/>
            </p:nvSpPr>
            <p:spPr>
              <a:xfrm>
                <a:off x="2298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2232</a:t>
                </a:r>
              </a:p>
            </p:txBody>
          </p:sp>
          <p:sp>
            <p:nvSpPr>
              <p:cNvPr id="53" name="TextBox 52">
                <a:extLst>
                  <a:ext uri="{FF2B5EF4-FFF2-40B4-BE49-F238E27FC236}">
                    <a16:creationId xmlns:a16="http://schemas.microsoft.com/office/drawing/2014/main" id="{7FDE85CC-14BA-4197-92B6-E2079DEF36CB}"/>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1897</a:t>
                </a:r>
              </a:p>
            </p:txBody>
          </p:sp>
          <p:sp>
            <p:nvSpPr>
              <p:cNvPr id="54" name="TextBox 53">
                <a:extLst>
                  <a:ext uri="{FF2B5EF4-FFF2-40B4-BE49-F238E27FC236}">
                    <a16:creationId xmlns:a16="http://schemas.microsoft.com/office/drawing/2014/main" id="{12C90A22-8FFD-49D8-B6D2-3D034E85BA50}"/>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1475</a:t>
                </a:r>
              </a:p>
            </p:txBody>
          </p:sp>
          <p:sp>
            <p:nvSpPr>
              <p:cNvPr id="55" name="TextBox 54">
                <a:extLst>
                  <a:ext uri="{FF2B5EF4-FFF2-40B4-BE49-F238E27FC236}">
                    <a16:creationId xmlns:a16="http://schemas.microsoft.com/office/drawing/2014/main" id="{F39B1BA7-6D1E-4A9C-A700-9F8BD97D05DD}"/>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1203</a:t>
                </a:r>
              </a:p>
            </p:txBody>
          </p:sp>
          <p:sp>
            <p:nvSpPr>
              <p:cNvPr id="56" name="TextBox 55">
                <a:extLst>
                  <a:ext uri="{FF2B5EF4-FFF2-40B4-BE49-F238E27FC236}">
                    <a16:creationId xmlns:a16="http://schemas.microsoft.com/office/drawing/2014/main" id="{6099064F-CB85-4E31-BE8F-E1AB6AED8EF9}"/>
                  </a:ext>
                </a:extLst>
              </p:cNvPr>
              <p:cNvSpPr txBox="1"/>
              <p:nvPr/>
            </p:nvSpPr>
            <p:spPr>
              <a:xfrm>
                <a:off x="5841965" y="48185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958</a:t>
                </a:r>
              </a:p>
            </p:txBody>
          </p:sp>
          <p:sp>
            <p:nvSpPr>
              <p:cNvPr id="57" name="TextBox 56">
                <a:extLst>
                  <a:ext uri="{FF2B5EF4-FFF2-40B4-BE49-F238E27FC236}">
                    <a16:creationId xmlns:a16="http://schemas.microsoft.com/office/drawing/2014/main" id="{D24A9EE2-6C75-4548-B432-DB8052460A0E}"/>
                  </a:ext>
                </a:extLst>
              </p:cNvPr>
              <p:cNvSpPr txBox="1"/>
              <p:nvPr/>
            </p:nvSpPr>
            <p:spPr>
              <a:xfrm>
                <a:off x="6719358"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663</a:t>
                </a:r>
              </a:p>
            </p:txBody>
          </p:sp>
        </p:grpSp>
        <p:sp>
          <p:nvSpPr>
            <p:cNvPr id="58" name="TextBox 57">
              <a:extLst>
                <a:ext uri="{FF2B5EF4-FFF2-40B4-BE49-F238E27FC236}">
                  <a16:creationId xmlns:a16="http://schemas.microsoft.com/office/drawing/2014/main" id="{F8701A9C-1B00-4CC0-8CA8-B011FACDF0C0}"/>
                </a:ext>
              </a:extLst>
            </p:cNvPr>
            <p:cNvSpPr txBox="1"/>
            <p:nvPr/>
          </p:nvSpPr>
          <p:spPr>
            <a:xfrm rot="16200000">
              <a:off x="222415" y="3403062"/>
              <a:ext cx="603298"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DFS, %</a:t>
              </a:r>
            </a:p>
          </p:txBody>
        </p:sp>
        <p:cxnSp>
          <p:nvCxnSpPr>
            <p:cNvPr id="59" name="Straight Connector 58">
              <a:extLst>
                <a:ext uri="{FF2B5EF4-FFF2-40B4-BE49-F238E27FC236}">
                  <a16:creationId xmlns:a16="http://schemas.microsoft.com/office/drawing/2014/main" id="{AFC6DFF1-B441-49CB-982C-7BF235B086AD}"/>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60" name="Straight Connector 59">
              <a:extLst>
                <a:ext uri="{FF2B5EF4-FFF2-40B4-BE49-F238E27FC236}">
                  <a16:creationId xmlns:a16="http://schemas.microsoft.com/office/drawing/2014/main" id="{0524507F-A1E9-45A1-8EA5-642250A95028}"/>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62" name="TextBox 61">
              <a:extLst>
                <a:ext uri="{FF2B5EF4-FFF2-40B4-BE49-F238E27FC236}">
                  <a16:creationId xmlns:a16="http://schemas.microsoft.com/office/drawing/2014/main" id="{84179AE0-5391-4877-93A0-FA345B4AEAD8}"/>
                </a:ext>
              </a:extLst>
            </p:cNvPr>
            <p:cNvSpPr txBox="1"/>
            <p:nvPr/>
          </p:nvSpPr>
          <p:spPr>
            <a:xfrm>
              <a:off x="1556306" y="3605666"/>
              <a:ext cx="758541"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事件/总数</a:t>
              </a:r>
            </a:p>
          </p:txBody>
        </p:sp>
        <p:sp>
          <p:nvSpPr>
            <p:cNvPr id="64" name="TextBox 63">
              <a:extLst>
                <a:ext uri="{FF2B5EF4-FFF2-40B4-BE49-F238E27FC236}">
                  <a16:creationId xmlns:a16="http://schemas.microsoft.com/office/drawing/2014/main" id="{1D7B77C8-AEC6-49F1-ADC1-DE5EA8E69FFB}"/>
                </a:ext>
              </a:extLst>
            </p:cNvPr>
            <p:cNvSpPr txBox="1"/>
            <p:nvPr/>
          </p:nvSpPr>
          <p:spPr>
            <a:xfrm>
              <a:off x="2239886" y="3605666"/>
              <a:ext cx="66556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时间点</a:t>
              </a:r>
            </a:p>
          </p:txBody>
        </p:sp>
        <p:sp>
          <p:nvSpPr>
            <p:cNvPr id="65" name="TextBox 64">
              <a:extLst>
                <a:ext uri="{FF2B5EF4-FFF2-40B4-BE49-F238E27FC236}">
                  <a16:creationId xmlns:a16="http://schemas.microsoft.com/office/drawing/2014/main" id="{A4C6D157-CC5B-4112-BB4D-6D96CFC08FFE}"/>
                </a:ext>
              </a:extLst>
            </p:cNvPr>
            <p:cNvSpPr txBox="1"/>
            <p:nvPr/>
          </p:nvSpPr>
          <p:spPr>
            <a:xfrm>
              <a:off x="2875266" y="3605666"/>
              <a:ext cx="97334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DFS, % (95% CI)</a:t>
              </a:r>
            </a:p>
          </p:txBody>
        </p:sp>
        <p:sp>
          <p:nvSpPr>
            <p:cNvPr id="66" name="TextBox 65">
              <a:extLst>
                <a:ext uri="{FF2B5EF4-FFF2-40B4-BE49-F238E27FC236}">
                  <a16:creationId xmlns:a16="http://schemas.microsoft.com/office/drawing/2014/main" id="{C4124C12-F1DA-4E6D-9EB8-855E9E1EFDDA}"/>
                </a:ext>
              </a:extLst>
            </p:cNvPr>
            <p:cNvSpPr txBox="1"/>
            <p:nvPr/>
          </p:nvSpPr>
          <p:spPr>
            <a:xfrm>
              <a:off x="1185975" y="3734618"/>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B60D27"/>
                  </a:solidFill>
                  <a:uLnTx/>
                  <a:uFillTx/>
                  <a:latin typeface="Arial" charset="0"/>
                  <a:ea typeface="SimSun"/>
                  <a:cs typeface="Arial" charset="0"/>
                </a:rPr>
                <a:t>3 个月</a:t>
              </a:r>
            </a:p>
          </p:txBody>
        </p:sp>
        <p:sp>
          <p:nvSpPr>
            <p:cNvPr id="67" name="TextBox 66">
              <a:extLst>
                <a:ext uri="{FF2B5EF4-FFF2-40B4-BE49-F238E27FC236}">
                  <a16:creationId xmlns:a16="http://schemas.microsoft.com/office/drawing/2014/main" id="{552FA7E7-C268-472A-8215-54C22B38947F}"/>
                </a:ext>
              </a:extLst>
            </p:cNvPr>
            <p:cNvSpPr txBox="1"/>
            <p:nvPr/>
          </p:nvSpPr>
          <p:spPr>
            <a:xfrm>
              <a:off x="1626838" y="3734618"/>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748/2549</a:t>
              </a:r>
            </a:p>
          </p:txBody>
        </p:sp>
        <p:sp>
          <p:nvSpPr>
            <p:cNvPr id="69" name="TextBox 68">
              <a:extLst>
                <a:ext uri="{FF2B5EF4-FFF2-40B4-BE49-F238E27FC236}">
                  <a16:creationId xmlns:a16="http://schemas.microsoft.com/office/drawing/2014/main" id="{8B5F5BF1-D68B-411A-B385-97962B7D6760}"/>
                </a:ext>
              </a:extLst>
            </p:cNvPr>
            <p:cNvSpPr txBox="1"/>
            <p:nvPr/>
          </p:nvSpPr>
          <p:spPr>
            <a:xfrm>
              <a:off x="2368927" y="3734618"/>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3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4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5 年</a:t>
              </a:r>
            </a:p>
          </p:txBody>
        </p:sp>
        <p:sp>
          <p:nvSpPr>
            <p:cNvPr id="70" name="TextBox 69">
              <a:extLst>
                <a:ext uri="{FF2B5EF4-FFF2-40B4-BE49-F238E27FC236}">
                  <a16:creationId xmlns:a16="http://schemas.microsoft.com/office/drawing/2014/main" id="{EC3FBBE2-4AFD-49AC-B58B-6785238C5095}"/>
                </a:ext>
              </a:extLst>
            </p:cNvPr>
            <p:cNvSpPr txBox="1"/>
            <p:nvPr/>
          </p:nvSpPr>
          <p:spPr>
            <a:xfrm>
              <a:off x="2849618" y="3734618"/>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76.2 (74.5,</a:t>
              </a:r>
              <a:r>
                <a:rPr kumimoji="0" lang="zh-CN" sz="800" b="0" i="0" u="none" strike="noStrike" cap="none" normalizeH="0">
                  <a:ln>
                    <a:noFill/>
                  </a:ln>
                  <a:solidFill>
                    <a:srgbClr val="363636"/>
                  </a:solidFill>
                  <a:uLnTx/>
                  <a:uFillTx/>
                  <a:latin typeface="Arial" charset="0"/>
                  <a:ea typeface="SimSun"/>
                  <a:cs typeface="Arial" charset="0"/>
                </a:rPr>
                <a:t> </a:t>
              </a:r>
              <a:r>
                <a:rPr kumimoji="0" lang="zh-CN" sz="800" b="0" i="0" u="none" strike="noStrike" cap="none" normalizeH="0" baseline="0">
                  <a:ln>
                    <a:noFill/>
                  </a:ln>
                  <a:solidFill>
                    <a:srgbClr val="363636"/>
                  </a:solidFill>
                  <a:uLnTx/>
                  <a:uFillTx/>
                  <a:latin typeface="Arial" charset="0"/>
                  <a:ea typeface="SimSun"/>
                  <a:cs typeface="Arial" charset="0"/>
                </a:rPr>
                <a:t>77.9)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72.4 (70.5, 74.2)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70.0 (68.1, 71.9)</a:t>
              </a:r>
            </a:p>
          </p:txBody>
        </p:sp>
        <p:sp>
          <p:nvSpPr>
            <p:cNvPr id="73" name="TextBox 72">
              <a:extLst>
                <a:ext uri="{FF2B5EF4-FFF2-40B4-BE49-F238E27FC236}">
                  <a16:creationId xmlns:a16="http://schemas.microsoft.com/office/drawing/2014/main" id="{27A87F8F-A6FC-4B6F-80E0-75694D24F137}"/>
                </a:ext>
              </a:extLst>
            </p:cNvPr>
            <p:cNvSpPr txBox="1"/>
            <p:nvPr/>
          </p:nvSpPr>
          <p:spPr>
            <a:xfrm>
              <a:off x="1185975" y="4129533"/>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B2C0D8"/>
                  </a:solidFill>
                  <a:uLnTx/>
                  <a:uFillTx/>
                  <a:latin typeface="Arial" charset="0"/>
                  <a:ea typeface="SimSun"/>
                  <a:cs typeface="Arial" charset="0"/>
                </a:rPr>
                <a:t>6 个月</a:t>
              </a:r>
            </a:p>
          </p:txBody>
        </p:sp>
        <p:sp>
          <p:nvSpPr>
            <p:cNvPr id="74" name="TextBox 73">
              <a:extLst>
                <a:ext uri="{FF2B5EF4-FFF2-40B4-BE49-F238E27FC236}">
                  <a16:creationId xmlns:a16="http://schemas.microsoft.com/office/drawing/2014/main" id="{D237FAC0-181D-4397-8815-351ABFBCB135}"/>
                </a:ext>
              </a:extLst>
            </p:cNvPr>
            <p:cNvSpPr txBox="1"/>
            <p:nvPr/>
          </p:nvSpPr>
          <p:spPr>
            <a:xfrm>
              <a:off x="1626838" y="4129533"/>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760/2515</a:t>
              </a:r>
            </a:p>
          </p:txBody>
        </p:sp>
        <p:sp>
          <p:nvSpPr>
            <p:cNvPr id="76" name="TextBox 75">
              <a:extLst>
                <a:ext uri="{FF2B5EF4-FFF2-40B4-BE49-F238E27FC236}">
                  <a16:creationId xmlns:a16="http://schemas.microsoft.com/office/drawing/2014/main" id="{D7CDCDD7-B55F-44D3-B603-572B0575345B}"/>
                </a:ext>
              </a:extLst>
            </p:cNvPr>
            <p:cNvSpPr txBox="1"/>
            <p:nvPr/>
          </p:nvSpPr>
          <p:spPr>
            <a:xfrm>
              <a:off x="2368927" y="4129533"/>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3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4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5 年</a:t>
              </a:r>
            </a:p>
          </p:txBody>
        </p:sp>
        <p:sp>
          <p:nvSpPr>
            <p:cNvPr id="77" name="TextBox 76">
              <a:extLst>
                <a:ext uri="{FF2B5EF4-FFF2-40B4-BE49-F238E27FC236}">
                  <a16:creationId xmlns:a16="http://schemas.microsoft.com/office/drawing/2014/main" id="{EA8BBD8B-E37C-4B1C-A9AE-2A0EB58AB3E2}"/>
                </a:ext>
              </a:extLst>
            </p:cNvPr>
            <p:cNvSpPr txBox="1"/>
            <p:nvPr/>
          </p:nvSpPr>
          <p:spPr>
            <a:xfrm>
              <a:off x="2849618" y="4129533"/>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74.7 (73.0, 76.5)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71.6 (69.8, 73.5)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69.3 (67.4, 71.3)</a:t>
              </a:r>
            </a:p>
          </p:txBody>
        </p:sp>
        <p:sp>
          <p:nvSpPr>
            <p:cNvPr id="78" name="TextBox 77">
              <a:extLst>
                <a:ext uri="{FF2B5EF4-FFF2-40B4-BE49-F238E27FC236}">
                  <a16:creationId xmlns:a16="http://schemas.microsoft.com/office/drawing/2014/main" id="{7BB196C7-943D-466E-9BF0-0C6D3D01C55B}"/>
                </a:ext>
              </a:extLst>
            </p:cNvPr>
            <p:cNvSpPr txBox="1"/>
            <p:nvPr/>
          </p:nvSpPr>
          <p:spPr>
            <a:xfrm>
              <a:off x="2056051" y="2534514"/>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charset="0"/>
                  <a:ea typeface="SimSun"/>
                  <a:cs typeface="Arial" charset="0"/>
                </a:rPr>
                <a:t>HR 0.98（95% CI 为</a:t>
              </a:r>
              <a:r>
                <a:rPr kumimoji="0" lang="zh-CN" sz="1400" b="0" i="0" u="none" strike="noStrike" cap="none" normalizeH="0" dirty="0">
                  <a:ln>
                    <a:noFill/>
                  </a:ln>
                  <a:solidFill>
                    <a:srgbClr val="4D4D4D"/>
                  </a:solidFill>
                  <a:uLnTx/>
                  <a:uFillTx/>
                  <a:latin typeface="Arial" charset="0"/>
                  <a:ea typeface="SimSun"/>
                  <a:cs typeface="Arial" charset="0"/>
                </a:rPr>
                <a:t> </a:t>
              </a:r>
              <a:r>
                <a:rPr kumimoji="0" lang="zh-CN" sz="1400" b="0" i="0" u="none" strike="noStrike" cap="none" normalizeH="0" baseline="0" dirty="0">
                  <a:ln>
                    <a:noFill/>
                  </a:ln>
                  <a:solidFill>
                    <a:srgbClr val="4D4D4D"/>
                  </a:solidFill>
                  <a:uLnTx/>
                  <a:uFillTx/>
                  <a:latin typeface="Arial" charset="0"/>
                  <a:ea typeface="SimSun"/>
                  <a:cs typeface="Arial" charset="0"/>
                </a:rPr>
                <a:t>0.88, 1.08）</a:t>
              </a:r>
            </a:p>
          </p:txBody>
        </p:sp>
        <p:sp>
          <p:nvSpPr>
            <p:cNvPr id="79" name="TextBox 78">
              <a:extLst>
                <a:ext uri="{FF2B5EF4-FFF2-40B4-BE49-F238E27FC236}">
                  <a16:creationId xmlns:a16="http://schemas.microsoft.com/office/drawing/2014/main" id="{54153900-392F-41AA-83E0-61F221B2D195}"/>
                </a:ext>
              </a:extLst>
            </p:cNvPr>
            <p:cNvSpPr txBox="1"/>
            <p:nvPr/>
          </p:nvSpPr>
          <p:spPr>
            <a:xfrm>
              <a:off x="1929429" y="2244957"/>
              <a:ext cx="2116285"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600" b="0" i="0" u="none" strike="noStrike" cap="none" normalizeH="0" baseline="0" dirty="0">
                  <a:ln>
                    <a:noFill/>
                  </a:ln>
                  <a:solidFill>
                    <a:srgbClr val="4D4D4D"/>
                  </a:solidFill>
                  <a:uLnTx/>
                  <a:uFillTx/>
                  <a:latin typeface="Arial" charset="0"/>
                  <a:ea typeface="SimSun"/>
                  <a:cs typeface="Arial" charset="0"/>
                </a:rPr>
                <a:t>5 年ΔDFS = +0.7%</a:t>
              </a:r>
            </a:p>
          </p:txBody>
        </p:sp>
        <p:sp>
          <p:nvSpPr>
            <p:cNvPr id="80" name="Graphic 70">
              <a:extLst>
                <a:ext uri="{FF2B5EF4-FFF2-40B4-BE49-F238E27FC236}">
                  <a16:creationId xmlns:a16="http://schemas.microsoft.com/office/drawing/2014/main" id="{FD70C2CC-0D1C-4E56-9824-16C163FEE910}"/>
                </a:ext>
              </a:extLst>
            </p:cNvPr>
            <p:cNvSpPr/>
            <p:nvPr/>
          </p:nvSpPr>
          <p:spPr>
            <a:xfrm>
              <a:off x="959509" y="2414235"/>
              <a:ext cx="3621601" cy="750778"/>
            </a:xfrm>
            <a:custGeom>
              <a:avLst/>
              <a:gdLst>
                <a:gd name="connsiteX0" fmla="*/ 5617502 w 5610225"/>
                <a:gd name="connsiteY0" fmla="*/ 1136723 h 1152525"/>
                <a:gd name="connsiteX1" fmla="*/ 5435623 w 5610225"/>
                <a:gd name="connsiteY1" fmla="*/ 1136723 h 1152525"/>
                <a:gd name="connsiteX2" fmla="*/ 5435623 w 5610225"/>
                <a:gd name="connsiteY2" fmla="*/ 1153259 h 1152525"/>
                <a:gd name="connsiteX3" fmla="*/ 5373615 w 5610225"/>
                <a:gd name="connsiteY3" fmla="*/ 1153259 h 1152525"/>
                <a:gd name="connsiteX4" fmla="*/ 5373615 w 5610225"/>
                <a:gd name="connsiteY4" fmla="*/ 1136723 h 1152525"/>
                <a:gd name="connsiteX5" fmla="*/ 5133871 w 5610225"/>
                <a:gd name="connsiteY5" fmla="*/ 1136723 h 1152525"/>
                <a:gd name="connsiteX6" fmla="*/ 5133871 w 5610225"/>
                <a:gd name="connsiteY6" fmla="*/ 1103662 h 1152525"/>
                <a:gd name="connsiteX7" fmla="*/ 4877591 w 5610225"/>
                <a:gd name="connsiteY7" fmla="*/ 1103662 h 1152525"/>
                <a:gd name="connsiteX8" fmla="*/ 4877591 w 5610225"/>
                <a:gd name="connsiteY8" fmla="*/ 1078859 h 1152525"/>
                <a:gd name="connsiteX9" fmla="*/ 4654382 w 5610225"/>
                <a:gd name="connsiteY9" fmla="*/ 1078859 h 1152525"/>
                <a:gd name="connsiteX10" fmla="*/ 4654382 w 5610225"/>
                <a:gd name="connsiteY10" fmla="*/ 1074725 h 1152525"/>
                <a:gd name="connsiteX11" fmla="*/ 4435307 w 5610225"/>
                <a:gd name="connsiteY11" fmla="*/ 1074725 h 1152525"/>
                <a:gd name="connsiteX12" fmla="*/ 4435307 w 5610225"/>
                <a:gd name="connsiteY12" fmla="*/ 1062323 h 1152525"/>
                <a:gd name="connsiteX13" fmla="*/ 4108752 w 5610225"/>
                <a:gd name="connsiteY13" fmla="*/ 1062323 h 1152525"/>
                <a:gd name="connsiteX14" fmla="*/ 4108752 w 5610225"/>
                <a:gd name="connsiteY14" fmla="*/ 1033386 h 1152525"/>
                <a:gd name="connsiteX15" fmla="*/ 3757403 w 5610225"/>
                <a:gd name="connsiteY15" fmla="*/ 1033386 h 1152525"/>
                <a:gd name="connsiteX16" fmla="*/ 3757403 w 5610225"/>
                <a:gd name="connsiteY16" fmla="*/ 1000315 h 1152525"/>
                <a:gd name="connsiteX17" fmla="*/ 3612728 w 5610225"/>
                <a:gd name="connsiteY17" fmla="*/ 1000315 h 1152525"/>
                <a:gd name="connsiteX18" fmla="*/ 3612728 w 5610225"/>
                <a:gd name="connsiteY18" fmla="*/ 987924 h 1152525"/>
                <a:gd name="connsiteX19" fmla="*/ 3418446 w 5610225"/>
                <a:gd name="connsiteY19" fmla="*/ 987924 h 1152525"/>
                <a:gd name="connsiteX20" fmla="*/ 3418446 w 5610225"/>
                <a:gd name="connsiteY20" fmla="*/ 971388 h 1152525"/>
                <a:gd name="connsiteX21" fmla="*/ 3215907 w 5610225"/>
                <a:gd name="connsiteY21" fmla="*/ 971388 h 1152525"/>
                <a:gd name="connsiteX22" fmla="*/ 3215907 w 5610225"/>
                <a:gd name="connsiteY22" fmla="*/ 930050 h 1152525"/>
                <a:gd name="connsiteX23" fmla="*/ 2930690 w 5610225"/>
                <a:gd name="connsiteY23" fmla="*/ 930050 h 1152525"/>
                <a:gd name="connsiteX24" fmla="*/ 2930690 w 5610225"/>
                <a:gd name="connsiteY24" fmla="*/ 921782 h 1152525"/>
                <a:gd name="connsiteX25" fmla="*/ 2831487 w 5610225"/>
                <a:gd name="connsiteY25" fmla="*/ 921782 h 1152525"/>
                <a:gd name="connsiteX26" fmla="*/ 2831487 w 5610225"/>
                <a:gd name="connsiteY26" fmla="*/ 884580 h 1152525"/>
                <a:gd name="connsiteX27" fmla="*/ 2719883 w 5610225"/>
                <a:gd name="connsiteY27" fmla="*/ 884580 h 1152525"/>
                <a:gd name="connsiteX28" fmla="*/ 2719883 w 5610225"/>
                <a:gd name="connsiteY28" fmla="*/ 872179 h 1152525"/>
                <a:gd name="connsiteX29" fmla="*/ 2558672 w 5610225"/>
                <a:gd name="connsiteY29" fmla="*/ 872179 h 1152525"/>
                <a:gd name="connsiteX30" fmla="*/ 2558672 w 5610225"/>
                <a:gd name="connsiteY30" fmla="*/ 847378 h 1152525"/>
                <a:gd name="connsiteX31" fmla="*/ 2471861 w 5610225"/>
                <a:gd name="connsiteY31" fmla="*/ 847378 h 1152525"/>
                <a:gd name="connsiteX32" fmla="*/ 2471861 w 5610225"/>
                <a:gd name="connsiteY32" fmla="*/ 843244 h 1152525"/>
                <a:gd name="connsiteX33" fmla="*/ 2364391 w 5610225"/>
                <a:gd name="connsiteY33" fmla="*/ 843244 h 1152525"/>
                <a:gd name="connsiteX34" fmla="*/ 2364391 w 5610225"/>
                <a:gd name="connsiteY34" fmla="*/ 810177 h 1152525"/>
                <a:gd name="connsiteX35" fmla="*/ 2203180 w 5610225"/>
                <a:gd name="connsiteY35" fmla="*/ 810177 h 1152525"/>
                <a:gd name="connsiteX36" fmla="*/ 2203180 w 5610225"/>
                <a:gd name="connsiteY36" fmla="*/ 789509 h 1152525"/>
                <a:gd name="connsiteX37" fmla="*/ 2108111 w 5610225"/>
                <a:gd name="connsiteY37" fmla="*/ 789509 h 1152525"/>
                <a:gd name="connsiteX38" fmla="*/ 2108111 w 5610225"/>
                <a:gd name="connsiteY38" fmla="*/ 752306 h 1152525"/>
                <a:gd name="connsiteX39" fmla="*/ 2004774 w 5610225"/>
                <a:gd name="connsiteY39" fmla="*/ 752306 h 1152525"/>
                <a:gd name="connsiteX40" fmla="*/ 2004774 w 5610225"/>
                <a:gd name="connsiteY40" fmla="*/ 723371 h 1152525"/>
                <a:gd name="connsiteX41" fmla="*/ 1860099 w 5610225"/>
                <a:gd name="connsiteY41" fmla="*/ 723371 h 1152525"/>
                <a:gd name="connsiteX42" fmla="*/ 1860099 w 5610225"/>
                <a:gd name="connsiteY42" fmla="*/ 727505 h 1152525"/>
                <a:gd name="connsiteX43" fmla="*/ 1785699 w 5610225"/>
                <a:gd name="connsiteY43" fmla="*/ 727505 h 1152525"/>
                <a:gd name="connsiteX44" fmla="*/ 1785699 w 5610225"/>
                <a:gd name="connsiteY44" fmla="*/ 682037 h 1152525"/>
                <a:gd name="connsiteX45" fmla="*/ 1694755 w 5610225"/>
                <a:gd name="connsiteY45" fmla="*/ 682037 h 1152525"/>
                <a:gd name="connsiteX46" fmla="*/ 1694755 w 5610225"/>
                <a:gd name="connsiteY46" fmla="*/ 657235 h 1152525"/>
                <a:gd name="connsiteX47" fmla="*/ 1525286 w 5610225"/>
                <a:gd name="connsiteY47" fmla="*/ 657235 h 1152525"/>
                <a:gd name="connsiteX48" fmla="*/ 1525286 w 5610225"/>
                <a:gd name="connsiteY48" fmla="*/ 615899 h 1152525"/>
                <a:gd name="connsiteX49" fmla="*/ 1417806 w 5610225"/>
                <a:gd name="connsiteY49" fmla="*/ 615899 h 1152525"/>
                <a:gd name="connsiteX50" fmla="*/ 1417806 w 5610225"/>
                <a:gd name="connsiteY50" fmla="*/ 562163 h 1152525"/>
                <a:gd name="connsiteX51" fmla="*/ 1380611 w 5610225"/>
                <a:gd name="connsiteY51" fmla="*/ 562163 h 1152525"/>
                <a:gd name="connsiteX52" fmla="*/ 1380611 w 5610225"/>
                <a:gd name="connsiteY52" fmla="*/ 529095 h 1152525"/>
                <a:gd name="connsiteX53" fmla="*/ 1326871 w 5610225"/>
                <a:gd name="connsiteY53" fmla="*/ 529095 h 1152525"/>
                <a:gd name="connsiteX54" fmla="*/ 1326871 w 5610225"/>
                <a:gd name="connsiteY54" fmla="*/ 508427 h 1152525"/>
                <a:gd name="connsiteX55" fmla="*/ 1240069 w 5610225"/>
                <a:gd name="connsiteY55" fmla="*/ 508427 h 1152525"/>
                <a:gd name="connsiteX56" fmla="*/ 1240069 w 5610225"/>
                <a:gd name="connsiteY56" fmla="*/ 450557 h 1152525"/>
                <a:gd name="connsiteX57" fmla="*/ 1140857 w 5610225"/>
                <a:gd name="connsiteY57" fmla="*/ 450557 h 1152525"/>
                <a:gd name="connsiteX58" fmla="*/ 1140857 w 5610225"/>
                <a:gd name="connsiteY58" fmla="*/ 434023 h 1152525"/>
                <a:gd name="connsiteX59" fmla="*/ 1062323 w 5610225"/>
                <a:gd name="connsiteY59" fmla="*/ 434023 h 1152525"/>
                <a:gd name="connsiteX60" fmla="*/ 1062323 w 5610225"/>
                <a:gd name="connsiteY60" fmla="*/ 396821 h 1152525"/>
                <a:gd name="connsiteX61" fmla="*/ 1025119 w 5610225"/>
                <a:gd name="connsiteY61" fmla="*/ 396821 h 1152525"/>
                <a:gd name="connsiteX62" fmla="*/ 1025119 w 5610225"/>
                <a:gd name="connsiteY62" fmla="*/ 376153 h 1152525"/>
                <a:gd name="connsiteX63" fmla="*/ 979656 w 5610225"/>
                <a:gd name="connsiteY63" fmla="*/ 376153 h 1152525"/>
                <a:gd name="connsiteX64" fmla="*/ 979656 w 5610225"/>
                <a:gd name="connsiteY64" fmla="*/ 314150 h 1152525"/>
                <a:gd name="connsiteX65" fmla="*/ 863913 w 5610225"/>
                <a:gd name="connsiteY65" fmla="*/ 314150 h 1152525"/>
                <a:gd name="connsiteX66" fmla="*/ 863913 w 5610225"/>
                <a:gd name="connsiteY66" fmla="*/ 239746 h 1152525"/>
                <a:gd name="connsiteX67" fmla="*/ 768841 w 5610225"/>
                <a:gd name="connsiteY67" fmla="*/ 239746 h 1152525"/>
                <a:gd name="connsiteX68" fmla="*/ 768841 w 5610225"/>
                <a:gd name="connsiteY68" fmla="*/ 214945 h 1152525"/>
                <a:gd name="connsiteX69" fmla="*/ 644834 w 5610225"/>
                <a:gd name="connsiteY69" fmla="*/ 214945 h 1152525"/>
                <a:gd name="connsiteX70" fmla="*/ 644834 w 5610225"/>
                <a:gd name="connsiteY70" fmla="*/ 181876 h 1152525"/>
                <a:gd name="connsiteX71" fmla="*/ 512561 w 5610225"/>
                <a:gd name="connsiteY71" fmla="*/ 181876 h 1152525"/>
                <a:gd name="connsiteX72" fmla="*/ 512561 w 5610225"/>
                <a:gd name="connsiteY72" fmla="*/ 136408 h 1152525"/>
                <a:gd name="connsiteX73" fmla="*/ 446423 w 5610225"/>
                <a:gd name="connsiteY73" fmla="*/ 136408 h 1152525"/>
                <a:gd name="connsiteX74" fmla="*/ 446423 w 5610225"/>
                <a:gd name="connsiteY74" fmla="*/ 103339 h 1152525"/>
                <a:gd name="connsiteX75" fmla="*/ 396821 w 5610225"/>
                <a:gd name="connsiteY75" fmla="*/ 103339 h 1152525"/>
                <a:gd name="connsiteX76" fmla="*/ 396821 w 5610225"/>
                <a:gd name="connsiteY76" fmla="*/ 57870 h 1152525"/>
                <a:gd name="connsiteX77" fmla="*/ 260414 w 5610225"/>
                <a:gd name="connsiteY77" fmla="*/ 57870 h 1152525"/>
                <a:gd name="connsiteX78" fmla="*/ 260414 w 5610225"/>
                <a:gd name="connsiteY78" fmla="*/ 24801 h 1152525"/>
                <a:gd name="connsiteX79" fmla="*/ 157075 w 5610225"/>
                <a:gd name="connsiteY79" fmla="*/ 24801 h 1152525"/>
                <a:gd name="connsiteX80" fmla="*/ 157075 w 5610225"/>
                <a:gd name="connsiteY80" fmla="*/ 0 h 1152525"/>
                <a:gd name="connsiteX81" fmla="*/ 0 w 5610225"/>
                <a:gd name="connsiteY81" fmla="*/ 0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10225" h="1152525">
                  <a:moveTo>
                    <a:pt x="5617502" y="1136723"/>
                  </a:moveTo>
                  <a:lnTo>
                    <a:pt x="5435623" y="1136723"/>
                  </a:lnTo>
                  <a:lnTo>
                    <a:pt x="5435623" y="1153259"/>
                  </a:lnTo>
                  <a:lnTo>
                    <a:pt x="5373615" y="1153259"/>
                  </a:lnTo>
                  <a:lnTo>
                    <a:pt x="5373615" y="1136723"/>
                  </a:lnTo>
                  <a:lnTo>
                    <a:pt x="5133871" y="1136723"/>
                  </a:lnTo>
                  <a:lnTo>
                    <a:pt x="5133871" y="1103662"/>
                  </a:lnTo>
                  <a:lnTo>
                    <a:pt x="4877591" y="1103662"/>
                  </a:lnTo>
                  <a:lnTo>
                    <a:pt x="4877591" y="1078859"/>
                  </a:lnTo>
                  <a:lnTo>
                    <a:pt x="4654382" y="1078859"/>
                  </a:lnTo>
                  <a:lnTo>
                    <a:pt x="4654382" y="1074725"/>
                  </a:lnTo>
                  <a:lnTo>
                    <a:pt x="4435307" y="1074725"/>
                  </a:lnTo>
                  <a:lnTo>
                    <a:pt x="4435307" y="1062323"/>
                  </a:lnTo>
                  <a:lnTo>
                    <a:pt x="4108752" y="1062323"/>
                  </a:lnTo>
                  <a:lnTo>
                    <a:pt x="4108752" y="1033386"/>
                  </a:lnTo>
                  <a:lnTo>
                    <a:pt x="3757403" y="1033386"/>
                  </a:lnTo>
                  <a:lnTo>
                    <a:pt x="3757403" y="1000315"/>
                  </a:lnTo>
                  <a:lnTo>
                    <a:pt x="3612728" y="1000315"/>
                  </a:lnTo>
                  <a:lnTo>
                    <a:pt x="3612728" y="987924"/>
                  </a:lnTo>
                  <a:lnTo>
                    <a:pt x="3418446" y="987924"/>
                  </a:lnTo>
                  <a:lnTo>
                    <a:pt x="3418446" y="971388"/>
                  </a:lnTo>
                  <a:lnTo>
                    <a:pt x="3215907" y="971388"/>
                  </a:lnTo>
                  <a:lnTo>
                    <a:pt x="3215907" y="930050"/>
                  </a:lnTo>
                  <a:lnTo>
                    <a:pt x="2930690" y="930050"/>
                  </a:lnTo>
                  <a:lnTo>
                    <a:pt x="2930690" y="921782"/>
                  </a:lnTo>
                  <a:lnTo>
                    <a:pt x="2831487" y="921782"/>
                  </a:lnTo>
                  <a:lnTo>
                    <a:pt x="2831487" y="884580"/>
                  </a:lnTo>
                  <a:lnTo>
                    <a:pt x="2719883" y="884580"/>
                  </a:lnTo>
                  <a:lnTo>
                    <a:pt x="2719883" y="872179"/>
                  </a:lnTo>
                  <a:lnTo>
                    <a:pt x="2558672" y="872179"/>
                  </a:lnTo>
                  <a:lnTo>
                    <a:pt x="2558672" y="847378"/>
                  </a:lnTo>
                  <a:lnTo>
                    <a:pt x="2471861" y="847378"/>
                  </a:lnTo>
                  <a:lnTo>
                    <a:pt x="2471861" y="843244"/>
                  </a:lnTo>
                  <a:lnTo>
                    <a:pt x="2364391" y="843244"/>
                  </a:lnTo>
                  <a:lnTo>
                    <a:pt x="2364391" y="810177"/>
                  </a:lnTo>
                  <a:lnTo>
                    <a:pt x="2203180" y="810177"/>
                  </a:lnTo>
                  <a:lnTo>
                    <a:pt x="2203180" y="789509"/>
                  </a:lnTo>
                  <a:lnTo>
                    <a:pt x="2108111" y="789509"/>
                  </a:lnTo>
                  <a:lnTo>
                    <a:pt x="2108111" y="752306"/>
                  </a:lnTo>
                  <a:lnTo>
                    <a:pt x="2004774" y="752306"/>
                  </a:lnTo>
                  <a:lnTo>
                    <a:pt x="2004774" y="723371"/>
                  </a:lnTo>
                  <a:lnTo>
                    <a:pt x="1860099" y="723371"/>
                  </a:lnTo>
                  <a:lnTo>
                    <a:pt x="1860099" y="727505"/>
                  </a:lnTo>
                  <a:lnTo>
                    <a:pt x="1785699" y="727505"/>
                  </a:lnTo>
                  <a:lnTo>
                    <a:pt x="1785699" y="682037"/>
                  </a:lnTo>
                  <a:lnTo>
                    <a:pt x="1694755" y="682037"/>
                  </a:lnTo>
                  <a:lnTo>
                    <a:pt x="1694755" y="657235"/>
                  </a:lnTo>
                  <a:lnTo>
                    <a:pt x="1525286" y="657235"/>
                  </a:lnTo>
                  <a:lnTo>
                    <a:pt x="1525286" y="615899"/>
                  </a:lnTo>
                  <a:lnTo>
                    <a:pt x="1417806" y="615899"/>
                  </a:lnTo>
                  <a:lnTo>
                    <a:pt x="1417806" y="562163"/>
                  </a:lnTo>
                  <a:lnTo>
                    <a:pt x="1380611" y="562163"/>
                  </a:lnTo>
                  <a:lnTo>
                    <a:pt x="1380611" y="529095"/>
                  </a:lnTo>
                  <a:lnTo>
                    <a:pt x="1326871" y="529095"/>
                  </a:lnTo>
                  <a:lnTo>
                    <a:pt x="1326871" y="508427"/>
                  </a:lnTo>
                  <a:lnTo>
                    <a:pt x="1240069" y="508427"/>
                  </a:lnTo>
                  <a:lnTo>
                    <a:pt x="1240069" y="450557"/>
                  </a:lnTo>
                  <a:lnTo>
                    <a:pt x="1140857" y="450557"/>
                  </a:lnTo>
                  <a:lnTo>
                    <a:pt x="1140857" y="434023"/>
                  </a:lnTo>
                  <a:lnTo>
                    <a:pt x="1062323" y="434023"/>
                  </a:lnTo>
                  <a:lnTo>
                    <a:pt x="1062323" y="396821"/>
                  </a:lnTo>
                  <a:lnTo>
                    <a:pt x="1025119" y="396821"/>
                  </a:lnTo>
                  <a:lnTo>
                    <a:pt x="1025119" y="376153"/>
                  </a:lnTo>
                  <a:lnTo>
                    <a:pt x="979656" y="376153"/>
                  </a:lnTo>
                  <a:lnTo>
                    <a:pt x="979656" y="314150"/>
                  </a:lnTo>
                  <a:lnTo>
                    <a:pt x="863913" y="314150"/>
                  </a:lnTo>
                  <a:lnTo>
                    <a:pt x="863913" y="239746"/>
                  </a:lnTo>
                  <a:lnTo>
                    <a:pt x="768841" y="239746"/>
                  </a:lnTo>
                  <a:lnTo>
                    <a:pt x="768841" y="214945"/>
                  </a:lnTo>
                  <a:lnTo>
                    <a:pt x="644834" y="214945"/>
                  </a:lnTo>
                  <a:lnTo>
                    <a:pt x="644834" y="181876"/>
                  </a:lnTo>
                  <a:lnTo>
                    <a:pt x="512561" y="181876"/>
                  </a:lnTo>
                  <a:lnTo>
                    <a:pt x="512561" y="136408"/>
                  </a:lnTo>
                  <a:lnTo>
                    <a:pt x="446423" y="136408"/>
                  </a:lnTo>
                  <a:lnTo>
                    <a:pt x="446423" y="103339"/>
                  </a:lnTo>
                  <a:lnTo>
                    <a:pt x="396821" y="103339"/>
                  </a:lnTo>
                  <a:lnTo>
                    <a:pt x="396821" y="57870"/>
                  </a:lnTo>
                  <a:lnTo>
                    <a:pt x="260414" y="57870"/>
                  </a:lnTo>
                  <a:lnTo>
                    <a:pt x="260414" y="24801"/>
                  </a:lnTo>
                  <a:lnTo>
                    <a:pt x="157075" y="24801"/>
                  </a:lnTo>
                  <a:lnTo>
                    <a:pt x="157075"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Graphic 80">
              <a:extLst>
                <a:ext uri="{FF2B5EF4-FFF2-40B4-BE49-F238E27FC236}">
                  <a16:creationId xmlns:a16="http://schemas.microsoft.com/office/drawing/2014/main" id="{1A8B0BC0-8803-4849-9728-9AE2AF3148B1}"/>
                </a:ext>
              </a:extLst>
            </p:cNvPr>
            <p:cNvSpPr/>
            <p:nvPr/>
          </p:nvSpPr>
          <p:spPr>
            <a:xfrm>
              <a:off x="959509" y="2414236"/>
              <a:ext cx="3605415" cy="750778"/>
            </a:xfrm>
            <a:custGeom>
              <a:avLst/>
              <a:gdLst>
                <a:gd name="connsiteX0" fmla="*/ 5609235 w 5600700"/>
                <a:gd name="connsiteY0" fmla="*/ 1140857 h 1133475"/>
                <a:gd name="connsiteX1" fmla="*/ 5472827 w 5600700"/>
                <a:gd name="connsiteY1" fmla="*/ 1140857 h 1133475"/>
                <a:gd name="connsiteX2" fmla="*/ 5472827 w 5600700"/>
                <a:gd name="connsiteY2" fmla="*/ 1124331 h 1133475"/>
                <a:gd name="connsiteX3" fmla="*/ 5138004 w 5600700"/>
                <a:gd name="connsiteY3" fmla="*/ 1124331 h 1133475"/>
                <a:gd name="connsiteX4" fmla="*/ 5138004 w 5600700"/>
                <a:gd name="connsiteY4" fmla="*/ 1103662 h 1133475"/>
                <a:gd name="connsiteX5" fmla="*/ 4856922 w 5600700"/>
                <a:gd name="connsiteY5" fmla="*/ 1103662 h 1133475"/>
                <a:gd name="connsiteX6" fmla="*/ 4856922 w 5600700"/>
                <a:gd name="connsiteY6" fmla="*/ 1054056 h 1133475"/>
                <a:gd name="connsiteX7" fmla="*/ 4658516 w 5600700"/>
                <a:gd name="connsiteY7" fmla="*/ 1054056 h 1133475"/>
                <a:gd name="connsiteX8" fmla="*/ 4658516 w 5600700"/>
                <a:gd name="connsiteY8" fmla="*/ 1045788 h 1133475"/>
                <a:gd name="connsiteX9" fmla="*/ 4257561 w 5600700"/>
                <a:gd name="connsiteY9" fmla="*/ 1045788 h 1133475"/>
                <a:gd name="connsiteX10" fmla="*/ 4257561 w 5600700"/>
                <a:gd name="connsiteY10" fmla="*/ 1000315 h 1133475"/>
                <a:gd name="connsiteX11" fmla="*/ 3926872 w 5600700"/>
                <a:gd name="connsiteY11" fmla="*/ 1000315 h 1133475"/>
                <a:gd name="connsiteX12" fmla="*/ 3926872 w 5600700"/>
                <a:gd name="connsiteY12" fmla="*/ 979656 h 1133475"/>
                <a:gd name="connsiteX13" fmla="*/ 3711931 w 5600700"/>
                <a:gd name="connsiteY13" fmla="*/ 979656 h 1133475"/>
                <a:gd name="connsiteX14" fmla="*/ 3711931 w 5600700"/>
                <a:gd name="connsiteY14" fmla="*/ 954853 h 1133475"/>
                <a:gd name="connsiteX15" fmla="*/ 3625129 w 5600700"/>
                <a:gd name="connsiteY15" fmla="*/ 954853 h 1133475"/>
                <a:gd name="connsiteX16" fmla="*/ 3625129 w 5600700"/>
                <a:gd name="connsiteY16" fmla="*/ 921782 h 1133475"/>
                <a:gd name="connsiteX17" fmla="*/ 3484588 w 5600700"/>
                <a:gd name="connsiteY17" fmla="*/ 921782 h 1133475"/>
                <a:gd name="connsiteX18" fmla="*/ 3484588 w 5600700"/>
                <a:gd name="connsiteY18" fmla="*/ 884580 h 1133475"/>
                <a:gd name="connsiteX19" fmla="*/ 3133230 w 5600700"/>
                <a:gd name="connsiteY19" fmla="*/ 884580 h 1133475"/>
                <a:gd name="connsiteX20" fmla="*/ 3133230 w 5600700"/>
                <a:gd name="connsiteY20" fmla="*/ 847378 h 1133475"/>
                <a:gd name="connsiteX21" fmla="*/ 2823220 w 5600700"/>
                <a:gd name="connsiteY21" fmla="*/ 847378 h 1133475"/>
                <a:gd name="connsiteX22" fmla="*/ 2823220 w 5600700"/>
                <a:gd name="connsiteY22" fmla="*/ 818443 h 1133475"/>
                <a:gd name="connsiteX23" fmla="*/ 2682678 w 5600700"/>
                <a:gd name="connsiteY23" fmla="*/ 818443 h 1133475"/>
                <a:gd name="connsiteX24" fmla="*/ 2682678 w 5600700"/>
                <a:gd name="connsiteY24" fmla="*/ 777108 h 1133475"/>
                <a:gd name="connsiteX25" fmla="*/ 2455326 w 5600700"/>
                <a:gd name="connsiteY25" fmla="*/ 777108 h 1133475"/>
                <a:gd name="connsiteX26" fmla="*/ 2455326 w 5600700"/>
                <a:gd name="connsiteY26" fmla="*/ 768841 h 1133475"/>
                <a:gd name="connsiteX27" fmla="*/ 2331320 w 5600700"/>
                <a:gd name="connsiteY27" fmla="*/ 768841 h 1133475"/>
                <a:gd name="connsiteX28" fmla="*/ 2331320 w 5600700"/>
                <a:gd name="connsiteY28" fmla="*/ 731639 h 1133475"/>
                <a:gd name="connsiteX29" fmla="*/ 2120513 w 5600700"/>
                <a:gd name="connsiteY29" fmla="*/ 731639 h 1133475"/>
                <a:gd name="connsiteX30" fmla="*/ 2120513 w 5600700"/>
                <a:gd name="connsiteY30" fmla="*/ 702704 h 1133475"/>
                <a:gd name="connsiteX31" fmla="*/ 1967570 w 5600700"/>
                <a:gd name="connsiteY31" fmla="*/ 702704 h 1133475"/>
                <a:gd name="connsiteX32" fmla="*/ 1967570 w 5600700"/>
                <a:gd name="connsiteY32" fmla="*/ 686170 h 1133475"/>
                <a:gd name="connsiteX33" fmla="*/ 1810493 w 5600700"/>
                <a:gd name="connsiteY33" fmla="*/ 686170 h 1133475"/>
                <a:gd name="connsiteX34" fmla="*/ 1810493 w 5600700"/>
                <a:gd name="connsiteY34" fmla="*/ 644834 h 1133475"/>
                <a:gd name="connsiteX35" fmla="*/ 1690621 w 5600700"/>
                <a:gd name="connsiteY35" fmla="*/ 644834 h 1133475"/>
                <a:gd name="connsiteX36" fmla="*/ 1690621 w 5600700"/>
                <a:gd name="connsiteY36" fmla="*/ 611766 h 1133475"/>
                <a:gd name="connsiteX37" fmla="*/ 1579016 w 5600700"/>
                <a:gd name="connsiteY37" fmla="*/ 611766 h 1133475"/>
                <a:gd name="connsiteX38" fmla="*/ 1579016 w 5600700"/>
                <a:gd name="connsiteY38" fmla="*/ 574564 h 1133475"/>
                <a:gd name="connsiteX39" fmla="*/ 1372343 w 5600700"/>
                <a:gd name="connsiteY39" fmla="*/ 574564 h 1133475"/>
                <a:gd name="connsiteX40" fmla="*/ 1372343 w 5600700"/>
                <a:gd name="connsiteY40" fmla="*/ 537362 h 1133475"/>
                <a:gd name="connsiteX41" fmla="*/ 1331005 w 5600700"/>
                <a:gd name="connsiteY41" fmla="*/ 537362 h 1133475"/>
                <a:gd name="connsiteX42" fmla="*/ 1331005 w 5600700"/>
                <a:gd name="connsiteY42" fmla="*/ 496027 h 1133475"/>
                <a:gd name="connsiteX43" fmla="*/ 1182195 w 5600700"/>
                <a:gd name="connsiteY43" fmla="*/ 496027 h 1133475"/>
                <a:gd name="connsiteX44" fmla="*/ 1182195 w 5600700"/>
                <a:gd name="connsiteY44" fmla="*/ 467092 h 1133475"/>
                <a:gd name="connsiteX45" fmla="*/ 1074725 w 5600700"/>
                <a:gd name="connsiteY45" fmla="*/ 467092 h 1133475"/>
                <a:gd name="connsiteX46" fmla="*/ 1074725 w 5600700"/>
                <a:gd name="connsiteY46" fmla="*/ 421622 h 1133475"/>
                <a:gd name="connsiteX47" fmla="*/ 946584 w 5600700"/>
                <a:gd name="connsiteY47" fmla="*/ 421622 h 1133475"/>
                <a:gd name="connsiteX48" fmla="*/ 946584 w 5600700"/>
                <a:gd name="connsiteY48" fmla="*/ 343085 h 1133475"/>
                <a:gd name="connsiteX49" fmla="*/ 884580 w 5600700"/>
                <a:gd name="connsiteY49" fmla="*/ 343085 h 1133475"/>
                <a:gd name="connsiteX50" fmla="*/ 884580 w 5600700"/>
                <a:gd name="connsiteY50" fmla="*/ 318284 h 1133475"/>
                <a:gd name="connsiteX51" fmla="*/ 822577 w 5600700"/>
                <a:gd name="connsiteY51" fmla="*/ 318284 h 1133475"/>
                <a:gd name="connsiteX52" fmla="*/ 822577 w 5600700"/>
                <a:gd name="connsiteY52" fmla="*/ 264547 h 1133475"/>
                <a:gd name="connsiteX53" fmla="*/ 731639 w 5600700"/>
                <a:gd name="connsiteY53" fmla="*/ 264547 h 1133475"/>
                <a:gd name="connsiteX54" fmla="*/ 731639 w 5600700"/>
                <a:gd name="connsiteY54" fmla="*/ 227346 h 1133475"/>
                <a:gd name="connsiteX55" fmla="*/ 669636 w 5600700"/>
                <a:gd name="connsiteY55" fmla="*/ 227346 h 1133475"/>
                <a:gd name="connsiteX56" fmla="*/ 669636 w 5600700"/>
                <a:gd name="connsiteY56" fmla="*/ 206677 h 1133475"/>
                <a:gd name="connsiteX57" fmla="*/ 570430 w 5600700"/>
                <a:gd name="connsiteY57" fmla="*/ 206677 h 1133475"/>
                <a:gd name="connsiteX58" fmla="*/ 570430 w 5600700"/>
                <a:gd name="connsiteY58" fmla="*/ 165342 h 1133475"/>
                <a:gd name="connsiteX59" fmla="*/ 500160 w 5600700"/>
                <a:gd name="connsiteY59" fmla="*/ 165342 h 1133475"/>
                <a:gd name="connsiteX60" fmla="*/ 500160 w 5600700"/>
                <a:gd name="connsiteY60" fmla="*/ 119873 h 1133475"/>
                <a:gd name="connsiteX61" fmla="*/ 409222 w 5600700"/>
                <a:gd name="connsiteY61" fmla="*/ 119873 h 1133475"/>
                <a:gd name="connsiteX62" fmla="*/ 409222 w 5600700"/>
                <a:gd name="connsiteY62" fmla="*/ 57870 h 1133475"/>
                <a:gd name="connsiteX63" fmla="*/ 268681 w 5600700"/>
                <a:gd name="connsiteY63" fmla="*/ 57870 h 1133475"/>
                <a:gd name="connsiteX64" fmla="*/ 268681 w 5600700"/>
                <a:gd name="connsiteY64" fmla="*/ 49603 h 1133475"/>
                <a:gd name="connsiteX65" fmla="*/ 227346 w 5600700"/>
                <a:gd name="connsiteY65" fmla="*/ 49603 h 1133475"/>
                <a:gd name="connsiteX66" fmla="*/ 227346 w 5600700"/>
                <a:gd name="connsiteY66" fmla="*/ 0 h 1133475"/>
                <a:gd name="connsiteX67" fmla="*/ 0 w 5600700"/>
                <a:gd name="connsiteY67" fmla="*/ 0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00700" h="1133475">
                  <a:moveTo>
                    <a:pt x="5609235" y="1140857"/>
                  </a:moveTo>
                  <a:lnTo>
                    <a:pt x="5472827" y="1140857"/>
                  </a:lnTo>
                  <a:lnTo>
                    <a:pt x="5472827" y="1124331"/>
                  </a:lnTo>
                  <a:lnTo>
                    <a:pt x="5138004" y="1124331"/>
                  </a:lnTo>
                  <a:lnTo>
                    <a:pt x="5138004" y="1103662"/>
                  </a:lnTo>
                  <a:lnTo>
                    <a:pt x="4856922" y="1103662"/>
                  </a:lnTo>
                  <a:lnTo>
                    <a:pt x="4856922" y="1054056"/>
                  </a:lnTo>
                  <a:lnTo>
                    <a:pt x="4658516" y="1054056"/>
                  </a:lnTo>
                  <a:lnTo>
                    <a:pt x="4658516" y="1045788"/>
                  </a:lnTo>
                  <a:lnTo>
                    <a:pt x="4257561" y="1045788"/>
                  </a:lnTo>
                  <a:lnTo>
                    <a:pt x="4257561" y="1000315"/>
                  </a:lnTo>
                  <a:lnTo>
                    <a:pt x="3926872" y="1000315"/>
                  </a:lnTo>
                  <a:lnTo>
                    <a:pt x="3926872" y="979656"/>
                  </a:lnTo>
                  <a:lnTo>
                    <a:pt x="3711931" y="979656"/>
                  </a:lnTo>
                  <a:lnTo>
                    <a:pt x="3711931" y="954853"/>
                  </a:lnTo>
                  <a:lnTo>
                    <a:pt x="3625129" y="954853"/>
                  </a:lnTo>
                  <a:lnTo>
                    <a:pt x="3625129" y="921782"/>
                  </a:lnTo>
                  <a:lnTo>
                    <a:pt x="3484588" y="921782"/>
                  </a:lnTo>
                  <a:lnTo>
                    <a:pt x="3484588" y="884580"/>
                  </a:lnTo>
                  <a:lnTo>
                    <a:pt x="3133230" y="884580"/>
                  </a:lnTo>
                  <a:lnTo>
                    <a:pt x="3133230" y="847378"/>
                  </a:lnTo>
                  <a:lnTo>
                    <a:pt x="2823220" y="847378"/>
                  </a:lnTo>
                  <a:lnTo>
                    <a:pt x="2823220" y="818443"/>
                  </a:lnTo>
                  <a:lnTo>
                    <a:pt x="2682678" y="818443"/>
                  </a:lnTo>
                  <a:lnTo>
                    <a:pt x="2682678" y="777108"/>
                  </a:lnTo>
                  <a:lnTo>
                    <a:pt x="2455326" y="777108"/>
                  </a:lnTo>
                  <a:lnTo>
                    <a:pt x="2455326" y="768841"/>
                  </a:lnTo>
                  <a:lnTo>
                    <a:pt x="2331320" y="768841"/>
                  </a:lnTo>
                  <a:lnTo>
                    <a:pt x="2331320" y="731639"/>
                  </a:lnTo>
                  <a:lnTo>
                    <a:pt x="2120513" y="731639"/>
                  </a:lnTo>
                  <a:lnTo>
                    <a:pt x="2120513" y="702704"/>
                  </a:lnTo>
                  <a:lnTo>
                    <a:pt x="1967570" y="702704"/>
                  </a:lnTo>
                  <a:lnTo>
                    <a:pt x="1967570" y="686170"/>
                  </a:lnTo>
                  <a:lnTo>
                    <a:pt x="1810493" y="686170"/>
                  </a:lnTo>
                  <a:lnTo>
                    <a:pt x="1810493" y="644834"/>
                  </a:lnTo>
                  <a:lnTo>
                    <a:pt x="1690621" y="644834"/>
                  </a:lnTo>
                  <a:lnTo>
                    <a:pt x="1690621" y="611766"/>
                  </a:lnTo>
                  <a:lnTo>
                    <a:pt x="1579016" y="611766"/>
                  </a:lnTo>
                  <a:lnTo>
                    <a:pt x="1579016" y="574564"/>
                  </a:lnTo>
                  <a:lnTo>
                    <a:pt x="1372343" y="574564"/>
                  </a:lnTo>
                  <a:lnTo>
                    <a:pt x="1372343" y="537362"/>
                  </a:lnTo>
                  <a:lnTo>
                    <a:pt x="1331005" y="537362"/>
                  </a:lnTo>
                  <a:lnTo>
                    <a:pt x="1331005" y="496027"/>
                  </a:lnTo>
                  <a:lnTo>
                    <a:pt x="1182195" y="496027"/>
                  </a:lnTo>
                  <a:lnTo>
                    <a:pt x="1182195" y="467092"/>
                  </a:lnTo>
                  <a:lnTo>
                    <a:pt x="1074725" y="467092"/>
                  </a:lnTo>
                  <a:lnTo>
                    <a:pt x="1074725" y="421622"/>
                  </a:lnTo>
                  <a:lnTo>
                    <a:pt x="946584" y="421622"/>
                  </a:lnTo>
                  <a:lnTo>
                    <a:pt x="946584" y="343085"/>
                  </a:lnTo>
                  <a:lnTo>
                    <a:pt x="884580" y="343085"/>
                  </a:lnTo>
                  <a:lnTo>
                    <a:pt x="884580" y="318284"/>
                  </a:lnTo>
                  <a:lnTo>
                    <a:pt x="822577" y="318284"/>
                  </a:lnTo>
                  <a:lnTo>
                    <a:pt x="822577" y="264547"/>
                  </a:lnTo>
                  <a:lnTo>
                    <a:pt x="731639" y="264547"/>
                  </a:lnTo>
                  <a:lnTo>
                    <a:pt x="731639" y="227346"/>
                  </a:lnTo>
                  <a:lnTo>
                    <a:pt x="669636" y="227346"/>
                  </a:lnTo>
                  <a:lnTo>
                    <a:pt x="669636" y="206677"/>
                  </a:lnTo>
                  <a:lnTo>
                    <a:pt x="570430" y="206677"/>
                  </a:lnTo>
                  <a:lnTo>
                    <a:pt x="570430" y="165342"/>
                  </a:lnTo>
                  <a:lnTo>
                    <a:pt x="500160" y="165342"/>
                  </a:lnTo>
                  <a:lnTo>
                    <a:pt x="500160" y="119873"/>
                  </a:lnTo>
                  <a:lnTo>
                    <a:pt x="409222" y="119873"/>
                  </a:lnTo>
                  <a:lnTo>
                    <a:pt x="409222" y="57870"/>
                  </a:lnTo>
                  <a:lnTo>
                    <a:pt x="268681" y="57870"/>
                  </a:lnTo>
                  <a:lnTo>
                    <a:pt x="268681" y="49603"/>
                  </a:lnTo>
                  <a:lnTo>
                    <a:pt x="227346" y="49603"/>
                  </a:lnTo>
                  <a:lnTo>
                    <a:pt x="227346"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85" name="Group 84">
            <a:extLst>
              <a:ext uri="{FF2B5EF4-FFF2-40B4-BE49-F238E27FC236}">
                <a16:creationId xmlns:a16="http://schemas.microsoft.com/office/drawing/2014/main" id="{043E1A3D-9FD3-4B1C-BC4B-B41011B2B3C9}"/>
              </a:ext>
            </a:extLst>
          </p:cNvPr>
          <p:cNvGrpSpPr/>
          <p:nvPr/>
        </p:nvGrpSpPr>
        <p:grpSpPr>
          <a:xfrm>
            <a:off x="4747170" y="1756648"/>
            <a:ext cx="4235854" cy="3891984"/>
            <a:chOff x="563270" y="1756648"/>
            <a:chExt cx="4235854" cy="3891984"/>
          </a:xfrm>
        </p:grpSpPr>
        <p:sp>
          <p:nvSpPr>
            <p:cNvPr id="86" name="TextBox 85">
              <a:extLst>
                <a:ext uri="{FF2B5EF4-FFF2-40B4-BE49-F238E27FC236}">
                  <a16:creationId xmlns:a16="http://schemas.microsoft.com/office/drawing/2014/main" id="{B3A264C3-7445-4D5E-A0A7-56615BB1BA17}"/>
                </a:ext>
              </a:extLst>
            </p:cNvPr>
            <p:cNvSpPr txBox="1"/>
            <p:nvPr/>
          </p:nvSpPr>
          <p:spPr>
            <a:xfrm>
              <a:off x="2405562" y="1756648"/>
              <a:ext cx="1027845"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FOLFOX</a:t>
              </a:r>
            </a:p>
          </p:txBody>
        </p:sp>
        <p:grpSp>
          <p:nvGrpSpPr>
            <p:cNvPr id="87" name="Group 86">
              <a:extLst>
                <a:ext uri="{FF2B5EF4-FFF2-40B4-BE49-F238E27FC236}">
                  <a16:creationId xmlns:a16="http://schemas.microsoft.com/office/drawing/2014/main" id="{0CC065AB-F3F4-4A93-922F-198C77EF832E}"/>
                </a:ext>
              </a:extLst>
            </p:cNvPr>
            <p:cNvGrpSpPr/>
            <p:nvPr/>
          </p:nvGrpSpPr>
          <p:grpSpPr>
            <a:xfrm>
              <a:off x="563270" y="2277748"/>
              <a:ext cx="4005288" cy="2913942"/>
              <a:chOff x="514528" y="2106429"/>
              <a:chExt cx="5783760" cy="3622404"/>
            </a:xfrm>
          </p:grpSpPr>
          <p:sp>
            <p:nvSpPr>
              <p:cNvPr id="134" name="TextBox 133">
                <a:extLst>
                  <a:ext uri="{FF2B5EF4-FFF2-40B4-BE49-F238E27FC236}">
                    <a16:creationId xmlns:a16="http://schemas.microsoft.com/office/drawing/2014/main" id="{E8F4EC9A-B968-4D3A-85BD-F21D611AF980}"/>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100</a:t>
                </a:r>
              </a:p>
            </p:txBody>
          </p:sp>
          <p:sp>
            <p:nvSpPr>
              <p:cNvPr id="135" name="TextBox 134">
                <a:extLst>
                  <a:ext uri="{FF2B5EF4-FFF2-40B4-BE49-F238E27FC236}">
                    <a16:creationId xmlns:a16="http://schemas.microsoft.com/office/drawing/2014/main" id="{D7A94E7A-63CE-49C2-8172-074C84EE3FC1}"/>
                  </a:ext>
                </a:extLst>
              </p:cNvPr>
              <p:cNvSpPr txBox="1"/>
              <p:nvPr/>
            </p:nvSpPr>
            <p:spPr>
              <a:xfrm>
                <a:off x="2256486" y="5318511"/>
                <a:ext cx="2726606"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自随机分组以来的年数</a:t>
                </a:r>
              </a:p>
            </p:txBody>
          </p:sp>
          <p:sp>
            <p:nvSpPr>
              <p:cNvPr id="136" name="TextBox 135">
                <a:extLst>
                  <a:ext uri="{FF2B5EF4-FFF2-40B4-BE49-F238E27FC236}">
                    <a16:creationId xmlns:a16="http://schemas.microsoft.com/office/drawing/2014/main" id="{1D30EC9C-B399-4B51-B6F0-724D43A81BCC}"/>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80</a:t>
                </a:r>
              </a:p>
            </p:txBody>
          </p:sp>
          <p:sp>
            <p:nvSpPr>
              <p:cNvPr id="137" name="TextBox 136">
                <a:extLst>
                  <a:ext uri="{FF2B5EF4-FFF2-40B4-BE49-F238E27FC236}">
                    <a16:creationId xmlns:a16="http://schemas.microsoft.com/office/drawing/2014/main" id="{889510D2-8BAF-4333-90A1-0F2C04968541}"/>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60</a:t>
                </a:r>
              </a:p>
            </p:txBody>
          </p:sp>
          <p:sp>
            <p:nvSpPr>
              <p:cNvPr id="138" name="TextBox 137">
                <a:extLst>
                  <a:ext uri="{FF2B5EF4-FFF2-40B4-BE49-F238E27FC236}">
                    <a16:creationId xmlns:a16="http://schemas.microsoft.com/office/drawing/2014/main" id="{248850AC-55D2-4498-B43D-C6AEEED736CD}"/>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40</a:t>
                </a:r>
              </a:p>
            </p:txBody>
          </p:sp>
          <p:sp>
            <p:nvSpPr>
              <p:cNvPr id="139" name="TextBox 138">
                <a:extLst>
                  <a:ext uri="{FF2B5EF4-FFF2-40B4-BE49-F238E27FC236}">
                    <a16:creationId xmlns:a16="http://schemas.microsoft.com/office/drawing/2014/main" id="{E88ACC6C-6679-4809-9E2A-D5A14E03D924}"/>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20</a:t>
                </a:r>
              </a:p>
            </p:txBody>
          </p:sp>
          <p:sp>
            <p:nvSpPr>
              <p:cNvPr id="140" name="TextBox 139">
                <a:extLst>
                  <a:ext uri="{FF2B5EF4-FFF2-40B4-BE49-F238E27FC236}">
                    <a16:creationId xmlns:a16="http://schemas.microsoft.com/office/drawing/2014/main" id="{ED6EEE46-6B5E-4D37-9F92-1CA286F1A1F7}"/>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0</a:t>
                </a:r>
              </a:p>
            </p:txBody>
          </p:sp>
          <p:grpSp>
            <p:nvGrpSpPr>
              <p:cNvPr id="141" name="Group 140">
                <a:extLst>
                  <a:ext uri="{FF2B5EF4-FFF2-40B4-BE49-F238E27FC236}">
                    <a16:creationId xmlns:a16="http://schemas.microsoft.com/office/drawing/2014/main" id="{0EFCE283-F399-4A35-AB7F-8860DA47B9F8}"/>
                  </a:ext>
                </a:extLst>
              </p:cNvPr>
              <p:cNvGrpSpPr/>
              <p:nvPr/>
            </p:nvGrpSpPr>
            <p:grpSpPr>
              <a:xfrm>
                <a:off x="1019658" y="2269439"/>
                <a:ext cx="5278630" cy="2902965"/>
                <a:chOff x="7291383" y="2116174"/>
                <a:chExt cx="4673706" cy="2902965"/>
              </a:xfrm>
            </p:grpSpPr>
            <p:sp>
              <p:nvSpPr>
                <p:cNvPr id="142" name="Freeform 21">
                  <a:extLst>
                    <a:ext uri="{FF2B5EF4-FFF2-40B4-BE49-F238E27FC236}">
                      <a16:creationId xmlns:a16="http://schemas.microsoft.com/office/drawing/2014/main" id="{CCEB396E-DCC7-4EFC-9001-363EAB063C9F}"/>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3" name="Line 6">
                  <a:extLst>
                    <a:ext uri="{FF2B5EF4-FFF2-40B4-BE49-F238E27FC236}">
                      <a16:creationId xmlns:a16="http://schemas.microsoft.com/office/drawing/2014/main" id="{0178097C-3091-46D5-9C4C-84DBF1806396}"/>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4" name="Line 7">
                  <a:extLst>
                    <a:ext uri="{FF2B5EF4-FFF2-40B4-BE49-F238E27FC236}">
                      <a16:creationId xmlns:a16="http://schemas.microsoft.com/office/drawing/2014/main" id="{3B4A82A7-1688-46F9-B602-B68FD5B3500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5" name="Line 8">
                  <a:extLst>
                    <a:ext uri="{FF2B5EF4-FFF2-40B4-BE49-F238E27FC236}">
                      <a16:creationId xmlns:a16="http://schemas.microsoft.com/office/drawing/2014/main" id="{6757C1AB-0B3B-4D63-BFB2-309CCFE99E7B}"/>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6" name="Line 9">
                  <a:extLst>
                    <a:ext uri="{FF2B5EF4-FFF2-40B4-BE49-F238E27FC236}">
                      <a16:creationId xmlns:a16="http://schemas.microsoft.com/office/drawing/2014/main" id="{DB83CF3B-0183-42DE-B382-486863EE7AF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7" name="Line 10">
                  <a:extLst>
                    <a:ext uri="{FF2B5EF4-FFF2-40B4-BE49-F238E27FC236}">
                      <a16:creationId xmlns:a16="http://schemas.microsoft.com/office/drawing/2014/main" id="{E4DDC273-6164-4DBB-A503-6674F8FF8386}"/>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8" name="Line 11">
                  <a:extLst>
                    <a:ext uri="{FF2B5EF4-FFF2-40B4-BE49-F238E27FC236}">
                      <a16:creationId xmlns:a16="http://schemas.microsoft.com/office/drawing/2014/main" id="{A34271B5-5782-49C9-B63A-1D6D5B708298}"/>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9" name="Line 21">
                  <a:extLst>
                    <a:ext uri="{FF2B5EF4-FFF2-40B4-BE49-F238E27FC236}">
                      <a16:creationId xmlns:a16="http://schemas.microsoft.com/office/drawing/2014/main" id="{96B9E672-346C-4EB2-9639-70671A98E83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0" name="Line 19">
                  <a:extLst>
                    <a:ext uri="{FF2B5EF4-FFF2-40B4-BE49-F238E27FC236}">
                      <a16:creationId xmlns:a16="http://schemas.microsoft.com/office/drawing/2014/main" id="{63F1B19A-07FD-4DB8-919F-EA02D3450B7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1" name="Line 21">
                  <a:extLst>
                    <a:ext uri="{FF2B5EF4-FFF2-40B4-BE49-F238E27FC236}">
                      <a16:creationId xmlns:a16="http://schemas.microsoft.com/office/drawing/2014/main" id="{EE3310F1-961A-4836-B100-A51B9FAD1BFA}"/>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2" name="Line 19">
                  <a:extLst>
                    <a:ext uri="{FF2B5EF4-FFF2-40B4-BE49-F238E27FC236}">
                      <a16:creationId xmlns:a16="http://schemas.microsoft.com/office/drawing/2014/main" id="{6B632C6B-AD77-40BA-A40B-7B9252D2E0E0}"/>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3" name="Line 21">
                  <a:extLst>
                    <a:ext uri="{FF2B5EF4-FFF2-40B4-BE49-F238E27FC236}">
                      <a16:creationId xmlns:a16="http://schemas.microsoft.com/office/drawing/2014/main" id="{5769BCCE-1063-445F-970C-9B073B9E8D98}"/>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4" name="Line 19">
                  <a:extLst>
                    <a:ext uri="{FF2B5EF4-FFF2-40B4-BE49-F238E27FC236}">
                      <a16:creationId xmlns:a16="http://schemas.microsoft.com/office/drawing/2014/main" id="{08B11AAB-A211-41C5-B177-44E180136A35}"/>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5" name="Line 21">
                  <a:extLst>
                    <a:ext uri="{FF2B5EF4-FFF2-40B4-BE49-F238E27FC236}">
                      <a16:creationId xmlns:a16="http://schemas.microsoft.com/office/drawing/2014/main" id="{0878F4B8-C907-4BF5-9478-C844434992C6}"/>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88" name="Group 87">
              <a:extLst>
                <a:ext uri="{FF2B5EF4-FFF2-40B4-BE49-F238E27FC236}">
                  <a16:creationId xmlns:a16="http://schemas.microsoft.com/office/drawing/2014/main" id="{47214427-1C00-4E81-8AFD-4A456B209587}"/>
                </a:ext>
              </a:extLst>
            </p:cNvPr>
            <p:cNvGrpSpPr/>
            <p:nvPr/>
          </p:nvGrpSpPr>
          <p:grpSpPr>
            <a:xfrm>
              <a:off x="871611" y="4732360"/>
              <a:ext cx="3771219" cy="257369"/>
              <a:chOff x="1655590" y="4818556"/>
              <a:chExt cx="5445341" cy="257369"/>
            </a:xfrm>
          </p:grpSpPr>
          <p:sp>
            <p:nvSpPr>
              <p:cNvPr id="127" name="TextBox 126">
                <a:extLst>
                  <a:ext uri="{FF2B5EF4-FFF2-40B4-BE49-F238E27FC236}">
                    <a16:creationId xmlns:a16="http://schemas.microsoft.com/office/drawing/2014/main" id="{BD57E1D2-78F9-47D4-ABB6-ED5F7D4C17D1}"/>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0</a:t>
                </a:r>
              </a:p>
            </p:txBody>
          </p:sp>
          <p:sp>
            <p:nvSpPr>
              <p:cNvPr id="128" name="TextBox 127">
                <a:extLst>
                  <a:ext uri="{FF2B5EF4-FFF2-40B4-BE49-F238E27FC236}">
                    <a16:creationId xmlns:a16="http://schemas.microsoft.com/office/drawing/2014/main" id="{4C747E34-1EA0-4767-BA93-EA8083F2A27E}"/>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1</a:t>
                </a:r>
              </a:p>
            </p:txBody>
          </p:sp>
          <p:sp>
            <p:nvSpPr>
              <p:cNvPr id="129" name="TextBox 128">
                <a:extLst>
                  <a:ext uri="{FF2B5EF4-FFF2-40B4-BE49-F238E27FC236}">
                    <a16:creationId xmlns:a16="http://schemas.microsoft.com/office/drawing/2014/main" id="{E739461C-5C79-4947-B34A-329673B099EA}"/>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2</a:t>
                </a:r>
              </a:p>
            </p:txBody>
          </p:sp>
          <p:sp>
            <p:nvSpPr>
              <p:cNvPr id="130" name="TextBox 129">
                <a:extLst>
                  <a:ext uri="{FF2B5EF4-FFF2-40B4-BE49-F238E27FC236}">
                    <a16:creationId xmlns:a16="http://schemas.microsoft.com/office/drawing/2014/main" id="{7EEAF854-3F07-480C-B7FF-4A94C0413044}"/>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3</a:t>
                </a:r>
              </a:p>
            </p:txBody>
          </p:sp>
          <p:sp>
            <p:nvSpPr>
              <p:cNvPr id="131" name="TextBox 130">
                <a:extLst>
                  <a:ext uri="{FF2B5EF4-FFF2-40B4-BE49-F238E27FC236}">
                    <a16:creationId xmlns:a16="http://schemas.microsoft.com/office/drawing/2014/main" id="{B14AFB33-E5C6-4DF7-8548-851F4C6917AF}"/>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4</a:t>
                </a:r>
              </a:p>
            </p:txBody>
          </p:sp>
          <p:sp>
            <p:nvSpPr>
              <p:cNvPr id="132" name="TextBox 131">
                <a:extLst>
                  <a:ext uri="{FF2B5EF4-FFF2-40B4-BE49-F238E27FC236}">
                    <a16:creationId xmlns:a16="http://schemas.microsoft.com/office/drawing/2014/main" id="{DE91FA41-9C74-492A-9279-8F59BCD846F0}"/>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5</a:t>
                </a:r>
              </a:p>
            </p:txBody>
          </p:sp>
          <p:sp>
            <p:nvSpPr>
              <p:cNvPr id="133" name="TextBox 132">
                <a:extLst>
                  <a:ext uri="{FF2B5EF4-FFF2-40B4-BE49-F238E27FC236}">
                    <a16:creationId xmlns:a16="http://schemas.microsoft.com/office/drawing/2014/main" id="{9DD958B3-37D2-4908-885F-CDD1043416DA}"/>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uLnTx/>
                    <a:uFillTx/>
                    <a:latin typeface="Arial" panose="020B0604020202020204" pitchFamily="34" charset="0"/>
                    <a:ea typeface="SimSun"/>
                    <a:cs typeface="Arial" panose="020B0604020202020204" pitchFamily="34" charset="0"/>
                  </a:rPr>
                  <a:t>6</a:t>
                </a:r>
              </a:p>
            </p:txBody>
          </p:sp>
        </p:grpSp>
        <p:grpSp>
          <p:nvGrpSpPr>
            <p:cNvPr id="89" name="Group 88">
              <a:extLst>
                <a:ext uri="{FF2B5EF4-FFF2-40B4-BE49-F238E27FC236}">
                  <a16:creationId xmlns:a16="http://schemas.microsoft.com/office/drawing/2014/main" id="{ACBC4F7A-E936-4873-9214-19CF9C276BAE}"/>
                </a:ext>
              </a:extLst>
            </p:cNvPr>
            <p:cNvGrpSpPr/>
            <p:nvPr/>
          </p:nvGrpSpPr>
          <p:grpSpPr>
            <a:xfrm>
              <a:off x="715319" y="5113322"/>
              <a:ext cx="4034111" cy="288147"/>
              <a:chOff x="1429915" y="4818556"/>
              <a:chExt cx="5824938" cy="288147"/>
            </a:xfrm>
          </p:grpSpPr>
          <p:sp>
            <p:nvSpPr>
              <p:cNvPr id="120" name="TextBox 119">
                <a:extLst>
                  <a:ext uri="{FF2B5EF4-FFF2-40B4-BE49-F238E27FC236}">
                    <a16:creationId xmlns:a16="http://schemas.microsoft.com/office/drawing/2014/main" id="{DFF91DB4-557E-4A32-8F23-1A258D8AFB19}"/>
                  </a:ext>
                </a:extLst>
              </p:cNvPr>
              <p:cNvSpPr txBox="1"/>
              <p:nvPr/>
            </p:nvSpPr>
            <p:spPr>
              <a:xfrm>
                <a:off x="1429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3876</a:t>
                </a:r>
              </a:p>
            </p:txBody>
          </p:sp>
          <p:sp>
            <p:nvSpPr>
              <p:cNvPr id="121" name="TextBox 120">
                <a:extLst>
                  <a:ext uri="{FF2B5EF4-FFF2-40B4-BE49-F238E27FC236}">
                    <a16:creationId xmlns:a16="http://schemas.microsoft.com/office/drawing/2014/main" id="{5B9CEFA8-5DE6-482F-9873-7DAAC89ADF18}"/>
                  </a:ext>
                </a:extLst>
              </p:cNvPr>
              <p:cNvSpPr txBox="1"/>
              <p:nvPr/>
            </p:nvSpPr>
            <p:spPr>
              <a:xfrm>
                <a:off x="2298914"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3329</a:t>
                </a:r>
              </a:p>
            </p:txBody>
          </p:sp>
          <p:sp>
            <p:nvSpPr>
              <p:cNvPr id="122" name="TextBox 121">
                <a:extLst>
                  <a:ext uri="{FF2B5EF4-FFF2-40B4-BE49-F238E27FC236}">
                    <a16:creationId xmlns:a16="http://schemas.microsoft.com/office/drawing/2014/main" id="{B4AC9727-11D9-49B8-8E5E-A957E8A8B2DE}"/>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2878</a:t>
                </a:r>
              </a:p>
            </p:txBody>
          </p:sp>
          <p:sp>
            <p:nvSpPr>
              <p:cNvPr id="123" name="TextBox 122">
                <a:extLst>
                  <a:ext uri="{FF2B5EF4-FFF2-40B4-BE49-F238E27FC236}">
                    <a16:creationId xmlns:a16="http://schemas.microsoft.com/office/drawing/2014/main" id="{34F0CD32-A5D6-4756-A405-4C85C49CB3C3}"/>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2451</a:t>
                </a:r>
              </a:p>
            </p:txBody>
          </p:sp>
          <p:sp>
            <p:nvSpPr>
              <p:cNvPr id="124" name="TextBox 123">
                <a:extLst>
                  <a:ext uri="{FF2B5EF4-FFF2-40B4-BE49-F238E27FC236}">
                    <a16:creationId xmlns:a16="http://schemas.microsoft.com/office/drawing/2014/main" id="{11C2203E-56E5-4250-B8B9-43E4B48BF167}"/>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2055</a:t>
                </a:r>
              </a:p>
            </p:txBody>
          </p:sp>
          <p:sp>
            <p:nvSpPr>
              <p:cNvPr id="125" name="TextBox 124">
                <a:extLst>
                  <a:ext uri="{FF2B5EF4-FFF2-40B4-BE49-F238E27FC236}">
                    <a16:creationId xmlns:a16="http://schemas.microsoft.com/office/drawing/2014/main" id="{28CAE4BD-57A4-4405-B75E-AC3A2B1E0385}"/>
                  </a:ext>
                </a:extLst>
              </p:cNvPr>
              <p:cNvSpPr txBox="1"/>
              <p:nvPr/>
            </p:nvSpPr>
            <p:spPr>
              <a:xfrm>
                <a:off x="577021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1579</a:t>
                </a:r>
              </a:p>
            </p:txBody>
          </p:sp>
          <p:sp>
            <p:nvSpPr>
              <p:cNvPr id="126" name="TextBox 125">
                <a:extLst>
                  <a:ext uri="{FF2B5EF4-FFF2-40B4-BE49-F238E27FC236}">
                    <a16:creationId xmlns:a16="http://schemas.microsoft.com/office/drawing/2014/main" id="{86D77D7E-2068-42DB-A439-A5799BE29521}"/>
                  </a:ext>
                </a:extLst>
              </p:cNvPr>
              <p:cNvSpPr txBox="1"/>
              <p:nvPr/>
            </p:nvSpPr>
            <p:spPr>
              <a:xfrm>
                <a:off x="6719357"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997</a:t>
                </a:r>
              </a:p>
            </p:txBody>
          </p:sp>
        </p:grpSp>
        <p:grpSp>
          <p:nvGrpSpPr>
            <p:cNvPr id="90" name="Group 89">
              <a:extLst>
                <a:ext uri="{FF2B5EF4-FFF2-40B4-BE49-F238E27FC236}">
                  <a16:creationId xmlns:a16="http://schemas.microsoft.com/office/drawing/2014/main" id="{3FF755B3-2E22-4F66-9E46-E7B46B3CDEC7}"/>
                </a:ext>
              </a:extLst>
            </p:cNvPr>
            <p:cNvGrpSpPr/>
            <p:nvPr/>
          </p:nvGrpSpPr>
          <p:grpSpPr>
            <a:xfrm>
              <a:off x="715319" y="5360485"/>
              <a:ext cx="4083805" cy="288147"/>
              <a:chOff x="1429915" y="4818556"/>
              <a:chExt cx="5896693" cy="288147"/>
            </a:xfrm>
          </p:grpSpPr>
          <p:sp>
            <p:nvSpPr>
              <p:cNvPr id="113" name="TextBox 112">
                <a:extLst>
                  <a:ext uri="{FF2B5EF4-FFF2-40B4-BE49-F238E27FC236}">
                    <a16:creationId xmlns:a16="http://schemas.microsoft.com/office/drawing/2014/main" id="{FC748CFB-3FE2-47B5-9FCC-CCDF6920C570}"/>
                  </a:ext>
                </a:extLst>
              </p:cNvPr>
              <p:cNvSpPr txBox="1"/>
              <p:nvPr/>
            </p:nvSpPr>
            <p:spPr>
              <a:xfrm>
                <a:off x="1429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3895</a:t>
                </a:r>
              </a:p>
            </p:txBody>
          </p:sp>
          <p:sp>
            <p:nvSpPr>
              <p:cNvPr id="114" name="TextBox 113">
                <a:extLst>
                  <a:ext uri="{FF2B5EF4-FFF2-40B4-BE49-F238E27FC236}">
                    <a16:creationId xmlns:a16="http://schemas.microsoft.com/office/drawing/2014/main" id="{84BE7897-89FA-4997-82BB-DA2E1FE81027}"/>
                  </a:ext>
                </a:extLst>
              </p:cNvPr>
              <p:cNvSpPr txBox="1"/>
              <p:nvPr/>
            </p:nvSpPr>
            <p:spPr>
              <a:xfrm>
                <a:off x="2298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3416</a:t>
                </a:r>
              </a:p>
            </p:txBody>
          </p:sp>
          <p:sp>
            <p:nvSpPr>
              <p:cNvPr id="115" name="TextBox 114">
                <a:extLst>
                  <a:ext uri="{FF2B5EF4-FFF2-40B4-BE49-F238E27FC236}">
                    <a16:creationId xmlns:a16="http://schemas.microsoft.com/office/drawing/2014/main" id="{ECEE953E-06A8-4953-9225-D396D21F9771}"/>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2941</a:t>
                </a:r>
              </a:p>
            </p:txBody>
          </p:sp>
          <p:sp>
            <p:nvSpPr>
              <p:cNvPr id="116" name="TextBox 115">
                <a:extLst>
                  <a:ext uri="{FF2B5EF4-FFF2-40B4-BE49-F238E27FC236}">
                    <a16:creationId xmlns:a16="http://schemas.microsoft.com/office/drawing/2014/main" id="{A93A5BBD-F792-4928-B473-E11F1FB746AF}"/>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2494</a:t>
                </a:r>
              </a:p>
            </p:txBody>
          </p:sp>
          <p:sp>
            <p:nvSpPr>
              <p:cNvPr id="117" name="TextBox 116">
                <a:extLst>
                  <a:ext uri="{FF2B5EF4-FFF2-40B4-BE49-F238E27FC236}">
                    <a16:creationId xmlns:a16="http://schemas.microsoft.com/office/drawing/2014/main" id="{36FAF4E0-3791-4304-8B86-2CF5AC98CDE3}"/>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2108</a:t>
                </a:r>
              </a:p>
            </p:txBody>
          </p:sp>
          <p:sp>
            <p:nvSpPr>
              <p:cNvPr id="118" name="TextBox 117">
                <a:extLst>
                  <a:ext uri="{FF2B5EF4-FFF2-40B4-BE49-F238E27FC236}">
                    <a16:creationId xmlns:a16="http://schemas.microsoft.com/office/drawing/2014/main" id="{FA7E035C-947D-4560-A058-834C6F3B9E0E}"/>
                  </a:ext>
                </a:extLst>
              </p:cNvPr>
              <p:cNvSpPr txBox="1"/>
              <p:nvPr/>
            </p:nvSpPr>
            <p:spPr>
              <a:xfrm>
                <a:off x="5770213"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1584</a:t>
                </a:r>
              </a:p>
            </p:txBody>
          </p:sp>
          <p:sp>
            <p:nvSpPr>
              <p:cNvPr id="119" name="TextBox 118">
                <a:extLst>
                  <a:ext uri="{FF2B5EF4-FFF2-40B4-BE49-F238E27FC236}">
                    <a16:creationId xmlns:a16="http://schemas.microsoft.com/office/drawing/2014/main" id="{C79A4516-B1E3-4A26-9AAD-CD8915B9C72D}"/>
                  </a:ext>
                </a:extLst>
              </p:cNvPr>
              <p:cNvSpPr txBox="1"/>
              <p:nvPr/>
            </p:nvSpPr>
            <p:spPr>
              <a:xfrm>
                <a:off x="664760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1021</a:t>
                </a:r>
              </a:p>
            </p:txBody>
          </p:sp>
        </p:grpSp>
        <p:cxnSp>
          <p:nvCxnSpPr>
            <p:cNvPr id="92" name="Straight Connector 91">
              <a:extLst>
                <a:ext uri="{FF2B5EF4-FFF2-40B4-BE49-F238E27FC236}">
                  <a16:creationId xmlns:a16="http://schemas.microsoft.com/office/drawing/2014/main" id="{080FE3D8-5672-434A-8B69-F9F217A4C8AA}"/>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93" name="Straight Connector 92">
              <a:extLst>
                <a:ext uri="{FF2B5EF4-FFF2-40B4-BE49-F238E27FC236}">
                  <a16:creationId xmlns:a16="http://schemas.microsoft.com/office/drawing/2014/main" id="{BCEDA0CC-6C03-4F6A-9BC2-93A4F2B7417F}"/>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95" name="TextBox 94">
              <a:extLst>
                <a:ext uri="{FF2B5EF4-FFF2-40B4-BE49-F238E27FC236}">
                  <a16:creationId xmlns:a16="http://schemas.microsoft.com/office/drawing/2014/main" id="{E3C9D1D9-BD2E-42E7-8165-BB1A30C7FFD8}"/>
                </a:ext>
              </a:extLst>
            </p:cNvPr>
            <p:cNvSpPr txBox="1"/>
            <p:nvPr/>
          </p:nvSpPr>
          <p:spPr>
            <a:xfrm>
              <a:off x="1556306" y="3605666"/>
              <a:ext cx="758541"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事件/总数</a:t>
              </a:r>
            </a:p>
          </p:txBody>
        </p:sp>
        <p:sp>
          <p:nvSpPr>
            <p:cNvPr id="97" name="TextBox 96">
              <a:extLst>
                <a:ext uri="{FF2B5EF4-FFF2-40B4-BE49-F238E27FC236}">
                  <a16:creationId xmlns:a16="http://schemas.microsoft.com/office/drawing/2014/main" id="{2F2B04D9-A2DB-43D6-AC7E-0A0B1731ED02}"/>
                </a:ext>
              </a:extLst>
            </p:cNvPr>
            <p:cNvSpPr txBox="1"/>
            <p:nvPr/>
          </p:nvSpPr>
          <p:spPr>
            <a:xfrm>
              <a:off x="2271785" y="3605666"/>
              <a:ext cx="66556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时间点</a:t>
              </a:r>
            </a:p>
          </p:txBody>
        </p:sp>
        <p:sp>
          <p:nvSpPr>
            <p:cNvPr id="98" name="TextBox 97">
              <a:extLst>
                <a:ext uri="{FF2B5EF4-FFF2-40B4-BE49-F238E27FC236}">
                  <a16:creationId xmlns:a16="http://schemas.microsoft.com/office/drawing/2014/main" id="{1BBDE118-C5F6-4473-A34F-E3CD77A61A6F}"/>
                </a:ext>
              </a:extLst>
            </p:cNvPr>
            <p:cNvSpPr txBox="1"/>
            <p:nvPr/>
          </p:nvSpPr>
          <p:spPr>
            <a:xfrm>
              <a:off x="2907165" y="3605666"/>
              <a:ext cx="97334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DFS, % (95% CI)</a:t>
              </a:r>
            </a:p>
          </p:txBody>
        </p:sp>
        <p:sp>
          <p:nvSpPr>
            <p:cNvPr id="99" name="TextBox 98">
              <a:extLst>
                <a:ext uri="{FF2B5EF4-FFF2-40B4-BE49-F238E27FC236}">
                  <a16:creationId xmlns:a16="http://schemas.microsoft.com/office/drawing/2014/main" id="{2C591FF9-B7CF-4404-8EB8-D4112A9C4305}"/>
                </a:ext>
              </a:extLst>
            </p:cNvPr>
            <p:cNvSpPr txBox="1"/>
            <p:nvPr/>
          </p:nvSpPr>
          <p:spPr>
            <a:xfrm>
              <a:off x="1185975" y="3734618"/>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B60D27"/>
                  </a:solidFill>
                  <a:uLnTx/>
                  <a:uFillTx/>
                  <a:latin typeface="Arial" charset="0"/>
                  <a:ea typeface="SimSun"/>
                  <a:cs typeface="Arial" charset="0"/>
                </a:rPr>
                <a:t>3 个月</a:t>
              </a:r>
            </a:p>
          </p:txBody>
        </p:sp>
        <p:sp>
          <p:nvSpPr>
            <p:cNvPr id="100" name="TextBox 99">
              <a:extLst>
                <a:ext uri="{FF2B5EF4-FFF2-40B4-BE49-F238E27FC236}">
                  <a16:creationId xmlns:a16="http://schemas.microsoft.com/office/drawing/2014/main" id="{DC8135D0-D912-452A-8E66-B30D3EF7B450}"/>
                </a:ext>
              </a:extLst>
            </p:cNvPr>
            <p:cNvSpPr txBox="1"/>
            <p:nvPr/>
          </p:nvSpPr>
          <p:spPr>
            <a:xfrm>
              <a:off x="1626838" y="3734618"/>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1210/3876</a:t>
              </a:r>
            </a:p>
          </p:txBody>
        </p:sp>
        <p:sp>
          <p:nvSpPr>
            <p:cNvPr id="102" name="TextBox 101">
              <a:extLst>
                <a:ext uri="{FF2B5EF4-FFF2-40B4-BE49-F238E27FC236}">
                  <a16:creationId xmlns:a16="http://schemas.microsoft.com/office/drawing/2014/main" id="{621BB66D-4CB1-477C-88F9-BB497FCEF558}"/>
                </a:ext>
              </a:extLst>
            </p:cNvPr>
            <p:cNvSpPr txBox="1"/>
            <p:nvPr/>
          </p:nvSpPr>
          <p:spPr>
            <a:xfrm>
              <a:off x="2400826" y="3734618"/>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3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4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5 年</a:t>
              </a:r>
            </a:p>
          </p:txBody>
        </p:sp>
        <p:sp>
          <p:nvSpPr>
            <p:cNvPr id="103" name="TextBox 102">
              <a:extLst>
                <a:ext uri="{FF2B5EF4-FFF2-40B4-BE49-F238E27FC236}">
                  <a16:creationId xmlns:a16="http://schemas.microsoft.com/office/drawing/2014/main" id="{C62E7169-C0B0-4719-9F05-73F8FBC08787}"/>
                </a:ext>
              </a:extLst>
            </p:cNvPr>
            <p:cNvSpPr txBox="1"/>
            <p:nvPr/>
          </p:nvSpPr>
          <p:spPr>
            <a:xfrm>
              <a:off x="2881517" y="3734618"/>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74.3 (72.9, 75.5)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70.9 (69.4, 72.4)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68.4 (66.9, 70.0)</a:t>
              </a:r>
            </a:p>
          </p:txBody>
        </p:sp>
        <p:sp>
          <p:nvSpPr>
            <p:cNvPr id="104" name="TextBox 103">
              <a:extLst>
                <a:ext uri="{FF2B5EF4-FFF2-40B4-BE49-F238E27FC236}">
                  <a16:creationId xmlns:a16="http://schemas.microsoft.com/office/drawing/2014/main" id="{2FF32932-C0D2-4578-9FC4-D3C2299A832F}"/>
                </a:ext>
              </a:extLst>
            </p:cNvPr>
            <p:cNvSpPr txBox="1"/>
            <p:nvPr/>
          </p:nvSpPr>
          <p:spPr>
            <a:xfrm>
              <a:off x="1185975" y="4129533"/>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B2C0D8"/>
                  </a:solidFill>
                  <a:uLnTx/>
                  <a:uFillTx/>
                  <a:latin typeface="Arial" charset="0"/>
                  <a:ea typeface="SimSun"/>
                  <a:cs typeface="Arial" charset="0"/>
                </a:rPr>
                <a:t>6 个月</a:t>
              </a:r>
            </a:p>
          </p:txBody>
        </p:sp>
        <p:sp>
          <p:nvSpPr>
            <p:cNvPr id="105" name="TextBox 104">
              <a:extLst>
                <a:ext uri="{FF2B5EF4-FFF2-40B4-BE49-F238E27FC236}">
                  <a16:creationId xmlns:a16="http://schemas.microsoft.com/office/drawing/2014/main" id="{CF94D957-1EBC-4FE5-8EB3-DBFDE4F192E8}"/>
                </a:ext>
              </a:extLst>
            </p:cNvPr>
            <p:cNvSpPr txBox="1"/>
            <p:nvPr/>
          </p:nvSpPr>
          <p:spPr>
            <a:xfrm>
              <a:off x="1626838" y="4129533"/>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1063/3895</a:t>
              </a:r>
            </a:p>
          </p:txBody>
        </p:sp>
        <p:sp>
          <p:nvSpPr>
            <p:cNvPr id="107" name="TextBox 106">
              <a:extLst>
                <a:ext uri="{FF2B5EF4-FFF2-40B4-BE49-F238E27FC236}">
                  <a16:creationId xmlns:a16="http://schemas.microsoft.com/office/drawing/2014/main" id="{FDF3FDB1-0D1E-4228-8244-51840D0EC46F}"/>
                </a:ext>
              </a:extLst>
            </p:cNvPr>
            <p:cNvSpPr txBox="1"/>
            <p:nvPr/>
          </p:nvSpPr>
          <p:spPr>
            <a:xfrm>
              <a:off x="2400826" y="4129533"/>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3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4 年</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5 年</a:t>
              </a:r>
            </a:p>
          </p:txBody>
        </p:sp>
        <p:sp>
          <p:nvSpPr>
            <p:cNvPr id="108" name="TextBox 107">
              <a:extLst>
                <a:ext uri="{FF2B5EF4-FFF2-40B4-BE49-F238E27FC236}">
                  <a16:creationId xmlns:a16="http://schemas.microsoft.com/office/drawing/2014/main" id="{C235D7DC-11F5-473C-AA05-5AB680315CD0}"/>
                </a:ext>
              </a:extLst>
            </p:cNvPr>
            <p:cNvSpPr txBox="1"/>
            <p:nvPr/>
          </p:nvSpPr>
          <p:spPr>
            <a:xfrm>
              <a:off x="2881517" y="4129533"/>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76.7 (75.3, 78.1)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74.2 (72.8, 75.7)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800" b="0" i="0" u="none" strike="noStrike" cap="none" normalizeH="0" baseline="0">
                  <a:ln>
                    <a:noFill/>
                  </a:ln>
                  <a:solidFill>
                    <a:srgbClr val="363636"/>
                  </a:solidFill>
                  <a:uLnTx/>
                  <a:uFillTx/>
                  <a:latin typeface="Arial" charset="0"/>
                  <a:ea typeface="SimSun"/>
                  <a:cs typeface="Arial" charset="0"/>
                </a:rPr>
                <a:t>71.7 (70.3, 73.3)</a:t>
              </a:r>
            </a:p>
          </p:txBody>
        </p:sp>
        <p:sp>
          <p:nvSpPr>
            <p:cNvPr id="109" name="TextBox 108">
              <a:extLst>
                <a:ext uri="{FF2B5EF4-FFF2-40B4-BE49-F238E27FC236}">
                  <a16:creationId xmlns:a16="http://schemas.microsoft.com/office/drawing/2014/main" id="{8014F39D-A6F8-4EB3-93A9-CF479D55481F}"/>
                </a:ext>
              </a:extLst>
            </p:cNvPr>
            <p:cNvSpPr txBox="1"/>
            <p:nvPr/>
          </p:nvSpPr>
          <p:spPr>
            <a:xfrm>
              <a:off x="2156959" y="2490253"/>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charset="0"/>
                  <a:ea typeface="SimSun"/>
                  <a:cs typeface="Arial" charset="0"/>
                </a:rPr>
                <a:t>HR 1.16（95% CI 为 1.07，1.26）</a:t>
              </a:r>
            </a:p>
          </p:txBody>
        </p:sp>
        <p:sp>
          <p:nvSpPr>
            <p:cNvPr id="110" name="TextBox 109">
              <a:extLst>
                <a:ext uri="{FF2B5EF4-FFF2-40B4-BE49-F238E27FC236}">
                  <a16:creationId xmlns:a16="http://schemas.microsoft.com/office/drawing/2014/main" id="{DCC0CE74-220D-46C9-90E1-4ED3DB1FB113}"/>
                </a:ext>
              </a:extLst>
            </p:cNvPr>
            <p:cNvSpPr txBox="1"/>
            <p:nvPr/>
          </p:nvSpPr>
          <p:spPr>
            <a:xfrm>
              <a:off x="1968065" y="2208803"/>
              <a:ext cx="2109873"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600" b="0" i="0" u="none" strike="noStrike" cap="none" normalizeH="0" baseline="0" dirty="0">
                  <a:ln>
                    <a:noFill/>
                  </a:ln>
                  <a:solidFill>
                    <a:srgbClr val="4D4D4D"/>
                  </a:solidFill>
                  <a:uLnTx/>
                  <a:uFillTx/>
                  <a:latin typeface="Arial" charset="0"/>
                  <a:ea typeface="SimSun"/>
                  <a:cs typeface="Arial" charset="0"/>
                </a:rPr>
                <a:t>5 年ΔDFS = -3.3%</a:t>
              </a:r>
            </a:p>
          </p:txBody>
        </p:sp>
      </p:grpSp>
      <p:sp>
        <p:nvSpPr>
          <p:cNvPr id="157" name="Freeform: Shape 156">
            <a:extLst>
              <a:ext uri="{FF2B5EF4-FFF2-40B4-BE49-F238E27FC236}">
                <a16:creationId xmlns:a16="http://schemas.microsoft.com/office/drawing/2014/main" id="{E2635C08-D83D-4215-BFDC-3F39A5743FA6}"/>
              </a:ext>
            </a:extLst>
          </p:cNvPr>
          <p:cNvSpPr/>
          <p:nvPr/>
        </p:nvSpPr>
        <p:spPr>
          <a:xfrm>
            <a:off x="5175659" y="2404641"/>
            <a:ext cx="3603216" cy="760371"/>
          </a:xfrm>
          <a:custGeom>
            <a:avLst/>
            <a:gdLst>
              <a:gd name="connsiteX0" fmla="*/ 5623192 w 5619750"/>
              <a:gd name="connsiteY0" fmla="*/ 1208797 h 1200150"/>
              <a:gd name="connsiteX1" fmla="*/ 5512255 w 5619750"/>
              <a:gd name="connsiteY1" fmla="*/ 1208797 h 1200150"/>
              <a:gd name="connsiteX2" fmla="*/ 5512255 w 5619750"/>
              <a:gd name="connsiteY2" fmla="*/ 1170544 h 1200150"/>
              <a:gd name="connsiteX3" fmla="*/ 5229191 w 5619750"/>
              <a:gd name="connsiteY3" fmla="*/ 1170544 h 1200150"/>
              <a:gd name="connsiteX4" fmla="*/ 5229191 w 5619750"/>
              <a:gd name="connsiteY4" fmla="*/ 1136111 h 1200150"/>
              <a:gd name="connsiteX5" fmla="*/ 4942288 w 5619750"/>
              <a:gd name="connsiteY5" fmla="*/ 1136111 h 1200150"/>
              <a:gd name="connsiteX6" fmla="*/ 4942288 w 5619750"/>
              <a:gd name="connsiteY6" fmla="*/ 1120814 h 1200150"/>
              <a:gd name="connsiteX7" fmla="*/ 4685989 w 5619750"/>
              <a:gd name="connsiteY7" fmla="*/ 1120814 h 1200150"/>
              <a:gd name="connsiteX8" fmla="*/ 4685989 w 5619750"/>
              <a:gd name="connsiteY8" fmla="*/ 1109336 h 1200150"/>
              <a:gd name="connsiteX9" fmla="*/ 4391448 w 5619750"/>
              <a:gd name="connsiteY9" fmla="*/ 1109336 h 1200150"/>
              <a:gd name="connsiteX10" fmla="*/ 4391448 w 5619750"/>
              <a:gd name="connsiteY10" fmla="*/ 1078733 h 1200150"/>
              <a:gd name="connsiteX11" fmla="*/ 4169582 w 5619750"/>
              <a:gd name="connsiteY11" fmla="*/ 1078733 h 1200150"/>
              <a:gd name="connsiteX12" fmla="*/ 4169582 w 5619750"/>
              <a:gd name="connsiteY12" fmla="*/ 1063436 h 1200150"/>
              <a:gd name="connsiteX13" fmla="*/ 4028041 w 5619750"/>
              <a:gd name="connsiteY13" fmla="*/ 1063436 h 1200150"/>
              <a:gd name="connsiteX14" fmla="*/ 4028041 w 5619750"/>
              <a:gd name="connsiteY14" fmla="*/ 1044309 h 1200150"/>
              <a:gd name="connsiteX15" fmla="*/ 3855905 w 5619750"/>
              <a:gd name="connsiteY15" fmla="*/ 1044309 h 1200150"/>
              <a:gd name="connsiteX16" fmla="*/ 3855905 w 5619750"/>
              <a:gd name="connsiteY16" fmla="*/ 1025183 h 1200150"/>
              <a:gd name="connsiteX17" fmla="*/ 3626390 w 5619750"/>
              <a:gd name="connsiteY17" fmla="*/ 1025183 h 1200150"/>
              <a:gd name="connsiteX18" fmla="*/ 3626390 w 5619750"/>
              <a:gd name="connsiteY18" fmla="*/ 1009876 h 1200150"/>
              <a:gd name="connsiteX19" fmla="*/ 3526930 w 5619750"/>
              <a:gd name="connsiteY19" fmla="*/ 1009876 h 1200150"/>
              <a:gd name="connsiteX20" fmla="*/ 3526930 w 5619750"/>
              <a:gd name="connsiteY20" fmla="*/ 994579 h 1200150"/>
              <a:gd name="connsiteX21" fmla="*/ 3324191 w 5619750"/>
              <a:gd name="connsiteY21" fmla="*/ 994579 h 1200150"/>
              <a:gd name="connsiteX22" fmla="*/ 3324191 w 5619750"/>
              <a:gd name="connsiteY22" fmla="*/ 971624 h 1200150"/>
              <a:gd name="connsiteX23" fmla="*/ 3171172 w 5619750"/>
              <a:gd name="connsiteY23" fmla="*/ 971624 h 1200150"/>
              <a:gd name="connsiteX24" fmla="*/ 3171172 w 5619750"/>
              <a:gd name="connsiteY24" fmla="*/ 960146 h 1200150"/>
              <a:gd name="connsiteX25" fmla="*/ 2972261 w 5619750"/>
              <a:gd name="connsiteY25" fmla="*/ 960146 h 1200150"/>
              <a:gd name="connsiteX26" fmla="*/ 2972261 w 5619750"/>
              <a:gd name="connsiteY26" fmla="*/ 933374 h 1200150"/>
              <a:gd name="connsiteX27" fmla="*/ 2815422 w 5619750"/>
              <a:gd name="connsiteY27" fmla="*/ 933374 h 1200150"/>
              <a:gd name="connsiteX28" fmla="*/ 2815422 w 5619750"/>
              <a:gd name="connsiteY28" fmla="*/ 902771 h 1200150"/>
              <a:gd name="connsiteX29" fmla="*/ 2677710 w 5619750"/>
              <a:gd name="connsiteY29" fmla="*/ 902771 h 1200150"/>
              <a:gd name="connsiteX30" fmla="*/ 2677710 w 5619750"/>
              <a:gd name="connsiteY30" fmla="*/ 875994 h 1200150"/>
              <a:gd name="connsiteX31" fmla="*/ 2589728 w 5619750"/>
              <a:gd name="connsiteY31" fmla="*/ 875994 h 1200150"/>
              <a:gd name="connsiteX32" fmla="*/ 2589728 w 5619750"/>
              <a:gd name="connsiteY32" fmla="*/ 849216 h 1200150"/>
              <a:gd name="connsiteX33" fmla="*/ 2413763 w 5619750"/>
              <a:gd name="connsiteY33" fmla="*/ 849216 h 1200150"/>
              <a:gd name="connsiteX34" fmla="*/ 2413763 w 5619750"/>
              <a:gd name="connsiteY34" fmla="*/ 833915 h 1200150"/>
              <a:gd name="connsiteX35" fmla="*/ 2276050 w 5619750"/>
              <a:gd name="connsiteY35" fmla="*/ 833915 h 1200150"/>
              <a:gd name="connsiteX36" fmla="*/ 2276050 w 5619750"/>
              <a:gd name="connsiteY36" fmla="*/ 795663 h 1200150"/>
              <a:gd name="connsiteX37" fmla="*/ 2142167 w 5619750"/>
              <a:gd name="connsiteY37" fmla="*/ 795663 h 1200150"/>
              <a:gd name="connsiteX38" fmla="*/ 2142167 w 5619750"/>
              <a:gd name="connsiteY38" fmla="*/ 780361 h 1200150"/>
              <a:gd name="connsiteX39" fmla="*/ 1981509 w 5619750"/>
              <a:gd name="connsiteY39" fmla="*/ 780361 h 1200150"/>
              <a:gd name="connsiteX40" fmla="*/ 1981509 w 5619750"/>
              <a:gd name="connsiteY40" fmla="*/ 738283 h 1200150"/>
              <a:gd name="connsiteX41" fmla="*/ 1847625 w 5619750"/>
              <a:gd name="connsiteY41" fmla="*/ 738283 h 1200150"/>
              <a:gd name="connsiteX42" fmla="*/ 1847625 w 5619750"/>
              <a:gd name="connsiteY42" fmla="*/ 700030 h 1200150"/>
              <a:gd name="connsiteX43" fmla="*/ 1748165 w 5619750"/>
              <a:gd name="connsiteY43" fmla="*/ 700030 h 1200150"/>
              <a:gd name="connsiteX44" fmla="*/ 1748165 w 5619750"/>
              <a:gd name="connsiteY44" fmla="*/ 673252 h 1200150"/>
              <a:gd name="connsiteX45" fmla="*/ 1587497 w 5619750"/>
              <a:gd name="connsiteY45" fmla="*/ 673252 h 1200150"/>
              <a:gd name="connsiteX46" fmla="*/ 1587497 w 5619750"/>
              <a:gd name="connsiteY46" fmla="*/ 627350 h 1200150"/>
              <a:gd name="connsiteX47" fmla="*/ 1457443 w 5619750"/>
              <a:gd name="connsiteY47" fmla="*/ 627350 h 1200150"/>
              <a:gd name="connsiteX48" fmla="*/ 1457443 w 5619750"/>
              <a:gd name="connsiteY48" fmla="*/ 581446 h 1200150"/>
              <a:gd name="connsiteX49" fmla="*/ 1357983 w 5619750"/>
              <a:gd name="connsiteY49" fmla="*/ 581446 h 1200150"/>
              <a:gd name="connsiteX50" fmla="*/ 1357983 w 5619750"/>
              <a:gd name="connsiteY50" fmla="*/ 539367 h 1200150"/>
              <a:gd name="connsiteX51" fmla="*/ 1285298 w 5619750"/>
              <a:gd name="connsiteY51" fmla="*/ 539367 h 1200150"/>
              <a:gd name="connsiteX52" fmla="*/ 1285298 w 5619750"/>
              <a:gd name="connsiteY52" fmla="*/ 512590 h 1200150"/>
              <a:gd name="connsiteX53" fmla="*/ 1227919 w 5619750"/>
              <a:gd name="connsiteY53" fmla="*/ 512590 h 1200150"/>
              <a:gd name="connsiteX54" fmla="*/ 1227919 w 5619750"/>
              <a:gd name="connsiteY54" fmla="*/ 497289 h 1200150"/>
              <a:gd name="connsiteX55" fmla="*/ 1128469 w 5619750"/>
              <a:gd name="connsiteY55" fmla="*/ 497289 h 1200150"/>
              <a:gd name="connsiteX56" fmla="*/ 1128469 w 5619750"/>
              <a:gd name="connsiteY56" fmla="*/ 462861 h 1200150"/>
              <a:gd name="connsiteX57" fmla="*/ 1044306 w 5619750"/>
              <a:gd name="connsiteY57" fmla="*/ 462861 h 1200150"/>
              <a:gd name="connsiteX58" fmla="*/ 1044306 w 5619750"/>
              <a:gd name="connsiteY58" fmla="*/ 432259 h 1200150"/>
              <a:gd name="connsiteX59" fmla="*/ 941024 w 5619750"/>
              <a:gd name="connsiteY59" fmla="*/ 432259 h 1200150"/>
              <a:gd name="connsiteX60" fmla="*/ 941024 w 5619750"/>
              <a:gd name="connsiteY60" fmla="*/ 378704 h 1200150"/>
              <a:gd name="connsiteX61" fmla="*/ 895120 w 5619750"/>
              <a:gd name="connsiteY61" fmla="*/ 378704 h 1200150"/>
              <a:gd name="connsiteX62" fmla="*/ 895120 w 5619750"/>
              <a:gd name="connsiteY62" fmla="*/ 351928 h 1200150"/>
              <a:gd name="connsiteX63" fmla="*/ 853043 w 5619750"/>
              <a:gd name="connsiteY63" fmla="*/ 351928 h 1200150"/>
              <a:gd name="connsiteX64" fmla="*/ 853043 w 5619750"/>
              <a:gd name="connsiteY64" fmla="*/ 317499 h 1200150"/>
              <a:gd name="connsiteX65" fmla="*/ 856868 w 5619750"/>
              <a:gd name="connsiteY65" fmla="*/ 317499 h 1200150"/>
              <a:gd name="connsiteX66" fmla="*/ 856868 w 5619750"/>
              <a:gd name="connsiteY66" fmla="*/ 328976 h 1200150"/>
              <a:gd name="connsiteX67" fmla="*/ 784187 w 5619750"/>
              <a:gd name="connsiteY67" fmla="*/ 328976 h 1200150"/>
              <a:gd name="connsiteX68" fmla="*/ 784187 w 5619750"/>
              <a:gd name="connsiteY68" fmla="*/ 279247 h 1200150"/>
              <a:gd name="connsiteX69" fmla="*/ 696205 w 5619750"/>
              <a:gd name="connsiteY69" fmla="*/ 279247 h 1200150"/>
              <a:gd name="connsiteX70" fmla="*/ 696205 w 5619750"/>
              <a:gd name="connsiteY70" fmla="*/ 244819 h 1200150"/>
              <a:gd name="connsiteX71" fmla="*/ 608223 w 5619750"/>
              <a:gd name="connsiteY71" fmla="*/ 244819 h 1200150"/>
              <a:gd name="connsiteX72" fmla="*/ 608223 w 5619750"/>
              <a:gd name="connsiteY72" fmla="*/ 202741 h 1200150"/>
              <a:gd name="connsiteX73" fmla="*/ 558494 w 5619750"/>
              <a:gd name="connsiteY73" fmla="*/ 202741 h 1200150"/>
              <a:gd name="connsiteX74" fmla="*/ 558494 w 5619750"/>
              <a:gd name="connsiteY74" fmla="*/ 175964 h 1200150"/>
              <a:gd name="connsiteX75" fmla="*/ 497290 w 5619750"/>
              <a:gd name="connsiteY75" fmla="*/ 175964 h 1200150"/>
              <a:gd name="connsiteX76" fmla="*/ 497290 w 5619750"/>
              <a:gd name="connsiteY76" fmla="*/ 137711 h 1200150"/>
              <a:gd name="connsiteX77" fmla="*/ 394006 w 5619750"/>
              <a:gd name="connsiteY77" fmla="*/ 137711 h 1200150"/>
              <a:gd name="connsiteX78" fmla="*/ 394006 w 5619750"/>
              <a:gd name="connsiteY78" fmla="*/ 61205 h 1200150"/>
              <a:gd name="connsiteX79" fmla="*/ 263946 w 5619750"/>
              <a:gd name="connsiteY79" fmla="*/ 61205 h 1200150"/>
              <a:gd name="connsiteX80" fmla="*/ 263946 w 5619750"/>
              <a:gd name="connsiteY80" fmla="*/ 45904 h 1200150"/>
              <a:gd name="connsiteX81" fmla="*/ 206567 w 5619750"/>
              <a:gd name="connsiteY81" fmla="*/ 45904 h 1200150"/>
              <a:gd name="connsiteX82" fmla="*/ 206567 w 5619750"/>
              <a:gd name="connsiteY82" fmla="*/ 0 h 1200150"/>
              <a:gd name="connsiteX83" fmla="*/ 0 w 5619750"/>
              <a:gd name="connsiteY83"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619750" h="1200150">
                <a:moveTo>
                  <a:pt x="5623192" y="1208797"/>
                </a:moveTo>
                <a:lnTo>
                  <a:pt x="5512255" y="1208797"/>
                </a:lnTo>
                <a:lnTo>
                  <a:pt x="5512255" y="1170544"/>
                </a:lnTo>
                <a:lnTo>
                  <a:pt x="5229191" y="1170544"/>
                </a:lnTo>
                <a:lnTo>
                  <a:pt x="5229191" y="1136111"/>
                </a:lnTo>
                <a:lnTo>
                  <a:pt x="4942288" y="1136111"/>
                </a:lnTo>
                <a:lnTo>
                  <a:pt x="4942288" y="1120814"/>
                </a:lnTo>
                <a:lnTo>
                  <a:pt x="4685989" y="1120814"/>
                </a:lnTo>
                <a:lnTo>
                  <a:pt x="4685989" y="1109336"/>
                </a:lnTo>
                <a:lnTo>
                  <a:pt x="4391448" y="1109336"/>
                </a:lnTo>
                <a:lnTo>
                  <a:pt x="4391448" y="1078733"/>
                </a:lnTo>
                <a:lnTo>
                  <a:pt x="4169582" y="1078733"/>
                </a:lnTo>
                <a:lnTo>
                  <a:pt x="4169582" y="1063436"/>
                </a:lnTo>
                <a:lnTo>
                  <a:pt x="4028041" y="1063436"/>
                </a:lnTo>
                <a:lnTo>
                  <a:pt x="4028041" y="1044309"/>
                </a:lnTo>
                <a:lnTo>
                  <a:pt x="3855905" y="1044309"/>
                </a:lnTo>
                <a:lnTo>
                  <a:pt x="3855905" y="1025183"/>
                </a:lnTo>
                <a:lnTo>
                  <a:pt x="3626390" y="1025183"/>
                </a:lnTo>
                <a:lnTo>
                  <a:pt x="3626390" y="1009876"/>
                </a:lnTo>
                <a:lnTo>
                  <a:pt x="3526930" y="1009876"/>
                </a:lnTo>
                <a:lnTo>
                  <a:pt x="3526930" y="994579"/>
                </a:lnTo>
                <a:lnTo>
                  <a:pt x="3324191" y="994579"/>
                </a:lnTo>
                <a:lnTo>
                  <a:pt x="3324191" y="971624"/>
                </a:lnTo>
                <a:lnTo>
                  <a:pt x="3171172" y="971624"/>
                </a:lnTo>
                <a:lnTo>
                  <a:pt x="3171172" y="960146"/>
                </a:lnTo>
                <a:lnTo>
                  <a:pt x="2972261" y="960146"/>
                </a:lnTo>
                <a:lnTo>
                  <a:pt x="2972261" y="933374"/>
                </a:lnTo>
                <a:lnTo>
                  <a:pt x="2815422" y="933374"/>
                </a:lnTo>
                <a:lnTo>
                  <a:pt x="2815422" y="902771"/>
                </a:lnTo>
                <a:lnTo>
                  <a:pt x="2677710" y="902771"/>
                </a:lnTo>
                <a:lnTo>
                  <a:pt x="2677710" y="875994"/>
                </a:lnTo>
                <a:lnTo>
                  <a:pt x="2589728" y="875994"/>
                </a:lnTo>
                <a:lnTo>
                  <a:pt x="2589728" y="849216"/>
                </a:lnTo>
                <a:lnTo>
                  <a:pt x="2413763" y="849216"/>
                </a:lnTo>
                <a:lnTo>
                  <a:pt x="2413763" y="833915"/>
                </a:lnTo>
                <a:lnTo>
                  <a:pt x="2276050" y="833915"/>
                </a:lnTo>
                <a:lnTo>
                  <a:pt x="2276050" y="795663"/>
                </a:lnTo>
                <a:lnTo>
                  <a:pt x="2142167" y="795663"/>
                </a:lnTo>
                <a:lnTo>
                  <a:pt x="2142167" y="780361"/>
                </a:lnTo>
                <a:lnTo>
                  <a:pt x="1981509" y="780361"/>
                </a:lnTo>
                <a:lnTo>
                  <a:pt x="1981509" y="738283"/>
                </a:lnTo>
                <a:lnTo>
                  <a:pt x="1847625" y="738283"/>
                </a:lnTo>
                <a:lnTo>
                  <a:pt x="1847625" y="700030"/>
                </a:lnTo>
                <a:lnTo>
                  <a:pt x="1748165" y="700030"/>
                </a:lnTo>
                <a:lnTo>
                  <a:pt x="1748165" y="673252"/>
                </a:lnTo>
                <a:lnTo>
                  <a:pt x="1587497" y="673252"/>
                </a:lnTo>
                <a:lnTo>
                  <a:pt x="1587497" y="627350"/>
                </a:lnTo>
                <a:lnTo>
                  <a:pt x="1457443" y="627350"/>
                </a:lnTo>
                <a:lnTo>
                  <a:pt x="1457443" y="581446"/>
                </a:lnTo>
                <a:lnTo>
                  <a:pt x="1357983" y="581446"/>
                </a:lnTo>
                <a:lnTo>
                  <a:pt x="1357983" y="539367"/>
                </a:lnTo>
                <a:lnTo>
                  <a:pt x="1285298" y="539367"/>
                </a:lnTo>
                <a:lnTo>
                  <a:pt x="1285298" y="512590"/>
                </a:lnTo>
                <a:lnTo>
                  <a:pt x="1227919" y="512590"/>
                </a:lnTo>
                <a:lnTo>
                  <a:pt x="1227919" y="497289"/>
                </a:lnTo>
                <a:lnTo>
                  <a:pt x="1128469" y="497289"/>
                </a:lnTo>
                <a:lnTo>
                  <a:pt x="1128469" y="462861"/>
                </a:lnTo>
                <a:lnTo>
                  <a:pt x="1044306" y="462861"/>
                </a:lnTo>
                <a:lnTo>
                  <a:pt x="1044306" y="432259"/>
                </a:lnTo>
                <a:lnTo>
                  <a:pt x="941024" y="432259"/>
                </a:lnTo>
                <a:lnTo>
                  <a:pt x="941024" y="378704"/>
                </a:lnTo>
                <a:lnTo>
                  <a:pt x="895120" y="378704"/>
                </a:lnTo>
                <a:lnTo>
                  <a:pt x="895120" y="351928"/>
                </a:lnTo>
                <a:lnTo>
                  <a:pt x="853043" y="351928"/>
                </a:lnTo>
                <a:lnTo>
                  <a:pt x="853043" y="317499"/>
                </a:lnTo>
                <a:lnTo>
                  <a:pt x="856868" y="317499"/>
                </a:lnTo>
                <a:lnTo>
                  <a:pt x="856868" y="328976"/>
                </a:lnTo>
                <a:lnTo>
                  <a:pt x="784187" y="328976"/>
                </a:lnTo>
                <a:lnTo>
                  <a:pt x="784187" y="279247"/>
                </a:lnTo>
                <a:lnTo>
                  <a:pt x="696205" y="279247"/>
                </a:lnTo>
                <a:lnTo>
                  <a:pt x="696205" y="244819"/>
                </a:lnTo>
                <a:lnTo>
                  <a:pt x="608223" y="244819"/>
                </a:lnTo>
                <a:lnTo>
                  <a:pt x="608223" y="202741"/>
                </a:lnTo>
                <a:lnTo>
                  <a:pt x="558494" y="202741"/>
                </a:lnTo>
                <a:lnTo>
                  <a:pt x="558494" y="175964"/>
                </a:lnTo>
                <a:lnTo>
                  <a:pt x="497290" y="175964"/>
                </a:lnTo>
                <a:lnTo>
                  <a:pt x="497290" y="137711"/>
                </a:lnTo>
                <a:lnTo>
                  <a:pt x="394006" y="137711"/>
                </a:lnTo>
                <a:lnTo>
                  <a:pt x="394006" y="61205"/>
                </a:lnTo>
                <a:lnTo>
                  <a:pt x="263946" y="61205"/>
                </a:lnTo>
                <a:lnTo>
                  <a:pt x="263946" y="45904"/>
                </a:lnTo>
                <a:lnTo>
                  <a:pt x="206567" y="45904"/>
                </a:lnTo>
                <a:lnTo>
                  <a:pt x="206567"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8" name="Freeform: Shape 157">
            <a:extLst>
              <a:ext uri="{FF2B5EF4-FFF2-40B4-BE49-F238E27FC236}">
                <a16:creationId xmlns:a16="http://schemas.microsoft.com/office/drawing/2014/main" id="{4DDFC67A-ADB9-4B02-8297-C87EF0F49A7B}"/>
              </a:ext>
            </a:extLst>
          </p:cNvPr>
          <p:cNvSpPr/>
          <p:nvPr/>
        </p:nvSpPr>
        <p:spPr>
          <a:xfrm>
            <a:off x="5171834" y="2396991"/>
            <a:ext cx="3609323" cy="675885"/>
          </a:xfrm>
          <a:custGeom>
            <a:avLst/>
            <a:gdLst>
              <a:gd name="connsiteX0" fmla="*/ 5630847 w 5629275"/>
              <a:gd name="connsiteY0" fmla="*/ 1074906 h 1066800"/>
              <a:gd name="connsiteX1" fmla="*/ 5485486 w 5629275"/>
              <a:gd name="connsiteY1" fmla="*/ 1074906 h 1066800"/>
              <a:gd name="connsiteX2" fmla="*/ 5485486 w 5629275"/>
              <a:gd name="connsiteY2" fmla="*/ 1051960 h 1066800"/>
              <a:gd name="connsiteX3" fmla="*/ 5340125 w 5629275"/>
              <a:gd name="connsiteY3" fmla="*/ 1051960 h 1066800"/>
              <a:gd name="connsiteX4" fmla="*/ 5340125 w 5629275"/>
              <a:gd name="connsiteY4" fmla="*/ 1032834 h 1066800"/>
              <a:gd name="connsiteX5" fmla="*/ 4953762 w 5629275"/>
              <a:gd name="connsiteY5" fmla="*/ 1032834 h 1066800"/>
              <a:gd name="connsiteX6" fmla="*/ 4953762 w 5629275"/>
              <a:gd name="connsiteY6" fmla="*/ 1013708 h 1066800"/>
              <a:gd name="connsiteX7" fmla="*/ 4789275 w 5629275"/>
              <a:gd name="connsiteY7" fmla="*/ 1013708 h 1066800"/>
              <a:gd name="connsiteX8" fmla="*/ 4789275 w 5629275"/>
              <a:gd name="connsiteY8" fmla="*/ 994581 h 1066800"/>
              <a:gd name="connsiteX9" fmla="*/ 4532986 w 5629275"/>
              <a:gd name="connsiteY9" fmla="*/ 994581 h 1066800"/>
              <a:gd name="connsiteX10" fmla="*/ 4532986 w 5629275"/>
              <a:gd name="connsiteY10" fmla="*/ 963978 h 1066800"/>
              <a:gd name="connsiteX11" fmla="*/ 4253732 w 5629275"/>
              <a:gd name="connsiteY11" fmla="*/ 963978 h 1066800"/>
              <a:gd name="connsiteX12" fmla="*/ 4253732 w 5629275"/>
              <a:gd name="connsiteY12" fmla="*/ 937199 h 1066800"/>
              <a:gd name="connsiteX13" fmla="*/ 3882686 w 5629275"/>
              <a:gd name="connsiteY13" fmla="*/ 937199 h 1066800"/>
              <a:gd name="connsiteX14" fmla="*/ 3882686 w 5629275"/>
              <a:gd name="connsiteY14" fmla="*/ 914247 h 1066800"/>
              <a:gd name="connsiteX15" fmla="*/ 3584305 w 5629275"/>
              <a:gd name="connsiteY15" fmla="*/ 914247 h 1066800"/>
              <a:gd name="connsiteX16" fmla="*/ 3584305 w 5629275"/>
              <a:gd name="connsiteY16" fmla="*/ 895120 h 1066800"/>
              <a:gd name="connsiteX17" fmla="*/ 3259160 w 5629275"/>
              <a:gd name="connsiteY17" fmla="*/ 895120 h 1066800"/>
              <a:gd name="connsiteX18" fmla="*/ 3259160 w 5629275"/>
              <a:gd name="connsiteY18" fmla="*/ 872169 h 1066800"/>
              <a:gd name="connsiteX19" fmla="*/ 3148222 w 5629275"/>
              <a:gd name="connsiteY19" fmla="*/ 872169 h 1066800"/>
              <a:gd name="connsiteX20" fmla="*/ 3148222 w 5629275"/>
              <a:gd name="connsiteY20" fmla="*/ 845391 h 1066800"/>
              <a:gd name="connsiteX21" fmla="*/ 2918708 w 5629275"/>
              <a:gd name="connsiteY21" fmla="*/ 845391 h 1066800"/>
              <a:gd name="connsiteX22" fmla="*/ 2918708 w 5629275"/>
              <a:gd name="connsiteY22" fmla="*/ 837741 h 1066800"/>
              <a:gd name="connsiteX23" fmla="*/ 2765689 w 5629275"/>
              <a:gd name="connsiteY23" fmla="*/ 837741 h 1066800"/>
              <a:gd name="connsiteX24" fmla="*/ 2765689 w 5629275"/>
              <a:gd name="connsiteY24" fmla="*/ 799488 h 1066800"/>
              <a:gd name="connsiteX25" fmla="*/ 2478796 w 5629275"/>
              <a:gd name="connsiteY25" fmla="*/ 799488 h 1066800"/>
              <a:gd name="connsiteX26" fmla="*/ 2478796 w 5629275"/>
              <a:gd name="connsiteY26" fmla="*/ 768886 h 1066800"/>
              <a:gd name="connsiteX27" fmla="*/ 2333435 w 5629275"/>
              <a:gd name="connsiteY27" fmla="*/ 768886 h 1066800"/>
              <a:gd name="connsiteX28" fmla="*/ 2333435 w 5629275"/>
              <a:gd name="connsiteY28" fmla="*/ 738284 h 1066800"/>
              <a:gd name="connsiteX29" fmla="*/ 2111569 w 5629275"/>
              <a:gd name="connsiteY29" fmla="*/ 738284 h 1066800"/>
              <a:gd name="connsiteX30" fmla="*/ 2111569 w 5629275"/>
              <a:gd name="connsiteY30" fmla="*/ 711506 h 1066800"/>
              <a:gd name="connsiteX31" fmla="*/ 2012109 w 5629275"/>
              <a:gd name="connsiteY31" fmla="*/ 711506 h 1066800"/>
              <a:gd name="connsiteX32" fmla="*/ 2012109 w 5629275"/>
              <a:gd name="connsiteY32" fmla="*/ 688555 h 1066800"/>
              <a:gd name="connsiteX33" fmla="*/ 1874396 w 5629275"/>
              <a:gd name="connsiteY33" fmla="*/ 688555 h 1066800"/>
              <a:gd name="connsiteX34" fmla="*/ 1874396 w 5629275"/>
              <a:gd name="connsiteY34" fmla="*/ 654127 h 1066800"/>
              <a:gd name="connsiteX35" fmla="*/ 1832315 w 5629275"/>
              <a:gd name="connsiteY35" fmla="*/ 654127 h 1066800"/>
              <a:gd name="connsiteX36" fmla="*/ 1832315 w 5629275"/>
              <a:gd name="connsiteY36" fmla="*/ 631175 h 1066800"/>
              <a:gd name="connsiteX37" fmla="*/ 1721387 w 5629275"/>
              <a:gd name="connsiteY37" fmla="*/ 631175 h 1066800"/>
              <a:gd name="connsiteX38" fmla="*/ 1721387 w 5629275"/>
              <a:gd name="connsiteY38" fmla="*/ 604397 h 1066800"/>
              <a:gd name="connsiteX39" fmla="*/ 1656359 w 5629275"/>
              <a:gd name="connsiteY39" fmla="*/ 604397 h 1066800"/>
              <a:gd name="connsiteX40" fmla="*/ 1656359 w 5629275"/>
              <a:gd name="connsiteY40" fmla="*/ 589097 h 1066800"/>
              <a:gd name="connsiteX41" fmla="*/ 1610449 w 5629275"/>
              <a:gd name="connsiteY41" fmla="*/ 589097 h 1066800"/>
              <a:gd name="connsiteX42" fmla="*/ 1610449 w 5629275"/>
              <a:gd name="connsiteY42" fmla="*/ 554668 h 1066800"/>
              <a:gd name="connsiteX43" fmla="*/ 1510998 w 5629275"/>
              <a:gd name="connsiteY43" fmla="*/ 554668 h 1066800"/>
              <a:gd name="connsiteX44" fmla="*/ 1510998 w 5629275"/>
              <a:gd name="connsiteY44" fmla="*/ 535542 h 1066800"/>
              <a:gd name="connsiteX45" fmla="*/ 1461268 w 5629275"/>
              <a:gd name="connsiteY45" fmla="*/ 535542 h 1066800"/>
              <a:gd name="connsiteX46" fmla="*/ 1461268 w 5629275"/>
              <a:gd name="connsiteY46" fmla="*/ 504939 h 1066800"/>
              <a:gd name="connsiteX47" fmla="*/ 1377106 w 5629275"/>
              <a:gd name="connsiteY47" fmla="*/ 504939 h 1066800"/>
              <a:gd name="connsiteX48" fmla="*/ 1377106 w 5629275"/>
              <a:gd name="connsiteY48" fmla="*/ 478163 h 1066800"/>
              <a:gd name="connsiteX49" fmla="*/ 1335034 w 5629275"/>
              <a:gd name="connsiteY49" fmla="*/ 478163 h 1066800"/>
              <a:gd name="connsiteX50" fmla="*/ 1335034 w 5629275"/>
              <a:gd name="connsiteY50" fmla="*/ 451386 h 1066800"/>
              <a:gd name="connsiteX51" fmla="*/ 1235573 w 5629275"/>
              <a:gd name="connsiteY51" fmla="*/ 451386 h 1066800"/>
              <a:gd name="connsiteX52" fmla="*/ 1235573 w 5629275"/>
              <a:gd name="connsiteY52" fmla="*/ 424608 h 1066800"/>
              <a:gd name="connsiteX53" fmla="*/ 1166717 w 5629275"/>
              <a:gd name="connsiteY53" fmla="*/ 424608 h 1066800"/>
              <a:gd name="connsiteX54" fmla="*/ 1166717 w 5629275"/>
              <a:gd name="connsiteY54" fmla="*/ 401657 h 1066800"/>
              <a:gd name="connsiteX55" fmla="*/ 1074906 w 5629275"/>
              <a:gd name="connsiteY55" fmla="*/ 401657 h 1066800"/>
              <a:gd name="connsiteX56" fmla="*/ 1074906 w 5629275"/>
              <a:gd name="connsiteY56" fmla="*/ 374879 h 1066800"/>
              <a:gd name="connsiteX57" fmla="*/ 1036653 w 5629275"/>
              <a:gd name="connsiteY57" fmla="*/ 374879 h 1066800"/>
              <a:gd name="connsiteX58" fmla="*/ 1036653 w 5629275"/>
              <a:gd name="connsiteY58" fmla="*/ 348103 h 1066800"/>
              <a:gd name="connsiteX59" fmla="*/ 971626 w 5629275"/>
              <a:gd name="connsiteY59" fmla="*/ 348103 h 1066800"/>
              <a:gd name="connsiteX60" fmla="*/ 971626 w 5629275"/>
              <a:gd name="connsiteY60" fmla="*/ 313674 h 1066800"/>
              <a:gd name="connsiteX61" fmla="*/ 933374 w 5629275"/>
              <a:gd name="connsiteY61" fmla="*/ 313674 h 1066800"/>
              <a:gd name="connsiteX62" fmla="*/ 933374 w 5629275"/>
              <a:gd name="connsiteY62" fmla="*/ 275422 h 1066800"/>
              <a:gd name="connsiteX63" fmla="*/ 860693 w 5629275"/>
              <a:gd name="connsiteY63" fmla="*/ 275422 h 1066800"/>
              <a:gd name="connsiteX64" fmla="*/ 860693 w 5629275"/>
              <a:gd name="connsiteY64" fmla="*/ 237169 h 1066800"/>
              <a:gd name="connsiteX65" fmla="*/ 784187 w 5629275"/>
              <a:gd name="connsiteY65" fmla="*/ 237169 h 1066800"/>
              <a:gd name="connsiteX66" fmla="*/ 784187 w 5629275"/>
              <a:gd name="connsiteY66" fmla="*/ 202741 h 1066800"/>
              <a:gd name="connsiteX67" fmla="*/ 700030 w 5629275"/>
              <a:gd name="connsiteY67" fmla="*/ 202741 h 1066800"/>
              <a:gd name="connsiteX68" fmla="*/ 700030 w 5629275"/>
              <a:gd name="connsiteY68" fmla="*/ 187440 h 1066800"/>
              <a:gd name="connsiteX69" fmla="*/ 642651 w 5629275"/>
              <a:gd name="connsiteY69" fmla="*/ 187440 h 1066800"/>
              <a:gd name="connsiteX70" fmla="*/ 642651 w 5629275"/>
              <a:gd name="connsiteY70" fmla="*/ 160663 h 1066800"/>
              <a:gd name="connsiteX71" fmla="*/ 577621 w 5629275"/>
              <a:gd name="connsiteY71" fmla="*/ 160663 h 1066800"/>
              <a:gd name="connsiteX72" fmla="*/ 577621 w 5629275"/>
              <a:gd name="connsiteY72" fmla="*/ 118584 h 1066800"/>
              <a:gd name="connsiteX73" fmla="*/ 485813 w 5629275"/>
              <a:gd name="connsiteY73" fmla="*/ 118584 h 1066800"/>
              <a:gd name="connsiteX74" fmla="*/ 485813 w 5629275"/>
              <a:gd name="connsiteY74" fmla="*/ 95633 h 1066800"/>
              <a:gd name="connsiteX75" fmla="*/ 439910 w 5629275"/>
              <a:gd name="connsiteY75" fmla="*/ 95633 h 1066800"/>
              <a:gd name="connsiteX76" fmla="*/ 439910 w 5629275"/>
              <a:gd name="connsiteY76" fmla="*/ 68855 h 1066800"/>
              <a:gd name="connsiteX77" fmla="*/ 271597 w 5629275"/>
              <a:gd name="connsiteY77" fmla="*/ 68855 h 1066800"/>
              <a:gd name="connsiteX78" fmla="*/ 271597 w 5629275"/>
              <a:gd name="connsiteY78" fmla="*/ 34428 h 1066800"/>
              <a:gd name="connsiteX79" fmla="*/ 172139 w 5629275"/>
              <a:gd name="connsiteY79" fmla="*/ 34428 h 1066800"/>
              <a:gd name="connsiteX80" fmla="*/ 172139 w 5629275"/>
              <a:gd name="connsiteY80" fmla="*/ 0 h 1066800"/>
              <a:gd name="connsiteX81" fmla="*/ 0 w 5629275"/>
              <a:gd name="connsiteY81" fmla="*/ 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29275" h="1066800">
                <a:moveTo>
                  <a:pt x="5630847" y="1074906"/>
                </a:moveTo>
                <a:lnTo>
                  <a:pt x="5485486" y="1074906"/>
                </a:lnTo>
                <a:lnTo>
                  <a:pt x="5485486" y="1051960"/>
                </a:lnTo>
                <a:lnTo>
                  <a:pt x="5340125" y="1051960"/>
                </a:lnTo>
                <a:lnTo>
                  <a:pt x="5340125" y="1032834"/>
                </a:lnTo>
                <a:lnTo>
                  <a:pt x="4953762" y="1032834"/>
                </a:lnTo>
                <a:lnTo>
                  <a:pt x="4953762" y="1013708"/>
                </a:lnTo>
                <a:lnTo>
                  <a:pt x="4789275" y="1013708"/>
                </a:lnTo>
                <a:lnTo>
                  <a:pt x="4789275" y="994581"/>
                </a:lnTo>
                <a:lnTo>
                  <a:pt x="4532986" y="994581"/>
                </a:lnTo>
                <a:lnTo>
                  <a:pt x="4532986" y="963978"/>
                </a:lnTo>
                <a:lnTo>
                  <a:pt x="4253732" y="963978"/>
                </a:lnTo>
                <a:lnTo>
                  <a:pt x="4253732" y="937199"/>
                </a:lnTo>
                <a:lnTo>
                  <a:pt x="3882686" y="937199"/>
                </a:lnTo>
                <a:lnTo>
                  <a:pt x="3882686" y="914247"/>
                </a:lnTo>
                <a:lnTo>
                  <a:pt x="3584305" y="914247"/>
                </a:lnTo>
                <a:lnTo>
                  <a:pt x="3584305" y="895120"/>
                </a:lnTo>
                <a:lnTo>
                  <a:pt x="3259160" y="895120"/>
                </a:lnTo>
                <a:lnTo>
                  <a:pt x="3259160" y="872169"/>
                </a:lnTo>
                <a:lnTo>
                  <a:pt x="3148222" y="872169"/>
                </a:lnTo>
                <a:lnTo>
                  <a:pt x="3148222" y="845391"/>
                </a:lnTo>
                <a:lnTo>
                  <a:pt x="2918708" y="845391"/>
                </a:lnTo>
                <a:lnTo>
                  <a:pt x="2918708" y="837741"/>
                </a:lnTo>
                <a:lnTo>
                  <a:pt x="2765689" y="837741"/>
                </a:lnTo>
                <a:lnTo>
                  <a:pt x="2765689" y="799488"/>
                </a:lnTo>
                <a:lnTo>
                  <a:pt x="2478796" y="799488"/>
                </a:lnTo>
                <a:lnTo>
                  <a:pt x="2478796" y="768886"/>
                </a:lnTo>
                <a:lnTo>
                  <a:pt x="2333435" y="768886"/>
                </a:lnTo>
                <a:lnTo>
                  <a:pt x="2333435" y="738284"/>
                </a:lnTo>
                <a:lnTo>
                  <a:pt x="2111569" y="738284"/>
                </a:lnTo>
                <a:lnTo>
                  <a:pt x="2111569" y="711506"/>
                </a:lnTo>
                <a:lnTo>
                  <a:pt x="2012109" y="711506"/>
                </a:lnTo>
                <a:lnTo>
                  <a:pt x="2012109" y="688555"/>
                </a:lnTo>
                <a:lnTo>
                  <a:pt x="1874396" y="688555"/>
                </a:lnTo>
                <a:lnTo>
                  <a:pt x="1874396" y="654127"/>
                </a:lnTo>
                <a:lnTo>
                  <a:pt x="1832315" y="654127"/>
                </a:lnTo>
                <a:lnTo>
                  <a:pt x="1832315" y="631175"/>
                </a:lnTo>
                <a:lnTo>
                  <a:pt x="1721387" y="631175"/>
                </a:lnTo>
                <a:lnTo>
                  <a:pt x="1721387" y="604397"/>
                </a:lnTo>
                <a:lnTo>
                  <a:pt x="1656359" y="604397"/>
                </a:lnTo>
                <a:lnTo>
                  <a:pt x="1656359" y="589097"/>
                </a:lnTo>
                <a:lnTo>
                  <a:pt x="1610449" y="589097"/>
                </a:lnTo>
                <a:lnTo>
                  <a:pt x="1610449" y="554668"/>
                </a:lnTo>
                <a:lnTo>
                  <a:pt x="1510998" y="554668"/>
                </a:lnTo>
                <a:lnTo>
                  <a:pt x="1510998" y="535542"/>
                </a:lnTo>
                <a:lnTo>
                  <a:pt x="1461268" y="535542"/>
                </a:lnTo>
                <a:lnTo>
                  <a:pt x="1461268" y="504939"/>
                </a:lnTo>
                <a:lnTo>
                  <a:pt x="1377106" y="504939"/>
                </a:lnTo>
                <a:lnTo>
                  <a:pt x="1377106" y="478163"/>
                </a:lnTo>
                <a:lnTo>
                  <a:pt x="1335034" y="478163"/>
                </a:lnTo>
                <a:lnTo>
                  <a:pt x="1335034" y="451386"/>
                </a:lnTo>
                <a:lnTo>
                  <a:pt x="1235573" y="451386"/>
                </a:lnTo>
                <a:lnTo>
                  <a:pt x="1235573" y="424608"/>
                </a:lnTo>
                <a:lnTo>
                  <a:pt x="1166717" y="424608"/>
                </a:lnTo>
                <a:lnTo>
                  <a:pt x="1166717" y="401657"/>
                </a:lnTo>
                <a:lnTo>
                  <a:pt x="1074906" y="401657"/>
                </a:lnTo>
                <a:lnTo>
                  <a:pt x="1074906" y="374879"/>
                </a:lnTo>
                <a:lnTo>
                  <a:pt x="1036653" y="374879"/>
                </a:lnTo>
                <a:lnTo>
                  <a:pt x="1036653" y="348103"/>
                </a:lnTo>
                <a:lnTo>
                  <a:pt x="971626" y="348103"/>
                </a:lnTo>
                <a:lnTo>
                  <a:pt x="971626" y="313674"/>
                </a:lnTo>
                <a:lnTo>
                  <a:pt x="933374" y="313674"/>
                </a:lnTo>
                <a:lnTo>
                  <a:pt x="933374" y="275422"/>
                </a:lnTo>
                <a:lnTo>
                  <a:pt x="860693" y="275422"/>
                </a:lnTo>
                <a:lnTo>
                  <a:pt x="860693" y="237169"/>
                </a:lnTo>
                <a:lnTo>
                  <a:pt x="784187" y="237169"/>
                </a:lnTo>
                <a:lnTo>
                  <a:pt x="784187" y="202741"/>
                </a:lnTo>
                <a:lnTo>
                  <a:pt x="700030" y="202741"/>
                </a:lnTo>
                <a:lnTo>
                  <a:pt x="700030" y="187440"/>
                </a:lnTo>
                <a:lnTo>
                  <a:pt x="642651" y="187440"/>
                </a:lnTo>
                <a:lnTo>
                  <a:pt x="642651" y="160663"/>
                </a:lnTo>
                <a:lnTo>
                  <a:pt x="577621" y="160663"/>
                </a:lnTo>
                <a:lnTo>
                  <a:pt x="577621" y="118584"/>
                </a:lnTo>
                <a:lnTo>
                  <a:pt x="485813" y="118584"/>
                </a:lnTo>
                <a:lnTo>
                  <a:pt x="485813" y="95633"/>
                </a:lnTo>
                <a:lnTo>
                  <a:pt x="439910" y="95633"/>
                </a:lnTo>
                <a:lnTo>
                  <a:pt x="439910" y="68855"/>
                </a:lnTo>
                <a:lnTo>
                  <a:pt x="271597" y="68855"/>
                </a:lnTo>
                <a:lnTo>
                  <a:pt x="271597" y="34428"/>
                </a:lnTo>
                <a:lnTo>
                  <a:pt x="172139" y="34428"/>
                </a:lnTo>
                <a:lnTo>
                  <a:pt x="1721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6" name="TextBox 155">
            <a:extLst>
              <a:ext uri="{FF2B5EF4-FFF2-40B4-BE49-F238E27FC236}">
                <a16:creationId xmlns:a16="http://schemas.microsoft.com/office/drawing/2014/main" id="{D0862EA0-E604-43E5-8CF8-1C056B2BC8A6}"/>
              </a:ext>
            </a:extLst>
          </p:cNvPr>
          <p:cNvSpPr txBox="1"/>
          <p:nvPr/>
        </p:nvSpPr>
        <p:spPr>
          <a:xfrm>
            <a:off x="-240842" y="4703940"/>
            <a:ext cx="1013818" cy="514738"/>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solidFill>
                  <a:srgbClr val="4D4D4D"/>
                </a:solidFill>
                <a:uLnTx/>
                <a:uFillTx/>
                <a:latin typeface="Arial"/>
                <a:ea typeface="SimSun"/>
                <a:cs typeface="Arial"/>
              </a:rPr>
              <a:t>面临</a:t>
            </a:r>
            <a:r>
              <a:rPr kumimoji="0" lang="zh-CN" sz="1200" b="0" i="0" u="none" strike="noStrike" cap="none" normalizeH="0" baseline="0" dirty="0" smtClean="0">
                <a:ln>
                  <a:noFill/>
                </a:ln>
                <a:solidFill>
                  <a:srgbClr val="4D4D4D"/>
                </a:solidFill>
                <a:uLnTx/>
                <a:uFillTx/>
                <a:latin typeface="Arial"/>
                <a:ea typeface="SimSun"/>
                <a:cs typeface="Arial"/>
              </a:rPr>
              <a:t>风险</a:t>
            </a:r>
            <a:endParaRPr kumimoji="0" lang="en-US" altLang="zh-CN" sz="1200" b="0" i="0" u="none" strike="noStrike" cap="none" normalizeH="0" baseline="0" dirty="0" smtClean="0">
              <a:ln>
                <a:noFill/>
              </a:ln>
              <a:solidFill>
                <a:srgbClr val="4D4D4D"/>
              </a:solidFill>
              <a:uLnTx/>
              <a:uFillTx/>
              <a:latin typeface="Arial"/>
              <a:ea typeface="SimSun"/>
              <a:cs typeface="Arial"/>
            </a:endParaRPr>
          </a:p>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smtClean="0">
                <a:ln>
                  <a:noFill/>
                </a:ln>
                <a:solidFill>
                  <a:srgbClr val="4D4D4D"/>
                </a:solidFill>
                <a:uLnTx/>
                <a:uFillTx/>
                <a:latin typeface="Arial"/>
                <a:ea typeface="SimSun"/>
                <a:cs typeface="Arial"/>
              </a:rPr>
              <a:t>的</a:t>
            </a:r>
            <a:r>
              <a:rPr kumimoji="0" lang="zh-CN" sz="1200" b="0" i="0" u="none" strike="noStrike" cap="none" normalizeH="0" baseline="0" dirty="0">
                <a:ln>
                  <a:noFill/>
                </a:ln>
                <a:solidFill>
                  <a:srgbClr val="4D4D4D"/>
                </a:solidFill>
                <a:uLnTx/>
                <a:uFillTx/>
                <a:latin typeface="Arial"/>
                <a:ea typeface="SimSun"/>
                <a:cs typeface="Arial"/>
              </a:rPr>
              <a:t>人数</a:t>
            </a:r>
          </a:p>
        </p:txBody>
      </p:sp>
    </p:spTree>
    <p:extLst>
      <p:ext uri="{BB962C8B-B14F-4D97-AF65-F5344CB8AC3E}">
        <p14:creationId xmlns:p14="http://schemas.microsoft.com/office/powerpoint/2010/main" val="2345299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zh-CN" dirty="0"/>
              <a:t>4004：为期三个月对比六个月的奥沙利铂和氟嘧啶辅助 (adj) 疗法用于 III 期结肠癌 (CC) 患者的总生存期 (OS) 和长期无病生存期 (DFS)：国际辅助化疗持续时间评估 (IDEA) 合作的最终</a:t>
            </a:r>
            <a:r>
              <a:rPr lang="zh-CN" dirty="0" smtClean="0"/>
              <a:t>结</a:t>
            </a:r>
            <a:r>
              <a:rPr lang="zh-CN" dirty="0" smtClean="0"/>
              <a:t>果</a:t>
            </a:r>
            <a:r>
              <a:rPr lang="en-GB" altLang="zh-CN" dirty="0" smtClean="0"/>
              <a:t> </a:t>
            </a:r>
            <a:r>
              <a:rPr lang="zh-CN" dirty="0" smtClean="0"/>
              <a:t>–</a:t>
            </a:r>
            <a:r>
              <a:rPr lang="en-GB" altLang="zh-CN" dirty="0" smtClean="0"/>
              <a:t> </a:t>
            </a:r>
            <a:r>
              <a:rPr lang="zh-CN" dirty="0" smtClean="0"/>
              <a:t>S</a:t>
            </a:r>
            <a:r>
              <a:rPr lang="zh-CN" dirty="0"/>
              <a:t>obrero AF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4600"/>
              </a:spcBef>
              <a:buNone/>
            </a:pPr>
            <a:r>
              <a:rPr lang="zh-CN" b="1"/>
              <a:t>结论</a:t>
            </a:r>
          </a:p>
          <a:p>
            <a:r>
              <a:rPr lang="zh-CN" b="1"/>
              <a:t>在 III 期结肠癌患者中，3 个月的奥沙利铂辅助治疗与 6 个月的治疗相比，生存情况相似且毒性较少</a:t>
            </a:r>
          </a:p>
          <a:p>
            <a:r>
              <a:rPr lang="zh-CN" b="1"/>
              <a:t>对 DFS 和 OS 的长期随访确证了先前观察到的药物治疗效果</a:t>
            </a:r>
          </a:p>
        </p:txBody>
      </p:sp>
      <p:sp>
        <p:nvSpPr>
          <p:cNvPr id="10" name="Text Placeholder 9"/>
          <p:cNvSpPr>
            <a:spLocks noGrp="1"/>
          </p:cNvSpPr>
          <p:nvPr>
            <p:ph type="body" sz="quarter" idx="10"/>
          </p:nvPr>
        </p:nvSpPr>
        <p:spPr/>
        <p:txBody>
          <a:bodyPr/>
          <a:lstStyle/>
          <a:p>
            <a:r>
              <a:rPr lang="zh-CN"/>
              <a:t>*趋势的卡方检验 p 值</a:t>
            </a:r>
          </a:p>
        </p:txBody>
      </p:sp>
      <p:sp>
        <p:nvSpPr>
          <p:cNvPr id="5" name="Text Placeholder 4"/>
          <p:cNvSpPr>
            <a:spLocks noGrp="1"/>
          </p:cNvSpPr>
          <p:nvPr>
            <p:ph type="body" sz="quarter" idx="11"/>
          </p:nvPr>
        </p:nvSpPr>
        <p:spPr/>
        <p:txBody>
          <a:bodyPr/>
          <a:lstStyle/>
          <a:p>
            <a:r>
              <a:rPr lang="zh-CN"/>
              <a:t>Sobrero AF, et al.J Clin Oncol 2020;38(suppl);abstr 4004</a:t>
            </a:r>
          </a:p>
        </p:txBody>
      </p:sp>
      <p:graphicFrame>
        <p:nvGraphicFramePr>
          <p:cNvPr id="6" name="Group 88"/>
          <p:cNvGraphicFramePr>
            <a:graphicFrameLocks noGrp="1"/>
          </p:cNvGraphicFramePr>
          <p:nvPr>
            <p:extLst>
              <p:ext uri="{D42A27DB-BD31-4B8C-83A1-F6EECF244321}">
                <p14:modId xmlns:p14="http://schemas.microsoft.com/office/powerpoint/2010/main" val="2128218480"/>
              </p:ext>
            </p:extLst>
          </p:nvPr>
        </p:nvGraphicFramePr>
        <p:xfrm>
          <a:off x="349209" y="1582110"/>
          <a:ext cx="8445582" cy="3018690"/>
        </p:xfrm>
        <a:graphic>
          <a:graphicData uri="http://schemas.openxmlformats.org/drawingml/2006/table">
            <a:tbl>
              <a:tblPr firstRow="1" bandRow="1">
                <a:tableStyleId>{69012ECD-51FC-41F1-AA8D-1B2483CD663E}</a:tableStyleId>
              </a:tblPr>
              <a:tblGrid>
                <a:gridCol w="1767126">
                  <a:extLst>
                    <a:ext uri="{9D8B030D-6E8A-4147-A177-3AD203B41FA5}">
                      <a16:colId xmlns:a16="http://schemas.microsoft.com/office/drawing/2014/main" val="20000"/>
                    </a:ext>
                  </a:extLst>
                </a:gridCol>
                <a:gridCol w="1669614">
                  <a:extLst>
                    <a:ext uri="{9D8B030D-6E8A-4147-A177-3AD203B41FA5}">
                      <a16:colId xmlns:a16="http://schemas.microsoft.com/office/drawing/2014/main" val="3397994981"/>
                    </a:ext>
                  </a:extLst>
                </a:gridCol>
                <a:gridCol w="1669614">
                  <a:extLst>
                    <a:ext uri="{9D8B030D-6E8A-4147-A177-3AD203B41FA5}">
                      <a16:colId xmlns:a16="http://schemas.microsoft.com/office/drawing/2014/main" val="20002"/>
                    </a:ext>
                  </a:extLst>
                </a:gridCol>
                <a:gridCol w="1669614">
                  <a:extLst>
                    <a:ext uri="{9D8B030D-6E8A-4147-A177-3AD203B41FA5}">
                      <a16:colId xmlns:a16="http://schemas.microsoft.com/office/drawing/2014/main" val="1064626700"/>
                    </a:ext>
                  </a:extLst>
                </a:gridCol>
                <a:gridCol w="1669614">
                  <a:extLst>
                    <a:ext uri="{9D8B030D-6E8A-4147-A177-3AD203B41FA5}">
                      <a16:colId xmlns:a16="http://schemas.microsoft.com/office/drawing/2014/main" val="20004"/>
                    </a:ext>
                  </a:extLst>
                </a:gridCol>
              </a:tblGrid>
              <a:tr h="28481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CAPOX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284815">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3 个月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6 个月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3 个月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6 个月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31173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任何 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≤1 级</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2 级</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3-4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41</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11730">
                <a:tc>
                  <a:txBody>
                    <a:bodyPr/>
                    <a:lstStyle/>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92367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神经毒性</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级</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级</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3-4 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endParaRPr kumimoji="0" lang="en-GB" sz="1400" b="0" i="0" u="none" strike="noStrike" kern="1200" cap="none" spc="0" normalizeH="0" baseline="0" noProof="0" dirty="0">
                        <a:ln>
                          <a:noFill/>
                        </a:ln>
                        <a:solidFill>
                          <a:srgbClr val="4D4D4D"/>
                        </a:solidFill>
                        <a:effectLst/>
                        <a:uLnTx/>
                        <a:uFillTx/>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85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12</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55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1339">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a:ln>
                            <a:noFill/>
                          </a:ln>
                          <a:solidFill>
                            <a:srgbClr val="4D4D4D"/>
                          </a:solidFill>
                          <a:latin typeface="+mn-lt"/>
                          <a:ea typeface="SimSun"/>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96354560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4005：随机化 II/III 期试验比较行肝切除术后给予 mFOLFOX6 治疗和单纯肝脏切除术用于治疗结直肠癌肝转移：JCOG0603 研究 – Kanemitsu Y 等人</a:t>
            </a:r>
          </a:p>
        </p:txBody>
      </p:sp>
      <p:sp>
        <p:nvSpPr>
          <p:cNvPr id="3" name="Content Placeholder 2"/>
          <p:cNvSpPr>
            <a:spLocks noGrp="1"/>
          </p:cNvSpPr>
          <p:nvPr>
            <p:ph idx="1"/>
          </p:nvPr>
        </p:nvSpPr>
        <p:spPr/>
        <p:txBody>
          <a:bodyPr/>
          <a:lstStyle/>
          <a:p>
            <a:pPr marL="0" indent="0">
              <a:buNone/>
            </a:pPr>
            <a:r>
              <a:rPr lang="zh-CN" b="1"/>
              <a:t>研究目的</a:t>
            </a:r>
          </a:p>
          <a:p>
            <a:r>
              <a:rPr lang="zh-CN"/>
              <a:t>评价 mFOLFOX6 辅助疗法相比单纯肝切除术用于仅肝转移的 CRC 患者的疗效及安全性</a:t>
            </a:r>
          </a:p>
        </p:txBody>
      </p:sp>
      <p:sp>
        <p:nvSpPr>
          <p:cNvPr id="9" name="Text Placeholder 8"/>
          <p:cNvSpPr>
            <a:spLocks noGrp="1"/>
          </p:cNvSpPr>
          <p:nvPr>
            <p:ph type="body" sz="quarter" idx="10"/>
          </p:nvPr>
        </p:nvSpPr>
        <p:spPr>
          <a:xfrm>
            <a:off x="365125" y="6096000"/>
            <a:ext cx="4021214" cy="487363"/>
          </a:xfrm>
        </p:spPr>
        <p:txBody>
          <a:bodyPr/>
          <a:lstStyle/>
          <a:p>
            <a:r>
              <a:rPr lang="zh-CN" dirty="0"/>
              <a:t>*奥沙利铂 85 mg/m</a:t>
            </a:r>
            <a:r>
              <a:rPr lang="zh-CN" baseline="30000" dirty="0"/>
              <a:t>2</a:t>
            </a:r>
            <a:r>
              <a:rPr lang="zh-CN" dirty="0"/>
              <a:t> + 亚叶酸 200 mg/m</a:t>
            </a:r>
            <a:r>
              <a:rPr lang="zh-CN" baseline="30000" dirty="0"/>
              <a:t>2</a:t>
            </a:r>
            <a:r>
              <a:rPr lang="zh-CN" dirty="0"/>
              <a:t> + 5FU 400 mg/m</a:t>
            </a:r>
            <a:r>
              <a:rPr lang="zh-CN" baseline="30000" dirty="0"/>
              <a:t>2</a:t>
            </a:r>
            <a:r>
              <a:rPr lang="zh-CN" dirty="0"/>
              <a:t> 推注，然后 2400 mg/m</a:t>
            </a:r>
            <a:r>
              <a:rPr lang="zh-CN" baseline="30000" dirty="0"/>
              <a:t>2</a:t>
            </a:r>
            <a:r>
              <a:rPr lang="zh-CN" dirty="0"/>
              <a:t>，48 小时</a:t>
            </a:r>
          </a:p>
        </p:txBody>
      </p:sp>
      <p:sp>
        <p:nvSpPr>
          <p:cNvPr id="5" name="Text Placeholder 4"/>
          <p:cNvSpPr>
            <a:spLocks noGrp="1"/>
          </p:cNvSpPr>
          <p:nvPr>
            <p:ph type="body" sz="quarter" idx="11"/>
          </p:nvPr>
        </p:nvSpPr>
        <p:spPr/>
        <p:txBody>
          <a:bodyPr/>
          <a:lstStyle/>
          <a:p>
            <a:r>
              <a:rPr lang="zh-CN"/>
              <a:t>Kanemitsu Y, et al.J Clin Oncol 2020;38(suppl);abstr 4005</a:t>
            </a:r>
          </a:p>
        </p:txBody>
      </p:sp>
      <p:sp>
        <p:nvSpPr>
          <p:cNvPr id="7" name="AutoShape 9"/>
          <p:cNvSpPr>
            <a:spLocks noChangeArrowheads="1"/>
          </p:cNvSpPr>
          <p:nvPr/>
        </p:nvSpPr>
        <p:spPr bwMode="auto">
          <a:xfrm>
            <a:off x="425129" y="2875179"/>
            <a:ext cx="3716885"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a:cs typeface="Arial" charset="0"/>
              </a:rPr>
              <a:t>肝转移数目不限的 CRC；均 R0 切除 </a:t>
            </a:r>
          </a:p>
          <a:p>
            <a:pPr marL="228600" indent="-228600" defTabSz="892175" eaLnBrk="0" hangingPunct="0">
              <a:spcAft>
                <a:spcPct val="30000"/>
              </a:spcAft>
              <a:buFont typeface="Arial" pitchFamily="34" charset="0"/>
              <a:buChar char="•"/>
              <a:defRPr/>
            </a:pPr>
            <a:r>
              <a:rPr lang="zh-CN" sz="1600" dirty="0">
                <a:solidFill>
                  <a:srgbClr val="FFFFFF"/>
                </a:solidFill>
              </a:rPr>
              <a:t>既往没有接受奥沙利铂、放疗或射频消融/冷冻疗法</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a:cs typeface="Arial"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(n=30</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0</a:t>
            </a:r>
            <a:r>
              <a:rPr kumimoji="0" lang="en-GB" altLang="zh-CN" sz="1600" b="0" i="0" u="none" strike="noStrike" cap="none" normalizeH="0" baseline="0" dirty="0" smtClean="0">
                <a:ln>
                  <a:noFill/>
                </a:ln>
                <a:solidFill>
                  <a:srgbClr val="FFFFFF"/>
                </a:solidFill>
                <a:uLnTx/>
                <a:uFillTx/>
                <a:latin typeface="Arial" charset="0"/>
                <a:ea typeface="SimSun" pitchFamily="2" charset="-122"/>
                <a:cs typeface="Arial" charset="0"/>
              </a:rPr>
              <a:t>)</a:t>
            </a:r>
            <a:endParaRPr kumimoji="0" lang="zh-CN" sz="1600" b="0" i="0" u="none" strike="noStrike" cap="none" normalizeH="0" baseline="0" dirty="0">
              <a:ln>
                <a:noFill/>
              </a:ln>
              <a:solidFill>
                <a:srgbClr val="FFFFFF"/>
              </a:solidFill>
              <a:uLnTx/>
              <a:uFillTx/>
              <a:latin typeface="Arial" charset="0"/>
              <a:ea typeface="SimSun" pitchFamily="2" charset="-122"/>
              <a:cs typeface="Arial" charset="0"/>
            </a:endParaRPr>
          </a:p>
        </p:txBody>
      </p:sp>
      <p:sp>
        <p:nvSpPr>
          <p:cNvPr id="8" name="Oval 14"/>
          <p:cNvSpPr>
            <a:spLocks noChangeArrowheads="1"/>
          </p:cNvSpPr>
          <p:nvPr/>
        </p:nvSpPr>
        <p:spPr bwMode="auto">
          <a:xfrm>
            <a:off x="4386339" y="351435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R
</a:t>
            </a:r>
            <a:r>
              <a:rPr kumimoji="0" lang="zh-CN" sz="1400" b="1" i="0" u="none" strike="noStrike" cap="none" normalizeH="0" baseline="0" dirty="0" smtClean="0">
                <a:ln>
                  <a:noFill/>
                </a:ln>
                <a:solidFill>
                  <a:srgbClr val="043882"/>
                </a:solidFill>
                <a:uLnTx/>
                <a:uFillTx/>
                <a:latin typeface="Arial" charset="0"/>
                <a:ea typeface="SimSun" pitchFamily="2" charset="-122"/>
                <a:cs typeface="Arial" charset="0"/>
              </a:rPr>
              <a:t>1</a:t>
            </a: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:1</a:t>
            </a:r>
          </a:p>
        </p:txBody>
      </p:sp>
      <p:cxnSp>
        <p:nvCxnSpPr>
          <p:cNvPr id="10" name="AutoShape 15"/>
          <p:cNvCxnSpPr>
            <a:cxnSpLocks noChangeShapeType="1"/>
            <a:stCxn id="8" idx="0"/>
            <a:endCxn id="12" idx="1"/>
          </p:cNvCxnSpPr>
          <p:nvPr/>
        </p:nvCxnSpPr>
        <p:spPr bwMode="auto">
          <a:xfrm rot="5400000" flipH="1" flipV="1">
            <a:off x="4601632" y="2793482"/>
            <a:ext cx="797382" cy="644373"/>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4142014" y="3806459"/>
            <a:ext cx="244325"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5322510" y="2241277"/>
            <a:ext cx="3006678" cy="95139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手术，然后 mFOLFOX6</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12 个周期）</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(n=151)</a:t>
            </a:r>
          </a:p>
        </p:txBody>
      </p:sp>
      <p:cxnSp>
        <p:nvCxnSpPr>
          <p:cNvPr id="13" name="AutoShape 16"/>
          <p:cNvCxnSpPr>
            <a:cxnSpLocks noChangeShapeType="1"/>
            <a:stCxn id="8" idx="4"/>
            <a:endCxn id="14" idx="1"/>
          </p:cNvCxnSpPr>
          <p:nvPr/>
        </p:nvCxnSpPr>
        <p:spPr bwMode="auto">
          <a:xfrm rot="16200000" flipH="1">
            <a:off x="4625354" y="4151341"/>
            <a:ext cx="739917" cy="634351"/>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5312488" y="4517683"/>
            <a:ext cx="3016700" cy="64158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手术</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a:ln>
                  <a:noFill/>
                </a:ln>
                <a:solidFill>
                  <a:srgbClr val="4D4D4D"/>
                </a:solidFill>
                <a:uLnTx/>
                <a:uFillTx/>
                <a:latin typeface="Arial" charset="0"/>
                <a:ea typeface="SimSun" pitchFamily="2" charset="-122"/>
                <a:cs typeface="Arial" charset="0"/>
              </a:rPr>
              <a:t>(n=149)</a:t>
            </a:r>
          </a:p>
        </p:txBody>
      </p:sp>
      <p:sp>
        <p:nvSpPr>
          <p:cNvPr id="15" name="Rectangle 9"/>
          <p:cNvSpPr txBox="1">
            <a:spLocks noChangeArrowheads="1"/>
          </p:cNvSpPr>
          <p:nvPr/>
        </p:nvSpPr>
        <p:spPr bwMode="auto">
          <a:xfrm>
            <a:off x="425129" y="5343780"/>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DFS</a:t>
            </a:r>
          </a:p>
        </p:txBody>
      </p:sp>
      <p:sp>
        <p:nvSpPr>
          <p:cNvPr id="16" name="Content Placeholder 26"/>
          <p:cNvSpPr txBox="1">
            <a:spLocks/>
          </p:cNvSpPr>
          <p:nvPr/>
        </p:nvSpPr>
        <p:spPr>
          <a:xfrm>
            <a:off x="4648200" y="5334727"/>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OS、复发部位、安全性</a:t>
            </a:r>
          </a:p>
        </p:txBody>
      </p:sp>
      <p:sp>
        <p:nvSpPr>
          <p:cNvPr id="18" name="Content Placeholder 26"/>
          <p:cNvSpPr txBox="1">
            <a:spLocks/>
          </p:cNvSpPr>
          <p:nvPr/>
        </p:nvSpPr>
        <p:spPr bwMode="auto">
          <a:xfrm>
            <a:off x="5312488" y="3201729"/>
            <a:ext cx="3678661"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zh-CN" sz="1200" b="1" i="0" u="none" strike="noStrike" cap="none" normalizeH="0" baseline="0">
                <a:ln>
                  <a:noFill/>
                </a:ln>
                <a:solidFill>
                  <a:srgbClr val="043882"/>
                </a:solidFill>
                <a:uLnTx/>
                <a:uFillTx/>
                <a:latin typeface="Arial"/>
                <a:ea typeface="SimSun"/>
                <a:cs typeface="Arial" charset="0"/>
              </a:rPr>
              <a:t>分层</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200" b="0" i="0" u="none" strike="noStrike" cap="none" normalizeH="0" baseline="0">
                <a:ln>
                  <a:noFill/>
                </a:ln>
                <a:solidFill>
                  <a:srgbClr val="4D4D4D"/>
                </a:solidFill>
                <a:uLnTx/>
                <a:uFillTx/>
                <a:latin typeface="Arial"/>
                <a:ea typeface="SimSun"/>
                <a:cs typeface="Arial" charset="0"/>
              </a:rPr>
              <a:t>研究机构、同时性/异时性、肝转移的数量 (1–3 vs. ≥4)、原发性肝转移的数量 (≤3 vs. ≥4)、肝转移的最大直径 (&lt;5 vs. ≥5 cm)、既往治疗方案的数量 (1</a:t>
            </a:r>
            <a:r>
              <a:rPr kumimoji="0" lang="zh-CN" sz="1200" b="0" i="0" u="none" strike="noStrike" cap="none" normalizeH="0">
                <a:ln>
                  <a:noFill/>
                </a:ln>
                <a:solidFill>
                  <a:srgbClr val="4D4D4D"/>
                </a:solidFill>
                <a:uLnTx/>
                <a:uFillTx/>
                <a:latin typeface="Arial"/>
                <a:ea typeface="SimSun"/>
                <a:cs typeface="Arial" charset="0"/>
              </a:rPr>
              <a:t> vs. </a:t>
            </a:r>
            <a:r>
              <a:rPr kumimoji="0" lang="zh-CN" sz="1200" b="0" i="0" u="none" strike="noStrike" cap="none" normalizeH="0" baseline="0">
                <a:ln>
                  <a:noFill/>
                </a:ln>
                <a:solidFill>
                  <a:srgbClr val="4D4D4D"/>
                </a:solidFill>
                <a:uLnTx/>
                <a:uFillTx/>
                <a:latin typeface="Arial"/>
                <a:ea typeface="SimSun"/>
                <a:cs typeface="Arial" charset="0"/>
              </a:rPr>
              <a:t>2) </a:t>
            </a:r>
          </a:p>
        </p:txBody>
      </p:sp>
      <p:sp>
        <p:nvSpPr>
          <p:cNvPr id="21" name="Rectangle 20"/>
          <p:cNvSpPr/>
          <p:nvPr/>
        </p:nvSpPr>
        <p:spPr>
          <a:xfrm>
            <a:off x="4142014" y="4842742"/>
            <a:ext cx="1253851" cy="41549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50" b="0" i="0" u="none" strike="noStrike" cap="none" normalizeH="0" baseline="0" dirty="0">
                <a:ln>
                  <a:noFill/>
                </a:ln>
                <a:solidFill>
                  <a:srgbClr val="4D4D4D"/>
                </a:solidFill>
                <a:uLnTx/>
                <a:uFillTx/>
                <a:latin typeface="Arial" charset="0"/>
                <a:ea typeface="SimSun"/>
                <a:cs typeface="Arial" charset="0"/>
              </a:rPr>
              <a:t>肝切除术后 </a:t>
            </a:r>
            <a:r>
              <a:rPr kumimoji="0" lang="en-GB" altLang="zh-CN" sz="1050" b="0" i="0" u="none" strike="noStrike" cap="none" normalizeH="0" baseline="0" dirty="0" smtClean="0">
                <a:ln>
                  <a:noFill/>
                </a:ln>
                <a:solidFill>
                  <a:srgbClr val="4D4D4D"/>
                </a:solidFill>
                <a:uLnTx/>
                <a:uFillTx/>
                <a:latin typeface="Arial" charset="0"/>
                <a:ea typeface="SimSun"/>
                <a:cs typeface="Arial" charset="0"/>
              </a:rPr>
              <a:t/>
            </a:r>
            <a:br>
              <a:rPr kumimoji="0" lang="en-GB" altLang="zh-CN" sz="1050" b="0" i="0" u="none" strike="noStrike" cap="none" normalizeH="0" baseline="0" dirty="0" smtClean="0">
                <a:ln>
                  <a:noFill/>
                </a:ln>
                <a:solidFill>
                  <a:srgbClr val="4D4D4D"/>
                </a:solidFill>
                <a:uLnTx/>
                <a:uFillTx/>
                <a:latin typeface="Arial" charset="0"/>
                <a:ea typeface="SimSun"/>
                <a:cs typeface="Arial" charset="0"/>
              </a:rPr>
            </a:br>
            <a:r>
              <a:rPr kumimoji="0" lang="zh-CN" sz="1050" b="0" i="0" u="none" strike="noStrike" cap="none" normalizeH="0" baseline="0" dirty="0" smtClean="0">
                <a:ln>
                  <a:noFill/>
                </a:ln>
                <a:solidFill>
                  <a:srgbClr val="4D4D4D"/>
                </a:solidFill>
                <a:uLnTx/>
                <a:uFillTx/>
                <a:latin typeface="Arial" charset="0"/>
                <a:ea typeface="SimSun"/>
                <a:cs typeface="Arial" charset="0"/>
              </a:rPr>
              <a:t>5</a:t>
            </a:r>
            <a:r>
              <a:rPr kumimoji="0" lang="zh-CN" sz="1050" b="0" i="0" u="none" strike="noStrike" cap="none" normalizeH="0" baseline="0" dirty="0">
                <a:ln>
                  <a:noFill/>
                </a:ln>
                <a:solidFill>
                  <a:srgbClr val="4D4D4D"/>
                </a:solidFill>
                <a:uLnTx/>
                <a:uFillTx/>
                <a:latin typeface="Arial" charset="0"/>
                <a:ea typeface="SimSun"/>
                <a:cs typeface="Arial" charset="0"/>
              </a:rPr>
              <a:t>6–84 天</a:t>
            </a:r>
          </a:p>
        </p:txBody>
      </p:sp>
    </p:spTree>
    <p:extLst>
      <p:ext uri="{BB962C8B-B14F-4D97-AF65-F5344CB8AC3E}">
        <p14:creationId xmlns:p14="http://schemas.microsoft.com/office/powerpoint/2010/main" val="107737051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4005：随机化 II/III 期试验比较行肝切除术后给予 mFOLFOX6 治疗和单纯肝脏切除术用于治疗结直肠癌肝转移：JCOG0603 研究 – Kanemitsu Y 等人</a:t>
            </a:r>
          </a:p>
        </p:txBody>
      </p:sp>
      <p:sp>
        <p:nvSpPr>
          <p:cNvPr id="3" name="Content Placeholder 2"/>
          <p:cNvSpPr>
            <a:spLocks noGrp="1"/>
          </p:cNvSpPr>
          <p:nvPr>
            <p:ph idx="1"/>
          </p:nvPr>
        </p:nvSpPr>
        <p:spPr/>
        <p:txBody>
          <a:bodyPr/>
          <a:lstStyle/>
          <a:p>
            <a:pPr marL="0" indent="0">
              <a:buNone/>
            </a:pPr>
            <a:r>
              <a:rPr lang="zh-CN" b="1"/>
              <a:t>关键结果</a:t>
            </a:r>
          </a:p>
        </p:txBody>
      </p:sp>
      <p:sp>
        <p:nvSpPr>
          <p:cNvPr id="9" name="Text Placeholder 8"/>
          <p:cNvSpPr>
            <a:spLocks noGrp="1"/>
          </p:cNvSpPr>
          <p:nvPr>
            <p:ph type="body" sz="quarter" idx="10"/>
          </p:nvPr>
        </p:nvSpPr>
        <p:spPr/>
        <p:txBody>
          <a:bodyPr/>
          <a:lstStyle/>
          <a:p>
            <a:r>
              <a:rPr lang="zh-CN"/>
              <a:t>DFS 的中位随访为 59.2 个月</a:t>
            </a:r>
          </a:p>
        </p:txBody>
      </p:sp>
      <p:sp>
        <p:nvSpPr>
          <p:cNvPr id="5" name="Text Placeholder 4"/>
          <p:cNvSpPr>
            <a:spLocks noGrp="1"/>
          </p:cNvSpPr>
          <p:nvPr>
            <p:ph type="body" sz="quarter" idx="11"/>
          </p:nvPr>
        </p:nvSpPr>
        <p:spPr/>
        <p:txBody>
          <a:bodyPr/>
          <a:lstStyle/>
          <a:p>
            <a:r>
              <a:rPr lang="zh-CN"/>
              <a:t>Kanemitsu Y, et al.J Clin Oncol 2020;38(suppl);abstr 4005</a:t>
            </a:r>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567543"/>
            <a:ext cx="212269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DFS（ITT–更新）</a:t>
            </a: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3071341223"/>
              </p:ext>
            </p:extLst>
          </p:nvPr>
        </p:nvGraphicFramePr>
        <p:xfrm>
          <a:off x="3910049" y="1937968"/>
          <a:ext cx="4932364" cy="1799844"/>
        </p:xfrm>
        <a:graphic>
          <a:graphicData uri="http://schemas.openxmlformats.org/drawingml/2006/table">
            <a:tbl>
              <a:tblPr firstRow="1" bandRow="1">
                <a:tableStyleId>{69012ECD-51FC-41F1-AA8D-1B2483CD663E}</a:tableStyleId>
              </a:tblPr>
              <a:tblGrid>
                <a:gridCol w="1546164">
                  <a:extLst>
                    <a:ext uri="{9D8B030D-6E8A-4147-A177-3AD203B41FA5}">
                      <a16:colId xmlns:a16="http://schemas.microsoft.com/office/drawing/2014/main" val="3677245226"/>
                    </a:ext>
                  </a:extLst>
                </a:gridCol>
                <a:gridCol w="1693100">
                  <a:extLst>
                    <a:ext uri="{9D8B030D-6E8A-4147-A177-3AD203B41FA5}">
                      <a16:colId xmlns:a16="http://schemas.microsoft.com/office/drawing/2014/main" val="510535110"/>
                    </a:ext>
                  </a:extLst>
                </a:gridCol>
                <a:gridCol w="1693100">
                  <a:extLst>
                    <a:ext uri="{9D8B030D-6E8A-4147-A177-3AD203B41FA5}">
                      <a16:colId xmlns:a16="http://schemas.microsoft.com/office/drawing/2014/main" val="20002"/>
                    </a:ext>
                  </a:extLst>
                </a:gridCol>
              </a:tblGrid>
              <a:tr h="351009">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B60D27"/>
                          </a:solidFill>
                        </a:rPr>
                        <a:t>mFOLFOX6</a:t>
                      </a:r>
                    </a:p>
                    <a:p>
                      <a:pPr algn="ctr"/>
                      <a:r>
                        <a:rPr lang="zh-CN" sz="1200">
                          <a:solidFill>
                            <a:srgbClr val="B60D27"/>
                          </a:solidFill>
                        </a:rPr>
                        <a:t> (n=151)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accent2"/>
                          </a:solidFill>
                        </a:rPr>
                        <a:t>单纯手术</a:t>
                      </a:r>
                    </a:p>
                    <a:p>
                      <a:pPr algn="ctr"/>
                      <a:r>
                        <a:rPr lang="zh-CN" sz="1200">
                          <a:solidFill>
                            <a:schemeClr val="accent2"/>
                          </a:solidFill>
                        </a:rPr>
                        <a:t> (n=149)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04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事件，n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77 (51.0)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88 (59.1)</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6801">
                <a:tc>
                  <a:txBody>
                    <a:bodyPr/>
                    <a:lstStyle/>
                    <a:p>
                      <a:r>
                        <a:rPr lang="zh-CN" sz="1200"/>
                        <a:t>mDFS（年）(95%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4.3 (2.1, 8.9)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1.7 (1.0,</a:t>
                      </a:r>
                      <a:r>
                        <a:rPr lang="zh-CN" sz="1200" baseline="0">
                          <a:solidFill>
                            <a:schemeClr val="tx1"/>
                          </a:solidFill>
                        </a:rPr>
                        <a:t> </a:t>
                      </a:r>
                      <a:r>
                        <a:rPr lang="zh-CN" sz="1200">
                          <a:solidFill>
                            <a:schemeClr val="tx1"/>
                          </a:solidFill>
                        </a:rPr>
                        <a:t>3.2)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76801">
                <a:tc>
                  <a:txBody>
                    <a:bodyPr/>
                    <a:lstStyle/>
                    <a:p>
                      <a:r>
                        <a:rPr lang="zh-CN" sz="1200"/>
                        <a:t>1 年 DFS, %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80.8 (73.6,</a:t>
                      </a:r>
                      <a:r>
                        <a:rPr lang="zh-CN" sz="1200" baseline="0">
                          <a:solidFill>
                            <a:schemeClr val="tx1"/>
                          </a:solidFill>
                        </a:rPr>
                        <a:t> </a:t>
                      </a:r>
                      <a:r>
                        <a:rPr lang="zh-CN" sz="1200">
                          <a:solidFill>
                            <a:schemeClr val="tx1"/>
                          </a:solidFill>
                        </a:rPr>
                        <a:t>86.2)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58.9 (50.6,</a:t>
                      </a:r>
                      <a:r>
                        <a:rPr lang="zh-CN" sz="1200" baseline="0">
                          <a:solidFill>
                            <a:schemeClr val="tx1"/>
                          </a:solidFill>
                        </a:rPr>
                        <a:t> </a:t>
                      </a:r>
                      <a:r>
                        <a:rPr lang="zh-CN" sz="1200">
                          <a:solidFill>
                            <a:schemeClr val="tx1"/>
                          </a:solidFill>
                        </a:rPr>
                        <a:t>66.3)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3 年 DFS, %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52.7 (44.0,</a:t>
                      </a:r>
                      <a:r>
                        <a:rPr lang="zh-CN" sz="1200" baseline="0">
                          <a:solidFill>
                            <a:schemeClr val="tx1"/>
                          </a:solidFill>
                        </a:rPr>
                        <a:t> </a:t>
                      </a:r>
                      <a:r>
                        <a:rPr lang="zh-CN" sz="1200">
                          <a:solidFill>
                            <a:schemeClr val="tx1"/>
                          </a:solidFill>
                        </a:rPr>
                        <a:t>60.7)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42.6 (34.3,</a:t>
                      </a:r>
                      <a:r>
                        <a:rPr lang="zh-CN" sz="1200" baseline="0">
                          <a:solidFill>
                            <a:schemeClr val="tx1"/>
                          </a:solidFill>
                        </a:rPr>
                        <a:t> </a:t>
                      </a:r>
                      <a:r>
                        <a:rPr lang="zh-CN" sz="1200">
                          <a:solidFill>
                            <a:schemeClr val="tx1"/>
                          </a:solidFill>
                        </a:rPr>
                        <a:t>50.6)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5 年 DFS, % (95% CI)</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49.8 (41.0,</a:t>
                      </a:r>
                      <a:r>
                        <a:rPr lang="zh-CN" sz="1200" baseline="0">
                          <a:solidFill>
                            <a:schemeClr val="tx1"/>
                          </a:solidFill>
                        </a:rPr>
                        <a:t> </a:t>
                      </a:r>
                      <a:r>
                        <a:rPr lang="zh-CN" sz="1200">
                          <a:solidFill>
                            <a:schemeClr val="tx1"/>
                          </a:solidFill>
                        </a:rPr>
                        <a:t>58.0)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38.7 (30.4,</a:t>
                      </a:r>
                      <a:r>
                        <a:rPr lang="zh-CN" sz="1200" baseline="0">
                          <a:solidFill>
                            <a:schemeClr val="tx1"/>
                          </a:solidFill>
                        </a:rPr>
                        <a:t> </a:t>
                      </a:r>
                      <a:r>
                        <a:rPr lang="zh-CN" sz="1200">
                          <a:solidFill>
                            <a:schemeClr val="tx1"/>
                          </a:solidFill>
                        </a:rPr>
                        <a:t>46.8)</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747691"/>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74769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21115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65380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411076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558187"/>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5010378"/>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9" name="TextBox 18">
            <a:extLst>
              <a:ext uri="{FF2B5EF4-FFF2-40B4-BE49-F238E27FC236}">
                <a16:creationId xmlns:a16="http://schemas.microsoft.com/office/drawing/2014/main" id="{C4CD01DF-2A86-4A3D-8FDA-C7DE54028F9D}"/>
              </a:ext>
            </a:extLst>
          </p:cNvPr>
          <p:cNvSpPr txBox="1"/>
          <p:nvPr/>
        </p:nvSpPr>
        <p:spPr>
          <a:xfrm>
            <a:off x="804207" y="2591344"/>
            <a:ext cx="482824"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100</a:t>
            </a:r>
          </a:p>
        </p:txBody>
      </p:sp>
      <p:sp>
        <p:nvSpPr>
          <p:cNvPr id="20" name="TextBox 19">
            <a:extLst>
              <a:ext uri="{FF2B5EF4-FFF2-40B4-BE49-F238E27FC236}">
                <a16:creationId xmlns:a16="http://schemas.microsoft.com/office/drawing/2014/main" id="{EBB3F90A-9CC7-436D-AE72-CCC8F47ABADC}"/>
              </a:ext>
            </a:extLst>
          </p:cNvPr>
          <p:cNvSpPr txBox="1"/>
          <p:nvPr/>
        </p:nvSpPr>
        <p:spPr>
          <a:xfrm>
            <a:off x="903600" y="3056520"/>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80</a:t>
            </a:r>
          </a:p>
        </p:txBody>
      </p:sp>
      <p:sp>
        <p:nvSpPr>
          <p:cNvPr id="21" name="TextBox 20">
            <a:extLst>
              <a:ext uri="{FF2B5EF4-FFF2-40B4-BE49-F238E27FC236}">
                <a16:creationId xmlns:a16="http://schemas.microsoft.com/office/drawing/2014/main" id="{A1D59C8A-618D-4718-AEC2-C3D81C8E47DA}"/>
              </a:ext>
            </a:extLst>
          </p:cNvPr>
          <p:cNvSpPr txBox="1"/>
          <p:nvPr/>
        </p:nvSpPr>
        <p:spPr>
          <a:xfrm>
            <a:off x="903600" y="3498969"/>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22" name="TextBox 21">
            <a:extLst>
              <a:ext uri="{FF2B5EF4-FFF2-40B4-BE49-F238E27FC236}">
                <a16:creationId xmlns:a16="http://schemas.microsoft.com/office/drawing/2014/main" id="{4332C078-9820-4FD5-9AD6-BD4BC091D2AD}"/>
              </a:ext>
            </a:extLst>
          </p:cNvPr>
          <p:cNvSpPr txBox="1"/>
          <p:nvPr/>
        </p:nvSpPr>
        <p:spPr>
          <a:xfrm>
            <a:off x="903600" y="3955727"/>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40</a:t>
            </a:r>
          </a:p>
        </p:txBody>
      </p:sp>
      <p:sp>
        <p:nvSpPr>
          <p:cNvPr id="23" name="TextBox 22">
            <a:extLst>
              <a:ext uri="{FF2B5EF4-FFF2-40B4-BE49-F238E27FC236}">
                <a16:creationId xmlns:a16="http://schemas.microsoft.com/office/drawing/2014/main" id="{A777BA2A-71DD-498E-BFB3-A7D80A9F248D}"/>
              </a:ext>
            </a:extLst>
          </p:cNvPr>
          <p:cNvSpPr txBox="1"/>
          <p:nvPr/>
        </p:nvSpPr>
        <p:spPr>
          <a:xfrm>
            <a:off x="903600" y="4402944"/>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20</a:t>
            </a: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854929"/>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5122908"/>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a:t>
              </a: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a:t>
              </a: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a:t>
              </a: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a:t>
              </a: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5</a:t>
              </a: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a:t>
              </a: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7</a:t>
              </a: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a:t>
              </a: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9</a:t>
              </a: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a:t>
              </a: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11</a:t>
              </a: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12</a:t>
              </a: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13</a:t>
              </a: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301280" y="5928521"/>
            <a:ext cx="7724244" cy="261610"/>
            <a:chOff x="614795" y="5951680"/>
            <a:chExt cx="6185235"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61447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49(6)</a:t>
                </a: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149(0)</a:t>
                </a:r>
              </a:p>
            </p:txBody>
          </p:sp>
          <p:sp>
            <p:nvSpPr>
              <p:cNvPr id="63" name="TextBox 62">
                <a:extLst>
                  <a:ext uri="{FF2B5EF4-FFF2-40B4-BE49-F238E27FC236}">
                    <a16:creationId xmlns:a16="http://schemas.microsoft.com/office/drawing/2014/main" id="{516C7DB3-4FC5-4F7A-96A0-CDEFBA4537CA}"/>
                  </a:ext>
                </a:extLst>
              </p:cNvPr>
              <p:cNvSpPr txBox="1"/>
              <p:nvPr/>
            </p:nvSpPr>
            <p:spPr>
              <a:xfrm>
                <a:off x="1841526"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86(2)</a:t>
                </a:r>
              </a:p>
            </p:txBody>
          </p:sp>
          <p:sp>
            <p:nvSpPr>
              <p:cNvPr id="64" name="TextBox 63">
                <a:extLst>
                  <a:ext uri="{FF2B5EF4-FFF2-40B4-BE49-F238E27FC236}">
                    <a16:creationId xmlns:a16="http://schemas.microsoft.com/office/drawing/2014/main" id="{F541699F-A8D9-4CB3-8049-EFC11BB28B20}"/>
                  </a:ext>
                </a:extLst>
              </p:cNvPr>
              <p:cNvSpPr txBox="1"/>
              <p:nvPr/>
            </p:nvSpPr>
            <p:spPr>
              <a:xfrm>
                <a:off x="223094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61(9)</a:t>
                </a:r>
              </a:p>
            </p:txBody>
          </p:sp>
          <p:sp>
            <p:nvSpPr>
              <p:cNvPr id="65" name="TextBox 64">
                <a:extLst>
                  <a:ext uri="{FF2B5EF4-FFF2-40B4-BE49-F238E27FC236}">
                    <a16:creationId xmlns:a16="http://schemas.microsoft.com/office/drawing/2014/main" id="{375F3E73-A0D3-42A6-A702-4CD18DDCC0B7}"/>
                  </a:ext>
                </a:extLst>
              </p:cNvPr>
              <p:cNvSpPr txBox="1"/>
              <p:nvPr/>
            </p:nvSpPr>
            <p:spPr>
              <a:xfrm>
                <a:off x="300389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39(7)</a:t>
                </a:r>
              </a:p>
            </p:txBody>
          </p:sp>
          <p:sp>
            <p:nvSpPr>
              <p:cNvPr id="66" name="TextBox 65">
                <a:extLst>
                  <a:ext uri="{FF2B5EF4-FFF2-40B4-BE49-F238E27FC236}">
                    <a16:creationId xmlns:a16="http://schemas.microsoft.com/office/drawing/2014/main" id="{7F97E0AA-39DC-4285-B188-4568AD2D5373}"/>
                  </a:ext>
                </a:extLst>
              </p:cNvPr>
              <p:cNvSpPr txBox="1"/>
              <p:nvPr/>
            </p:nvSpPr>
            <p:spPr>
              <a:xfrm>
                <a:off x="338741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30(8)</a:t>
                </a: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28(2)</a:t>
                </a: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21(7)</a:t>
                </a:r>
              </a:p>
            </p:txBody>
          </p:sp>
          <p:sp>
            <p:nvSpPr>
              <p:cNvPr id="69" name="TextBox 68">
                <a:extLst>
                  <a:ext uri="{FF2B5EF4-FFF2-40B4-BE49-F238E27FC236}">
                    <a16:creationId xmlns:a16="http://schemas.microsoft.com/office/drawing/2014/main" id="{B42A197E-B7BC-425C-B7B1-3E8DA5958B1F}"/>
                  </a:ext>
                </a:extLst>
              </p:cNvPr>
              <p:cNvSpPr txBox="1"/>
              <p:nvPr/>
            </p:nvSpPr>
            <p:spPr>
              <a:xfrm>
                <a:off x="454978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16(4)</a:t>
                </a:r>
              </a:p>
            </p:txBody>
          </p:sp>
          <p:sp>
            <p:nvSpPr>
              <p:cNvPr id="70" name="TextBox 69">
                <a:extLst>
                  <a:ext uri="{FF2B5EF4-FFF2-40B4-BE49-F238E27FC236}">
                    <a16:creationId xmlns:a16="http://schemas.microsoft.com/office/drawing/2014/main" id="{2CB744DD-9A1E-4F58-AD3E-D0E936E2B6CD}"/>
                  </a:ext>
                </a:extLst>
              </p:cNvPr>
              <p:cNvSpPr txBox="1"/>
              <p:nvPr/>
            </p:nvSpPr>
            <p:spPr>
              <a:xfrm>
                <a:off x="493330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12(4)</a:t>
                </a: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10(2)</a:t>
                </a:r>
              </a:p>
            </p:txBody>
          </p:sp>
          <p:sp>
            <p:nvSpPr>
              <p:cNvPr id="72" name="TextBox 71">
                <a:extLst>
                  <a:ext uri="{FF2B5EF4-FFF2-40B4-BE49-F238E27FC236}">
                    <a16:creationId xmlns:a16="http://schemas.microsoft.com/office/drawing/2014/main" id="{045B0533-79C8-4D21-931A-A62BA9D1C144}"/>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7(3)</a:t>
                </a: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1(6)</a:t>
                </a: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0(1)</a:t>
                </a: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614795" y="5951680"/>
              <a:ext cx="851293"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单纯手术</a:t>
              </a: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11" y="5660412"/>
            <a:ext cx="7605614" cy="261610"/>
            <a:chOff x="709789" y="5951680"/>
            <a:chExt cx="6090241"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61447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59(8)</a:t>
                </a: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151(0)</a:t>
                </a: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121(1)</a:t>
                </a:r>
              </a:p>
            </p:txBody>
          </p:sp>
          <p:sp>
            <p:nvSpPr>
              <p:cNvPr id="83" name="TextBox 82">
                <a:extLst>
                  <a:ext uri="{FF2B5EF4-FFF2-40B4-BE49-F238E27FC236}">
                    <a16:creationId xmlns:a16="http://schemas.microsoft.com/office/drawing/2014/main" id="{123E89BE-BFF8-47A2-BB78-1D44FDD0AE59}"/>
                  </a:ext>
                </a:extLst>
              </p:cNvPr>
              <p:cNvSpPr txBox="1"/>
              <p:nvPr/>
            </p:nvSpPr>
            <p:spPr>
              <a:xfrm>
                <a:off x="219949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75(16)</a:t>
                </a:r>
              </a:p>
            </p:txBody>
          </p:sp>
          <p:sp>
            <p:nvSpPr>
              <p:cNvPr id="84" name="TextBox 83">
                <a:extLst>
                  <a:ext uri="{FF2B5EF4-FFF2-40B4-BE49-F238E27FC236}">
                    <a16:creationId xmlns:a16="http://schemas.microsoft.com/office/drawing/2014/main" id="{40C17AFB-BC7A-4AC6-9243-BA712C892EF0}"/>
                  </a:ext>
                </a:extLst>
              </p:cNvPr>
              <p:cNvSpPr txBox="1"/>
              <p:nvPr/>
            </p:nvSpPr>
            <p:spPr>
              <a:xfrm>
                <a:off x="300389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51(6)</a:t>
                </a:r>
              </a:p>
            </p:txBody>
          </p:sp>
          <p:sp>
            <p:nvSpPr>
              <p:cNvPr id="85" name="TextBox 84">
                <a:extLst>
                  <a:ext uri="{FF2B5EF4-FFF2-40B4-BE49-F238E27FC236}">
                    <a16:creationId xmlns:a16="http://schemas.microsoft.com/office/drawing/2014/main" id="{27873540-E327-4005-9D30-84BEDCE86200}"/>
                  </a:ext>
                </a:extLst>
              </p:cNvPr>
              <p:cNvSpPr txBox="1"/>
              <p:nvPr/>
            </p:nvSpPr>
            <p:spPr>
              <a:xfrm>
                <a:off x="3387417"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42(8)</a:t>
                </a: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33(7)</a:t>
                </a: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29(4)</a:t>
                </a:r>
              </a:p>
            </p:txBody>
          </p:sp>
          <p:sp>
            <p:nvSpPr>
              <p:cNvPr id="88" name="TextBox 87">
                <a:extLst>
                  <a:ext uri="{FF2B5EF4-FFF2-40B4-BE49-F238E27FC236}">
                    <a16:creationId xmlns:a16="http://schemas.microsoft.com/office/drawing/2014/main" id="{21D8AA49-5A5F-41F5-B356-329C26072C67}"/>
                  </a:ext>
                </a:extLst>
              </p:cNvPr>
              <p:cNvSpPr txBox="1"/>
              <p:nvPr/>
            </p:nvSpPr>
            <p:spPr>
              <a:xfrm>
                <a:off x="454978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19(8)</a:t>
                </a:r>
              </a:p>
            </p:txBody>
          </p:sp>
          <p:sp>
            <p:nvSpPr>
              <p:cNvPr id="89" name="TextBox 88">
                <a:extLst>
                  <a:ext uri="{FF2B5EF4-FFF2-40B4-BE49-F238E27FC236}">
                    <a16:creationId xmlns:a16="http://schemas.microsoft.com/office/drawing/2014/main" id="{DE81A3C3-104B-4B44-8EF7-4FF10062CB34}"/>
                  </a:ext>
                </a:extLst>
              </p:cNvPr>
              <p:cNvSpPr txBox="1"/>
              <p:nvPr/>
            </p:nvSpPr>
            <p:spPr>
              <a:xfrm>
                <a:off x="4933310"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10(7)</a:t>
                </a:r>
              </a:p>
            </p:txBody>
          </p:sp>
          <p:sp>
            <p:nvSpPr>
              <p:cNvPr id="90" name="TextBox 89">
                <a:extLst>
                  <a:ext uri="{FF2B5EF4-FFF2-40B4-BE49-F238E27FC236}">
                    <a16:creationId xmlns:a16="http://schemas.microsoft.com/office/drawing/2014/main" id="{B59FDD16-5E0B-4AE2-B8DC-92040579E436}"/>
                  </a:ext>
                </a:extLst>
              </p:cNvPr>
              <p:cNvSpPr txBox="1"/>
              <p:nvPr/>
            </p:nvSpPr>
            <p:spPr>
              <a:xfrm>
                <a:off x="5354181"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7(3)</a:t>
                </a:r>
              </a:p>
            </p:txBody>
          </p:sp>
          <p:sp>
            <p:nvSpPr>
              <p:cNvPr id="91" name="TextBox 90">
                <a:extLst>
                  <a:ext uri="{FF2B5EF4-FFF2-40B4-BE49-F238E27FC236}">
                    <a16:creationId xmlns:a16="http://schemas.microsoft.com/office/drawing/2014/main" id="{BA8BADFA-A59F-4B93-803F-54988619115A}"/>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3(3)</a:t>
                </a:r>
              </a:p>
            </p:txBody>
          </p:sp>
          <p:sp>
            <p:nvSpPr>
              <p:cNvPr id="92" name="TextBox 91">
                <a:extLst>
                  <a:ext uri="{FF2B5EF4-FFF2-40B4-BE49-F238E27FC236}">
                    <a16:creationId xmlns:a16="http://schemas.microsoft.com/office/drawing/2014/main" id="{5BA063FE-26F3-4386-A35C-B1D30B40D65F}"/>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a:t>
                </a: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0(1)</a:t>
                </a: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9"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mFOLFOX6</a:t>
              </a: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00987"/>
            <a:ext cx="2863284"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charset="0"/>
                <a:ea typeface="SimSun"/>
                <a:cs typeface="Arial" charset="0"/>
              </a:rPr>
              <a:t>HR 0.67（95% CI 为 0.50, 0.92）
</a:t>
            </a:r>
            <a:r>
              <a:rPr kumimoji="0" lang="zh-CN" sz="1400" b="0" i="0" u="none" strike="noStrike" cap="none" normalizeH="0" baseline="0" dirty="0" smtClean="0">
                <a:ln>
                  <a:noFill/>
                </a:ln>
                <a:solidFill>
                  <a:srgbClr val="4D4D4D"/>
                </a:solidFill>
                <a:uLnTx/>
                <a:uFillTx/>
                <a:latin typeface="Arial" charset="0"/>
                <a:ea typeface="SimSun"/>
                <a:cs typeface="Arial" charset="0"/>
              </a:rPr>
              <a:t>单</a:t>
            </a:r>
            <a:r>
              <a:rPr kumimoji="0" lang="zh-CN" sz="1400" b="0" i="0" u="none" strike="noStrike" cap="none" normalizeH="0" baseline="0" dirty="0">
                <a:ln>
                  <a:noFill/>
                </a:ln>
                <a:solidFill>
                  <a:srgbClr val="4D4D4D"/>
                </a:solidFill>
                <a:uLnTx/>
                <a:uFillTx/>
                <a:latin typeface="Arial" charset="0"/>
                <a:ea typeface="SimSun"/>
                <a:cs typeface="Arial" charset="0"/>
              </a:rPr>
              <a:t>侧 p=0.006 </a:t>
            </a:r>
          </a:p>
        </p:txBody>
      </p:sp>
      <p:grpSp>
        <p:nvGrpSpPr>
          <p:cNvPr id="1244" name="Group 1243">
            <a:extLst>
              <a:ext uri="{FF2B5EF4-FFF2-40B4-BE49-F238E27FC236}">
                <a16:creationId xmlns:a16="http://schemas.microsoft.com/office/drawing/2014/main" id="{33A68D98-5C4D-45FD-A7A4-20A980B196F0}"/>
              </a:ext>
            </a:extLst>
          </p:cNvPr>
          <p:cNvGrpSpPr/>
          <p:nvPr/>
        </p:nvGrpSpPr>
        <p:grpSpPr>
          <a:xfrm>
            <a:off x="1495952" y="2747748"/>
            <a:ext cx="6117826" cy="1613088"/>
            <a:chOff x="1439966" y="2729086"/>
            <a:chExt cx="9133596" cy="2483784"/>
          </a:xfrm>
        </p:grpSpPr>
        <p:sp>
          <p:nvSpPr>
            <p:cNvPr id="39" name="Freeform: Shape 38">
              <a:extLst>
                <a:ext uri="{FF2B5EF4-FFF2-40B4-BE49-F238E27FC236}">
                  <a16:creationId xmlns:a16="http://schemas.microsoft.com/office/drawing/2014/main" id="{3B969904-D191-4717-A3AA-37E173BC4423}"/>
                </a:ext>
              </a:extLst>
            </p:cNvPr>
            <p:cNvSpPr/>
            <p:nvPr/>
          </p:nvSpPr>
          <p:spPr>
            <a:xfrm>
              <a:off x="1558610" y="2729086"/>
              <a:ext cx="9014952" cy="2442701"/>
            </a:xfrm>
            <a:custGeom>
              <a:avLst/>
              <a:gdLst>
                <a:gd name="connsiteX0" fmla="*/ 9021521 w 9014951"/>
                <a:gd name="connsiteY0" fmla="*/ 2450463 h 2442701"/>
                <a:gd name="connsiteX1" fmla="*/ 7757502 w 9014951"/>
                <a:gd name="connsiteY1" fmla="*/ 2450463 h 2442701"/>
                <a:gd name="connsiteX2" fmla="*/ 7757502 w 9014951"/>
                <a:gd name="connsiteY2" fmla="*/ 2226859 h 2442701"/>
                <a:gd name="connsiteX3" fmla="*/ 6520868 w 9014951"/>
                <a:gd name="connsiteY3" fmla="*/ 2226859 h 2442701"/>
                <a:gd name="connsiteX4" fmla="*/ 6520868 w 9014951"/>
                <a:gd name="connsiteY4" fmla="*/ 2108217 h 2442701"/>
                <a:gd name="connsiteX5" fmla="*/ 6142120 w 9014951"/>
                <a:gd name="connsiteY5" fmla="*/ 2108217 h 2442701"/>
                <a:gd name="connsiteX6" fmla="*/ 6142120 w 9014951"/>
                <a:gd name="connsiteY6" fmla="*/ 2003264 h 2442701"/>
                <a:gd name="connsiteX7" fmla="*/ 5311611 w 9014951"/>
                <a:gd name="connsiteY7" fmla="*/ 2003264 h 2442701"/>
                <a:gd name="connsiteX8" fmla="*/ 5311611 w 9014951"/>
                <a:gd name="connsiteY8" fmla="*/ 1925687 h 2442701"/>
                <a:gd name="connsiteX9" fmla="*/ 5106267 w 9014951"/>
                <a:gd name="connsiteY9" fmla="*/ 1925687 h 2442701"/>
                <a:gd name="connsiteX10" fmla="*/ 5106267 w 9014951"/>
                <a:gd name="connsiteY10" fmla="*/ 1870925 h 2442701"/>
                <a:gd name="connsiteX11" fmla="*/ 4065842 w 9014951"/>
                <a:gd name="connsiteY11" fmla="*/ 1870925 h 2442701"/>
                <a:gd name="connsiteX12" fmla="*/ 4065842 w 9014951"/>
                <a:gd name="connsiteY12" fmla="*/ 1820734 h 2442701"/>
                <a:gd name="connsiteX13" fmla="*/ 3650592 w 9014951"/>
                <a:gd name="connsiteY13" fmla="*/ 1820734 h 2442701"/>
                <a:gd name="connsiteX14" fmla="*/ 3650592 w 9014951"/>
                <a:gd name="connsiteY14" fmla="*/ 1775097 h 2442701"/>
                <a:gd name="connsiteX15" fmla="*/ 3034552 w 9014951"/>
                <a:gd name="connsiteY15" fmla="*/ 1775097 h 2442701"/>
                <a:gd name="connsiteX16" fmla="*/ 3034552 w 9014951"/>
                <a:gd name="connsiteY16" fmla="*/ 1738595 h 2442701"/>
                <a:gd name="connsiteX17" fmla="*/ 2505214 w 9014951"/>
                <a:gd name="connsiteY17" fmla="*/ 1738595 h 2442701"/>
                <a:gd name="connsiteX18" fmla="*/ 2505214 w 9014951"/>
                <a:gd name="connsiteY18" fmla="*/ 1706656 h 2442701"/>
                <a:gd name="connsiteX19" fmla="*/ 2345507 w 9014951"/>
                <a:gd name="connsiteY19" fmla="*/ 1706656 h 2442701"/>
                <a:gd name="connsiteX20" fmla="*/ 2345507 w 9014951"/>
                <a:gd name="connsiteY20" fmla="*/ 1679270 h 2442701"/>
                <a:gd name="connsiteX21" fmla="*/ 2062587 w 9014951"/>
                <a:gd name="connsiteY21" fmla="*/ 1679270 h 2442701"/>
                <a:gd name="connsiteX22" fmla="*/ 2062587 w 9014951"/>
                <a:gd name="connsiteY22" fmla="*/ 1642767 h 2442701"/>
                <a:gd name="connsiteX23" fmla="*/ 1852671 w 9014951"/>
                <a:gd name="connsiteY23" fmla="*/ 1642767 h 2442701"/>
                <a:gd name="connsiteX24" fmla="*/ 1852671 w 9014951"/>
                <a:gd name="connsiteY24" fmla="*/ 1610819 h 2442701"/>
                <a:gd name="connsiteX25" fmla="*/ 1674704 w 9014951"/>
                <a:gd name="connsiteY25" fmla="*/ 1610819 h 2442701"/>
                <a:gd name="connsiteX26" fmla="*/ 1674704 w 9014951"/>
                <a:gd name="connsiteY26" fmla="*/ 1556065 h 2442701"/>
                <a:gd name="connsiteX27" fmla="*/ 1565188 w 9014951"/>
                <a:gd name="connsiteY27" fmla="*/ 1556065 h 2442701"/>
                <a:gd name="connsiteX28" fmla="*/ 1565188 w 9014951"/>
                <a:gd name="connsiteY28" fmla="*/ 1487614 h 2442701"/>
                <a:gd name="connsiteX29" fmla="*/ 1473923 w 9014951"/>
                <a:gd name="connsiteY29" fmla="*/ 1487614 h 2442701"/>
                <a:gd name="connsiteX30" fmla="*/ 1473923 w 9014951"/>
                <a:gd name="connsiteY30" fmla="*/ 1441987 h 2442701"/>
                <a:gd name="connsiteX31" fmla="*/ 1382659 w 9014951"/>
                <a:gd name="connsiteY31" fmla="*/ 1441987 h 2442701"/>
                <a:gd name="connsiteX32" fmla="*/ 1382659 w 9014951"/>
                <a:gd name="connsiteY32" fmla="*/ 1400912 h 2442701"/>
                <a:gd name="connsiteX33" fmla="*/ 1295956 w 9014951"/>
                <a:gd name="connsiteY33" fmla="*/ 1400912 h 2442701"/>
                <a:gd name="connsiteX34" fmla="*/ 1295956 w 9014951"/>
                <a:gd name="connsiteY34" fmla="*/ 1364410 h 2442701"/>
                <a:gd name="connsiteX35" fmla="*/ 1245766 w 9014951"/>
                <a:gd name="connsiteY35" fmla="*/ 1364410 h 2442701"/>
                <a:gd name="connsiteX36" fmla="*/ 1245766 w 9014951"/>
                <a:gd name="connsiteY36" fmla="*/ 1323336 h 2442701"/>
                <a:gd name="connsiteX37" fmla="*/ 1159064 w 9014951"/>
                <a:gd name="connsiteY37" fmla="*/ 1323336 h 2442701"/>
                <a:gd name="connsiteX38" fmla="*/ 1159064 w 9014951"/>
                <a:gd name="connsiteY38" fmla="*/ 1177318 h 2442701"/>
                <a:gd name="connsiteX39" fmla="*/ 1022162 w 9014951"/>
                <a:gd name="connsiteY39" fmla="*/ 1177318 h 2442701"/>
                <a:gd name="connsiteX40" fmla="*/ 1022162 w 9014951"/>
                <a:gd name="connsiteY40" fmla="*/ 1131681 h 2442701"/>
                <a:gd name="connsiteX41" fmla="*/ 949157 w 9014951"/>
                <a:gd name="connsiteY41" fmla="*/ 1131681 h 2442701"/>
                <a:gd name="connsiteX42" fmla="*/ 949157 w 9014951"/>
                <a:gd name="connsiteY42" fmla="*/ 1067802 h 2442701"/>
                <a:gd name="connsiteX43" fmla="*/ 871581 w 9014951"/>
                <a:gd name="connsiteY43" fmla="*/ 1067802 h 2442701"/>
                <a:gd name="connsiteX44" fmla="*/ 871581 w 9014951"/>
                <a:gd name="connsiteY44" fmla="*/ 1003913 h 2442701"/>
                <a:gd name="connsiteX45" fmla="*/ 812255 w 9014951"/>
                <a:gd name="connsiteY45" fmla="*/ 1003913 h 2442701"/>
                <a:gd name="connsiteX46" fmla="*/ 812255 w 9014951"/>
                <a:gd name="connsiteY46" fmla="*/ 935462 h 2442701"/>
                <a:gd name="connsiteX47" fmla="*/ 711865 w 9014951"/>
                <a:gd name="connsiteY47" fmla="*/ 935462 h 2442701"/>
                <a:gd name="connsiteX48" fmla="*/ 711865 w 9014951"/>
                <a:gd name="connsiteY48" fmla="*/ 798567 h 2442701"/>
                <a:gd name="connsiteX49" fmla="*/ 666233 w 9014951"/>
                <a:gd name="connsiteY49" fmla="*/ 798567 h 2442701"/>
                <a:gd name="connsiteX50" fmla="*/ 666233 w 9014951"/>
                <a:gd name="connsiteY50" fmla="*/ 670796 h 2442701"/>
                <a:gd name="connsiteX51" fmla="*/ 611474 w 9014951"/>
                <a:gd name="connsiteY51" fmla="*/ 670796 h 2442701"/>
                <a:gd name="connsiteX52" fmla="*/ 611474 w 9014951"/>
                <a:gd name="connsiteY52" fmla="*/ 625164 h 2442701"/>
                <a:gd name="connsiteX53" fmla="*/ 501956 w 9014951"/>
                <a:gd name="connsiteY53" fmla="*/ 625164 h 2442701"/>
                <a:gd name="connsiteX54" fmla="*/ 501956 w 9014951"/>
                <a:gd name="connsiteY54" fmla="*/ 501957 h 2442701"/>
                <a:gd name="connsiteX55" fmla="*/ 419817 w 9014951"/>
                <a:gd name="connsiteY55" fmla="*/ 501957 h 2442701"/>
                <a:gd name="connsiteX56" fmla="*/ 419817 w 9014951"/>
                <a:gd name="connsiteY56" fmla="*/ 383312 h 2442701"/>
                <a:gd name="connsiteX57" fmla="*/ 342243 w 9014951"/>
                <a:gd name="connsiteY57" fmla="*/ 383312 h 2442701"/>
                <a:gd name="connsiteX58" fmla="*/ 342243 w 9014951"/>
                <a:gd name="connsiteY58" fmla="*/ 310300 h 2442701"/>
                <a:gd name="connsiteX59" fmla="*/ 241851 w 9014951"/>
                <a:gd name="connsiteY59" fmla="*/ 310300 h 2442701"/>
                <a:gd name="connsiteX60" fmla="*/ 241851 w 9014951"/>
                <a:gd name="connsiteY60" fmla="*/ 264668 h 2442701"/>
                <a:gd name="connsiteX61" fmla="*/ 127771 w 9014951"/>
                <a:gd name="connsiteY61" fmla="*/ 264668 h 2442701"/>
                <a:gd name="connsiteX62" fmla="*/ 127771 w 9014951"/>
                <a:gd name="connsiteY62" fmla="*/ 282921 h 2442701"/>
                <a:gd name="connsiteX63" fmla="*/ 118644 w 9014951"/>
                <a:gd name="connsiteY63" fmla="*/ 282921 h 2442701"/>
                <a:gd name="connsiteX64" fmla="*/ 118644 w 9014951"/>
                <a:gd name="connsiteY64" fmla="*/ 136897 h 2442701"/>
                <a:gd name="connsiteX65" fmla="*/ 73012 w 9014951"/>
                <a:gd name="connsiteY65" fmla="*/ 136897 h 2442701"/>
                <a:gd name="connsiteX66" fmla="*/ 73012 w 9014951"/>
                <a:gd name="connsiteY66" fmla="*/ 63885 h 2442701"/>
                <a:gd name="connsiteX67" fmla="*/ 0 w 9014951"/>
                <a:gd name="connsiteY67" fmla="*/ 63885 h 2442701"/>
                <a:gd name="connsiteX68" fmla="*/ 0 w 9014951"/>
                <a:gd name="connsiteY68" fmla="*/ 0 h 244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014951" h="2442701">
                  <a:moveTo>
                    <a:pt x="9021521" y="2450463"/>
                  </a:moveTo>
                  <a:lnTo>
                    <a:pt x="7757502" y="2450463"/>
                  </a:lnTo>
                  <a:lnTo>
                    <a:pt x="7757502" y="2226859"/>
                  </a:lnTo>
                  <a:lnTo>
                    <a:pt x="6520868" y="2226859"/>
                  </a:lnTo>
                  <a:lnTo>
                    <a:pt x="6520868" y="2108217"/>
                  </a:lnTo>
                  <a:lnTo>
                    <a:pt x="6142120" y="2108217"/>
                  </a:lnTo>
                  <a:lnTo>
                    <a:pt x="6142120" y="2003264"/>
                  </a:lnTo>
                  <a:lnTo>
                    <a:pt x="5311611" y="2003264"/>
                  </a:lnTo>
                  <a:lnTo>
                    <a:pt x="5311611" y="1925687"/>
                  </a:lnTo>
                  <a:lnTo>
                    <a:pt x="5106267" y="1925687"/>
                  </a:lnTo>
                  <a:lnTo>
                    <a:pt x="5106267" y="1870925"/>
                  </a:lnTo>
                  <a:lnTo>
                    <a:pt x="4065842" y="1870925"/>
                  </a:lnTo>
                  <a:lnTo>
                    <a:pt x="4065842" y="1820734"/>
                  </a:lnTo>
                  <a:lnTo>
                    <a:pt x="3650592" y="1820734"/>
                  </a:lnTo>
                  <a:lnTo>
                    <a:pt x="3650592" y="1775097"/>
                  </a:lnTo>
                  <a:lnTo>
                    <a:pt x="3034552" y="1775097"/>
                  </a:lnTo>
                  <a:lnTo>
                    <a:pt x="3034552" y="1738595"/>
                  </a:lnTo>
                  <a:lnTo>
                    <a:pt x="2505214" y="1738595"/>
                  </a:lnTo>
                  <a:lnTo>
                    <a:pt x="2505214" y="1706656"/>
                  </a:lnTo>
                  <a:lnTo>
                    <a:pt x="2345507" y="1706656"/>
                  </a:lnTo>
                  <a:lnTo>
                    <a:pt x="2345507" y="1679270"/>
                  </a:lnTo>
                  <a:lnTo>
                    <a:pt x="2062587" y="1679270"/>
                  </a:lnTo>
                  <a:lnTo>
                    <a:pt x="2062587" y="1642767"/>
                  </a:lnTo>
                  <a:lnTo>
                    <a:pt x="1852671" y="1642767"/>
                  </a:lnTo>
                  <a:lnTo>
                    <a:pt x="1852671" y="1610819"/>
                  </a:lnTo>
                  <a:lnTo>
                    <a:pt x="1674704" y="1610819"/>
                  </a:lnTo>
                  <a:lnTo>
                    <a:pt x="1674704" y="1556065"/>
                  </a:lnTo>
                  <a:lnTo>
                    <a:pt x="1565188" y="1556065"/>
                  </a:lnTo>
                  <a:lnTo>
                    <a:pt x="1565188" y="1487614"/>
                  </a:lnTo>
                  <a:lnTo>
                    <a:pt x="1473923" y="1487614"/>
                  </a:lnTo>
                  <a:lnTo>
                    <a:pt x="1473923" y="1441987"/>
                  </a:lnTo>
                  <a:lnTo>
                    <a:pt x="1382659" y="1441987"/>
                  </a:lnTo>
                  <a:lnTo>
                    <a:pt x="1382659" y="1400912"/>
                  </a:lnTo>
                  <a:lnTo>
                    <a:pt x="1295956" y="1400912"/>
                  </a:lnTo>
                  <a:lnTo>
                    <a:pt x="1295956" y="1364410"/>
                  </a:lnTo>
                  <a:lnTo>
                    <a:pt x="1245766" y="1364410"/>
                  </a:lnTo>
                  <a:lnTo>
                    <a:pt x="1245766" y="1323336"/>
                  </a:lnTo>
                  <a:lnTo>
                    <a:pt x="1159064" y="1323336"/>
                  </a:lnTo>
                  <a:lnTo>
                    <a:pt x="1159064" y="1177318"/>
                  </a:lnTo>
                  <a:lnTo>
                    <a:pt x="1022162" y="1177318"/>
                  </a:lnTo>
                  <a:lnTo>
                    <a:pt x="1022162" y="1131681"/>
                  </a:lnTo>
                  <a:lnTo>
                    <a:pt x="949157" y="1131681"/>
                  </a:lnTo>
                  <a:lnTo>
                    <a:pt x="949157" y="1067802"/>
                  </a:lnTo>
                  <a:lnTo>
                    <a:pt x="871581" y="1067802"/>
                  </a:lnTo>
                  <a:lnTo>
                    <a:pt x="871581" y="1003913"/>
                  </a:lnTo>
                  <a:lnTo>
                    <a:pt x="812255" y="1003913"/>
                  </a:lnTo>
                  <a:lnTo>
                    <a:pt x="812255" y="935462"/>
                  </a:lnTo>
                  <a:lnTo>
                    <a:pt x="711865" y="935462"/>
                  </a:lnTo>
                  <a:lnTo>
                    <a:pt x="711865" y="798567"/>
                  </a:lnTo>
                  <a:lnTo>
                    <a:pt x="666233" y="798567"/>
                  </a:lnTo>
                  <a:lnTo>
                    <a:pt x="666233" y="670796"/>
                  </a:lnTo>
                  <a:lnTo>
                    <a:pt x="611474" y="670796"/>
                  </a:lnTo>
                  <a:lnTo>
                    <a:pt x="611474" y="625164"/>
                  </a:lnTo>
                  <a:lnTo>
                    <a:pt x="501956" y="625164"/>
                  </a:lnTo>
                  <a:lnTo>
                    <a:pt x="501956" y="501957"/>
                  </a:lnTo>
                  <a:lnTo>
                    <a:pt x="419817" y="501957"/>
                  </a:lnTo>
                  <a:lnTo>
                    <a:pt x="419817" y="383312"/>
                  </a:lnTo>
                  <a:lnTo>
                    <a:pt x="342243" y="383312"/>
                  </a:lnTo>
                  <a:lnTo>
                    <a:pt x="342243" y="310300"/>
                  </a:lnTo>
                  <a:lnTo>
                    <a:pt x="241851" y="310300"/>
                  </a:lnTo>
                  <a:lnTo>
                    <a:pt x="241851" y="264668"/>
                  </a:lnTo>
                  <a:lnTo>
                    <a:pt x="127771" y="264668"/>
                  </a:lnTo>
                  <a:lnTo>
                    <a:pt x="127771" y="282921"/>
                  </a:lnTo>
                  <a:lnTo>
                    <a:pt x="118644" y="282921"/>
                  </a:lnTo>
                  <a:lnTo>
                    <a:pt x="118644" y="136897"/>
                  </a:lnTo>
                  <a:lnTo>
                    <a:pt x="73012" y="136897"/>
                  </a:lnTo>
                  <a:lnTo>
                    <a:pt x="73012" y="63885"/>
                  </a:lnTo>
                  <a:lnTo>
                    <a:pt x="0" y="63885"/>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 name="Freeform: Shape 39">
              <a:extLst>
                <a:ext uri="{FF2B5EF4-FFF2-40B4-BE49-F238E27FC236}">
                  <a16:creationId xmlns:a16="http://schemas.microsoft.com/office/drawing/2014/main" id="{23626C44-F118-4F92-AE90-473CD3BA88D2}"/>
                </a:ext>
              </a:extLst>
            </p:cNvPr>
            <p:cNvSpPr/>
            <p:nvPr/>
          </p:nvSpPr>
          <p:spPr>
            <a:xfrm>
              <a:off x="1439966" y="2729086"/>
              <a:ext cx="110613" cy="9218"/>
            </a:xfrm>
            <a:custGeom>
              <a:avLst/>
              <a:gdLst>
                <a:gd name="connsiteX0" fmla="*/ 118644 w 110612"/>
                <a:gd name="connsiteY0" fmla="*/ 0 h 0"/>
                <a:gd name="connsiteX1" fmla="*/ 0 w 110612"/>
                <a:gd name="connsiteY1" fmla="*/ 0 h 0"/>
              </a:gdLst>
              <a:ahLst/>
              <a:cxnLst>
                <a:cxn ang="0">
                  <a:pos x="connsiteX0" y="connsiteY0"/>
                </a:cxn>
                <a:cxn ang="0">
                  <a:pos x="connsiteX1" y="connsiteY1"/>
                </a:cxn>
              </a:cxnLst>
              <a:rect l="l" t="t" r="r" b="b"/>
              <a:pathLst>
                <a:path w="110612">
                  <a:moveTo>
                    <a:pt x="118644" y="0"/>
                  </a:move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 name="Freeform: Shape 55">
              <a:extLst>
                <a:ext uri="{FF2B5EF4-FFF2-40B4-BE49-F238E27FC236}">
                  <a16:creationId xmlns:a16="http://schemas.microsoft.com/office/drawing/2014/main" id="{E67A9DFD-96C9-4048-B8AA-F7A66CF547BC}"/>
                </a:ext>
              </a:extLst>
            </p:cNvPr>
            <p:cNvSpPr/>
            <p:nvPr/>
          </p:nvSpPr>
          <p:spPr>
            <a:xfrm>
              <a:off x="2115873" y="3286349"/>
              <a:ext cx="9218" cy="101395"/>
            </a:xfrm>
            <a:custGeom>
              <a:avLst/>
              <a:gdLst>
                <a:gd name="connsiteX0" fmla="*/ 0 w 0"/>
                <a:gd name="connsiteY0" fmla="*/ 0 h 101395"/>
                <a:gd name="connsiteX1" fmla="*/ 0 w 0"/>
                <a:gd name="connsiteY1" fmla="*/ 104516 h 101395"/>
              </a:gdLst>
              <a:ahLst/>
              <a:cxnLst>
                <a:cxn ang="0">
                  <a:pos x="connsiteX0" y="connsiteY0"/>
                </a:cxn>
                <a:cxn ang="0">
                  <a:pos x="connsiteX1" y="connsiteY1"/>
                </a:cxn>
              </a:cxnLst>
              <a:rect l="l" t="t" r="r" b="b"/>
              <a:pathLst>
                <a:path h="101395">
                  <a:moveTo>
                    <a:pt x="0" y="0"/>
                  </a:moveTo>
                  <a:lnTo>
                    <a:pt x="0" y="104516"/>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 name="Freeform: Shape 56">
              <a:extLst>
                <a:ext uri="{FF2B5EF4-FFF2-40B4-BE49-F238E27FC236}">
                  <a16:creationId xmlns:a16="http://schemas.microsoft.com/office/drawing/2014/main" id="{637392DD-521A-41D0-8C2B-5A152F7B9ECD}"/>
                </a:ext>
              </a:extLst>
            </p:cNvPr>
            <p:cNvSpPr/>
            <p:nvPr/>
          </p:nvSpPr>
          <p:spPr>
            <a:xfrm>
              <a:off x="2466150" y="3747241"/>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FB7DE501-A970-4042-B7E1-B6D38DE1363E}"/>
                </a:ext>
              </a:extLst>
            </p:cNvPr>
            <p:cNvSpPr/>
            <p:nvPr/>
          </p:nvSpPr>
          <p:spPr>
            <a:xfrm>
              <a:off x="2521456"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4192036E-2484-4074-8B26-3DC4F8B0CFA0}"/>
                </a:ext>
              </a:extLst>
            </p:cNvPr>
            <p:cNvSpPr/>
            <p:nvPr/>
          </p:nvSpPr>
          <p:spPr>
            <a:xfrm>
              <a:off x="2539892"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06DF8912-A50A-4654-8235-05DAAC52B921}"/>
                </a:ext>
              </a:extLst>
            </p:cNvPr>
            <p:cNvSpPr/>
            <p:nvPr/>
          </p:nvSpPr>
          <p:spPr>
            <a:xfrm>
              <a:off x="2632069"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5586F60C-CE8B-404A-9D09-1928C6AC564C}"/>
                </a:ext>
              </a:extLst>
            </p:cNvPr>
            <p:cNvSpPr/>
            <p:nvPr/>
          </p:nvSpPr>
          <p:spPr>
            <a:xfrm>
              <a:off x="2668940"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8" name="Freeform: Shape 287">
              <a:extLst>
                <a:ext uri="{FF2B5EF4-FFF2-40B4-BE49-F238E27FC236}">
                  <a16:creationId xmlns:a16="http://schemas.microsoft.com/office/drawing/2014/main" id="{7FE057C9-336E-4C06-A0A0-3D80E84CA29E}"/>
                </a:ext>
              </a:extLst>
            </p:cNvPr>
            <p:cNvSpPr/>
            <p:nvPr/>
          </p:nvSpPr>
          <p:spPr>
            <a:xfrm>
              <a:off x="2834859" y="404220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7ED67D1C-2199-4A0D-A81F-52D649C375F2}"/>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D6E07F5A-5EB0-4A79-A0C2-22399EE6E348}"/>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FF0E994F-11BB-47CF-9F78-46246752350A}"/>
                </a:ext>
              </a:extLst>
            </p:cNvPr>
            <p:cNvSpPr/>
            <p:nvPr/>
          </p:nvSpPr>
          <p:spPr>
            <a:xfrm>
              <a:off x="2927037"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A4136A53-0BDC-4856-9437-B7647DBF0DD0}"/>
                </a:ext>
              </a:extLst>
            </p:cNvPr>
            <p:cNvSpPr/>
            <p:nvPr/>
          </p:nvSpPr>
          <p:spPr>
            <a:xfrm>
              <a:off x="303765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5D55DC85-0638-44CE-B3E5-7857746741F0}"/>
                </a:ext>
              </a:extLst>
            </p:cNvPr>
            <p:cNvSpPr/>
            <p:nvPr/>
          </p:nvSpPr>
          <p:spPr>
            <a:xfrm>
              <a:off x="307452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EC86BC01-463D-4010-86FC-C6B378E4ED65}"/>
                </a:ext>
              </a:extLst>
            </p:cNvPr>
            <p:cNvSpPr/>
            <p:nvPr/>
          </p:nvSpPr>
          <p:spPr>
            <a:xfrm>
              <a:off x="316669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7B95C39C-EBC6-466A-A3FE-10C9A122968A}"/>
                </a:ext>
              </a:extLst>
            </p:cNvPr>
            <p:cNvSpPr/>
            <p:nvPr/>
          </p:nvSpPr>
          <p:spPr>
            <a:xfrm>
              <a:off x="320357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673C92AA-62B9-46FE-A436-279CA3178E80}"/>
                </a:ext>
              </a:extLst>
            </p:cNvPr>
            <p:cNvSpPr/>
            <p:nvPr/>
          </p:nvSpPr>
          <p:spPr>
            <a:xfrm>
              <a:off x="3277320"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37D928C9-94BA-4490-AEC7-3426996D7D7D}"/>
                </a:ext>
              </a:extLst>
            </p:cNvPr>
            <p:cNvSpPr/>
            <p:nvPr/>
          </p:nvSpPr>
          <p:spPr>
            <a:xfrm>
              <a:off x="3406368"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6172CF75-8DC6-4E40-9BEA-F4A081F94A69}"/>
                </a:ext>
              </a:extLst>
            </p:cNvPr>
            <p:cNvSpPr/>
            <p:nvPr/>
          </p:nvSpPr>
          <p:spPr>
            <a:xfrm>
              <a:off x="3590723" y="431874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651DC7F7-3A0F-4D31-AE07-3A7F0B58A9AB}"/>
                </a:ext>
              </a:extLst>
            </p:cNvPr>
            <p:cNvSpPr/>
            <p:nvPr/>
          </p:nvSpPr>
          <p:spPr>
            <a:xfrm>
              <a:off x="3627594"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6AC5B1F2-9205-4749-8B04-675BD2643716}"/>
                </a:ext>
              </a:extLst>
            </p:cNvPr>
            <p:cNvSpPr/>
            <p:nvPr/>
          </p:nvSpPr>
          <p:spPr>
            <a:xfrm>
              <a:off x="3664465"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60722BBC-A7CE-4C0B-94A6-D3EE63A88E54}"/>
                </a:ext>
              </a:extLst>
            </p:cNvPr>
            <p:cNvSpPr/>
            <p:nvPr/>
          </p:nvSpPr>
          <p:spPr>
            <a:xfrm>
              <a:off x="3701336"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430286C5-6A26-400B-BBFE-82889ED0384C}"/>
                </a:ext>
              </a:extLst>
            </p:cNvPr>
            <p:cNvSpPr/>
            <p:nvPr/>
          </p:nvSpPr>
          <p:spPr>
            <a:xfrm>
              <a:off x="3738207"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15F3C37C-A084-469C-9086-352FE8C7D3AE}"/>
                </a:ext>
              </a:extLst>
            </p:cNvPr>
            <p:cNvSpPr/>
            <p:nvPr/>
          </p:nvSpPr>
          <p:spPr>
            <a:xfrm>
              <a:off x="4033175" y="4392482"/>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4C1D3A03-E5A9-4682-8A37-C15CC0C9C66F}"/>
                </a:ext>
              </a:extLst>
            </p:cNvPr>
            <p:cNvSpPr/>
            <p:nvPr/>
          </p:nvSpPr>
          <p:spPr>
            <a:xfrm>
              <a:off x="4180659"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A911ACFE-5D2B-4FEF-96E1-7B2ED715D8D3}"/>
                </a:ext>
              </a:extLst>
            </p:cNvPr>
            <p:cNvSpPr/>
            <p:nvPr/>
          </p:nvSpPr>
          <p:spPr>
            <a:xfrm>
              <a:off x="4217530"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32CA028A-4815-4F94-BE2D-E81889DCA379}"/>
                </a:ext>
              </a:extLst>
            </p:cNvPr>
            <p:cNvSpPr/>
            <p:nvPr/>
          </p:nvSpPr>
          <p:spPr>
            <a:xfrm>
              <a:off x="4291272"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5C5E9204-90A7-4965-84A6-AC03E8FA4A43}"/>
                </a:ext>
              </a:extLst>
            </p:cNvPr>
            <p:cNvSpPr/>
            <p:nvPr/>
          </p:nvSpPr>
          <p:spPr>
            <a:xfrm>
              <a:off x="432814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30FFFD73-1286-4BB4-9D92-3CE65392C265}"/>
                </a:ext>
              </a:extLst>
            </p:cNvPr>
            <p:cNvSpPr/>
            <p:nvPr/>
          </p:nvSpPr>
          <p:spPr>
            <a:xfrm>
              <a:off x="453093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BB0868B0-A6AF-4850-8258-475523AD6B1D}"/>
                </a:ext>
              </a:extLst>
            </p:cNvPr>
            <p:cNvSpPr/>
            <p:nvPr/>
          </p:nvSpPr>
          <p:spPr>
            <a:xfrm>
              <a:off x="4567804"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1119683D-6B3F-4222-BE85-9061B52FB4B0}"/>
                </a:ext>
              </a:extLst>
            </p:cNvPr>
            <p:cNvSpPr/>
            <p:nvPr/>
          </p:nvSpPr>
          <p:spPr>
            <a:xfrm>
              <a:off x="46231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6710DEC-6967-414C-A964-E723460B3928}"/>
                </a:ext>
              </a:extLst>
            </p:cNvPr>
            <p:cNvSpPr/>
            <p:nvPr/>
          </p:nvSpPr>
          <p:spPr>
            <a:xfrm>
              <a:off x="465999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B6841A55-9B6A-482D-BD6E-8124EB306286}"/>
                </a:ext>
              </a:extLst>
            </p:cNvPr>
            <p:cNvSpPr/>
            <p:nvPr/>
          </p:nvSpPr>
          <p:spPr>
            <a:xfrm>
              <a:off x="478903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E501ABC3-AEEB-45B9-B65E-9AE89B44390F}"/>
                </a:ext>
              </a:extLst>
            </p:cNvPr>
            <p:cNvSpPr/>
            <p:nvPr/>
          </p:nvSpPr>
          <p:spPr>
            <a:xfrm>
              <a:off x="48259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5" name="Freeform: Shape 314">
              <a:extLst>
                <a:ext uri="{FF2B5EF4-FFF2-40B4-BE49-F238E27FC236}">
                  <a16:creationId xmlns:a16="http://schemas.microsoft.com/office/drawing/2014/main" id="{904BB6DD-5251-4E7B-9FFB-88EC01D67F4A}"/>
                </a:ext>
              </a:extLst>
            </p:cNvPr>
            <p:cNvSpPr/>
            <p:nvPr/>
          </p:nvSpPr>
          <p:spPr>
            <a:xfrm>
              <a:off x="486278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6" name="Freeform: Shape 315">
              <a:extLst>
                <a:ext uri="{FF2B5EF4-FFF2-40B4-BE49-F238E27FC236}">
                  <a16:creationId xmlns:a16="http://schemas.microsoft.com/office/drawing/2014/main" id="{1E9543A2-0EF9-4124-9B47-031DC8FAF03F}"/>
                </a:ext>
              </a:extLst>
            </p:cNvPr>
            <p:cNvSpPr/>
            <p:nvPr/>
          </p:nvSpPr>
          <p:spPr>
            <a:xfrm>
              <a:off x="5010265"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7" name="Freeform: Shape 316">
              <a:extLst>
                <a:ext uri="{FF2B5EF4-FFF2-40B4-BE49-F238E27FC236}">
                  <a16:creationId xmlns:a16="http://schemas.microsoft.com/office/drawing/2014/main" id="{05514BC0-86D5-41E5-BDFE-5D3EC15A7AE4}"/>
                </a:ext>
              </a:extLst>
            </p:cNvPr>
            <p:cNvSpPr/>
            <p:nvPr/>
          </p:nvSpPr>
          <p:spPr>
            <a:xfrm>
              <a:off x="5047136"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8" name="Freeform: Shape 317">
              <a:extLst>
                <a:ext uri="{FF2B5EF4-FFF2-40B4-BE49-F238E27FC236}">
                  <a16:creationId xmlns:a16="http://schemas.microsoft.com/office/drawing/2014/main" id="{C0E50F92-9563-4F3F-A43B-4F35BD93DB6C}"/>
                </a:ext>
              </a:extLst>
            </p:cNvPr>
            <p:cNvSpPr/>
            <p:nvPr/>
          </p:nvSpPr>
          <p:spPr>
            <a:xfrm>
              <a:off x="5120878"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631AFD57-E33B-4776-AB98-F5CDE8551702}"/>
                </a:ext>
              </a:extLst>
            </p:cNvPr>
            <p:cNvSpPr/>
            <p:nvPr/>
          </p:nvSpPr>
          <p:spPr>
            <a:xfrm>
              <a:off x="515774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2" name="Freeform: Shape 1201">
              <a:extLst>
                <a:ext uri="{FF2B5EF4-FFF2-40B4-BE49-F238E27FC236}">
                  <a16:creationId xmlns:a16="http://schemas.microsoft.com/office/drawing/2014/main" id="{94F9762D-9667-4A63-BA77-9EA94D3DEB55}"/>
                </a:ext>
              </a:extLst>
            </p:cNvPr>
            <p:cNvSpPr/>
            <p:nvPr/>
          </p:nvSpPr>
          <p:spPr>
            <a:xfrm>
              <a:off x="519462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3" name="Freeform: Shape 1202">
              <a:extLst>
                <a:ext uri="{FF2B5EF4-FFF2-40B4-BE49-F238E27FC236}">
                  <a16:creationId xmlns:a16="http://schemas.microsoft.com/office/drawing/2014/main" id="{77F2FB48-4942-4C94-9F8F-27445761FC5C}"/>
                </a:ext>
              </a:extLst>
            </p:cNvPr>
            <p:cNvSpPr/>
            <p:nvPr/>
          </p:nvSpPr>
          <p:spPr>
            <a:xfrm>
              <a:off x="5249926"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4" name="Freeform: Shape 1203">
              <a:extLst>
                <a:ext uri="{FF2B5EF4-FFF2-40B4-BE49-F238E27FC236}">
                  <a16:creationId xmlns:a16="http://schemas.microsoft.com/office/drawing/2014/main" id="{C55AB5AB-DC82-42B1-BA49-60A77623B0B9}"/>
                </a:ext>
              </a:extLst>
            </p:cNvPr>
            <p:cNvSpPr/>
            <p:nvPr/>
          </p:nvSpPr>
          <p:spPr>
            <a:xfrm>
              <a:off x="528679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5" name="Freeform: Shape 1204">
              <a:extLst>
                <a:ext uri="{FF2B5EF4-FFF2-40B4-BE49-F238E27FC236}">
                  <a16:creationId xmlns:a16="http://schemas.microsoft.com/office/drawing/2014/main" id="{06487574-3957-4ADF-91FB-A2325C82B265}"/>
                </a:ext>
              </a:extLst>
            </p:cNvPr>
            <p:cNvSpPr/>
            <p:nvPr/>
          </p:nvSpPr>
          <p:spPr>
            <a:xfrm>
              <a:off x="532366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6" name="Freeform: Shape 1205">
              <a:extLst>
                <a:ext uri="{FF2B5EF4-FFF2-40B4-BE49-F238E27FC236}">
                  <a16:creationId xmlns:a16="http://schemas.microsoft.com/office/drawing/2014/main" id="{4784448D-D812-4432-93DF-1107D60D7DB3}"/>
                </a:ext>
              </a:extLst>
            </p:cNvPr>
            <p:cNvSpPr/>
            <p:nvPr/>
          </p:nvSpPr>
          <p:spPr>
            <a:xfrm>
              <a:off x="536053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7" name="Freeform: Shape 1206">
              <a:extLst>
                <a:ext uri="{FF2B5EF4-FFF2-40B4-BE49-F238E27FC236}">
                  <a16:creationId xmlns:a16="http://schemas.microsoft.com/office/drawing/2014/main" id="{5F79E25A-3E08-42A2-A8FA-742DCC861EBA}"/>
                </a:ext>
              </a:extLst>
            </p:cNvPr>
            <p:cNvSpPr/>
            <p:nvPr/>
          </p:nvSpPr>
          <p:spPr>
            <a:xfrm>
              <a:off x="548958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8" name="Freeform: Shape 1207">
              <a:extLst>
                <a:ext uri="{FF2B5EF4-FFF2-40B4-BE49-F238E27FC236}">
                  <a16:creationId xmlns:a16="http://schemas.microsoft.com/office/drawing/2014/main" id="{427FF1CC-7A0E-43B9-A6AF-9B974A24B99A}"/>
                </a:ext>
              </a:extLst>
            </p:cNvPr>
            <p:cNvSpPr/>
            <p:nvPr/>
          </p:nvSpPr>
          <p:spPr>
            <a:xfrm>
              <a:off x="552645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9" name="Freeform: Shape 1208">
              <a:extLst>
                <a:ext uri="{FF2B5EF4-FFF2-40B4-BE49-F238E27FC236}">
                  <a16:creationId xmlns:a16="http://schemas.microsoft.com/office/drawing/2014/main" id="{1C8785C4-B12B-4F39-846B-5807AF2C36C6}"/>
                </a:ext>
              </a:extLst>
            </p:cNvPr>
            <p:cNvSpPr/>
            <p:nvPr/>
          </p:nvSpPr>
          <p:spPr>
            <a:xfrm>
              <a:off x="556332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0" name="Freeform: Shape 1209">
              <a:extLst>
                <a:ext uri="{FF2B5EF4-FFF2-40B4-BE49-F238E27FC236}">
                  <a16:creationId xmlns:a16="http://schemas.microsoft.com/office/drawing/2014/main" id="{C74F74D7-C8D0-42AB-BC61-B746452614C5}"/>
                </a:ext>
              </a:extLst>
            </p:cNvPr>
            <p:cNvSpPr/>
            <p:nvPr/>
          </p:nvSpPr>
          <p:spPr>
            <a:xfrm>
              <a:off x="5839862"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1" name="Freeform: Shape 1210">
              <a:extLst>
                <a:ext uri="{FF2B5EF4-FFF2-40B4-BE49-F238E27FC236}">
                  <a16:creationId xmlns:a16="http://schemas.microsoft.com/office/drawing/2014/main" id="{DAFC24DC-EA33-4776-9A63-1CAB94B40202}"/>
                </a:ext>
              </a:extLst>
            </p:cNvPr>
            <p:cNvSpPr/>
            <p:nvPr/>
          </p:nvSpPr>
          <p:spPr>
            <a:xfrm>
              <a:off x="5876733"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2" name="Freeform: Shape 1211">
              <a:extLst>
                <a:ext uri="{FF2B5EF4-FFF2-40B4-BE49-F238E27FC236}">
                  <a16:creationId xmlns:a16="http://schemas.microsoft.com/office/drawing/2014/main" id="{FDE28AE7-DD69-4742-83DC-E4215CF6D8C5}"/>
                </a:ext>
              </a:extLst>
            </p:cNvPr>
            <p:cNvSpPr/>
            <p:nvPr/>
          </p:nvSpPr>
          <p:spPr>
            <a:xfrm>
              <a:off x="5913604"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3" name="Freeform: Shape 1212">
              <a:extLst>
                <a:ext uri="{FF2B5EF4-FFF2-40B4-BE49-F238E27FC236}">
                  <a16:creationId xmlns:a16="http://schemas.microsoft.com/office/drawing/2014/main" id="{4162CEAD-2C80-455E-A468-6CAE94923F7D}"/>
                </a:ext>
              </a:extLst>
            </p:cNvPr>
            <p:cNvSpPr/>
            <p:nvPr/>
          </p:nvSpPr>
          <p:spPr>
            <a:xfrm>
              <a:off x="6300758"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4" name="Freeform: Shape 1213">
              <a:extLst>
                <a:ext uri="{FF2B5EF4-FFF2-40B4-BE49-F238E27FC236}">
                  <a16:creationId xmlns:a16="http://schemas.microsoft.com/office/drawing/2014/main" id="{5F425BC9-6982-4634-B057-426EC2597E43}"/>
                </a:ext>
              </a:extLst>
            </p:cNvPr>
            <p:cNvSpPr/>
            <p:nvPr/>
          </p:nvSpPr>
          <p:spPr>
            <a:xfrm>
              <a:off x="6337629"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5" name="Freeform: Shape 1214">
              <a:extLst>
                <a:ext uri="{FF2B5EF4-FFF2-40B4-BE49-F238E27FC236}">
                  <a16:creationId xmlns:a16="http://schemas.microsoft.com/office/drawing/2014/main" id="{065CE59D-9BD4-483C-A6D7-51911B296CF7}"/>
                </a:ext>
              </a:extLst>
            </p:cNvPr>
            <p:cNvSpPr/>
            <p:nvPr/>
          </p:nvSpPr>
          <p:spPr>
            <a:xfrm>
              <a:off x="6392935"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E4D6D11-455F-45ED-BF28-43ABFB530F44}"/>
                </a:ext>
              </a:extLst>
            </p:cNvPr>
            <p:cNvSpPr/>
            <p:nvPr/>
          </p:nvSpPr>
          <p:spPr>
            <a:xfrm>
              <a:off x="6429806"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105694C9-27A6-42A4-9B11-1D6AC900072D}"/>
                </a:ext>
              </a:extLst>
            </p:cNvPr>
            <p:cNvSpPr/>
            <p:nvPr/>
          </p:nvSpPr>
          <p:spPr>
            <a:xfrm>
              <a:off x="6632597"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7" name="Freeform: Shape 1026">
              <a:extLst>
                <a:ext uri="{FF2B5EF4-FFF2-40B4-BE49-F238E27FC236}">
                  <a16:creationId xmlns:a16="http://schemas.microsoft.com/office/drawing/2014/main" id="{A3F5783A-4569-4C5B-B215-0500F39AE34E}"/>
                </a:ext>
              </a:extLst>
            </p:cNvPr>
            <p:cNvSpPr/>
            <p:nvPr/>
          </p:nvSpPr>
          <p:spPr>
            <a:xfrm>
              <a:off x="6706339"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8" name="Freeform: Shape 1117">
              <a:extLst>
                <a:ext uri="{FF2B5EF4-FFF2-40B4-BE49-F238E27FC236}">
                  <a16:creationId xmlns:a16="http://schemas.microsoft.com/office/drawing/2014/main" id="{55BC031D-9E2A-42CD-8594-4DDD2821CE2F}"/>
                </a:ext>
              </a:extLst>
            </p:cNvPr>
            <p:cNvSpPr/>
            <p:nvPr/>
          </p:nvSpPr>
          <p:spPr>
            <a:xfrm>
              <a:off x="6743210"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9" name="Freeform: Shape 1118">
              <a:extLst>
                <a:ext uri="{FF2B5EF4-FFF2-40B4-BE49-F238E27FC236}">
                  <a16:creationId xmlns:a16="http://schemas.microsoft.com/office/drawing/2014/main" id="{02C0BC86-9D59-45D8-BE7B-6CF106639F42}"/>
                </a:ext>
              </a:extLst>
            </p:cNvPr>
            <p:cNvSpPr/>
            <p:nvPr/>
          </p:nvSpPr>
          <p:spPr>
            <a:xfrm>
              <a:off x="690912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6" name="Freeform: Shape 1215">
              <a:extLst>
                <a:ext uri="{FF2B5EF4-FFF2-40B4-BE49-F238E27FC236}">
                  <a16:creationId xmlns:a16="http://schemas.microsoft.com/office/drawing/2014/main" id="{EFA35F1B-ED3A-4449-9881-B70EF0AF3AF7}"/>
                </a:ext>
              </a:extLst>
            </p:cNvPr>
            <p:cNvSpPr/>
            <p:nvPr/>
          </p:nvSpPr>
          <p:spPr>
            <a:xfrm>
              <a:off x="6964435"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7" name="Freeform: Shape 1216">
              <a:extLst>
                <a:ext uri="{FF2B5EF4-FFF2-40B4-BE49-F238E27FC236}">
                  <a16:creationId xmlns:a16="http://schemas.microsoft.com/office/drawing/2014/main" id="{B6653830-EA05-42EC-83B2-8E6F92EBD2F9}"/>
                </a:ext>
              </a:extLst>
            </p:cNvPr>
            <p:cNvSpPr/>
            <p:nvPr/>
          </p:nvSpPr>
          <p:spPr>
            <a:xfrm>
              <a:off x="70013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8" name="Freeform: Shape 1217">
              <a:extLst>
                <a:ext uri="{FF2B5EF4-FFF2-40B4-BE49-F238E27FC236}">
                  <a16:creationId xmlns:a16="http://schemas.microsoft.com/office/drawing/2014/main" id="{AF6309B2-BA80-4CB5-9541-5D40026E5CA1}"/>
                </a:ext>
              </a:extLst>
            </p:cNvPr>
            <p:cNvSpPr/>
            <p:nvPr/>
          </p:nvSpPr>
          <p:spPr>
            <a:xfrm>
              <a:off x="714879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9" name="Freeform: Shape 1218">
              <a:extLst>
                <a:ext uri="{FF2B5EF4-FFF2-40B4-BE49-F238E27FC236}">
                  <a16:creationId xmlns:a16="http://schemas.microsoft.com/office/drawing/2014/main" id="{B5F516B3-7B81-4AFC-8DB5-5D71B4A7448E}"/>
                </a:ext>
              </a:extLst>
            </p:cNvPr>
            <p:cNvSpPr/>
            <p:nvPr/>
          </p:nvSpPr>
          <p:spPr>
            <a:xfrm>
              <a:off x="718566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0" name="Freeform: Shape 1219">
              <a:extLst>
                <a:ext uri="{FF2B5EF4-FFF2-40B4-BE49-F238E27FC236}">
                  <a16:creationId xmlns:a16="http://schemas.microsoft.com/office/drawing/2014/main" id="{E67C9807-9722-4085-9C3A-920A0608EF45}"/>
                </a:ext>
              </a:extLst>
            </p:cNvPr>
            <p:cNvSpPr/>
            <p:nvPr/>
          </p:nvSpPr>
          <p:spPr>
            <a:xfrm>
              <a:off x="727783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1" name="Freeform: Shape 1220">
              <a:extLst>
                <a:ext uri="{FF2B5EF4-FFF2-40B4-BE49-F238E27FC236}">
                  <a16:creationId xmlns:a16="http://schemas.microsoft.com/office/drawing/2014/main" id="{219F8AF0-85F7-4A5A-A3E1-2FACD3BA57FC}"/>
                </a:ext>
              </a:extLst>
            </p:cNvPr>
            <p:cNvSpPr/>
            <p:nvPr/>
          </p:nvSpPr>
          <p:spPr>
            <a:xfrm>
              <a:off x="731471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2" name="Freeform: Shape 1221">
              <a:extLst>
                <a:ext uri="{FF2B5EF4-FFF2-40B4-BE49-F238E27FC236}">
                  <a16:creationId xmlns:a16="http://schemas.microsoft.com/office/drawing/2014/main" id="{9DD2FAC5-BAB3-4CC1-926F-973006A1D695}"/>
                </a:ext>
              </a:extLst>
            </p:cNvPr>
            <p:cNvSpPr/>
            <p:nvPr/>
          </p:nvSpPr>
          <p:spPr>
            <a:xfrm>
              <a:off x="735158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3" name="Freeform: Shape 1222">
              <a:extLst>
                <a:ext uri="{FF2B5EF4-FFF2-40B4-BE49-F238E27FC236}">
                  <a16:creationId xmlns:a16="http://schemas.microsoft.com/office/drawing/2014/main" id="{041690AA-502F-4B65-A054-B5B20D3D5D9F}"/>
                </a:ext>
              </a:extLst>
            </p:cNvPr>
            <p:cNvSpPr/>
            <p:nvPr/>
          </p:nvSpPr>
          <p:spPr>
            <a:xfrm>
              <a:off x="7406887"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4" name="Freeform: Shape 1223">
              <a:extLst>
                <a:ext uri="{FF2B5EF4-FFF2-40B4-BE49-F238E27FC236}">
                  <a16:creationId xmlns:a16="http://schemas.microsoft.com/office/drawing/2014/main" id="{4E1871AA-4A92-4E5A-A487-5C96293F6D6B}"/>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5" name="Freeform: Shape 1224">
              <a:extLst>
                <a:ext uri="{FF2B5EF4-FFF2-40B4-BE49-F238E27FC236}">
                  <a16:creationId xmlns:a16="http://schemas.microsoft.com/office/drawing/2014/main" id="{FFF91DE6-B1DF-4C9F-8DE1-B716734154F4}"/>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6" name="Freeform: Shape 1225">
              <a:extLst>
                <a:ext uri="{FF2B5EF4-FFF2-40B4-BE49-F238E27FC236}">
                  <a16:creationId xmlns:a16="http://schemas.microsoft.com/office/drawing/2014/main" id="{808D40DC-C19B-49E6-99F6-55BD150D507C}"/>
                </a:ext>
              </a:extLst>
            </p:cNvPr>
            <p:cNvSpPr/>
            <p:nvPr/>
          </p:nvSpPr>
          <p:spPr>
            <a:xfrm>
              <a:off x="75728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7" name="Freeform: Shape 1226">
              <a:extLst>
                <a:ext uri="{FF2B5EF4-FFF2-40B4-BE49-F238E27FC236}">
                  <a16:creationId xmlns:a16="http://schemas.microsoft.com/office/drawing/2014/main" id="{624B79BF-325F-4634-844D-4C081B1D7436}"/>
                </a:ext>
              </a:extLst>
            </p:cNvPr>
            <p:cNvSpPr/>
            <p:nvPr/>
          </p:nvSpPr>
          <p:spPr>
            <a:xfrm>
              <a:off x="7904645"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8" name="Freeform: Shape 1227">
              <a:extLst>
                <a:ext uri="{FF2B5EF4-FFF2-40B4-BE49-F238E27FC236}">
                  <a16:creationId xmlns:a16="http://schemas.microsoft.com/office/drawing/2014/main" id="{BC746D3A-167F-4A2B-8767-337E6A175B3F}"/>
                </a:ext>
              </a:extLst>
            </p:cNvPr>
            <p:cNvSpPr/>
            <p:nvPr/>
          </p:nvSpPr>
          <p:spPr>
            <a:xfrm>
              <a:off x="7941516"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9" name="Freeform: Shape 1228">
              <a:extLst>
                <a:ext uri="{FF2B5EF4-FFF2-40B4-BE49-F238E27FC236}">
                  <a16:creationId xmlns:a16="http://schemas.microsoft.com/office/drawing/2014/main" id="{A4B32D0D-C00F-469A-8909-E6FECDAE4A06}"/>
                </a:ext>
              </a:extLst>
            </p:cNvPr>
            <p:cNvSpPr/>
            <p:nvPr/>
          </p:nvSpPr>
          <p:spPr>
            <a:xfrm>
              <a:off x="7978387"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0" name="Freeform: Shape 1229">
              <a:extLst>
                <a:ext uri="{FF2B5EF4-FFF2-40B4-BE49-F238E27FC236}">
                  <a16:creationId xmlns:a16="http://schemas.microsoft.com/office/drawing/2014/main" id="{7DF83565-52A1-4582-B441-13B7B22641E8}"/>
                </a:ext>
              </a:extLst>
            </p:cNvPr>
            <p:cNvSpPr/>
            <p:nvPr/>
          </p:nvSpPr>
          <p:spPr>
            <a:xfrm>
              <a:off x="8015258"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1" name="Freeform: Shape 1230">
              <a:extLst>
                <a:ext uri="{FF2B5EF4-FFF2-40B4-BE49-F238E27FC236}">
                  <a16:creationId xmlns:a16="http://schemas.microsoft.com/office/drawing/2014/main" id="{AA2C5529-8DA3-479B-B91E-F3371DF1A170}"/>
                </a:ext>
              </a:extLst>
            </p:cNvPr>
            <p:cNvSpPr/>
            <p:nvPr/>
          </p:nvSpPr>
          <p:spPr>
            <a:xfrm>
              <a:off x="8070564"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2" name="Freeform: Shape 1231">
              <a:extLst>
                <a:ext uri="{FF2B5EF4-FFF2-40B4-BE49-F238E27FC236}">
                  <a16:creationId xmlns:a16="http://schemas.microsoft.com/office/drawing/2014/main" id="{03178025-D2F7-40E3-A4D4-A828B1582248}"/>
                </a:ext>
              </a:extLst>
            </p:cNvPr>
            <p:cNvSpPr/>
            <p:nvPr/>
          </p:nvSpPr>
          <p:spPr>
            <a:xfrm>
              <a:off x="8125871"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3" name="Freeform: Shape 1232">
              <a:extLst>
                <a:ext uri="{FF2B5EF4-FFF2-40B4-BE49-F238E27FC236}">
                  <a16:creationId xmlns:a16="http://schemas.microsoft.com/office/drawing/2014/main" id="{8C1585BD-8777-460B-A018-72B42A344711}"/>
                </a:ext>
              </a:extLst>
            </p:cNvPr>
            <p:cNvSpPr/>
            <p:nvPr/>
          </p:nvSpPr>
          <p:spPr>
            <a:xfrm>
              <a:off x="814430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4" name="Freeform: Shape 1233">
              <a:extLst>
                <a:ext uri="{FF2B5EF4-FFF2-40B4-BE49-F238E27FC236}">
                  <a16:creationId xmlns:a16="http://schemas.microsoft.com/office/drawing/2014/main" id="{B9C12503-DB1C-4EF5-9BB5-8985F556ABD7}"/>
                </a:ext>
              </a:extLst>
            </p:cNvPr>
            <p:cNvSpPr/>
            <p:nvPr/>
          </p:nvSpPr>
          <p:spPr>
            <a:xfrm>
              <a:off x="8605193"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5" name="Freeform: Shape 1234">
              <a:extLst>
                <a:ext uri="{FF2B5EF4-FFF2-40B4-BE49-F238E27FC236}">
                  <a16:creationId xmlns:a16="http://schemas.microsoft.com/office/drawing/2014/main" id="{C371BC2A-5963-4283-8908-E69DD8F858B1}"/>
                </a:ext>
              </a:extLst>
            </p:cNvPr>
            <p:cNvSpPr/>
            <p:nvPr/>
          </p:nvSpPr>
          <p:spPr>
            <a:xfrm>
              <a:off x="8642064"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6" name="Freeform: Shape 1235">
              <a:extLst>
                <a:ext uri="{FF2B5EF4-FFF2-40B4-BE49-F238E27FC236}">
                  <a16:creationId xmlns:a16="http://schemas.microsoft.com/office/drawing/2014/main" id="{07A25FF9-E20F-433C-B678-0D2ACF29CD3F}"/>
                </a:ext>
              </a:extLst>
            </p:cNvPr>
            <p:cNvSpPr/>
            <p:nvPr/>
          </p:nvSpPr>
          <p:spPr>
            <a:xfrm>
              <a:off x="8789548"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7" name="Freeform: Shape 1236">
              <a:extLst>
                <a:ext uri="{FF2B5EF4-FFF2-40B4-BE49-F238E27FC236}">
                  <a16:creationId xmlns:a16="http://schemas.microsoft.com/office/drawing/2014/main" id="{8CFDAEB2-2E6B-4E87-8778-30990DC1C00E}"/>
                </a:ext>
              </a:extLst>
            </p:cNvPr>
            <p:cNvSpPr/>
            <p:nvPr/>
          </p:nvSpPr>
          <p:spPr>
            <a:xfrm>
              <a:off x="908451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8" name="Freeform: Shape 1237">
              <a:extLst>
                <a:ext uri="{FF2B5EF4-FFF2-40B4-BE49-F238E27FC236}">
                  <a16:creationId xmlns:a16="http://schemas.microsoft.com/office/drawing/2014/main" id="{5645406D-2B2B-45B1-B60D-A9C18546E918}"/>
                </a:ext>
              </a:extLst>
            </p:cNvPr>
            <p:cNvSpPr/>
            <p:nvPr/>
          </p:nvSpPr>
          <p:spPr>
            <a:xfrm>
              <a:off x="9361048"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9" name="Freeform: Shape 1238">
              <a:extLst>
                <a:ext uri="{FF2B5EF4-FFF2-40B4-BE49-F238E27FC236}">
                  <a16:creationId xmlns:a16="http://schemas.microsoft.com/office/drawing/2014/main" id="{6334F8D0-0148-4BE2-B6E9-340DCCEF239C}"/>
                </a:ext>
              </a:extLst>
            </p:cNvPr>
            <p:cNvSpPr/>
            <p:nvPr/>
          </p:nvSpPr>
          <p:spPr>
            <a:xfrm>
              <a:off x="950853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0" name="Freeform: Shape 1239">
              <a:extLst>
                <a:ext uri="{FF2B5EF4-FFF2-40B4-BE49-F238E27FC236}">
                  <a16:creationId xmlns:a16="http://schemas.microsoft.com/office/drawing/2014/main" id="{47009EF8-60AF-4A4A-B4AB-73375958163E}"/>
                </a:ext>
              </a:extLst>
            </p:cNvPr>
            <p:cNvSpPr/>
            <p:nvPr/>
          </p:nvSpPr>
          <p:spPr>
            <a:xfrm>
              <a:off x="9545403"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1" name="Freeform: Shape 1240">
              <a:extLst>
                <a:ext uri="{FF2B5EF4-FFF2-40B4-BE49-F238E27FC236}">
                  <a16:creationId xmlns:a16="http://schemas.microsoft.com/office/drawing/2014/main" id="{7B47B4B0-AE81-49C3-85E0-E51E8028CBB6}"/>
                </a:ext>
              </a:extLst>
            </p:cNvPr>
            <p:cNvSpPr/>
            <p:nvPr/>
          </p:nvSpPr>
          <p:spPr>
            <a:xfrm>
              <a:off x="961914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2" name="Freeform: Shape 1241">
              <a:extLst>
                <a:ext uri="{FF2B5EF4-FFF2-40B4-BE49-F238E27FC236}">
                  <a16:creationId xmlns:a16="http://schemas.microsoft.com/office/drawing/2014/main" id="{2D30DEBA-D2A6-4A03-84E4-E5D68A76BE04}"/>
                </a:ext>
              </a:extLst>
            </p:cNvPr>
            <p:cNvSpPr/>
            <p:nvPr/>
          </p:nvSpPr>
          <p:spPr>
            <a:xfrm>
              <a:off x="987724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3" name="Freeform: Shape 1242">
              <a:extLst>
                <a:ext uri="{FF2B5EF4-FFF2-40B4-BE49-F238E27FC236}">
                  <a16:creationId xmlns:a16="http://schemas.microsoft.com/office/drawing/2014/main" id="{023E4D2B-6320-4ED8-B2C5-6FE7C9F8B905}"/>
                </a:ext>
              </a:extLst>
            </p:cNvPr>
            <p:cNvSpPr/>
            <p:nvPr/>
          </p:nvSpPr>
          <p:spPr>
            <a:xfrm>
              <a:off x="1055935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81" name="Group 380">
            <a:extLst>
              <a:ext uri="{FF2B5EF4-FFF2-40B4-BE49-F238E27FC236}">
                <a16:creationId xmlns:a16="http://schemas.microsoft.com/office/drawing/2014/main" id="{B8F1A527-BAD6-4740-BC3D-2DA929FF769F}"/>
              </a:ext>
            </a:extLst>
          </p:cNvPr>
          <p:cNvGrpSpPr/>
          <p:nvPr/>
        </p:nvGrpSpPr>
        <p:grpSpPr>
          <a:xfrm>
            <a:off x="1495952" y="2747749"/>
            <a:ext cx="6045841" cy="1493544"/>
            <a:chOff x="0" y="2273236"/>
            <a:chExt cx="9134717" cy="2310331"/>
          </a:xfrm>
        </p:grpSpPr>
        <p:sp>
          <p:nvSpPr>
            <p:cNvPr id="382" name="Freeform: Shape 381">
              <a:extLst>
                <a:ext uri="{FF2B5EF4-FFF2-40B4-BE49-F238E27FC236}">
                  <a16:creationId xmlns:a16="http://schemas.microsoft.com/office/drawing/2014/main" id="{909F8218-FB09-4FB6-8634-908F4DF54BEF}"/>
                </a:ext>
              </a:extLst>
            </p:cNvPr>
            <p:cNvSpPr/>
            <p:nvPr/>
          </p:nvSpPr>
          <p:spPr>
            <a:xfrm>
              <a:off x="0" y="2273236"/>
              <a:ext cx="9134717" cy="2255829"/>
            </a:xfrm>
            <a:custGeom>
              <a:avLst/>
              <a:gdLst>
                <a:gd name="connsiteX0" fmla="*/ 9141419 w 9134716"/>
                <a:gd name="connsiteY0" fmla="*/ 2256349 h 2255829"/>
                <a:gd name="connsiteX1" fmla="*/ 5281993 w 9134716"/>
                <a:gd name="connsiteY1" fmla="*/ 2256349 h 2255829"/>
                <a:gd name="connsiteX2" fmla="*/ 5281993 w 9134716"/>
                <a:gd name="connsiteY2" fmla="*/ 2196175 h 2255829"/>
                <a:gd name="connsiteX3" fmla="*/ 3399563 w 9134716"/>
                <a:gd name="connsiteY3" fmla="*/ 2196175 h 2255829"/>
                <a:gd name="connsiteX4" fmla="*/ 3399563 w 9134716"/>
                <a:gd name="connsiteY4" fmla="*/ 2161790 h 2255829"/>
                <a:gd name="connsiteX5" fmla="*/ 2853736 w 9134716"/>
                <a:gd name="connsiteY5" fmla="*/ 2161790 h 2255829"/>
                <a:gd name="connsiteX6" fmla="*/ 2853736 w 9134716"/>
                <a:gd name="connsiteY6" fmla="*/ 2118818 h 2255829"/>
                <a:gd name="connsiteX7" fmla="*/ 2617356 w 9134716"/>
                <a:gd name="connsiteY7" fmla="*/ 2118818 h 2255829"/>
                <a:gd name="connsiteX8" fmla="*/ 2617356 w 9134716"/>
                <a:gd name="connsiteY8" fmla="*/ 2075836 h 2255829"/>
                <a:gd name="connsiteX9" fmla="*/ 2385275 w 9134716"/>
                <a:gd name="connsiteY9" fmla="*/ 2075836 h 2255829"/>
                <a:gd name="connsiteX10" fmla="*/ 2385275 w 9134716"/>
                <a:gd name="connsiteY10" fmla="*/ 2041451 h 2255829"/>
                <a:gd name="connsiteX11" fmla="*/ 2062942 w 9134716"/>
                <a:gd name="connsiteY11" fmla="*/ 2041451 h 2255829"/>
                <a:gd name="connsiteX12" fmla="*/ 2062942 w 9134716"/>
                <a:gd name="connsiteY12" fmla="*/ 2007075 h 2255829"/>
                <a:gd name="connsiteX13" fmla="*/ 2007076 w 9134716"/>
                <a:gd name="connsiteY13" fmla="*/ 2007075 h 2255829"/>
                <a:gd name="connsiteX14" fmla="*/ 2007076 w 9134716"/>
                <a:gd name="connsiteY14" fmla="*/ 1981287 h 2255829"/>
                <a:gd name="connsiteX15" fmla="*/ 1822265 w 9134716"/>
                <a:gd name="connsiteY15" fmla="*/ 1981287 h 2255829"/>
                <a:gd name="connsiteX16" fmla="*/ 1822265 w 9134716"/>
                <a:gd name="connsiteY16" fmla="*/ 1938305 h 2255829"/>
                <a:gd name="connsiteX17" fmla="*/ 1744907 w 9134716"/>
                <a:gd name="connsiteY17" fmla="*/ 1938305 h 2255829"/>
                <a:gd name="connsiteX18" fmla="*/ 1744907 w 9134716"/>
                <a:gd name="connsiteY18" fmla="*/ 1865246 h 2255829"/>
                <a:gd name="connsiteX19" fmla="*/ 1392487 w 9134716"/>
                <a:gd name="connsiteY19" fmla="*/ 1865246 h 2255829"/>
                <a:gd name="connsiteX20" fmla="*/ 1392487 w 9134716"/>
                <a:gd name="connsiteY20" fmla="*/ 1822265 h 2255829"/>
                <a:gd name="connsiteX21" fmla="*/ 1229167 w 9134716"/>
                <a:gd name="connsiteY21" fmla="*/ 1822265 h 2255829"/>
                <a:gd name="connsiteX22" fmla="*/ 1229167 w 9134716"/>
                <a:gd name="connsiteY22" fmla="*/ 1757802 h 2255829"/>
                <a:gd name="connsiteX23" fmla="*/ 1091645 w 9134716"/>
                <a:gd name="connsiteY23" fmla="*/ 1757802 h 2255829"/>
                <a:gd name="connsiteX24" fmla="*/ 1091645 w 9134716"/>
                <a:gd name="connsiteY24" fmla="*/ 1719118 h 2255829"/>
                <a:gd name="connsiteX25" fmla="*/ 1005682 w 9134716"/>
                <a:gd name="connsiteY25" fmla="*/ 1719118 h 2255829"/>
                <a:gd name="connsiteX26" fmla="*/ 1005682 w 9134716"/>
                <a:gd name="connsiteY26" fmla="*/ 1671848 h 2255829"/>
                <a:gd name="connsiteX27" fmla="*/ 962710 w 9134716"/>
                <a:gd name="connsiteY27" fmla="*/ 1671848 h 2255829"/>
                <a:gd name="connsiteX28" fmla="*/ 962710 w 9134716"/>
                <a:gd name="connsiteY28" fmla="*/ 1607376 h 2255829"/>
                <a:gd name="connsiteX29" fmla="*/ 859560 w 9134716"/>
                <a:gd name="connsiteY29" fmla="*/ 1607376 h 2255829"/>
                <a:gd name="connsiteX30" fmla="*/ 859560 w 9134716"/>
                <a:gd name="connsiteY30" fmla="*/ 1538615 h 2255829"/>
                <a:gd name="connsiteX31" fmla="*/ 790795 w 9134716"/>
                <a:gd name="connsiteY31" fmla="*/ 1538615 h 2255829"/>
                <a:gd name="connsiteX32" fmla="*/ 790795 w 9134716"/>
                <a:gd name="connsiteY32" fmla="*/ 1444065 h 2255829"/>
                <a:gd name="connsiteX33" fmla="*/ 739221 w 9134716"/>
                <a:gd name="connsiteY33" fmla="*/ 1444065 h 2255829"/>
                <a:gd name="connsiteX34" fmla="*/ 739221 w 9134716"/>
                <a:gd name="connsiteY34" fmla="*/ 1409680 h 2255829"/>
                <a:gd name="connsiteX35" fmla="*/ 648968 w 9134716"/>
                <a:gd name="connsiteY35" fmla="*/ 1409680 h 2255829"/>
                <a:gd name="connsiteX36" fmla="*/ 648968 w 9134716"/>
                <a:gd name="connsiteY36" fmla="*/ 1336621 h 2255829"/>
                <a:gd name="connsiteX37" fmla="*/ 631776 w 9134716"/>
                <a:gd name="connsiteY37" fmla="*/ 1336621 h 2255829"/>
                <a:gd name="connsiteX38" fmla="*/ 631776 w 9134716"/>
                <a:gd name="connsiteY38" fmla="*/ 1250658 h 2255829"/>
                <a:gd name="connsiteX39" fmla="*/ 507140 w 9134716"/>
                <a:gd name="connsiteY39" fmla="*/ 1250658 h 2255829"/>
                <a:gd name="connsiteX40" fmla="*/ 507140 w 9134716"/>
                <a:gd name="connsiteY40" fmla="*/ 1095943 h 2255829"/>
                <a:gd name="connsiteX41" fmla="*/ 416887 w 9134716"/>
                <a:gd name="connsiteY41" fmla="*/ 1095943 h 2255829"/>
                <a:gd name="connsiteX42" fmla="*/ 416887 w 9134716"/>
                <a:gd name="connsiteY42" fmla="*/ 1001384 h 2255829"/>
                <a:gd name="connsiteX43" fmla="*/ 352420 w 9134716"/>
                <a:gd name="connsiteY43" fmla="*/ 1001384 h 2255829"/>
                <a:gd name="connsiteX44" fmla="*/ 352420 w 9134716"/>
                <a:gd name="connsiteY44" fmla="*/ 911133 h 2255829"/>
                <a:gd name="connsiteX45" fmla="*/ 266464 w 9134716"/>
                <a:gd name="connsiteY45" fmla="*/ 911133 h 2255829"/>
                <a:gd name="connsiteX46" fmla="*/ 266464 w 9134716"/>
                <a:gd name="connsiteY46" fmla="*/ 691946 h 2255829"/>
                <a:gd name="connsiteX47" fmla="*/ 240677 w 9134716"/>
                <a:gd name="connsiteY47" fmla="*/ 691946 h 2255829"/>
                <a:gd name="connsiteX48" fmla="*/ 240677 w 9134716"/>
                <a:gd name="connsiteY48" fmla="*/ 524332 h 2255829"/>
                <a:gd name="connsiteX49" fmla="*/ 189103 w 9134716"/>
                <a:gd name="connsiteY49" fmla="*/ 524332 h 2255829"/>
                <a:gd name="connsiteX50" fmla="*/ 189103 w 9134716"/>
                <a:gd name="connsiteY50" fmla="*/ 373909 h 2255829"/>
                <a:gd name="connsiteX51" fmla="*/ 176210 w 9134716"/>
                <a:gd name="connsiteY51" fmla="*/ 373909 h 2255829"/>
                <a:gd name="connsiteX52" fmla="*/ 176210 w 9134716"/>
                <a:gd name="connsiteY52" fmla="*/ 240677 h 2255829"/>
                <a:gd name="connsiteX53" fmla="*/ 137529 w 9134716"/>
                <a:gd name="connsiteY53" fmla="*/ 240677 h 2255829"/>
                <a:gd name="connsiteX54" fmla="*/ 137529 w 9134716"/>
                <a:gd name="connsiteY54" fmla="*/ 159018 h 2255829"/>
                <a:gd name="connsiteX55" fmla="*/ 116041 w 9134716"/>
                <a:gd name="connsiteY55" fmla="*/ 159018 h 2255829"/>
                <a:gd name="connsiteX56" fmla="*/ 116041 w 9134716"/>
                <a:gd name="connsiteY56" fmla="*/ 103147 h 2255829"/>
                <a:gd name="connsiteX57" fmla="*/ 98849 w 9134716"/>
                <a:gd name="connsiteY57" fmla="*/ 103147 h 2255829"/>
                <a:gd name="connsiteX58" fmla="*/ 98849 w 9134716"/>
                <a:gd name="connsiteY58" fmla="*/ 94552 h 2255829"/>
                <a:gd name="connsiteX59" fmla="*/ 73063 w 9134716"/>
                <a:gd name="connsiteY59" fmla="*/ 94552 h 2255829"/>
                <a:gd name="connsiteX60" fmla="*/ 73063 w 9134716"/>
                <a:gd name="connsiteY60" fmla="*/ 0 h 2255829"/>
                <a:gd name="connsiteX61" fmla="*/ 0 w 9134716"/>
                <a:gd name="connsiteY61" fmla="*/ 0 h 22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34716" h="2255829">
                  <a:moveTo>
                    <a:pt x="9141419" y="2256349"/>
                  </a:moveTo>
                  <a:lnTo>
                    <a:pt x="5281993" y="2256349"/>
                  </a:lnTo>
                  <a:lnTo>
                    <a:pt x="5281993" y="2196175"/>
                  </a:lnTo>
                  <a:lnTo>
                    <a:pt x="3399563" y="2196175"/>
                  </a:lnTo>
                  <a:lnTo>
                    <a:pt x="3399563" y="2161790"/>
                  </a:lnTo>
                  <a:lnTo>
                    <a:pt x="2853736" y="2161790"/>
                  </a:lnTo>
                  <a:lnTo>
                    <a:pt x="2853736" y="2118818"/>
                  </a:lnTo>
                  <a:lnTo>
                    <a:pt x="2617356" y="2118818"/>
                  </a:lnTo>
                  <a:lnTo>
                    <a:pt x="2617356" y="2075836"/>
                  </a:lnTo>
                  <a:lnTo>
                    <a:pt x="2385275" y="2075836"/>
                  </a:lnTo>
                  <a:lnTo>
                    <a:pt x="2385275" y="2041451"/>
                  </a:lnTo>
                  <a:lnTo>
                    <a:pt x="2062942" y="2041451"/>
                  </a:lnTo>
                  <a:lnTo>
                    <a:pt x="2062942" y="2007075"/>
                  </a:lnTo>
                  <a:lnTo>
                    <a:pt x="2007076" y="2007075"/>
                  </a:lnTo>
                  <a:lnTo>
                    <a:pt x="2007076" y="1981287"/>
                  </a:lnTo>
                  <a:lnTo>
                    <a:pt x="1822265" y="1981287"/>
                  </a:lnTo>
                  <a:lnTo>
                    <a:pt x="1822265" y="1938305"/>
                  </a:lnTo>
                  <a:lnTo>
                    <a:pt x="1744907" y="1938305"/>
                  </a:lnTo>
                  <a:lnTo>
                    <a:pt x="1744907" y="1865246"/>
                  </a:lnTo>
                  <a:lnTo>
                    <a:pt x="1392487" y="1865246"/>
                  </a:lnTo>
                  <a:lnTo>
                    <a:pt x="1392487" y="1822265"/>
                  </a:lnTo>
                  <a:lnTo>
                    <a:pt x="1229167" y="1822265"/>
                  </a:lnTo>
                  <a:lnTo>
                    <a:pt x="1229167" y="1757802"/>
                  </a:lnTo>
                  <a:lnTo>
                    <a:pt x="1091645" y="1757802"/>
                  </a:lnTo>
                  <a:lnTo>
                    <a:pt x="1091645" y="1719118"/>
                  </a:lnTo>
                  <a:lnTo>
                    <a:pt x="1005682" y="1719118"/>
                  </a:lnTo>
                  <a:lnTo>
                    <a:pt x="1005682" y="1671848"/>
                  </a:lnTo>
                  <a:lnTo>
                    <a:pt x="962710" y="1671848"/>
                  </a:lnTo>
                  <a:lnTo>
                    <a:pt x="962710" y="1607376"/>
                  </a:lnTo>
                  <a:lnTo>
                    <a:pt x="859560" y="1607376"/>
                  </a:lnTo>
                  <a:lnTo>
                    <a:pt x="859560" y="1538615"/>
                  </a:lnTo>
                  <a:lnTo>
                    <a:pt x="790795" y="1538615"/>
                  </a:lnTo>
                  <a:lnTo>
                    <a:pt x="790795" y="1444065"/>
                  </a:lnTo>
                  <a:lnTo>
                    <a:pt x="739221" y="1444065"/>
                  </a:lnTo>
                  <a:lnTo>
                    <a:pt x="739221" y="1409680"/>
                  </a:lnTo>
                  <a:lnTo>
                    <a:pt x="648968" y="1409680"/>
                  </a:lnTo>
                  <a:lnTo>
                    <a:pt x="648968" y="1336621"/>
                  </a:lnTo>
                  <a:lnTo>
                    <a:pt x="631776" y="1336621"/>
                  </a:lnTo>
                  <a:lnTo>
                    <a:pt x="631776" y="1250658"/>
                  </a:lnTo>
                  <a:lnTo>
                    <a:pt x="507140" y="1250658"/>
                  </a:lnTo>
                  <a:lnTo>
                    <a:pt x="507140" y="1095943"/>
                  </a:lnTo>
                  <a:lnTo>
                    <a:pt x="416887" y="1095943"/>
                  </a:lnTo>
                  <a:lnTo>
                    <a:pt x="416887" y="1001384"/>
                  </a:lnTo>
                  <a:lnTo>
                    <a:pt x="352420" y="1001384"/>
                  </a:lnTo>
                  <a:lnTo>
                    <a:pt x="352420" y="911133"/>
                  </a:lnTo>
                  <a:lnTo>
                    <a:pt x="266464" y="911133"/>
                  </a:lnTo>
                  <a:lnTo>
                    <a:pt x="266464" y="691946"/>
                  </a:lnTo>
                  <a:lnTo>
                    <a:pt x="240677" y="691946"/>
                  </a:lnTo>
                  <a:lnTo>
                    <a:pt x="240677" y="524332"/>
                  </a:lnTo>
                  <a:lnTo>
                    <a:pt x="189103" y="524332"/>
                  </a:lnTo>
                  <a:lnTo>
                    <a:pt x="189103" y="373909"/>
                  </a:lnTo>
                  <a:lnTo>
                    <a:pt x="176210" y="373909"/>
                  </a:lnTo>
                  <a:lnTo>
                    <a:pt x="176210" y="240677"/>
                  </a:lnTo>
                  <a:lnTo>
                    <a:pt x="137529" y="240677"/>
                  </a:lnTo>
                  <a:lnTo>
                    <a:pt x="137529" y="159018"/>
                  </a:lnTo>
                  <a:lnTo>
                    <a:pt x="116041" y="159018"/>
                  </a:lnTo>
                  <a:lnTo>
                    <a:pt x="116041" y="103147"/>
                  </a:lnTo>
                  <a:lnTo>
                    <a:pt x="98849" y="103147"/>
                  </a:lnTo>
                  <a:lnTo>
                    <a:pt x="98849" y="94552"/>
                  </a:lnTo>
                  <a:lnTo>
                    <a:pt x="73063" y="94552"/>
                  </a:lnTo>
                  <a:lnTo>
                    <a:pt x="73063"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3" name="Freeform: Shape 382">
              <a:extLst>
                <a:ext uri="{FF2B5EF4-FFF2-40B4-BE49-F238E27FC236}">
                  <a16:creationId xmlns:a16="http://schemas.microsoft.com/office/drawing/2014/main" id="{178B28F7-2613-4BC7-B947-FB2D4B41CFD0}"/>
                </a:ext>
              </a:extLst>
            </p:cNvPr>
            <p:cNvSpPr/>
            <p:nvPr/>
          </p:nvSpPr>
          <p:spPr>
            <a:xfrm>
              <a:off x="416887" y="32189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4" name="Freeform: Shape 383">
              <a:extLst>
                <a:ext uri="{FF2B5EF4-FFF2-40B4-BE49-F238E27FC236}">
                  <a16:creationId xmlns:a16="http://schemas.microsoft.com/office/drawing/2014/main" id="{A9FF6CB9-47E2-4B4E-B9D5-28349F9A2D26}"/>
                </a:ext>
              </a:extLst>
            </p:cNvPr>
            <p:cNvSpPr/>
            <p:nvPr/>
          </p:nvSpPr>
          <p:spPr>
            <a:xfrm>
              <a:off x="695386" y="3627392"/>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5" name="Freeform: Shape 384">
              <a:extLst>
                <a:ext uri="{FF2B5EF4-FFF2-40B4-BE49-F238E27FC236}">
                  <a16:creationId xmlns:a16="http://schemas.microsoft.com/office/drawing/2014/main" id="{9E8EE02F-A4ED-4AA7-8473-B25B7B534C28}"/>
                </a:ext>
              </a:extLst>
            </p:cNvPr>
            <p:cNvSpPr/>
            <p:nvPr/>
          </p:nvSpPr>
          <p:spPr>
            <a:xfrm>
              <a:off x="918185" y="3813057"/>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6" name="Freeform: Shape 385">
              <a:extLst>
                <a:ext uri="{FF2B5EF4-FFF2-40B4-BE49-F238E27FC236}">
                  <a16:creationId xmlns:a16="http://schemas.microsoft.com/office/drawing/2014/main" id="{80D6CE60-73B2-457B-B960-186B9123CE44}"/>
                </a:ext>
              </a:extLst>
            </p:cNvPr>
            <p:cNvSpPr/>
            <p:nvPr/>
          </p:nvSpPr>
          <p:spPr>
            <a:xfrm>
              <a:off x="1029587"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7" name="Freeform: Shape 386">
              <a:extLst>
                <a:ext uri="{FF2B5EF4-FFF2-40B4-BE49-F238E27FC236}">
                  <a16:creationId xmlns:a16="http://schemas.microsoft.com/office/drawing/2014/main" id="{333A9A53-DA56-4738-8111-F6E989988D0E}"/>
                </a:ext>
              </a:extLst>
            </p:cNvPr>
            <p:cNvSpPr/>
            <p:nvPr/>
          </p:nvSpPr>
          <p:spPr>
            <a:xfrm>
              <a:off x="1066720"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8" name="Freeform: Shape 387">
              <a:extLst>
                <a:ext uri="{FF2B5EF4-FFF2-40B4-BE49-F238E27FC236}">
                  <a16:creationId xmlns:a16="http://schemas.microsoft.com/office/drawing/2014/main" id="{8155CDE0-437B-4422-AC63-FC18D6430B98}"/>
                </a:ext>
              </a:extLst>
            </p:cNvPr>
            <p:cNvSpPr/>
            <p:nvPr/>
          </p:nvSpPr>
          <p:spPr>
            <a:xfrm>
              <a:off x="1215252" y="3980156"/>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9" name="Freeform: Shape 388">
              <a:extLst>
                <a:ext uri="{FF2B5EF4-FFF2-40B4-BE49-F238E27FC236}">
                  <a16:creationId xmlns:a16="http://schemas.microsoft.com/office/drawing/2014/main" id="{565C4725-3D7A-4A2C-9DBA-13C6A9CE6175}"/>
                </a:ext>
              </a:extLst>
            </p:cNvPr>
            <p:cNvSpPr/>
            <p:nvPr/>
          </p:nvSpPr>
          <p:spPr>
            <a:xfrm>
              <a:off x="1475183"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0" name="Freeform: Shape 389">
              <a:extLst>
                <a:ext uri="{FF2B5EF4-FFF2-40B4-BE49-F238E27FC236}">
                  <a16:creationId xmlns:a16="http://schemas.microsoft.com/office/drawing/2014/main" id="{A8AADA0A-9B77-4A84-8A83-9175EA2C8F34}"/>
                </a:ext>
              </a:extLst>
            </p:cNvPr>
            <p:cNvSpPr/>
            <p:nvPr/>
          </p:nvSpPr>
          <p:spPr>
            <a:xfrm>
              <a:off x="1512316"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1" name="Freeform: Shape 390">
              <a:extLst>
                <a:ext uri="{FF2B5EF4-FFF2-40B4-BE49-F238E27FC236}">
                  <a16:creationId xmlns:a16="http://schemas.microsoft.com/office/drawing/2014/main" id="{89BBEC28-E123-4841-9291-C59CD5463D4C}"/>
                </a:ext>
              </a:extLst>
            </p:cNvPr>
            <p:cNvSpPr/>
            <p:nvPr/>
          </p:nvSpPr>
          <p:spPr>
            <a:xfrm>
              <a:off x="1549449"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2" name="Freeform: Shape 391">
              <a:extLst>
                <a:ext uri="{FF2B5EF4-FFF2-40B4-BE49-F238E27FC236}">
                  <a16:creationId xmlns:a16="http://schemas.microsoft.com/office/drawing/2014/main" id="{D7F5F30E-79C2-4D6E-A808-3C2766DD33B5}"/>
                </a:ext>
              </a:extLst>
            </p:cNvPr>
            <p:cNvSpPr/>
            <p:nvPr/>
          </p:nvSpPr>
          <p:spPr>
            <a:xfrm>
              <a:off x="1902212"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3" name="Freeform: Shape 392">
              <a:extLst>
                <a:ext uri="{FF2B5EF4-FFF2-40B4-BE49-F238E27FC236}">
                  <a16:creationId xmlns:a16="http://schemas.microsoft.com/office/drawing/2014/main" id="{425DD52A-8118-40B8-8996-9CAA410ED8EC}"/>
                </a:ext>
              </a:extLst>
            </p:cNvPr>
            <p:cNvSpPr/>
            <p:nvPr/>
          </p:nvSpPr>
          <p:spPr>
            <a:xfrm>
              <a:off x="1957911"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4" name="Freeform: Shape 393">
              <a:extLst>
                <a:ext uri="{FF2B5EF4-FFF2-40B4-BE49-F238E27FC236}">
                  <a16:creationId xmlns:a16="http://schemas.microsoft.com/office/drawing/2014/main" id="{0BCE73B8-334E-425D-802A-1A165EF86F8F}"/>
                </a:ext>
              </a:extLst>
            </p:cNvPr>
            <p:cNvSpPr/>
            <p:nvPr/>
          </p:nvSpPr>
          <p:spPr>
            <a:xfrm>
              <a:off x="1995044"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5" name="Freeform: Shape 394">
              <a:extLst>
                <a:ext uri="{FF2B5EF4-FFF2-40B4-BE49-F238E27FC236}">
                  <a16:creationId xmlns:a16="http://schemas.microsoft.com/office/drawing/2014/main" id="{6154A021-709E-4F69-8E0C-9D028EE222AF}"/>
                </a:ext>
              </a:extLst>
            </p:cNvPr>
            <p:cNvSpPr/>
            <p:nvPr/>
          </p:nvSpPr>
          <p:spPr>
            <a:xfrm>
              <a:off x="2050753" y="42215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6" name="Freeform: Shape 395">
              <a:extLst>
                <a:ext uri="{FF2B5EF4-FFF2-40B4-BE49-F238E27FC236}">
                  <a16:creationId xmlns:a16="http://schemas.microsoft.com/office/drawing/2014/main" id="{1FBFC6BA-7930-40C7-93BD-52B865FDD84E}"/>
                </a:ext>
              </a:extLst>
            </p:cNvPr>
            <p:cNvSpPr/>
            <p:nvPr/>
          </p:nvSpPr>
          <p:spPr>
            <a:xfrm>
              <a:off x="2125019"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7" name="Freeform: Shape 396">
              <a:extLst>
                <a:ext uri="{FF2B5EF4-FFF2-40B4-BE49-F238E27FC236}">
                  <a16:creationId xmlns:a16="http://schemas.microsoft.com/office/drawing/2014/main" id="{86A588B6-76B0-44F1-B941-DB75C45F125B}"/>
                </a:ext>
              </a:extLst>
            </p:cNvPr>
            <p:cNvSpPr/>
            <p:nvPr/>
          </p:nvSpPr>
          <p:spPr>
            <a:xfrm>
              <a:off x="2217852"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8" name="Freeform: Shape 397">
              <a:extLst>
                <a:ext uri="{FF2B5EF4-FFF2-40B4-BE49-F238E27FC236}">
                  <a16:creationId xmlns:a16="http://schemas.microsoft.com/office/drawing/2014/main" id="{F60954F9-FB50-4BF9-896D-2B19B700D6B9}"/>
                </a:ext>
              </a:extLst>
            </p:cNvPr>
            <p:cNvSpPr/>
            <p:nvPr/>
          </p:nvSpPr>
          <p:spPr>
            <a:xfrm>
              <a:off x="22735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9" name="Freeform: Shape 398">
              <a:extLst>
                <a:ext uri="{FF2B5EF4-FFF2-40B4-BE49-F238E27FC236}">
                  <a16:creationId xmlns:a16="http://schemas.microsoft.com/office/drawing/2014/main" id="{C23001CF-8F1E-4B81-A918-DE6DD530E44F}"/>
                </a:ext>
              </a:extLst>
            </p:cNvPr>
            <p:cNvSpPr/>
            <p:nvPr/>
          </p:nvSpPr>
          <p:spPr>
            <a:xfrm>
              <a:off x="23292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0" name="Freeform: Shape 399">
              <a:extLst>
                <a:ext uri="{FF2B5EF4-FFF2-40B4-BE49-F238E27FC236}">
                  <a16:creationId xmlns:a16="http://schemas.microsoft.com/office/drawing/2014/main" id="{0DAD8BD4-27F4-4B8E-8F9C-0EC821626133}"/>
                </a:ext>
              </a:extLst>
            </p:cNvPr>
            <p:cNvSpPr/>
            <p:nvPr/>
          </p:nvSpPr>
          <p:spPr>
            <a:xfrm>
              <a:off x="2403517"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1" name="Freeform: Shape 400">
              <a:extLst>
                <a:ext uri="{FF2B5EF4-FFF2-40B4-BE49-F238E27FC236}">
                  <a16:creationId xmlns:a16="http://schemas.microsoft.com/office/drawing/2014/main" id="{06B7FAF0-7D33-4654-AD7D-AE04DB10B28B}"/>
                </a:ext>
              </a:extLst>
            </p:cNvPr>
            <p:cNvSpPr/>
            <p:nvPr/>
          </p:nvSpPr>
          <p:spPr>
            <a:xfrm>
              <a:off x="2440650"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2" name="Freeform: Shape 401">
              <a:extLst>
                <a:ext uri="{FF2B5EF4-FFF2-40B4-BE49-F238E27FC236}">
                  <a16:creationId xmlns:a16="http://schemas.microsoft.com/office/drawing/2014/main" id="{4C5ACD1F-F95A-4151-AA24-B6F3740D09F0}"/>
                </a:ext>
              </a:extLst>
            </p:cNvPr>
            <p:cNvSpPr/>
            <p:nvPr/>
          </p:nvSpPr>
          <p:spPr>
            <a:xfrm>
              <a:off x="2477783"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3" name="Freeform: Shape 402">
              <a:extLst>
                <a:ext uri="{FF2B5EF4-FFF2-40B4-BE49-F238E27FC236}">
                  <a16:creationId xmlns:a16="http://schemas.microsoft.com/office/drawing/2014/main" id="{BD071464-82AB-4C82-AE96-F23A3C418229}"/>
                </a:ext>
              </a:extLst>
            </p:cNvPr>
            <p:cNvSpPr/>
            <p:nvPr/>
          </p:nvSpPr>
          <p:spPr>
            <a:xfrm>
              <a:off x="2514916"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4" name="Freeform: Shape 403">
              <a:extLst>
                <a:ext uri="{FF2B5EF4-FFF2-40B4-BE49-F238E27FC236}">
                  <a16:creationId xmlns:a16="http://schemas.microsoft.com/office/drawing/2014/main" id="{F6D8537C-B73E-447B-924E-480563033035}"/>
                </a:ext>
              </a:extLst>
            </p:cNvPr>
            <p:cNvSpPr/>
            <p:nvPr/>
          </p:nvSpPr>
          <p:spPr>
            <a:xfrm>
              <a:off x="2552049"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5" name="Freeform: Shape 404">
              <a:extLst>
                <a:ext uri="{FF2B5EF4-FFF2-40B4-BE49-F238E27FC236}">
                  <a16:creationId xmlns:a16="http://schemas.microsoft.com/office/drawing/2014/main" id="{59F9908D-3981-4041-9532-0C63ED2270C6}"/>
                </a:ext>
              </a:extLst>
            </p:cNvPr>
            <p:cNvSpPr/>
            <p:nvPr/>
          </p:nvSpPr>
          <p:spPr>
            <a:xfrm>
              <a:off x="2607748"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6" name="Freeform: Shape 405">
              <a:extLst>
                <a:ext uri="{FF2B5EF4-FFF2-40B4-BE49-F238E27FC236}">
                  <a16:creationId xmlns:a16="http://schemas.microsoft.com/office/drawing/2014/main" id="{F861F0FD-255F-46D8-82DD-C43A9F41EB7C}"/>
                </a:ext>
              </a:extLst>
            </p:cNvPr>
            <p:cNvSpPr/>
            <p:nvPr/>
          </p:nvSpPr>
          <p:spPr>
            <a:xfrm>
              <a:off x="2663448" y="4332919"/>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7" name="Freeform: Shape 406">
              <a:extLst>
                <a:ext uri="{FF2B5EF4-FFF2-40B4-BE49-F238E27FC236}">
                  <a16:creationId xmlns:a16="http://schemas.microsoft.com/office/drawing/2014/main" id="{C9353AEA-E4F9-4EA6-86C1-AED914A654D4}"/>
                </a:ext>
              </a:extLst>
            </p:cNvPr>
            <p:cNvSpPr/>
            <p:nvPr/>
          </p:nvSpPr>
          <p:spPr>
            <a:xfrm>
              <a:off x="288624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8" name="Freeform: Shape 407">
              <a:extLst>
                <a:ext uri="{FF2B5EF4-FFF2-40B4-BE49-F238E27FC236}">
                  <a16:creationId xmlns:a16="http://schemas.microsoft.com/office/drawing/2014/main" id="{606324E2-46E8-450F-8541-3CB323C54E89}"/>
                </a:ext>
              </a:extLst>
            </p:cNvPr>
            <p:cNvSpPr/>
            <p:nvPr/>
          </p:nvSpPr>
          <p:spPr>
            <a:xfrm>
              <a:off x="292337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9" name="Freeform: Shape 408">
              <a:extLst>
                <a:ext uri="{FF2B5EF4-FFF2-40B4-BE49-F238E27FC236}">
                  <a16:creationId xmlns:a16="http://schemas.microsoft.com/office/drawing/2014/main" id="{574F38EF-25CF-4B13-9E62-31785C4CD453}"/>
                </a:ext>
              </a:extLst>
            </p:cNvPr>
            <p:cNvSpPr/>
            <p:nvPr/>
          </p:nvSpPr>
          <p:spPr>
            <a:xfrm>
              <a:off x="2960512"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0" name="Freeform: Shape 409">
              <a:extLst>
                <a:ext uri="{FF2B5EF4-FFF2-40B4-BE49-F238E27FC236}">
                  <a16:creationId xmlns:a16="http://schemas.microsoft.com/office/drawing/2014/main" id="{D3DA2749-8B40-4C7A-8892-38918F87946E}"/>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1" name="Freeform: Shape 410">
              <a:extLst>
                <a:ext uri="{FF2B5EF4-FFF2-40B4-BE49-F238E27FC236}">
                  <a16:creationId xmlns:a16="http://schemas.microsoft.com/office/drawing/2014/main" id="{3D7205B7-7163-493B-A9DE-00F110F066ED}"/>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2" name="Freeform: Shape 411">
              <a:extLst>
                <a:ext uri="{FF2B5EF4-FFF2-40B4-BE49-F238E27FC236}">
                  <a16:creationId xmlns:a16="http://schemas.microsoft.com/office/drawing/2014/main" id="{89C3E077-C9C0-4633-85BE-C5F386365BA9}"/>
                </a:ext>
              </a:extLst>
            </p:cNvPr>
            <p:cNvSpPr/>
            <p:nvPr/>
          </p:nvSpPr>
          <p:spPr>
            <a:xfrm>
              <a:off x="3164743"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3" name="Freeform: Shape 412">
              <a:extLst>
                <a:ext uri="{FF2B5EF4-FFF2-40B4-BE49-F238E27FC236}">
                  <a16:creationId xmlns:a16="http://schemas.microsoft.com/office/drawing/2014/main" id="{781091F2-888D-4C49-8A65-8F3EA85293D4}"/>
                </a:ext>
              </a:extLst>
            </p:cNvPr>
            <p:cNvSpPr/>
            <p:nvPr/>
          </p:nvSpPr>
          <p:spPr>
            <a:xfrm>
              <a:off x="320187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4" name="Freeform: Shape 413">
              <a:extLst>
                <a:ext uri="{FF2B5EF4-FFF2-40B4-BE49-F238E27FC236}">
                  <a16:creationId xmlns:a16="http://schemas.microsoft.com/office/drawing/2014/main" id="{FF17A1EE-59EB-496B-950F-AE3157A36902}"/>
                </a:ext>
              </a:extLst>
            </p:cNvPr>
            <p:cNvSpPr/>
            <p:nvPr/>
          </p:nvSpPr>
          <p:spPr>
            <a:xfrm>
              <a:off x="323900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5" name="Freeform: Shape 414">
              <a:extLst>
                <a:ext uri="{FF2B5EF4-FFF2-40B4-BE49-F238E27FC236}">
                  <a16:creationId xmlns:a16="http://schemas.microsoft.com/office/drawing/2014/main" id="{46707A47-3237-4D58-9F84-BE9207BCC2A6}"/>
                </a:ext>
              </a:extLst>
            </p:cNvPr>
            <p:cNvSpPr/>
            <p:nvPr/>
          </p:nvSpPr>
          <p:spPr>
            <a:xfrm>
              <a:off x="34432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6" name="Freeform: Shape 415">
              <a:extLst>
                <a:ext uri="{FF2B5EF4-FFF2-40B4-BE49-F238E27FC236}">
                  <a16:creationId xmlns:a16="http://schemas.microsoft.com/office/drawing/2014/main" id="{FD1F7E5B-DBFB-4045-91AC-481F520AB299}"/>
                </a:ext>
              </a:extLst>
            </p:cNvPr>
            <p:cNvSpPr/>
            <p:nvPr/>
          </p:nvSpPr>
          <p:spPr>
            <a:xfrm>
              <a:off x="34803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7" name="Freeform: Shape 416">
              <a:extLst>
                <a:ext uri="{FF2B5EF4-FFF2-40B4-BE49-F238E27FC236}">
                  <a16:creationId xmlns:a16="http://schemas.microsoft.com/office/drawing/2014/main" id="{14F0F818-53C7-47B3-B53C-5C93905CCA2D}"/>
                </a:ext>
              </a:extLst>
            </p:cNvPr>
            <p:cNvSpPr/>
            <p:nvPr/>
          </p:nvSpPr>
          <p:spPr>
            <a:xfrm>
              <a:off x="351751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8" name="Freeform: Shape 417">
              <a:extLst>
                <a:ext uri="{FF2B5EF4-FFF2-40B4-BE49-F238E27FC236}">
                  <a16:creationId xmlns:a16="http://schemas.microsoft.com/office/drawing/2014/main" id="{1D292259-0997-4C5C-B066-A9E23963BC1A}"/>
                </a:ext>
              </a:extLst>
            </p:cNvPr>
            <p:cNvSpPr/>
            <p:nvPr/>
          </p:nvSpPr>
          <p:spPr>
            <a:xfrm>
              <a:off x="361034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9" name="Freeform: Shape 418">
              <a:extLst>
                <a:ext uri="{FF2B5EF4-FFF2-40B4-BE49-F238E27FC236}">
                  <a16:creationId xmlns:a16="http://schemas.microsoft.com/office/drawing/2014/main" id="{D9A7A841-5FB6-4351-8294-32381A593575}"/>
                </a:ext>
              </a:extLst>
            </p:cNvPr>
            <p:cNvSpPr/>
            <p:nvPr/>
          </p:nvSpPr>
          <p:spPr>
            <a:xfrm>
              <a:off x="364748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0" name="Freeform: Shape 419">
              <a:extLst>
                <a:ext uri="{FF2B5EF4-FFF2-40B4-BE49-F238E27FC236}">
                  <a16:creationId xmlns:a16="http://schemas.microsoft.com/office/drawing/2014/main" id="{B4910573-84A4-4B36-89B9-7959C6E9D1D1}"/>
                </a:ext>
              </a:extLst>
            </p:cNvPr>
            <p:cNvSpPr/>
            <p:nvPr/>
          </p:nvSpPr>
          <p:spPr>
            <a:xfrm>
              <a:off x="3684614"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1" name="Freeform: Shape 420">
              <a:extLst>
                <a:ext uri="{FF2B5EF4-FFF2-40B4-BE49-F238E27FC236}">
                  <a16:creationId xmlns:a16="http://schemas.microsoft.com/office/drawing/2014/main" id="{C0D658E2-F56B-49EB-84F7-0222F49B3DA1}"/>
                </a:ext>
              </a:extLst>
            </p:cNvPr>
            <p:cNvSpPr/>
            <p:nvPr/>
          </p:nvSpPr>
          <p:spPr>
            <a:xfrm>
              <a:off x="37217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2" name="Freeform: Shape 421">
              <a:extLst>
                <a:ext uri="{FF2B5EF4-FFF2-40B4-BE49-F238E27FC236}">
                  <a16:creationId xmlns:a16="http://schemas.microsoft.com/office/drawing/2014/main" id="{AAB8DE4A-61AD-48C9-BC4A-F7C783049DF1}"/>
                </a:ext>
              </a:extLst>
            </p:cNvPr>
            <p:cNvSpPr/>
            <p:nvPr/>
          </p:nvSpPr>
          <p:spPr>
            <a:xfrm>
              <a:off x="37774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3" name="Freeform: Shape 422">
              <a:extLst>
                <a:ext uri="{FF2B5EF4-FFF2-40B4-BE49-F238E27FC236}">
                  <a16:creationId xmlns:a16="http://schemas.microsoft.com/office/drawing/2014/main" id="{458FD530-429E-4540-8D57-880A0E509B33}"/>
                </a:ext>
              </a:extLst>
            </p:cNvPr>
            <p:cNvSpPr/>
            <p:nvPr/>
          </p:nvSpPr>
          <p:spPr>
            <a:xfrm>
              <a:off x="381458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4" name="Freeform: Shape 423">
              <a:extLst>
                <a:ext uri="{FF2B5EF4-FFF2-40B4-BE49-F238E27FC236}">
                  <a16:creationId xmlns:a16="http://schemas.microsoft.com/office/drawing/2014/main" id="{E848AB1A-7930-4362-89B4-87C60A7D8416}"/>
                </a:ext>
              </a:extLst>
            </p:cNvPr>
            <p:cNvSpPr/>
            <p:nvPr/>
          </p:nvSpPr>
          <p:spPr>
            <a:xfrm>
              <a:off x="4371575"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5" name="Freeform: Shape 424">
              <a:extLst>
                <a:ext uri="{FF2B5EF4-FFF2-40B4-BE49-F238E27FC236}">
                  <a16:creationId xmlns:a16="http://schemas.microsoft.com/office/drawing/2014/main" id="{F7BFF829-BA3C-431D-9745-2B08316EDC38}"/>
                </a:ext>
              </a:extLst>
            </p:cNvPr>
            <p:cNvSpPr/>
            <p:nvPr/>
          </p:nvSpPr>
          <p:spPr>
            <a:xfrm>
              <a:off x="440870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6" name="Freeform: Shape 425">
              <a:extLst>
                <a:ext uri="{FF2B5EF4-FFF2-40B4-BE49-F238E27FC236}">
                  <a16:creationId xmlns:a16="http://schemas.microsoft.com/office/drawing/2014/main" id="{2644B4B6-8953-4508-9295-D876773D4838}"/>
                </a:ext>
              </a:extLst>
            </p:cNvPr>
            <p:cNvSpPr/>
            <p:nvPr/>
          </p:nvSpPr>
          <p:spPr>
            <a:xfrm>
              <a:off x="444584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7" name="Freeform: Shape 426">
              <a:extLst>
                <a:ext uri="{FF2B5EF4-FFF2-40B4-BE49-F238E27FC236}">
                  <a16:creationId xmlns:a16="http://schemas.microsoft.com/office/drawing/2014/main" id="{AB4E0DC8-4803-4310-A78C-383AA5D2D53E}"/>
                </a:ext>
              </a:extLst>
            </p:cNvPr>
            <p:cNvSpPr/>
            <p:nvPr/>
          </p:nvSpPr>
          <p:spPr>
            <a:xfrm>
              <a:off x="45015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8" name="Freeform: Shape 427">
              <a:extLst>
                <a:ext uri="{FF2B5EF4-FFF2-40B4-BE49-F238E27FC236}">
                  <a16:creationId xmlns:a16="http://schemas.microsoft.com/office/drawing/2014/main" id="{EC6A030D-18BF-488E-B5F1-1F25EDAFB3F6}"/>
                </a:ext>
              </a:extLst>
            </p:cNvPr>
            <p:cNvSpPr/>
            <p:nvPr/>
          </p:nvSpPr>
          <p:spPr>
            <a:xfrm>
              <a:off x="45386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9" name="Freeform: Shape 428">
              <a:extLst>
                <a:ext uri="{FF2B5EF4-FFF2-40B4-BE49-F238E27FC236}">
                  <a16:creationId xmlns:a16="http://schemas.microsoft.com/office/drawing/2014/main" id="{124B05C2-8110-4F4F-961E-1359B81F665A}"/>
                </a:ext>
              </a:extLst>
            </p:cNvPr>
            <p:cNvSpPr/>
            <p:nvPr/>
          </p:nvSpPr>
          <p:spPr>
            <a:xfrm>
              <a:off x="457580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0" name="Freeform: Shape 429">
              <a:extLst>
                <a:ext uri="{FF2B5EF4-FFF2-40B4-BE49-F238E27FC236}">
                  <a16:creationId xmlns:a16="http://schemas.microsoft.com/office/drawing/2014/main" id="{A32BABF9-6098-4EA8-96F0-52E2D9913B31}"/>
                </a:ext>
              </a:extLst>
            </p:cNvPr>
            <p:cNvSpPr/>
            <p:nvPr/>
          </p:nvSpPr>
          <p:spPr>
            <a:xfrm>
              <a:off x="478003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1" name="Freeform: Shape 430">
              <a:extLst>
                <a:ext uri="{FF2B5EF4-FFF2-40B4-BE49-F238E27FC236}">
                  <a16:creationId xmlns:a16="http://schemas.microsoft.com/office/drawing/2014/main" id="{481CAF39-9B7E-4315-81F7-59F9A6B06522}"/>
                </a:ext>
              </a:extLst>
            </p:cNvPr>
            <p:cNvSpPr/>
            <p:nvPr/>
          </p:nvSpPr>
          <p:spPr>
            <a:xfrm>
              <a:off x="487287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2" name="Freeform: Shape 431">
              <a:extLst>
                <a:ext uri="{FF2B5EF4-FFF2-40B4-BE49-F238E27FC236}">
                  <a16:creationId xmlns:a16="http://schemas.microsoft.com/office/drawing/2014/main" id="{3FF92660-9B96-4DA2-8FA8-73B074636774}"/>
                </a:ext>
              </a:extLst>
            </p:cNvPr>
            <p:cNvSpPr/>
            <p:nvPr/>
          </p:nvSpPr>
          <p:spPr>
            <a:xfrm>
              <a:off x="491000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3" name="Freeform: Shape 432">
              <a:extLst>
                <a:ext uri="{FF2B5EF4-FFF2-40B4-BE49-F238E27FC236}">
                  <a16:creationId xmlns:a16="http://schemas.microsoft.com/office/drawing/2014/main" id="{A94A5029-2AD6-43A3-91BF-9C6552ED9806}"/>
                </a:ext>
              </a:extLst>
            </p:cNvPr>
            <p:cNvSpPr/>
            <p:nvPr/>
          </p:nvSpPr>
          <p:spPr>
            <a:xfrm>
              <a:off x="518851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4" name="Freeform: Shape 433">
              <a:extLst>
                <a:ext uri="{FF2B5EF4-FFF2-40B4-BE49-F238E27FC236}">
                  <a16:creationId xmlns:a16="http://schemas.microsoft.com/office/drawing/2014/main" id="{BFB7D4BC-2381-4B34-BEA1-2FCE4C9A0A68}"/>
                </a:ext>
              </a:extLst>
            </p:cNvPr>
            <p:cNvSpPr/>
            <p:nvPr/>
          </p:nvSpPr>
          <p:spPr>
            <a:xfrm>
              <a:off x="522564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5" name="Freeform: Shape 434">
              <a:extLst>
                <a:ext uri="{FF2B5EF4-FFF2-40B4-BE49-F238E27FC236}">
                  <a16:creationId xmlns:a16="http://schemas.microsoft.com/office/drawing/2014/main" id="{33EF13F8-68AB-4DE0-B845-D9FA85D5AAC8}"/>
                </a:ext>
              </a:extLst>
            </p:cNvPr>
            <p:cNvSpPr/>
            <p:nvPr/>
          </p:nvSpPr>
          <p:spPr>
            <a:xfrm>
              <a:off x="5244209"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6" name="Freeform: Shape 435">
              <a:extLst>
                <a:ext uri="{FF2B5EF4-FFF2-40B4-BE49-F238E27FC236}">
                  <a16:creationId xmlns:a16="http://schemas.microsoft.com/office/drawing/2014/main" id="{A4507D40-CC4D-4183-AA32-326FEFD7BBE1}"/>
                </a:ext>
              </a:extLst>
            </p:cNvPr>
            <p:cNvSpPr/>
            <p:nvPr/>
          </p:nvSpPr>
          <p:spPr>
            <a:xfrm>
              <a:off x="544844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7" name="Freeform: Shape 436">
              <a:extLst>
                <a:ext uri="{FF2B5EF4-FFF2-40B4-BE49-F238E27FC236}">
                  <a16:creationId xmlns:a16="http://schemas.microsoft.com/office/drawing/2014/main" id="{599BC07F-783C-4A4F-BDD7-36F6CD81918A}"/>
                </a:ext>
              </a:extLst>
            </p:cNvPr>
            <p:cNvSpPr/>
            <p:nvPr/>
          </p:nvSpPr>
          <p:spPr>
            <a:xfrm>
              <a:off x="581977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8" name="Freeform: Shape 437">
              <a:extLst>
                <a:ext uri="{FF2B5EF4-FFF2-40B4-BE49-F238E27FC236}">
                  <a16:creationId xmlns:a16="http://schemas.microsoft.com/office/drawing/2014/main" id="{217D31AB-E592-4101-8019-1494941AF5A9}"/>
                </a:ext>
              </a:extLst>
            </p:cNvPr>
            <p:cNvSpPr/>
            <p:nvPr/>
          </p:nvSpPr>
          <p:spPr>
            <a:xfrm>
              <a:off x="593117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9" name="Freeform: Shape 438">
              <a:extLst>
                <a:ext uri="{FF2B5EF4-FFF2-40B4-BE49-F238E27FC236}">
                  <a16:creationId xmlns:a16="http://schemas.microsoft.com/office/drawing/2014/main" id="{ACB902E1-6404-4F4D-B5BD-96F7212911B7}"/>
                </a:ext>
              </a:extLst>
            </p:cNvPr>
            <p:cNvSpPr/>
            <p:nvPr/>
          </p:nvSpPr>
          <p:spPr>
            <a:xfrm>
              <a:off x="606113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0" name="Freeform: Shape 439">
              <a:extLst>
                <a:ext uri="{FF2B5EF4-FFF2-40B4-BE49-F238E27FC236}">
                  <a16:creationId xmlns:a16="http://schemas.microsoft.com/office/drawing/2014/main" id="{F5697E58-B3AA-4EEC-8AC0-D2F3F8C5342D}"/>
                </a:ext>
              </a:extLst>
            </p:cNvPr>
            <p:cNvSpPr/>
            <p:nvPr/>
          </p:nvSpPr>
          <p:spPr>
            <a:xfrm>
              <a:off x="648816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1" name="Freeform: Shape 440">
              <a:extLst>
                <a:ext uri="{FF2B5EF4-FFF2-40B4-BE49-F238E27FC236}">
                  <a16:creationId xmlns:a16="http://schemas.microsoft.com/office/drawing/2014/main" id="{ECE46799-26D7-4500-9223-87D8C54B0437}"/>
                </a:ext>
              </a:extLst>
            </p:cNvPr>
            <p:cNvSpPr/>
            <p:nvPr/>
          </p:nvSpPr>
          <p:spPr>
            <a:xfrm>
              <a:off x="6525298"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2" name="Freeform: Shape 441">
              <a:extLst>
                <a:ext uri="{FF2B5EF4-FFF2-40B4-BE49-F238E27FC236}">
                  <a16:creationId xmlns:a16="http://schemas.microsoft.com/office/drawing/2014/main" id="{2111C7EC-7073-4FA6-B610-17BB7D418454}"/>
                </a:ext>
              </a:extLst>
            </p:cNvPr>
            <p:cNvSpPr/>
            <p:nvPr/>
          </p:nvSpPr>
          <p:spPr>
            <a:xfrm>
              <a:off x="659956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3" name="Freeform: Shape 442">
              <a:extLst>
                <a:ext uri="{FF2B5EF4-FFF2-40B4-BE49-F238E27FC236}">
                  <a16:creationId xmlns:a16="http://schemas.microsoft.com/office/drawing/2014/main" id="{98241293-2987-4248-B7D9-5B1F0B3394E7}"/>
                </a:ext>
              </a:extLst>
            </p:cNvPr>
            <p:cNvSpPr/>
            <p:nvPr/>
          </p:nvSpPr>
          <p:spPr>
            <a:xfrm>
              <a:off x="698946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4" name="Freeform: Shape 443">
              <a:extLst>
                <a:ext uri="{FF2B5EF4-FFF2-40B4-BE49-F238E27FC236}">
                  <a16:creationId xmlns:a16="http://schemas.microsoft.com/office/drawing/2014/main" id="{5F9107F9-AA0E-42E9-85AC-FB963079449F}"/>
                </a:ext>
              </a:extLst>
            </p:cNvPr>
            <p:cNvSpPr/>
            <p:nvPr/>
          </p:nvSpPr>
          <p:spPr>
            <a:xfrm>
              <a:off x="708229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5" name="Freeform: Shape 444">
              <a:extLst>
                <a:ext uri="{FF2B5EF4-FFF2-40B4-BE49-F238E27FC236}">
                  <a16:creationId xmlns:a16="http://schemas.microsoft.com/office/drawing/2014/main" id="{C98E787A-2583-479A-BA66-7CE826E2449C}"/>
                </a:ext>
              </a:extLst>
            </p:cNvPr>
            <p:cNvSpPr/>
            <p:nvPr/>
          </p:nvSpPr>
          <p:spPr>
            <a:xfrm>
              <a:off x="81034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6" name="Freeform: Shape 445">
              <a:extLst>
                <a:ext uri="{FF2B5EF4-FFF2-40B4-BE49-F238E27FC236}">
                  <a16:creationId xmlns:a16="http://schemas.microsoft.com/office/drawing/2014/main" id="{4C029D06-3E70-48A8-BEC2-2F03B69632A7}"/>
                </a:ext>
              </a:extLst>
            </p:cNvPr>
            <p:cNvSpPr/>
            <p:nvPr/>
          </p:nvSpPr>
          <p:spPr>
            <a:xfrm>
              <a:off x="81591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7" name="Freeform: Shape 446">
              <a:extLst>
                <a:ext uri="{FF2B5EF4-FFF2-40B4-BE49-F238E27FC236}">
                  <a16:creationId xmlns:a16="http://schemas.microsoft.com/office/drawing/2014/main" id="{D7D5A63B-38C4-4EDF-AC3D-311588B2A307}"/>
                </a:ext>
              </a:extLst>
            </p:cNvPr>
            <p:cNvSpPr/>
            <p:nvPr/>
          </p:nvSpPr>
          <p:spPr>
            <a:xfrm>
              <a:off x="821484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8" name="Freeform: Shape 447">
              <a:extLst>
                <a:ext uri="{FF2B5EF4-FFF2-40B4-BE49-F238E27FC236}">
                  <a16:creationId xmlns:a16="http://schemas.microsoft.com/office/drawing/2014/main" id="{839A338A-97C7-425E-9B24-C872E26A4F96}"/>
                </a:ext>
              </a:extLst>
            </p:cNvPr>
            <p:cNvSpPr/>
            <p:nvPr/>
          </p:nvSpPr>
          <p:spPr>
            <a:xfrm>
              <a:off x="825198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9" name="Freeform: Shape 448">
              <a:extLst>
                <a:ext uri="{FF2B5EF4-FFF2-40B4-BE49-F238E27FC236}">
                  <a16:creationId xmlns:a16="http://schemas.microsoft.com/office/drawing/2014/main" id="{4F5E8EF8-CBE9-4BA0-86ED-9BAE2BE479EB}"/>
                </a:ext>
              </a:extLst>
            </p:cNvPr>
            <p:cNvSpPr/>
            <p:nvPr/>
          </p:nvSpPr>
          <p:spPr>
            <a:xfrm>
              <a:off x="840051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0" name="Freeform: Shape 449">
              <a:extLst>
                <a:ext uri="{FF2B5EF4-FFF2-40B4-BE49-F238E27FC236}">
                  <a16:creationId xmlns:a16="http://schemas.microsoft.com/office/drawing/2014/main" id="{C3F5EBB9-5AEE-4F52-9D33-87E9780C4FAA}"/>
                </a:ext>
              </a:extLst>
            </p:cNvPr>
            <p:cNvSpPr/>
            <p:nvPr/>
          </p:nvSpPr>
          <p:spPr>
            <a:xfrm>
              <a:off x="856761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1" name="Freeform: Shape 450">
              <a:extLst>
                <a:ext uri="{FF2B5EF4-FFF2-40B4-BE49-F238E27FC236}">
                  <a16:creationId xmlns:a16="http://schemas.microsoft.com/office/drawing/2014/main" id="{E16BC2D6-0C60-40E7-A940-D61E3AD77975}"/>
                </a:ext>
              </a:extLst>
            </p:cNvPr>
            <p:cNvSpPr/>
            <p:nvPr/>
          </p:nvSpPr>
          <p:spPr>
            <a:xfrm>
              <a:off x="882754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2" name="Freeform: Shape 451">
              <a:extLst>
                <a:ext uri="{FF2B5EF4-FFF2-40B4-BE49-F238E27FC236}">
                  <a16:creationId xmlns:a16="http://schemas.microsoft.com/office/drawing/2014/main" id="{DFC4F79D-6EC7-4582-A8EF-B44391485137}"/>
                </a:ext>
              </a:extLst>
            </p:cNvPr>
            <p:cNvSpPr/>
            <p:nvPr/>
          </p:nvSpPr>
          <p:spPr>
            <a:xfrm>
              <a:off x="8864676"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3" name="Freeform: Shape 452">
              <a:extLst>
                <a:ext uri="{FF2B5EF4-FFF2-40B4-BE49-F238E27FC236}">
                  <a16:creationId xmlns:a16="http://schemas.microsoft.com/office/drawing/2014/main" id="{73948A10-D7C9-4311-B3C5-4E07B0605A7B}"/>
                </a:ext>
              </a:extLst>
            </p:cNvPr>
            <p:cNvSpPr/>
            <p:nvPr/>
          </p:nvSpPr>
          <p:spPr>
            <a:xfrm>
              <a:off x="890180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4" name="Freeform: Shape 453">
              <a:extLst>
                <a:ext uri="{FF2B5EF4-FFF2-40B4-BE49-F238E27FC236}">
                  <a16:creationId xmlns:a16="http://schemas.microsoft.com/office/drawing/2014/main" id="{E0571DFD-3737-49B7-9E2A-F50710F91357}"/>
                </a:ext>
              </a:extLst>
            </p:cNvPr>
            <p:cNvSpPr/>
            <p:nvPr/>
          </p:nvSpPr>
          <p:spPr>
            <a:xfrm>
              <a:off x="9124607"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249" name="TextBox 248">
            <a:extLst>
              <a:ext uri="{FF2B5EF4-FFF2-40B4-BE49-F238E27FC236}">
                <a16:creationId xmlns:a16="http://schemas.microsoft.com/office/drawing/2014/main" id="{42AF158F-F796-410F-AA87-5C592A02B028}"/>
              </a:ext>
            </a:extLst>
          </p:cNvPr>
          <p:cNvSpPr txBox="1"/>
          <p:nvPr/>
        </p:nvSpPr>
        <p:spPr>
          <a:xfrm>
            <a:off x="3552936" y="5340685"/>
            <a:ext cx="22168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随机分组后的年数</a:t>
            </a:r>
          </a:p>
        </p:txBody>
      </p:sp>
      <p:sp>
        <p:nvSpPr>
          <p:cNvPr id="250" name="TextBox 249">
            <a:extLst>
              <a:ext uri="{FF2B5EF4-FFF2-40B4-BE49-F238E27FC236}">
                <a16:creationId xmlns:a16="http://schemas.microsoft.com/office/drawing/2014/main" id="{113F1266-C9D9-4F95-8230-FBA68152D707}"/>
              </a:ext>
            </a:extLst>
          </p:cNvPr>
          <p:cNvSpPr txBox="1"/>
          <p:nvPr/>
        </p:nvSpPr>
        <p:spPr>
          <a:xfrm>
            <a:off x="179812" y="5225494"/>
            <a:ext cx="1305165"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solidFill>
                  <a:srgbClr val="4D4D4D"/>
                </a:solidFill>
                <a:uLnTx/>
                <a:uFillTx/>
                <a:latin typeface="Arial" charset="0"/>
                <a:ea typeface="SimSun"/>
                <a:cs typeface="Arial" charset="0"/>
              </a:rPr>
              <a:t>面临风险的人数 </a:t>
            </a:r>
            <a:br>
              <a:rPr kumimoji="0" lang="zh-CN" sz="1200" b="0" i="0" u="none" strike="noStrike" cap="none" normalizeH="0" baseline="0" dirty="0">
                <a:ln>
                  <a:noFill/>
                </a:ln>
                <a:solidFill>
                  <a:srgbClr val="4D4D4D"/>
                </a:solidFill>
                <a:uLnTx/>
                <a:uFillTx/>
                <a:latin typeface="Arial" charset="0"/>
                <a:ea typeface="SimSun"/>
                <a:cs typeface="Arial" charset="0"/>
              </a:rPr>
            </a:br>
            <a:r>
              <a:rPr kumimoji="0" lang="zh-CN" sz="1200" b="0" i="0" u="none" strike="noStrike" cap="none" normalizeH="0" baseline="0" dirty="0">
                <a:ln>
                  <a:noFill/>
                </a:ln>
                <a:solidFill>
                  <a:srgbClr val="4D4D4D"/>
                </a:solidFill>
                <a:uLnTx/>
                <a:uFillTx/>
                <a:latin typeface="Arial" charset="0"/>
                <a:ea typeface="SimSun"/>
                <a:cs typeface="Arial" charset="0"/>
              </a:rPr>
              <a:t>（删失的人数）</a:t>
            </a:r>
          </a:p>
        </p:txBody>
      </p:sp>
      <p:sp>
        <p:nvSpPr>
          <p:cNvPr id="253" name="TextBox 252">
            <a:extLst>
              <a:ext uri="{FF2B5EF4-FFF2-40B4-BE49-F238E27FC236}">
                <a16:creationId xmlns:a16="http://schemas.microsoft.com/office/drawing/2014/main" id="{6C524B23-87B7-481E-BE9A-89AEBE86C192}"/>
              </a:ext>
            </a:extLst>
          </p:cNvPr>
          <p:cNvSpPr txBox="1"/>
          <p:nvPr/>
        </p:nvSpPr>
        <p:spPr>
          <a:xfrm rot="16200000">
            <a:off x="381361" y="3748231"/>
            <a:ext cx="8034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DFS, %</a:t>
            </a:r>
          </a:p>
        </p:txBody>
      </p:sp>
    </p:spTree>
    <p:extLst>
      <p:ext uri="{BB962C8B-B14F-4D97-AF65-F5344CB8AC3E}">
        <p14:creationId xmlns:p14="http://schemas.microsoft.com/office/powerpoint/2010/main" val="15203331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4005：随机化 II/III 期试验比较行肝切除术后给予 mFOLFOX6 治疗和单纯肝脏切除术用于治疗结直肠癌肝转移：JCOG0603 研究 – Kanemitsu Y 等人</a:t>
            </a:r>
          </a:p>
        </p:txBody>
      </p:sp>
      <p:sp>
        <p:nvSpPr>
          <p:cNvPr id="3" name="Content Placeholder 2"/>
          <p:cNvSpPr>
            <a:spLocks noGrp="1"/>
          </p:cNvSpPr>
          <p:nvPr>
            <p:ph idx="1"/>
          </p:nvPr>
        </p:nvSpPr>
        <p:spPr>
          <a:xfrm>
            <a:off x="365124" y="1254035"/>
            <a:ext cx="8413751" cy="313508"/>
          </a:xfrm>
        </p:spPr>
        <p:txBody>
          <a:bodyPr/>
          <a:lstStyle/>
          <a:p>
            <a:pPr marL="0" indent="0">
              <a:buNone/>
            </a:pPr>
            <a:r>
              <a:rPr lang="zh-CN" b="1"/>
              <a:t>关键结果（续）</a:t>
            </a:r>
          </a:p>
          <a:p>
            <a:endParaRPr lang="en-US" dirty="0"/>
          </a:p>
        </p:txBody>
      </p:sp>
      <p:sp>
        <p:nvSpPr>
          <p:cNvPr id="9" name="Text Placeholder 8"/>
          <p:cNvSpPr>
            <a:spLocks noGrp="1"/>
          </p:cNvSpPr>
          <p:nvPr>
            <p:ph type="body" sz="quarter" idx="10"/>
          </p:nvPr>
        </p:nvSpPr>
        <p:spPr/>
        <p:txBody>
          <a:bodyPr/>
          <a:lstStyle/>
          <a:p>
            <a:r>
              <a:rPr lang="zh-CN" dirty="0"/>
              <a:t>*考虑到 mFOLFOX6 辅助治疗的 OS 曲线低于单纯手术方法的 OS 曲线，DMC 建议提前终止试验，</a:t>
            </a:r>
          </a:p>
        </p:txBody>
      </p:sp>
      <p:sp>
        <p:nvSpPr>
          <p:cNvPr id="5" name="Text Placeholder 4"/>
          <p:cNvSpPr>
            <a:spLocks noGrp="1"/>
          </p:cNvSpPr>
          <p:nvPr>
            <p:ph type="body" sz="quarter" idx="11"/>
          </p:nvPr>
        </p:nvSpPr>
        <p:spPr/>
        <p:txBody>
          <a:bodyPr/>
          <a:lstStyle/>
          <a:p>
            <a:r>
              <a:rPr lang="zh-CN"/>
              <a:t>Kanemitsu Y, et al.J Clin Oncol 2020;38(suppl);abstr 4005</a:t>
            </a:r>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380297"/>
            <a:ext cx="201048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OS（ITT–更新）</a:t>
            </a: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231947486"/>
              </p:ext>
            </p:extLst>
          </p:nvPr>
        </p:nvGraphicFramePr>
        <p:xfrm>
          <a:off x="4305418" y="1693410"/>
          <a:ext cx="4762242" cy="1254270"/>
        </p:xfrm>
        <a:graphic>
          <a:graphicData uri="http://schemas.openxmlformats.org/drawingml/2006/table">
            <a:tbl>
              <a:tblPr firstRow="1" bandRow="1">
                <a:tableStyleId>{69012ECD-51FC-41F1-AA8D-1B2483CD663E}</a:tableStyleId>
              </a:tblPr>
              <a:tblGrid>
                <a:gridCol w="1492836">
                  <a:extLst>
                    <a:ext uri="{9D8B030D-6E8A-4147-A177-3AD203B41FA5}">
                      <a16:colId xmlns:a16="http://schemas.microsoft.com/office/drawing/2014/main" val="3677245226"/>
                    </a:ext>
                  </a:extLst>
                </a:gridCol>
                <a:gridCol w="1634703">
                  <a:extLst>
                    <a:ext uri="{9D8B030D-6E8A-4147-A177-3AD203B41FA5}">
                      <a16:colId xmlns:a16="http://schemas.microsoft.com/office/drawing/2014/main" val="510535110"/>
                    </a:ext>
                  </a:extLst>
                </a:gridCol>
                <a:gridCol w="1634703">
                  <a:extLst>
                    <a:ext uri="{9D8B030D-6E8A-4147-A177-3AD203B41FA5}">
                      <a16:colId xmlns:a16="http://schemas.microsoft.com/office/drawing/2014/main" val="20002"/>
                    </a:ext>
                  </a:extLst>
                </a:gridCol>
              </a:tblGrid>
              <a:tr h="319353">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rgbClr val="B60D27"/>
                          </a:solidFill>
                        </a:rPr>
                        <a:t>mFOLFOX6</a:t>
                      </a:r>
                    </a:p>
                    <a:p>
                      <a:pPr algn="ctr"/>
                      <a:r>
                        <a:rPr lang="zh-CN" sz="1200">
                          <a:solidFill>
                            <a:srgbClr val="B60D27"/>
                          </a:solidFill>
                        </a:rPr>
                        <a:t> (n=151)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dirty="0">
                          <a:solidFill>
                            <a:schemeClr val="accent2"/>
                          </a:solidFill>
                        </a:rPr>
                        <a:t>单纯手</a:t>
                      </a:r>
                      <a:r>
                        <a:rPr lang="zh-CN" sz="1200" dirty="0" smtClean="0">
                          <a:solidFill>
                            <a:schemeClr val="accent2"/>
                          </a:solidFill>
                        </a:rPr>
                        <a:t>术</a:t>
                      </a:r>
                      <a:endParaRPr lang="fr-FR" altLang="zh-CN" sz="1200" dirty="0" smtClean="0">
                        <a:solidFill>
                          <a:schemeClr val="accent2"/>
                        </a:solidFill>
                      </a:endParaRPr>
                    </a:p>
                    <a:p>
                      <a:pPr algn="ctr"/>
                      <a:r>
                        <a:rPr lang="zh-CN" sz="1200" dirty="0" smtClean="0">
                          <a:solidFill>
                            <a:schemeClr val="accent2"/>
                          </a:solidFill>
                        </a:rPr>
                        <a:t>(</a:t>
                      </a:r>
                      <a:r>
                        <a:rPr lang="zh-CN" sz="1200" dirty="0">
                          <a:solidFill>
                            <a:schemeClr val="accent2"/>
                          </a:solidFill>
                        </a:rPr>
                        <a:t>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事件，n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38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200">
                          <a:solidFill>
                            <a:schemeClr val="tx1"/>
                          </a:solidFill>
                        </a:rPr>
                        <a:t>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3 年 OS, %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87.2 (80.2,</a:t>
                      </a:r>
                      <a:r>
                        <a:rPr lang="zh-CN" sz="1200" baseline="0">
                          <a:solidFill>
                            <a:schemeClr val="tx1"/>
                          </a:solidFill>
                        </a:rPr>
                        <a:t> </a:t>
                      </a:r>
                      <a:r>
                        <a:rPr lang="zh-CN" sz="1200">
                          <a:solidFill>
                            <a:schemeClr val="tx1"/>
                          </a:solidFill>
                        </a:rPr>
                        <a:t>91.9)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91.8 (85.7,</a:t>
                      </a:r>
                      <a:r>
                        <a:rPr lang="zh-CN" sz="1200" baseline="0">
                          <a:solidFill>
                            <a:schemeClr val="tx1"/>
                          </a:solidFill>
                        </a:rPr>
                        <a:t> </a:t>
                      </a:r>
                      <a:r>
                        <a:rPr lang="zh-CN" sz="1200">
                          <a:solidFill>
                            <a:schemeClr val="tx1"/>
                          </a:solidFill>
                        </a:rPr>
                        <a:t>95.4)</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sz="1200"/>
                        <a:t>5 年 OS, % (95% CI)</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71.2 (61.7,</a:t>
                      </a:r>
                      <a:r>
                        <a:rPr lang="zh-CN" sz="1200" baseline="0">
                          <a:solidFill>
                            <a:schemeClr val="tx1"/>
                          </a:solidFill>
                        </a:rPr>
                        <a:t> </a:t>
                      </a:r>
                      <a:r>
                        <a:rPr lang="zh-CN" sz="1200">
                          <a:solidFill>
                            <a:schemeClr val="tx1"/>
                          </a:solidFill>
                        </a:rPr>
                        <a:t>78.8)</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dirty="0">
                          <a:solidFill>
                            <a:schemeClr val="tx1"/>
                          </a:solidFill>
                        </a:rPr>
                        <a:t>83.1 (74.9,</a:t>
                      </a:r>
                      <a:r>
                        <a:rPr lang="zh-CN" sz="1200" baseline="0" dirty="0">
                          <a:solidFill>
                            <a:schemeClr val="tx1"/>
                          </a:solidFill>
                        </a:rPr>
                        <a:t> </a:t>
                      </a:r>
                      <a:r>
                        <a:rPr lang="zh-CN" sz="1200" dirty="0">
                          <a:solidFill>
                            <a:schemeClr val="tx1"/>
                          </a:solidFill>
                        </a:rPr>
                        <a:t>88.9)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556297"/>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55629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019759"/>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462412"/>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391937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36679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481898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7" name="TextBox 16">
            <a:extLst>
              <a:ext uri="{FF2B5EF4-FFF2-40B4-BE49-F238E27FC236}">
                <a16:creationId xmlns:a16="http://schemas.microsoft.com/office/drawing/2014/main" id="{E41C6C4A-9021-4007-87A5-1D7AF0523B54}"/>
              </a:ext>
            </a:extLst>
          </p:cNvPr>
          <p:cNvSpPr txBox="1"/>
          <p:nvPr/>
        </p:nvSpPr>
        <p:spPr>
          <a:xfrm rot="16200000">
            <a:off x="-208631" y="3556837"/>
            <a:ext cx="1766829"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存活比例</a:t>
            </a:r>
          </a:p>
        </p:txBody>
      </p:sp>
      <p:sp>
        <p:nvSpPr>
          <p:cNvPr id="18" name="TextBox 17">
            <a:extLst>
              <a:ext uri="{FF2B5EF4-FFF2-40B4-BE49-F238E27FC236}">
                <a16:creationId xmlns:a16="http://schemas.microsoft.com/office/drawing/2014/main" id="{C8CD9901-B006-4E21-B611-37891842B32D}"/>
              </a:ext>
            </a:extLst>
          </p:cNvPr>
          <p:cNvSpPr txBox="1"/>
          <p:nvPr/>
        </p:nvSpPr>
        <p:spPr>
          <a:xfrm>
            <a:off x="3552936" y="5149291"/>
            <a:ext cx="22168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uLnTx/>
                <a:uFillTx/>
                <a:latin typeface="Arial" panose="020B0604020202020204" pitchFamily="34" charset="0"/>
                <a:ea typeface="SimSun"/>
                <a:cs typeface="Arial" panose="020B0604020202020204" pitchFamily="34" charset="0"/>
              </a:rPr>
              <a:t>随机分组后的年数</a:t>
            </a:r>
          </a:p>
        </p:txBody>
      </p:sp>
      <p:sp>
        <p:nvSpPr>
          <p:cNvPr id="19" name="TextBox 18">
            <a:extLst>
              <a:ext uri="{FF2B5EF4-FFF2-40B4-BE49-F238E27FC236}">
                <a16:creationId xmlns:a16="http://schemas.microsoft.com/office/drawing/2014/main" id="{C4CD01DF-2A86-4A3D-8FDA-C7DE54028F9D}"/>
              </a:ext>
            </a:extLst>
          </p:cNvPr>
          <p:cNvSpPr txBox="1"/>
          <p:nvPr/>
        </p:nvSpPr>
        <p:spPr>
          <a:xfrm>
            <a:off x="853899" y="23999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a:t>
            </a:r>
          </a:p>
        </p:txBody>
      </p:sp>
      <p:sp>
        <p:nvSpPr>
          <p:cNvPr id="20" name="TextBox 19">
            <a:extLst>
              <a:ext uri="{FF2B5EF4-FFF2-40B4-BE49-F238E27FC236}">
                <a16:creationId xmlns:a16="http://schemas.microsoft.com/office/drawing/2014/main" id="{EBB3F90A-9CC7-436D-AE72-CCC8F47ABADC}"/>
              </a:ext>
            </a:extLst>
          </p:cNvPr>
          <p:cNvSpPr txBox="1"/>
          <p:nvPr/>
        </p:nvSpPr>
        <p:spPr>
          <a:xfrm>
            <a:off x="853906" y="2865126"/>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0.8</a:t>
            </a:r>
          </a:p>
        </p:txBody>
      </p:sp>
      <p:sp>
        <p:nvSpPr>
          <p:cNvPr id="21" name="TextBox 20">
            <a:extLst>
              <a:ext uri="{FF2B5EF4-FFF2-40B4-BE49-F238E27FC236}">
                <a16:creationId xmlns:a16="http://schemas.microsoft.com/office/drawing/2014/main" id="{A1D59C8A-618D-4718-AEC2-C3D81C8E47DA}"/>
              </a:ext>
            </a:extLst>
          </p:cNvPr>
          <p:cNvSpPr txBox="1"/>
          <p:nvPr/>
        </p:nvSpPr>
        <p:spPr>
          <a:xfrm>
            <a:off x="853906" y="3307575"/>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0.6</a:t>
            </a:r>
          </a:p>
        </p:txBody>
      </p:sp>
      <p:sp>
        <p:nvSpPr>
          <p:cNvPr id="22" name="TextBox 21">
            <a:extLst>
              <a:ext uri="{FF2B5EF4-FFF2-40B4-BE49-F238E27FC236}">
                <a16:creationId xmlns:a16="http://schemas.microsoft.com/office/drawing/2014/main" id="{4332C078-9820-4FD5-9AD6-BD4BC091D2AD}"/>
              </a:ext>
            </a:extLst>
          </p:cNvPr>
          <p:cNvSpPr txBox="1"/>
          <p:nvPr/>
        </p:nvSpPr>
        <p:spPr>
          <a:xfrm>
            <a:off x="853906" y="3764333"/>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0.4</a:t>
            </a:r>
          </a:p>
        </p:txBody>
      </p:sp>
      <p:sp>
        <p:nvSpPr>
          <p:cNvPr id="23" name="TextBox 22">
            <a:extLst>
              <a:ext uri="{FF2B5EF4-FFF2-40B4-BE49-F238E27FC236}">
                <a16:creationId xmlns:a16="http://schemas.microsoft.com/office/drawing/2014/main" id="{A777BA2A-71DD-498E-BFB3-A7D80A9F248D}"/>
              </a:ext>
            </a:extLst>
          </p:cNvPr>
          <p:cNvSpPr txBox="1"/>
          <p:nvPr/>
        </p:nvSpPr>
        <p:spPr>
          <a:xfrm>
            <a:off x="853906" y="42115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0.2</a:t>
            </a: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663535"/>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4931514"/>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a:t>
              </a: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a:t>
              </a: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a:t>
              </a: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a:t>
              </a: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5</a:t>
              </a: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a:t>
              </a: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7</a:t>
              </a: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a:t>
              </a: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9</a:t>
              </a: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a:t>
              </a: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11</a:t>
              </a: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12</a:t>
              </a: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13</a:t>
              </a: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301280" y="5737127"/>
            <a:ext cx="7724244" cy="261610"/>
            <a:chOff x="614795" y="5951680"/>
            <a:chExt cx="6185235"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551575"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108(11)</a:t>
                </a: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149(0)</a:t>
                </a:r>
              </a:p>
            </p:txBody>
          </p:sp>
          <p:sp>
            <p:nvSpPr>
              <p:cNvPr id="63" name="TextBox 62">
                <a:extLst>
                  <a:ext uri="{FF2B5EF4-FFF2-40B4-BE49-F238E27FC236}">
                    <a16:creationId xmlns:a16="http://schemas.microsoft.com/office/drawing/2014/main" id="{516C7DB3-4FC5-4F7A-96A0-CDEFBA4537CA}"/>
                  </a:ext>
                </a:extLst>
              </p:cNvPr>
              <p:cNvSpPr txBox="1"/>
              <p:nvPr/>
            </p:nvSpPr>
            <p:spPr>
              <a:xfrm>
                <a:off x="1810080"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144(3)</a:t>
                </a:r>
              </a:p>
            </p:txBody>
          </p:sp>
          <p:sp>
            <p:nvSpPr>
              <p:cNvPr id="64" name="TextBox 63">
                <a:extLst>
                  <a:ext uri="{FF2B5EF4-FFF2-40B4-BE49-F238E27FC236}">
                    <a16:creationId xmlns:a16="http://schemas.microsoft.com/office/drawing/2014/main" id="{F541699F-A8D9-4CB3-8049-EFC11BB28B20}"/>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124(16)</a:t>
                </a:r>
              </a:p>
            </p:txBody>
          </p:sp>
          <p:sp>
            <p:nvSpPr>
              <p:cNvPr id="65" name="TextBox 64">
                <a:extLst>
                  <a:ext uri="{FF2B5EF4-FFF2-40B4-BE49-F238E27FC236}">
                    <a16:creationId xmlns:a16="http://schemas.microsoft.com/office/drawing/2014/main" id="{375F3E73-A0D3-42A6-A702-4CD18DDCC0B7}"/>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86(15)</a:t>
                </a:r>
              </a:p>
            </p:txBody>
          </p:sp>
          <p:sp>
            <p:nvSpPr>
              <p:cNvPr id="66" name="TextBox 65">
                <a:extLst>
                  <a:ext uri="{FF2B5EF4-FFF2-40B4-BE49-F238E27FC236}">
                    <a16:creationId xmlns:a16="http://schemas.microsoft.com/office/drawing/2014/main" id="{7F97E0AA-39DC-4285-B188-4568AD2D5373}"/>
                  </a:ext>
                </a:extLst>
              </p:cNvPr>
              <p:cNvSpPr txBox="1"/>
              <p:nvPr/>
            </p:nvSpPr>
            <p:spPr>
              <a:xfrm>
                <a:off x="3355971"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71(13)</a:t>
                </a: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59(7)</a:t>
                </a: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50(9)</a:t>
                </a:r>
              </a:p>
            </p:txBody>
          </p:sp>
          <p:sp>
            <p:nvSpPr>
              <p:cNvPr id="69" name="TextBox 68">
                <a:extLst>
                  <a:ext uri="{FF2B5EF4-FFF2-40B4-BE49-F238E27FC236}">
                    <a16:creationId xmlns:a16="http://schemas.microsoft.com/office/drawing/2014/main" id="{B42A197E-B7BC-425C-B7B1-3E8DA5958B1F}"/>
                  </a:ext>
                </a:extLst>
              </p:cNvPr>
              <p:cNvSpPr txBox="1"/>
              <p:nvPr/>
            </p:nvSpPr>
            <p:spPr>
              <a:xfrm>
                <a:off x="4518336"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33(11)</a:t>
                </a:r>
              </a:p>
            </p:txBody>
          </p:sp>
          <p:sp>
            <p:nvSpPr>
              <p:cNvPr id="70" name="TextBox 69">
                <a:extLst>
                  <a:ext uri="{FF2B5EF4-FFF2-40B4-BE49-F238E27FC236}">
                    <a16:creationId xmlns:a16="http://schemas.microsoft.com/office/drawing/2014/main" id="{2CB744DD-9A1E-4F58-AD3E-D0E936E2B6CD}"/>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23(10)</a:t>
                </a: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19(4)</a:t>
                </a:r>
              </a:p>
            </p:txBody>
          </p:sp>
          <p:sp>
            <p:nvSpPr>
              <p:cNvPr id="72" name="TextBox 71">
                <a:extLst>
                  <a:ext uri="{FF2B5EF4-FFF2-40B4-BE49-F238E27FC236}">
                    <a16:creationId xmlns:a16="http://schemas.microsoft.com/office/drawing/2014/main" id="{045B0533-79C8-4D21-931A-A62BA9D1C144}"/>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13(6)</a:t>
                </a: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3(9)</a:t>
                </a: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0(3)</a:t>
                </a: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614795" y="5951680"/>
              <a:ext cx="851293"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单纯手术</a:t>
              </a: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09" y="5469018"/>
            <a:ext cx="7605615" cy="261610"/>
            <a:chOff x="709787" y="5951680"/>
            <a:chExt cx="6090243"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551576"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dirty="0">
                    <a:ln>
                      <a:noFill/>
                    </a:ln>
                    <a:solidFill>
                      <a:srgbClr val="B60D27"/>
                    </a:solidFill>
                    <a:uLnTx/>
                    <a:uFillTx/>
                    <a:latin typeface="Arial" panose="020B0604020202020204" pitchFamily="34" charset="0"/>
                    <a:ea typeface="SimSun"/>
                    <a:cs typeface="Arial" panose="020B0604020202020204" pitchFamily="34" charset="0"/>
                  </a:rPr>
                  <a:t>102(13)</a:t>
                </a: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151(0)</a:t>
                </a: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148(1)</a:t>
                </a:r>
              </a:p>
            </p:txBody>
          </p:sp>
          <p:sp>
            <p:nvSpPr>
              <p:cNvPr id="83" name="TextBox 82">
                <a:extLst>
                  <a:ext uri="{FF2B5EF4-FFF2-40B4-BE49-F238E27FC236}">
                    <a16:creationId xmlns:a16="http://schemas.microsoft.com/office/drawing/2014/main" id="{123E89BE-BFF8-47A2-BB78-1D44FDD0AE59}"/>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121(18)</a:t>
                </a:r>
              </a:p>
            </p:txBody>
          </p:sp>
          <p:sp>
            <p:nvSpPr>
              <p:cNvPr id="84" name="TextBox 83">
                <a:extLst>
                  <a:ext uri="{FF2B5EF4-FFF2-40B4-BE49-F238E27FC236}">
                    <a16:creationId xmlns:a16="http://schemas.microsoft.com/office/drawing/2014/main" id="{40C17AFB-BC7A-4AC6-9243-BA712C892EF0}"/>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84(13)</a:t>
                </a:r>
              </a:p>
            </p:txBody>
          </p:sp>
          <p:sp>
            <p:nvSpPr>
              <p:cNvPr id="85" name="TextBox 84">
                <a:extLst>
                  <a:ext uri="{FF2B5EF4-FFF2-40B4-BE49-F238E27FC236}">
                    <a16:creationId xmlns:a16="http://schemas.microsoft.com/office/drawing/2014/main" id="{27873540-E327-4005-9D30-84BEDCE86200}"/>
                  </a:ext>
                </a:extLst>
              </p:cNvPr>
              <p:cNvSpPr txBox="1"/>
              <p:nvPr/>
            </p:nvSpPr>
            <p:spPr>
              <a:xfrm>
                <a:off x="335596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61(12)</a:t>
                </a: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55(5)</a:t>
                </a: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45(7)</a:t>
                </a:r>
              </a:p>
            </p:txBody>
          </p:sp>
          <p:sp>
            <p:nvSpPr>
              <p:cNvPr id="88" name="TextBox 87">
                <a:extLst>
                  <a:ext uri="{FF2B5EF4-FFF2-40B4-BE49-F238E27FC236}">
                    <a16:creationId xmlns:a16="http://schemas.microsoft.com/office/drawing/2014/main" id="{21D8AA49-5A5F-41F5-B356-329C26072C67}"/>
                  </a:ext>
                </a:extLst>
              </p:cNvPr>
              <p:cNvSpPr txBox="1"/>
              <p:nvPr/>
            </p:nvSpPr>
            <p:spPr>
              <a:xfrm>
                <a:off x="4518334"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35(10)</a:t>
                </a:r>
              </a:p>
            </p:txBody>
          </p:sp>
          <p:sp>
            <p:nvSpPr>
              <p:cNvPr id="89" name="TextBox 88">
                <a:extLst>
                  <a:ext uri="{FF2B5EF4-FFF2-40B4-BE49-F238E27FC236}">
                    <a16:creationId xmlns:a16="http://schemas.microsoft.com/office/drawing/2014/main" id="{DE81A3C3-104B-4B44-8EF7-4FF10062CB34}"/>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24(11)</a:t>
                </a:r>
              </a:p>
            </p:txBody>
          </p:sp>
          <p:sp>
            <p:nvSpPr>
              <p:cNvPr id="90" name="TextBox 89">
                <a:extLst>
                  <a:ext uri="{FF2B5EF4-FFF2-40B4-BE49-F238E27FC236}">
                    <a16:creationId xmlns:a16="http://schemas.microsoft.com/office/drawing/2014/main" id="{B59FDD16-5E0B-4AE2-B8DC-92040579E436}"/>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18(6)</a:t>
                </a:r>
              </a:p>
            </p:txBody>
          </p:sp>
          <p:sp>
            <p:nvSpPr>
              <p:cNvPr id="91" name="TextBox 90">
                <a:extLst>
                  <a:ext uri="{FF2B5EF4-FFF2-40B4-BE49-F238E27FC236}">
                    <a16:creationId xmlns:a16="http://schemas.microsoft.com/office/drawing/2014/main" id="{BA8BADFA-A59F-4B93-803F-54988619115A}"/>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12(5)</a:t>
                </a:r>
              </a:p>
            </p:txBody>
          </p:sp>
          <p:sp>
            <p:nvSpPr>
              <p:cNvPr id="92" name="TextBox 91">
                <a:extLst>
                  <a:ext uri="{FF2B5EF4-FFF2-40B4-BE49-F238E27FC236}">
                    <a16:creationId xmlns:a16="http://schemas.microsoft.com/office/drawing/2014/main" id="{5BA063FE-26F3-4386-A35C-B1D30B40D65F}"/>
                  </a:ext>
                </a:extLst>
              </p:cNvPr>
              <p:cNvSpPr txBox="1"/>
              <p:nvPr/>
            </p:nvSpPr>
            <p:spPr>
              <a:xfrm>
                <a:off x="612659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2(10)</a:t>
                </a: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0(2)</a:t>
                </a: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7"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mFOLFOX6</a:t>
              </a: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68934"/>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charset="0"/>
                <a:ea typeface="SimSun"/>
                <a:cs typeface="Arial" charset="0"/>
              </a:rPr>
              <a:t>HR 1.25（95% CI 为 0.78，2.00）</a:t>
            </a:r>
          </a:p>
        </p:txBody>
      </p:sp>
      <p:grpSp>
        <p:nvGrpSpPr>
          <p:cNvPr id="460" name="Group 459">
            <a:extLst>
              <a:ext uri="{FF2B5EF4-FFF2-40B4-BE49-F238E27FC236}">
                <a16:creationId xmlns:a16="http://schemas.microsoft.com/office/drawing/2014/main" id="{5B5E9365-3C25-40E6-9FE1-FFC494BAC4D4}"/>
              </a:ext>
            </a:extLst>
          </p:cNvPr>
          <p:cNvGrpSpPr/>
          <p:nvPr/>
        </p:nvGrpSpPr>
        <p:grpSpPr>
          <a:xfrm>
            <a:off x="1526011" y="2565079"/>
            <a:ext cx="6031782" cy="918000"/>
            <a:chOff x="0" y="2740195"/>
            <a:chExt cx="9150491" cy="1377767"/>
          </a:xfrm>
        </p:grpSpPr>
        <p:sp>
          <p:nvSpPr>
            <p:cNvPr id="1028" name="Freeform: Shape 1027">
              <a:extLst>
                <a:ext uri="{FF2B5EF4-FFF2-40B4-BE49-F238E27FC236}">
                  <a16:creationId xmlns:a16="http://schemas.microsoft.com/office/drawing/2014/main" id="{C55D53C8-229A-495E-8159-135D3AB23CD3}"/>
                </a:ext>
              </a:extLst>
            </p:cNvPr>
            <p:cNvSpPr/>
            <p:nvPr/>
          </p:nvSpPr>
          <p:spPr>
            <a:xfrm>
              <a:off x="0" y="2740195"/>
              <a:ext cx="9144000" cy="1322135"/>
            </a:xfrm>
            <a:custGeom>
              <a:avLst/>
              <a:gdLst>
                <a:gd name="connsiteX0" fmla="*/ 9145451 w 9144000"/>
                <a:gd name="connsiteY0" fmla="*/ 1325584 h 1322135"/>
                <a:gd name="connsiteX1" fmla="*/ 7942392 w 9144000"/>
                <a:gd name="connsiteY1" fmla="*/ 1325584 h 1322135"/>
                <a:gd name="connsiteX2" fmla="*/ 7942392 w 9144000"/>
                <a:gd name="connsiteY2" fmla="*/ 1188202 h 1322135"/>
                <a:gd name="connsiteX3" fmla="*/ 5068430 w 9144000"/>
                <a:gd name="connsiteY3" fmla="*/ 1188202 h 1322135"/>
                <a:gd name="connsiteX4" fmla="*/ 5068430 w 9144000"/>
                <a:gd name="connsiteY4" fmla="*/ 1147354 h 1322135"/>
                <a:gd name="connsiteX5" fmla="*/ 4559731 w 9144000"/>
                <a:gd name="connsiteY5" fmla="*/ 1147354 h 1322135"/>
                <a:gd name="connsiteX6" fmla="*/ 4559731 w 9144000"/>
                <a:gd name="connsiteY6" fmla="*/ 1084234 h 1322135"/>
                <a:gd name="connsiteX7" fmla="*/ 4452047 w 9144000"/>
                <a:gd name="connsiteY7" fmla="*/ 1084234 h 1322135"/>
                <a:gd name="connsiteX8" fmla="*/ 4452047 w 9144000"/>
                <a:gd name="connsiteY8" fmla="*/ 995124 h 1322135"/>
                <a:gd name="connsiteX9" fmla="*/ 3575748 w 9144000"/>
                <a:gd name="connsiteY9" fmla="*/ 995124 h 1322135"/>
                <a:gd name="connsiteX10" fmla="*/ 3575748 w 9144000"/>
                <a:gd name="connsiteY10" fmla="*/ 920853 h 1322135"/>
                <a:gd name="connsiteX11" fmla="*/ 3393802 w 9144000"/>
                <a:gd name="connsiteY11" fmla="*/ 920853 h 1322135"/>
                <a:gd name="connsiteX12" fmla="*/ 3393802 w 9144000"/>
                <a:gd name="connsiteY12" fmla="*/ 872586 h 1322135"/>
                <a:gd name="connsiteX13" fmla="*/ 3338106 w 9144000"/>
                <a:gd name="connsiteY13" fmla="*/ 872586 h 1322135"/>
                <a:gd name="connsiteX14" fmla="*/ 3338106 w 9144000"/>
                <a:gd name="connsiteY14" fmla="*/ 835454 h 1322135"/>
                <a:gd name="connsiteX15" fmla="*/ 3312116 w 9144000"/>
                <a:gd name="connsiteY15" fmla="*/ 835454 h 1322135"/>
                <a:gd name="connsiteX16" fmla="*/ 3312116 w 9144000"/>
                <a:gd name="connsiteY16" fmla="*/ 783470 h 1322135"/>
                <a:gd name="connsiteX17" fmla="*/ 3107897 w 9144000"/>
                <a:gd name="connsiteY17" fmla="*/ 783470 h 1322135"/>
                <a:gd name="connsiteX18" fmla="*/ 3107897 w 9144000"/>
                <a:gd name="connsiteY18" fmla="*/ 746340 h 1322135"/>
                <a:gd name="connsiteX19" fmla="*/ 3041060 w 9144000"/>
                <a:gd name="connsiteY19" fmla="*/ 746340 h 1322135"/>
                <a:gd name="connsiteX20" fmla="*/ 3041060 w 9144000"/>
                <a:gd name="connsiteY20" fmla="*/ 657224 h 1322135"/>
                <a:gd name="connsiteX21" fmla="*/ 2992788 w 9144000"/>
                <a:gd name="connsiteY21" fmla="*/ 657224 h 1322135"/>
                <a:gd name="connsiteX22" fmla="*/ 2992788 w 9144000"/>
                <a:gd name="connsiteY22" fmla="*/ 608953 h 1322135"/>
                <a:gd name="connsiteX23" fmla="*/ 2903669 w 9144000"/>
                <a:gd name="connsiteY23" fmla="*/ 608953 h 1322135"/>
                <a:gd name="connsiteX24" fmla="*/ 2903669 w 9144000"/>
                <a:gd name="connsiteY24" fmla="*/ 553256 h 1322135"/>
                <a:gd name="connsiteX25" fmla="*/ 2621471 w 9144000"/>
                <a:gd name="connsiteY25" fmla="*/ 553256 h 1322135"/>
                <a:gd name="connsiteX26" fmla="*/ 2621471 w 9144000"/>
                <a:gd name="connsiteY26" fmla="*/ 482707 h 1322135"/>
                <a:gd name="connsiteX27" fmla="*/ 2328133 w 9144000"/>
                <a:gd name="connsiteY27" fmla="*/ 482707 h 1322135"/>
                <a:gd name="connsiteX28" fmla="*/ 2328133 w 9144000"/>
                <a:gd name="connsiteY28" fmla="*/ 445576 h 1322135"/>
                <a:gd name="connsiteX29" fmla="*/ 2168469 w 9144000"/>
                <a:gd name="connsiteY29" fmla="*/ 445576 h 1322135"/>
                <a:gd name="connsiteX30" fmla="*/ 2168469 w 9144000"/>
                <a:gd name="connsiteY30" fmla="*/ 401018 h 1322135"/>
                <a:gd name="connsiteX31" fmla="*/ 2001380 w 9144000"/>
                <a:gd name="connsiteY31" fmla="*/ 401018 h 1322135"/>
                <a:gd name="connsiteX32" fmla="*/ 2001380 w 9144000"/>
                <a:gd name="connsiteY32" fmla="*/ 341608 h 1322135"/>
                <a:gd name="connsiteX33" fmla="*/ 1867706 w 9144000"/>
                <a:gd name="connsiteY33" fmla="*/ 341608 h 1322135"/>
                <a:gd name="connsiteX34" fmla="*/ 1867706 w 9144000"/>
                <a:gd name="connsiteY34" fmla="*/ 297051 h 1322135"/>
                <a:gd name="connsiteX35" fmla="*/ 1537237 w 9144000"/>
                <a:gd name="connsiteY35" fmla="*/ 297051 h 1322135"/>
                <a:gd name="connsiteX36" fmla="*/ 1537237 w 9144000"/>
                <a:gd name="connsiteY36" fmla="*/ 245067 h 1322135"/>
                <a:gd name="connsiteX37" fmla="*/ 1377573 w 9144000"/>
                <a:gd name="connsiteY37" fmla="*/ 245067 h 1322135"/>
                <a:gd name="connsiteX38" fmla="*/ 1377573 w 9144000"/>
                <a:gd name="connsiteY38" fmla="*/ 196796 h 1322135"/>
                <a:gd name="connsiteX39" fmla="*/ 1299594 w 9144000"/>
                <a:gd name="connsiteY39" fmla="*/ 196796 h 1322135"/>
                <a:gd name="connsiteX40" fmla="*/ 1299594 w 9144000"/>
                <a:gd name="connsiteY40" fmla="*/ 155952 h 1322135"/>
                <a:gd name="connsiteX41" fmla="*/ 1243898 w 9144000"/>
                <a:gd name="connsiteY41" fmla="*/ 155952 h 1322135"/>
                <a:gd name="connsiteX42" fmla="*/ 1243898 w 9144000"/>
                <a:gd name="connsiteY42" fmla="*/ 77976 h 1322135"/>
                <a:gd name="connsiteX43" fmla="*/ 690643 w 9144000"/>
                <a:gd name="connsiteY43" fmla="*/ 77976 h 1322135"/>
                <a:gd name="connsiteX44" fmla="*/ 690643 w 9144000"/>
                <a:gd name="connsiteY44" fmla="*/ 37131 h 1322135"/>
                <a:gd name="connsiteX45" fmla="*/ 96542 w 9144000"/>
                <a:gd name="connsiteY45" fmla="*/ 37131 h 1322135"/>
                <a:gd name="connsiteX46" fmla="*/ 96542 w 9144000"/>
                <a:gd name="connsiteY46" fmla="*/ 0 h 1322135"/>
                <a:gd name="connsiteX47" fmla="*/ 0 w 9144000"/>
                <a:gd name="connsiteY47" fmla="*/ 0 h 132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44000" h="1322135">
                  <a:moveTo>
                    <a:pt x="9145451" y="1325584"/>
                  </a:moveTo>
                  <a:lnTo>
                    <a:pt x="7942392" y="1325584"/>
                  </a:lnTo>
                  <a:lnTo>
                    <a:pt x="7942392" y="1188202"/>
                  </a:lnTo>
                  <a:lnTo>
                    <a:pt x="5068430" y="1188202"/>
                  </a:lnTo>
                  <a:lnTo>
                    <a:pt x="5068430" y="1147354"/>
                  </a:lnTo>
                  <a:lnTo>
                    <a:pt x="4559731" y="1147354"/>
                  </a:lnTo>
                  <a:lnTo>
                    <a:pt x="4559731" y="1084234"/>
                  </a:lnTo>
                  <a:lnTo>
                    <a:pt x="4452047" y="1084234"/>
                  </a:lnTo>
                  <a:lnTo>
                    <a:pt x="4452047" y="995124"/>
                  </a:lnTo>
                  <a:lnTo>
                    <a:pt x="3575748" y="995124"/>
                  </a:lnTo>
                  <a:lnTo>
                    <a:pt x="3575748" y="920853"/>
                  </a:lnTo>
                  <a:lnTo>
                    <a:pt x="3393802" y="920853"/>
                  </a:lnTo>
                  <a:lnTo>
                    <a:pt x="3393802" y="872586"/>
                  </a:lnTo>
                  <a:lnTo>
                    <a:pt x="3338106" y="872586"/>
                  </a:lnTo>
                  <a:lnTo>
                    <a:pt x="3338106" y="835454"/>
                  </a:lnTo>
                  <a:lnTo>
                    <a:pt x="3312116" y="835454"/>
                  </a:lnTo>
                  <a:lnTo>
                    <a:pt x="3312116" y="783470"/>
                  </a:lnTo>
                  <a:lnTo>
                    <a:pt x="3107897" y="783470"/>
                  </a:lnTo>
                  <a:lnTo>
                    <a:pt x="3107897" y="746340"/>
                  </a:lnTo>
                  <a:lnTo>
                    <a:pt x="3041060" y="746340"/>
                  </a:lnTo>
                  <a:lnTo>
                    <a:pt x="3041060" y="657224"/>
                  </a:lnTo>
                  <a:lnTo>
                    <a:pt x="2992788" y="657224"/>
                  </a:lnTo>
                  <a:lnTo>
                    <a:pt x="2992788" y="608953"/>
                  </a:lnTo>
                  <a:lnTo>
                    <a:pt x="2903669" y="608953"/>
                  </a:lnTo>
                  <a:lnTo>
                    <a:pt x="2903669" y="553256"/>
                  </a:lnTo>
                  <a:lnTo>
                    <a:pt x="2621471" y="553256"/>
                  </a:lnTo>
                  <a:lnTo>
                    <a:pt x="2621471" y="482707"/>
                  </a:lnTo>
                  <a:lnTo>
                    <a:pt x="2328133" y="482707"/>
                  </a:lnTo>
                  <a:lnTo>
                    <a:pt x="2328133" y="445576"/>
                  </a:lnTo>
                  <a:lnTo>
                    <a:pt x="2168469" y="445576"/>
                  </a:lnTo>
                  <a:lnTo>
                    <a:pt x="2168469" y="401018"/>
                  </a:lnTo>
                  <a:lnTo>
                    <a:pt x="2001380" y="401018"/>
                  </a:lnTo>
                  <a:lnTo>
                    <a:pt x="2001380" y="341608"/>
                  </a:lnTo>
                  <a:lnTo>
                    <a:pt x="1867706" y="341608"/>
                  </a:lnTo>
                  <a:lnTo>
                    <a:pt x="1867706" y="297051"/>
                  </a:lnTo>
                  <a:lnTo>
                    <a:pt x="1537237" y="297051"/>
                  </a:lnTo>
                  <a:lnTo>
                    <a:pt x="1537237" y="245067"/>
                  </a:lnTo>
                  <a:lnTo>
                    <a:pt x="1377573" y="245067"/>
                  </a:lnTo>
                  <a:lnTo>
                    <a:pt x="1377573" y="196796"/>
                  </a:lnTo>
                  <a:lnTo>
                    <a:pt x="1299594" y="196796"/>
                  </a:lnTo>
                  <a:lnTo>
                    <a:pt x="1299594" y="155952"/>
                  </a:lnTo>
                  <a:lnTo>
                    <a:pt x="1243898" y="155952"/>
                  </a:lnTo>
                  <a:lnTo>
                    <a:pt x="1243898" y="77976"/>
                  </a:lnTo>
                  <a:lnTo>
                    <a:pt x="690643" y="77976"/>
                  </a:lnTo>
                  <a:lnTo>
                    <a:pt x="690643" y="37131"/>
                  </a:lnTo>
                  <a:lnTo>
                    <a:pt x="96542" y="37131"/>
                  </a:lnTo>
                  <a:lnTo>
                    <a:pt x="96542" y="0"/>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EA6462AE-120B-4DCF-9595-D499D8B3CA1B}"/>
                </a:ext>
              </a:extLst>
            </p:cNvPr>
            <p:cNvSpPr/>
            <p:nvPr/>
          </p:nvSpPr>
          <p:spPr>
            <a:xfrm>
              <a:off x="72762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79431B9D-C4E9-46DB-AFE6-E8F34642C976}"/>
                </a:ext>
              </a:extLst>
            </p:cNvPr>
            <p:cNvSpPr/>
            <p:nvPr/>
          </p:nvSpPr>
          <p:spPr>
            <a:xfrm>
              <a:off x="76460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55665653-FC83-4885-98E4-E60BFBC8A776}"/>
                </a:ext>
              </a:extLst>
            </p:cNvPr>
            <p:cNvSpPr/>
            <p:nvPr/>
          </p:nvSpPr>
          <p:spPr>
            <a:xfrm>
              <a:off x="801592"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13D9CA8D-F298-45E6-92CF-C096AD782C97}"/>
                </a:ext>
              </a:extLst>
            </p:cNvPr>
            <p:cNvSpPr/>
            <p:nvPr/>
          </p:nvSpPr>
          <p:spPr>
            <a:xfrm>
              <a:off x="85706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A1B97EB0-2045-45F9-9409-BC024DE3D353}"/>
                </a:ext>
              </a:extLst>
            </p:cNvPr>
            <p:cNvSpPr/>
            <p:nvPr/>
          </p:nvSpPr>
          <p:spPr>
            <a:xfrm>
              <a:off x="89405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72F93636-353A-41F8-92B4-7C552310262D}"/>
                </a:ext>
              </a:extLst>
            </p:cNvPr>
            <p:cNvSpPr/>
            <p:nvPr/>
          </p:nvSpPr>
          <p:spPr>
            <a:xfrm>
              <a:off x="96801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7453BA00-D46A-43B6-B0E4-C577EBE9CA74}"/>
                </a:ext>
              </a:extLst>
            </p:cNvPr>
            <p:cNvSpPr/>
            <p:nvPr/>
          </p:nvSpPr>
          <p:spPr>
            <a:xfrm>
              <a:off x="100499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6D9238F9-880B-498A-BC39-342DB6EFB9F8}"/>
                </a:ext>
              </a:extLst>
            </p:cNvPr>
            <p:cNvSpPr/>
            <p:nvPr/>
          </p:nvSpPr>
          <p:spPr>
            <a:xfrm>
              <a:off x="1041981"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DE839E24-2A18-4D77-9EF3-B393B59F0DD9}"/>
                </a:ext>
              </a:extLst>
            </p:cNvPr>
            <p:cNvSpPr/>
            <p:nvPr/>
          </p:nvSpPr>
          <p:spPr>
            <a:xfrm>
              <a:off x="1078964"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3ABC50E4-A8B6-41CB-BE1D-1F8355D34E3B}"/>
                </a:ext>
              </a:extLst>
            </p:cNvPr>
            <p:cNvSpPr/>
            <p:nvPr/>
          </p:nvSpPr>
          <p:spPr>
            <a:xfrm>
              <a:off x="1115947"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51FEF0B4-4680-49F4-AF36-1CF3BF438E28}"/>
                </a:ext>
              </a:extLst>
            </p:cNvPr>
            <p:cNvSpPr/>
            <p:nvPr/>
          </p:nvSpPr>
          <p:spPr>
            <a:xfrm>
              <a:off x="115293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6219CDC-0038-4B4E-BF99-9CE05F486320}"/>
                </a:ext>
              </a:extLst>
            </p:cNvPr>
            <p:cNvSpPr/>
            <p:nvPr/>
          </p:nvSpPr>
          <p:spPr>
            <a:xfrm>
              <a:off x="1189913"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044634E2-5964-4194-AC31-823B97251FBF}"/>
                </a:ext>
              </a:extLst>
            </p:cNvPr>
            <p:cNvSpPr/>
            <p:nvPr/>
          </p:nvSpPr>
          <p:spPr>
            <a:xfrm>
              <a:off x="122689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D1B3B5DB-9E3D-4F1D-A5F2-623E44D38721}"/>
                </a:ext>
              </a:extLst>
            </p:cNvPr>
            <p:cNvSpPr/>
            <p:nvPr/>
          </p:nvSpPr>
          <p:spPr>
            <a:xfrm>
              <a:off x="1263878"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B70CACBB-C510-49BB-B3B5-492053E603CA}"/>
                </a:ext>
              </a:extLst>
            </p:cNvPr>
            <p:cNvSpPr/>
            <p:nvPr/>
          </p:nvSpPr>
          <p:spPr>
            <a:xfrm>
              <a:off x="1300861"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BE75DEEC-B9BC-404E-A307-200386173A1E}"/>
                </a:ext>
              </a:extLst>
            </p:cNvPr>
            <p:cNvSpPr/>
            <p:nvPr/>
          </p:nvSpPr>
          <p:spPr>
            <a:xfrm>
              <a:off x="1337844"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9F9456A3-70AF-4DC2-B682-FFED1BF65327}"/>
                </a:ext>
              </a:extLst>
            </p:cNvPr>
            <p:cNvSpPr/>
            <p:nvPr/>
          </p:nvSpPr>
          <p:spPr>
            <a:xfrm>
              <a:off x="1356335"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E1ADCDDB-6231-410D-A5E1-A247F98F6D25}"/>
                </a:ext>
              </a:extLst>
            </p:cNvPr>
            <p:cNvSpPr/>
            <p:nvPr/>
          </p:nvSpPr>
          <p:spPr>
            <a:xfrm>
              <a:off x="139331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2C8C45EA-14C8-4B7A-9883-0BFD72E2749F}"/>
                </a:ext>
              </a:extLst>
            </p:cNvPr>
            <p:cNvSpPr/>
            <p:nvPr/>
          </p:nvSpPr>
          <p:spPr>
            <a:xfrm>
              <a:off x="1411810"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2A874787-0076-4A3F-97EF-282166C9CFA9}"/>
                </a:ext>
              </a:extLst>
            </p:cNvPr>
            <p:cNvSpPr/>
            <p:nvPr/>
          </p:nvSpPr>
          <p:spPr>
            <a:xfrm>
              <a:off x="1430301"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49FAE384-4A7A-4C74-A99C-22B86BD0F2C4}"/>
                </a:ext>
              </a:extLst>
            </p:cNvPr>
            <p:cNvSpPr/>
            <p:nvPr/>
          </p:nvSpPr>
          <p:spPr>
            <a:xfrm>
              <a:off x="1448792"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8AA1B028-3A8C-4A54-9311-14423CC15BB8}"/>
                </a:ext>
              </a:extLst>
            </p:cNvPr>
            <p:cNvSpPr/>
            <p:nvPr/>
          </p:nvSpPr>
          <p:spPr>
            <a:xfrm>
              <a:off x="1467284"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60729A8E-6BEF-4BED-BFF9-59C0CF345451}"/>
                </a:ext>
              </a:extLst>
            </p:cNvPr>
            <p:cNvSpPr/>
            <p:nvPr/>
          </p:nvSpPr>
          <p:spPr>
            <a:xfrm>
              <a:off x="1485775"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A4C9A6C8-67FB-4404-93E1-335D0D89B19F}"/>
                </a:ext>
              </a:extLst>
            </p:cNvPr>
            <p:cNvSpPr/>
            <p:nvPr/>
          </p:nvSpPr>
          <p:spPr>
            <a:xfrm>
              <a:off x="1504267"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65280430-FDA0-4D6F-BEF8-90C50A912174}"/>
                </a:ext>
              </a:extLst>
            </p:cNvPr>
            <p:cNvSpPr/>
            <p:nvPr/>
          </p:nvSpPr>
          <p:spPr>
            <a:xfrm>
              <a:off x="152275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36840AD7-1162-4E7F-80D7-285E7E13DA47}"/>
                </a:ext>
              </a:extLst>
            </p:cNvPr>
            <p:cNvSpPr/>
            <p:nvPr/>
          </p:nvSpPr>
          <p:spPr>
            <a:xfrm>
              <a:off x="1559741"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8D2984A9-FD17-4046-902A-BF3E0A218291}"/>
                </a:ext>
              </a:extLst>
            </p:cNvPr>
            <p:cNvSpPr/>
            <p:nvPr/>
          </p:nvSpPr>
          <p:spPr>
            <a:xfrm>
              <a:off x="159672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8" name="Freeform: Shape 1087">
              <a:extLst>
                <a:ext uri="{FF2B5EF4-FFF2-40B4-BE49-F238E27FC236}">
                  <a16:creationId xmlns:a16="http://schemas.microsoft.com/office/drawing/2014/main" id="{47E6DE2B-6DF1-4195-880D-097AE1DC739C}"/>
                </a:ext>
              </a:extLst>
            </p:cNvPr>
            <p:cNvSpPr/>
            <p:nvPr/>
          </p:nvSpPr>
          <p:spPr>
            <a:xfrm>
              <a:off x="1633706"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9" name="Freeform: Shape 1088">
              <a:extLst>
                <a:ext uri="{FF2B5EF4-FFF2-40B4-BE49-F238E27FC236}">
                  <a16:creationId xmlns:a16="http://schemas.microsoft.com/office/drawing/2014/main" id="{F42D16B3-8BD3-46F3-9572-7088B6F8222F}"/>
                </a:ext>
              </a:extLst>
            </p:cNvPr>
            <p:cNvSpPr/>
            <p:nvPr/>
          </p:nvSpPr>
          <p:spPr>
            <a:xfrm>
              <a:off x="1670689"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0" name="Freeform: Shape 1089">
              <a:extLst>
                <a:ext uri="{FF2B5EF4-FFF2-40B4-BE49-F238E27FC236}">
                  <a16:creationId xmlns:a16="http://schemas.microsoft.com/office/drawing/2014/main" id="{9D904B55-EB6D-4E8E-B5F3-346BBD36DD2B}"/>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1" name="Freeform: Shape 1090">
              <a:extLst>
                <a:ext uri="{FF2B5EF4-FFF2-40B4-BE49-F238E27FC236}">
                  <a16:creationId xmlns:a16="http://schemas.microsoft.com/office/drawing/2014/main" id="{693B1CDE-A76E-4612-8475-0286B0524E15}"/>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2" name="Freeform: Shape 1091">
              <a:extLst>
                <a:ext uri="{FF2B5EF4-FFF2-40B4-BE49-F238E27FC236}">
                  <a16:creationId xmlns:a16="http://schemas.microsoft.com/office/drawing/2014/main" id="{C2E712B0-18CB-4861-83A3-5BDB75B36E57}"/>
                </a:ext>
              </a:extLst>
            </p:cNvPr>
            <p:cNvSpPr/>
            <p:nvPr/>
          </p:nvSpPr>
          <p:spPr>
            <a:xfrm>
              <a:off x="1781647"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3" name="Freeform: Shape 1092">
              <a:extLst>
                <a:ext uri="{FF2B5EF4-FFF2-40B4-BE49-F238E27FC236}">
                  <a16:creationId xmlns:a16="http://schemas.microsoft.com/office/drawing/2014/main" id="{D5BBAF06-02D7-4B59-BFCC-83B2175A32AF}"/>
                </a:ext>
              </a:extLst>
            </p:cNvPr>
            <p:cNvSpPr/>
            <p:nvPr/>
          </p:nvSpPr>
          <p:spPr>
            <a:xfrm>
              <a:off x="1818630"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4" name="Freeform: Shape 1093">
              <a:extLst>
                <a:ext uri="{FF2B5EF4-FFF2-40B4-BE49-F238E27FC236}">
                  <a16:creationId xmlns:a16="http://schemas.microsoft.com/office/drawing/2014/main" id="{762ACA37-9B8D-4626-9EF3-85A892824973}"/>
                </a:ext>
              </a:extLst>
            </p:cNvPr>
            <p:cNvSpPr/>
            <p:nvPr/>
          </p:nvSpPr>
          <p:spPr>
            <a:xfrm>
              <a:off x="1855613"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5" name="Freeform: Shape 1094">
              <a:extLst>
                <a:ext uri="{FF2B5EF4-FFF2-40B4-BE49-F238E27FC236}">
                  <a16:creationId xmlns:a16="http://schemas.microsoft.com/office/drawing/2014/main" id="{D028E61B-8887-461F-B8A0-150C16AD86FB}"/>
                </a:ext>
              </a:extLst>
            </p:cNvPr>
            <p:cNvSpPr/>
            <p:nvPr/>
          </p:nvSpPr>
          <p:spPr>
            <a:xfrm>
              <a:off x="1892595"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6" name="Freeform: Shape 1095">
              <a:extLst>
                <a:ext uri="{FF2B5EF4-FFF2-40B4-BE49-F238E27FC236}">
                  <a16:creationId xmlns:a16="http://schemas.microsoft.com/office/drawing/2014/main" id="{7B2296B1-F1F2-45E4-AD6A-B437D1CB6486}"/>
                </a:ext>
              </a:extLst>
            </p:cNvPr>
            <p:cNvSpPr/>
            <p:nvPr/>
          </p:nvSpPr>
          <p:spPr>
            <a:xfrm>
              <a:off x="1929578"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7" name="Freeform: Shape 1096">
              <a:extLst>
                <a:ext uri="{FF2B5EF4-FFF2-40B4-BE49-F238E27FC236}">
                  <a16:creationId xmlns:a16="http://schemas.microsoft.com/office/drawing/2014/main" id="{31774649-6434-4C2F-8836-504CE4FA6F07}"/>
                </a:ext>
              </a:extLst>
            </p:cNvPr>
            <p:cNvSpPr/>
            <p:nvPr/>
          </p:nvSpPr>
          <p:spPr>
            <a:xfrm>
              <a:off x="1966561"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8" name="Freeform: Shape 1097">
              <a:extLst>
                <a:ext uri="{FF2B5EF4-FFF2-40B4-BE49-F238E27FC236}">
                  <a16:creationId xmlns:a16="http://schemas.microsoft.com/office/drawing/2014/main" id="{2E391E0C-27C7-4537-9B15-F0E66B786714}"/>
                </a:ext>
              </a:extLst>
            </p:cNvPr>
            <p:cNvSpPr/>
            <p:nvPr/>
          </p:nvSpPr>
          <p:spPr>
            <a:xfrm>
              <a:off x="2151475"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9" name="Freeform: Shape 1098">
              <a:extLst>
                <a:ext uri="{FF2B5EF4-FFF2-40B4-BE49-F238E27FC236}">
                  <a16:creationId xmlns:a16="http://schemas.microsoft.com/office/drawing/2014/main" id="{EE9C4739-7D6D-4C07-86DA-4C215BF14FF9}"/>
                </a:ext>
              </a:extLst>
            </p:cNvPr>
            <p:cNvSpPr/>
            <p:nvPr/>
          </p:nvSpPr>
          <p:spPr>
            <a:xfrm>
              <a:off x="2188458"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0" name="Freeform: Shape 1099">
              <a:extLst>
                <a:ext uri="{FF2B5EF4-FFF2-40B4-BE49-F238E27FC236}">
                  <a16:creationId xmlns:a16="http://schemas.microsoft.com/office/drawing/2014/main" id="{94B0A315-D521-449E-A4DA-75DD6A7F5E43}"/>
                </a:ext>
              </a:extLst>
            </p:cNvPr>
            <p:cNvSpPr/>
            <p:nvPr/>
          </p:nvSpPr>
          <p:spPr>
            <a:xfrm>
              <a:off x="2225441"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1" name="Freeform: Shape 1100">
              <a:extLst>
                <a:ext uri="{FF2B5EF4-FFF2-40B4-BE49-F238E27FC236}">
                  <a16:creationId xmlns:a16="http://schemas.microsoft.com/office/drawing/2014/main" id="{AF746028-8DD6-4B1D-9D3F-DC5D1105A4CC}"/>
                </a:ext>
              </a:extLst>
            </p:cNvPr>
            <p:cNvSpPr/>
            <p:nvPr/>
          </p:nvSpPr>
          <p:spPr>
            <a:xfrm>
              <a:off x="2262423"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2" name="Freeform: Shape 1101">
              <a:extLst>
                <a:ext uri="{FF2B5EF4-FFF2-40B4-BE49-F238E27FC236}">
                  <a16:creationId xmlns:a16="http://schemas.microsoft.com/office/drawing/2014/main" id="{612A6B8F-33F2-47F4-BFD9-4451DDFB8C10}"/>
                </a:ext>
              </a:extLst>
            </p:cNvPr>
            <p:cNvSpPr/>
            <p:nvPr/>
          </p:nvSpPr>
          <p:spPr>
            <a:xfrm>
              <a:off x="2299406"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3" name="Freeform: Shape 1102">
              <a:extLst>
                <a:ext uri="{FF2B5EF4-FFF2-40B4-BE49-F238E27FC236}">
                  <a16:creationId xmlns:a16="http://schemas.microsoft.com/office/drawing/2014/main" id="{93C615A0-FE7A-4954-BC56-723BE89294CD}"/>
                </a:ext>
              </a:extLst>
            </p:cNvPr>
            <p:cNvSpPr/>
            <p:nvPr/>
          </p:nvSpPr>
          <p:spPr>
            <a:xfrm>
              <a:off x="235488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4" name="Freeform: Shape 1103">
              <a:extLst>
                <a:ext uri="{FF2B5EF4-FFF2-40B4-BE49-F238E27FC236}">
                  <a16:creationId xmlns:a16="http://schemas.microsoft.com/office/drawing/2014/main" id="{E259B3D0-459F-41C6-916A-A7348D4006D0}"/>
                </a:ext>
              </a:extLst>
            </p:cNvPr>
            <p:cNvSpPr/>
            <p:nvPr/>
          </p:nvSpPr>
          <p:spPr>
            <a:xfrm>
              <a:off x="2391863"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5" name="Freeform: Shape 1104">
              <a:extLst>
                <a:ext uri="{FF2B5EF4-FFF2-40B4-BE49-F238E27FC236}">
                  <a16:creationId xmlns:a16="http://schemas.microsoft.com/office/drawing/2014/main" id="{7C6D5F19-A9DD-4C1E-8A58-D9D918F7C428}"/>
                </a:ext>
              </a:extLst>
            </p:cNvPr>
            <p:cNvSpPr/>
            <p:nvPr/>
          </p:nvSpPr>
          <p:spPr>
            <a:xfrm>
              <a:off x="2428846"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6" name="Freeform: Shape 1105">
              <a:extLst>
                <a:ext uri="{FF2B5EF4-FFF2-40B4-BE49-F238E27FC236}">
                  <a16:creationId xmlns:a16="http://schemas.microsoft.com/office/drawing/2014/main" id="{08398B56-3B31-4E61-A740-6FB9191587A2}"/>
                </a:ext>
              </a:extLst>
            </p:cNvPr>
            <p:cNvSpPr/>
            <p:nvPr/>
          </p:nvSpPr>
          <p:spPr>
            <a:xfrm>
              <a:off x="2465829"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7" name="Freeform: Shape 1106">
              <a:extLst>
                <a:ext uri="{FF2B5EF4-FFF2-40B4-BE49-F238E27FC236}">
                  <a16:creationId xmlns:a16="http://schemas.microsoft.com/office/drawing/2014/main" id="{05975F5F-9D6B-49A0-82F9-E2462B559397}"/>
                </a:ext>
              </a:extLst>
            </p:cNvPr>
            <p:cNvSpPr/>
            <p:nvPr/>
          </p:nvSpPr>
          <p:spPr>
            <a:xfrm>
              <a:off x="2502812"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8" name="Freeform: Shape 1107">
              <a:extLst>
                <a:ext uri="{FF2B5EF4-FFF2-40B4-BE49-F238E27FC236}">
                  <a16:creationId xmlns:a16="http://schemas.microsoft.com/office/drawing/2014/main" id="{84471666-39A7-4040-8472-FE09B623F065}"/>
                </a:ext>
              </a:extLst>
            </p:cNvPr>
            <p:cNvSpPr/>
            <p:nvPr/>
          </p:nvSpPr>
          <p:spPr>
            <a:xfrm>
              <a:off x="2539795"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9" name="Freeform: Shape 1108">
              <a:extLst>
                <a:ext uri="{FF2B5EF4-FFF2-40B4-BE49-F238E27FC236}">
                  <a16:creationId xmlns:a16="http://schemas.microsoft.com/office/drawing/2014/main" id="{46144CC1-7E17-4F5F-A2F2-12550757B85C}"/>
                </a:ext>
              </a:extLst>
            </p:cNvPr>
            <p:cNvSpPr/>
            <p:nvPr/>
          </p:nvSpPr>
          <p:spPr>
            <a:xfrm>
              <a:off x="2576777"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0" name="Freeform: Shape 1109">
              <a:extLst>
                <a:ext uri="{FF2B5EF4-FFF2-40B4-BE49-F238E27FC236}">
                  <a16:creationId xmlns:a16="http://schemas.microsoft.com/office/drawing/2014/main" id="{0F981961-431A-4052-ADAE-D7B7AA0247F8}"/>
                </a:ext>
              </a:extLst>
            </p:cNvPr>
            <p:cNvSpPr/>
            <p:nvPr/>
          </p:nvSpPr>
          <p:spPr>
            <a:xfrm>
              <a:off x="261376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1" name="Freeform: Shape 1110">
              <a:extLst>
                <a:ext uri="{FF2B5EF4-FFF2-40B4-BE49-F238E27FC236}">
                  <a16:creationId xmlns:a16="http://schemas.microsoft.com/office/drawing/2014/main" id="{012C8EBA-BD92-4AD5-ACBC-1117532B82D6}"/>
                </a:ext>
              </a:extLst>
            </p:cNvPr>
            <p:cNvSpPr/>
            <p:nvPr/>
          </p:nvSpPr>
          <p:spPr>
            <a:xfrm>
              <a:off x="2669234"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2" name="Freeform: Shape 1111">
              <a:extLst>
                <a:ext uri="{FF2B5EF4-FFF2-40B4-BE49-F238E27FC236}">
                  <a16:creationId xmlns:a16="http://schemas.microsoft.com/office/drawing/2014/main" id="{643B0212-12CB-4D87-BCCA-1CF04D301291}"/>
                </a:ext>
              </a:extLst>
            </p:cNvPr>
            <p:cNvSpPr/>
            <p:nvPr/>
          </p:nvSpPr>
          <p:spPr>
            <a:xfrm>
              <a:off x="2706217"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3" name="Freeform: Shape 1112">
              <a:extLst>
                <a:ext uri="{FF2B5EF4-FFF2-40B4-BE49-F238E27FC236}">
                  <a16:creationId xmlns:a16="http://schemas.microsoft.com/office/drawing/2014/main" id="{9932DC19-A68F-45E3-BA89-556D6A156128}"/>
                </a:ext>
              </a:extLst>
            </p:cNvPr>
            <p:cNvSpPr/>
            <p:nvPr/>
          </p:nvSpPr>
          <p:spPr>
            <a:xfrm>
              <a:off x="2743200"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4" name="Freeform: Shape 1113">
              <a:extLst>
                <a:ext uri="{FF2B5EF4-FFF2-40B4-BE49-F238E27FC236}">
                  <a16:creationId xmlns:a16="http://schemas.microsoft.com/office/drawing/2014/main" id="{662F79DE-375C-45AA-AA3D-512FAB6ECB9C}"/>
                </a:ext>
              </a:extLst>
            </p:cNvPr>
            <p:cNvSpPr/>
            <p:nvPr/>
          </p:nvSpPr>
          <p:spPr>
            <a:xfrm>
              <a:off x="2780183"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5" name="Freeform: Shape 1114">
              <a:extLst>
                <a:ext uri="{FF2B5EF4-FFF2-40B4-BE49-F238E27FC236}">
                  <a16:creationId xmlns:a16="http://schemas.microsoft.com/office/drawing/2014/main" id="{8E10467C-03A1-4A6A-9BDC-C93FC0D20412}"/>
                </a:ext>
              </a:extLst>
            </p:cNvPr>
            <p:cNvSpPr/>
            <p:nvPr/>
          </p:nvSpPr>
          <p:spPr>
            <a:xfrm>
              <a:off x="2817166"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6" name="Freeform: Shape 1115">
              <a:extLst>
                <a:ext uri="{FF2B5EF4-FFF2-40B4-BE49-F238E27FC236}">
                  <a16:creationId xmlns:a16="http://schemas.microsoft.com/office/drawing/2014/main" id="{914D83AD-320B-45E4-8DCB-49A8DA6E5C4A}"/>
                </a:ext>
              </a:extLst>
            </p:cNvPr>
            <p:cNvSpPr/>
            <p:nvPr/>
          </p:nvSpPr>
          <p:spPr>
            <a:xfrm>
              <a:off x="2854149"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7" name="Freeform: Shape 1116">
              <a:extLst>
                <a:ext uri="{FF2B5EF4-FFF2-40B4-BE49-F238E27FC236}">
                  <a16:creationId xmlns:a16="http://schemas.microsoft.com/office/drawing/2014/main" id="{E55A60E3-82C1-470B-8CF3-6780A39CCFA1}"/>
                </a:ext>
              </a:extLst>
            </p:cNvPr>
            <p:cNvSpPr/>
            <p:nvPr/>
          </p:nvSpPr>
          <p:spPr>
            <a:xfrm>
              <a:off x="2891131"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4" name="Freeform: Shape 223">
              <a:extLst>
                <a:ext uri="{FF2B5EF4-FFF2-40B4-BE49-F238E27FC236}">
                  <a16:creationId xmlns:a16="http://schemas.microsoft.com/office/drawing/2014/main" id="{737F10E9-08C4-4E1B-93A2-168CB0A3134C}"/>
                </a:ext>
              </a:extLst>
            </p:cNvPr>
            <p:cNvSpPr/>
            <p:nvPr/>
          </p:nvSpPr>
          <p:spPr>
            <a:xfrm>
              <a:off x="2928114"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5" name="Freeform: Shape 224">
              <a:extLst>
                <a:ext uri="{FF2B5EF4-FFF2-40B4-BE49-F238E27FC236}">
                  <a16:creationId xmlns:a16="http://schemas.microsoft.com/office/drawing/2014/main" id="{D71454D3-C868-4E54-86A0-50F7B2CFA692}"/>
                </a:ext>
              </a:extLst>
            </p:cNvPr>
            <p:cNvSpPr/>
            <p:nvPr/>
          </p:nvSpPr>
          <p:spPr>
            <a:xfrm>
              <a:off x="2965097"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6" name="Freeform: Shape 225">
              <a:extLst>
                <a:ext uri="{FF2B5EF4-FFF2-40B4-BE49-F238E27FC236}">
                  <a16:creationId xmlns:a16="http://schemas.microsoft.com/office/drawing/2014/main" id="{EF743A2C-B260-426C-ACB5-20CA4E6AD1AF}"/>
                </a:ext>
              </a:extLst>
            </p:cNvPr>
            <p:cNvSpPr/>
            <p:nvPr/>
          </p:nvSpPr>
          <p:spPr>
            <a:xfrm>
              <a:off x="3002080"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7" name="Freeform: Shape 226">
              <a:extLst>
                <a:ext uri="{FF2B5EF4-FFF2-40B4-BE49-F238E27FC236}">
                  <a16:creationId xmlns:a16="http://schemas.microsoft.com/office/drawing/2014/main" id="{5F7CC1A1-7567-40F3-86E5-661FE5803F4B}"/>
                </a:ext>
              </a:extLst>
            </p:cNvPr>
            <p:cNvSpPr/>
            <p:nvPr/>
          </p:nvSpPr>
          <p:spPr>
            <a:xfrm>
              <a:off x="3039063" y="335056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8" name="Freeform: Shape 227">
              <a:extLst>
                <a:ext uri="{FF2B5EF4-FFF2-40B4-BE49-F238E27FC236}">
                  <a16:creationId xmlns:a16="http://schemas.microsoft.com/office/drawing/2014/main" id="{925DB771-5DE3-449D-81A3-E589D18BC18E}"/>
                </a:ext>
              </a:extLst>
            </p:cNvPr>
            <p:cNvSpPr/>
            <p:nvPr/>
          </p:nvSpPr>
          <p:spPr>
            <a:xfrm>
              <a:off x="3076045"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9" name="Freeform: Shape 228">
              <a:extLst>
                <a:ext uri="{FF2B5EF4-FFF2-40B4-BE49-F238E27FC236}">
                  <a16:creationId xmlns:a16="http://schemas.microsoft.com/office/drawing/2014/main" id="{3B7DDBA7-E481-466A-8941-E57E810D954E}"/>
                </a:ext>
              </a:extLst>
            </p:cNvPr>
            <p:cNvSpPr/>
            <p:nvPr/>
          </p:nvSpPr>
          <p:spPr>
            <a:xfrm>
              <a:off x="3094537"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0" name="Freeform: Shape 229">
              <a:extLst>
                <a:ext uri="{FF2B5EF4-FFF2-40B4-BE49-F238E27FC236}">
                  <a16:creationId xmlns:a16="http://schemas.microsoft.com/office/drawing/2014/main" id="{A295908D-BC33-4595-AA2D-AF780B8BBE8E}"/>
                </a:ext>
              </a:extLst>
            </p:cNvPr>
            <p:cNvSpPr/>
            <p:nvPr/>
          </p:nvSpPr>
          <p:spPr>
            <a:xfrm>
              <a:off x="313152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1" name="Freeform: Shape 230">
              <a:extLst>
                <a:ext uri="{FF2B5EF4-FFF2-40B4-BE49-F238E27FC236}">
                  <a16:creationId xmlns:a16="http://schemas.microsoft.com/office/drawing/2014/main" id="{244488D4-2429-4EEC-BCB4-74201C1B2596}"/>
                </a:ext>
              </a:extLst>
            </p:cNvPr>
            <p:cNvSpPr/>
            <p:nvPr/>
          </p:nvSpPr>
          <p:spPr>
            <a:xfrm>
              <a:off x="3168511"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2" name="Freeform: Shape 231">
              <a:extLst>
                <a:ext uri="{FF2B5EF4-FFF2-40B4-BE49-F238E27FC236}">
                  <a16:creationId xmlns:a16="http://schemas.microsoft.com/office/drawing/2014/main" id="{F4856848-550D-4FC1-A262-8A729A031F4F}"/>
                </a:ext>
              </a:extLst>
            </p:cNvPr>
            <p:cNvSpPr/>
            <p:nvPr/>
          </p:nvSpPr>
          <p:spPr>
            <a:xfrm>
              <a:off x="3205494"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3" name="Freeform: Shape 232">
              <a:extLst>
                <a:ext uri="{FF2B5EF4-FFF2-40B4-BE49-F238E27FC236}">
                  <a16:creationId xmlns:a16="http://schemas.microsoft.com/office/drawing/2014/main" id="{4A780D7A-153D-4B57-932D-40D61D94B278}"/>
                </a:ext>
              </a:extLst>
            </p:cNvPr>
            <p:cNvSpPr/>
            <p:nvPr/>
          </p:nvSpPr>
          <p:spPr>
            <a:xfrm>
              <a:off x="3242477"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4" name="Freeform: Shape 233">
              <a:extLst>
                <a:ext uri="{FF2B5EF4-FFF2-40B4-BE49-F238E27FC236}">
                  <a16:creationId xmlns:a16="http://schemas.microsoft.com/office/drawing/2014/main" id="{0789769A-B079-41A8-845F-D2A8E189B658}"/>
                </a:ext>
              </a:extLst>
            </p:cNvPr>
            <p:cNvSpPr/>
            <p:nvPr/>
          </p:nvSpPr>
          <p:spPr>
            <a:xfrm>
              <a:off x="327946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5" name="Freeform: Shape 234">
              <a:extLst>
                <a:ext uri="{FF2B5EF4-FFF2-40B4-BE49-F238E27FC236}">
                  <a16:creationId xmlns:a16="http://schemas.microsoft.com/office/drawing/2014/main" id="{BEC1C221-29AE-4A60-AB63-0239F5D0299C}"/>
                </a:ext>
              </a:extLst>
            </p:cNvPr>
            <p:cNvSpPr/>
            <p:nvPr/>
          </p:nvSpPr>
          <p:spPr>
            <a:xfrm>
              <a:off x="3316443"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6" name="Freeform: Shape 235">
              <a:extLst>
                <a:ext uri="{FF2B5EF4-FFF2-40B4-BE49-F238E27FC236}">
                  <a16:creationId xmlns:a16="http://schemas.microsoft.com/office/drawing/2014/main" id="{9032EF4C-E5FF-43B9-95C0-6557424985A5}"/>
                </a:ext>
              </a:extLst>
            </p:cNvPr>
            <p:cNvSpPr/>
            <p:nvPr/>
          </p:nvSpPr>
          <p:spPr>
            <a:xfrm>
              <a:off x="3353426" y="3516987"/>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7" name="Freeform: Shape 236">
              <a:extLst>
                <a:ext uri="{FF2B5EF4-FFF2-40B4-BE49-F238E27FC236}">
                  <a16:creationId xmlns:a16="http://schemas.microsoft.com/office/drawing/2014/main" id="{9306F1D1-7B5F-448D-8C09-9BFB8886614E}"/>
                </a:ext>
              </a:extLst>
            </p:cNvPr>
            <p:cNvSpPr/>
            <p:nvPr/>
          </p:nvSpPr>
          <p:spPr>
            <a:xfrm>
              <a:off x="340890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8" name="Freeform: Shape 237">
              <a:extLst>
                <a:ext uri="{FF2B5EF4-FFF2-40B4-BE49-F238E27FC236}">
                  <a16:creationId xmlns:a16="http://schemas.microsoft.com/office/drawing/2014/main" id="{36398D75-3EF7-43E5-A12B-9631CEE8B604}"/>
                </a:ext>
              </a:extLst>
            </p:cNvPr>
            <p:cNvSpPr/>
            <p:nvPr/>
          </p:nvSpPr>
          <p:spPr>
            <a:xfrm>
              <a:off x="3464374"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9" name="Freeform: Shape 238">
              <a:extLst>
                <a:ext uri="{FF2B5EF4-FFF2-40B4-BE49-F238E27FC236}">
                  <a16:creationId xmlns:a16="http://schemas.microsoft.com/office/drawing/2014/main" id="{F3012687-C1EB-4C92-BF48-04851BB43F70}"/>
                </a:ext>
              </a:extLst>
            </p:cNvPr>
            <p:cNvSpPr/>
            <p:nvPr/>
          </p:nvSpPr>
          <p:spPr>
            <a:xfrm>
              <a:off x="3501357"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0" name="Freeform: Shape 239">
              <a:extLst>
                <a:ext uri="{FF2B5EF4-FFF2-40B4-BE49-F238E27FC236}">
                  <a16:creationId xmlns:a16="http://schemas.microsoft.com/office/drawing/2014/main" id="{D58DD74B-1920-4FE9-87B3-35680BFBDEA0}"/>
                </a:ext>
              </a:extLst>
            </p:cNvPr>
            <p:cNvSpPr/>
            <p:nvPr/>
          </p:nvSpPr>
          <p:spPr>
            <a:xfrm>
              <a:off x="353834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1" name="Freeform: Shape 240">
              <a:extLst>
                <a:ext uri="{FF2B5EF4-FFF2-40B4-BE49-F238E27FC236}">
                  <a16:creationId xmlns:a16="http://schemas.microsoft.com/office/drawing/2014/main" id="{B1D76AE0-942C-497B-90F9-39D2A3AB1C7C}"/>
                </a:ext>
              </a:extLst>
            </p:cNvPr>
            <p:cNvSpPr/>
            <p:nvPr/>
          </p:nvSpPr>
          <p:spPr>
            <a:xfrm>
              <a:off x="3593814"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2" name="Freeform: Shape 241">
              <a:extLst>
                <a:ext uri="{FF2B5EF4-FFF2-40B4-BE49-F238E27FC236}">
                  <a16:creationId xmlns:a16="http://schemas.microsoft.com/office/drawing/2014/main" id="{8D874E6A-57E5-454E-B6EF-73BA12D48706}"/>
                </a:ext>
              </a:extLst>
            </p:cNvPr>
            <p:cNvSpPr/>
            <p:nvPr/>
          </p:nvSpPr>
          <p:spPr>
            <a:xfrm>
              <a:off x="3630797"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3" name="Freeform: Shape 242">
              <a:extLst>
                <a:ext uri="{FF2B5EF4-FFF2-40B4-BE49-F238E27FC236}">
                  <a16:creationId xmlns:a16="http://schemas.microsoft.com/office/drawing/2014/main" id="{93999C7A-AE40-4108-A4F3-4BED49B55BA7}"/>
                </a:ext>
              </a:extLst>
            </p:cNvPr>
            <p:cNvSpPr/>
            <p:nvPr/>
          </p:nvSpPr>
          <p:spPr>
            <a:xfrm>
              <a:off x="366777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4" name="Freeform: Shape 243">
              <a:extLst>
                <a:ext uri="{FF2B5EF4-FFF2-40B4-BE49-F238E27FC236}">
                  <a16:creationId xmlns:a16="http://schemas.microsoft.com/office/drawing/2014/main" id="{77E58939-83D3-4D9E-89B3-6BF9F9D2A16F}"/>
                </a:ext>
              </a:extLst>
            </p:cNvPr>
            <p:cNvSpPr/>
            <p:nvPr/>
          </p:nvSpPr>
          <p:spPr>
            <a:xfrm>
              <a:off x="370476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5" name="Freeform: Shape 244">
              <a:extLst>
                <a:ext uri="{FF2B5EF4-FFF2-40B4-BE49-F238E27FC236}">
                  <a16:creationId xmlns:a16="http://schemas.microsoft.com/office/drawing/2014/main" id="{750498BD-F9DC-4B37-9724-2AB56CA5990D}"/>
                </a:ext>
              </a:extLst>
            </p:cNvPr>
            <p:cNvSpPr/>
            <p:nvPr/>
          </p:nvSpPr>
          <p:spPr>
            <a:xfrm>
              <a:off x="3741745"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6" name="Freeform: Shape 245">
              <a:extLst>
                <a:ext uri="{FF2B5EF4-FFF2-40B4-BE49-F238E27FC236}">
                  <a16:creationId xmlns:a16="http://schemas.microsoft.com/office/drawing/2014/main" id="{5329CE78-B9B7-44AB-9E05-6791704B5CD1}"/>
                </a:ext>
              </a:extLst>
            </p:cNvPr>
            <p:cNvSpPr/>
            <p:nvPr/>
          </p:nvSpPr>
          <p:spPr>
            <a:xfrm>
              <a:off x="3778728"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7" name="Freeform: Shape 246">
              <a:extLst>
                <a:ext uri="{FF2B5EF4-FFF2-40B4-BE49-F238E27FC236}">
                  <a16:creationId xmlns:a16="http://schemas.microsoft.com/office/drawing/2014/main" id="{0887021B-4219-47FB-BE93-AA2A1408A5FA}"/>
                </a:ext>
              </a:extLst>
            </p:cNvPr>
            <p:cNvSpPr/>
            <p:nvPr/>
          </p:nvSpPr>
          <p:spPr>
            <a:xfrm>
              <a:off x="3815711"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8" name="Freeform: Shape 247">
              <a:extLst>
                <a:ext uri="{FF2B5EF4-FFF2-40B4-BE49-F238E27FC236}">
                  <a16:creationId xmlns:a16="http://schemas.microsoft.com/office/drawing/2014/main" id="{7E89189C-4885-47C9-BCD9-78E79B8C564D}"/>
                </a:ext>
              </a:extLst>
            </p:cNvPr>
            <p:cNvSpPr/>
            <p:nvPr/>
          </p:nvSpPr>
          <p:spPr>
            <a:xfrm>
              <a:off x="401911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0" name="Freeform: Shape 249">
              <a:extLst>
                <a:ext uri="{FF2B5EF4-FFF2-40B4-BE49-F238E27FC236}">
                  <a16:creationId xmlns:a16="http://schemas.microsoft.com/office/drawing/2014/main" id="{1F86580E-4783-4D09-8637-C201C657E8D6}"/>
                </a:ext>
              </a:extLst>
            </p:cNvPr>
            <p:cNvSpPr/>
            <p:nvPr/>
          </p:nvSpPr>
          <p:spPr>
            <a:xfrm>
              <a:off x="4074590"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1" name="Freeform: Shape 250">
              <a:extLst>
                <a:ext uri="{FF2B5EF4-FFF2-40B4-BE49-F238E27FC236}">
                  <a16:creationId xmlns:a16="http://schemas.microsoft.com/office/drawing/2014/main" id="{D2DD5DFA-D687-4C62-BF3A-10EE9A627838}"/>
                </a:ext>
              </a:extLst>
            </p:cNvPr>
            <p:cNvSpPr/>
            <p:nvPr/>
          </p:nvSpPr>
          <p:spPr>
            <a:xfrm>
              <a:off x="414855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2" name="Freeform: Shape 251">
              <a:extLst>
                <a:ext uri="{FF2B5EF4-FFF2-40B4-BE49-F238E27FC236}">
                  <a16:creationId xmlns:a16="http://schemas.microsoft.com/office/drawing/2014/main" id="{407A4E7F-9B52-48B4-BAC4-59A194EB073E}"/>
                </a:ext>
              </a:extLst>
            </p:cNvPr>
            <p:cNvSpPr/>
            <p:nvPr/>
          </p:nvSpPr>
          <p:spPr>
            <a:xfrm>
              <a:off x="418553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3" name="Freeform: Shape 252">
              <a:extLst>
                <a:ext uri="{FF2B5EF4-FFF2-40B4-BE49-F238E27FC236}">
                  <a16:creationId xmlns:a16="http://schemas.microsoft.com/office/drawing/2014/main" id="{3A387E61-4D1E-49CD-BD99-E7A22C352C5A}"/>
                </a:ext>
              </a:extLst>
            </p:cNvPr>
            <p:cNvSpPr/>
            <p:nvPr/>
          </p:nvSpPr>
          <p:spPr>
            <a:xfrm>
              <a:off x="422252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4" name="Freeform: Shape 253">
              <a:extLst>
                <a:ext uri="{FF2B5EF4-FFF2-40B4-BE49-F238E27FC236}">
                  <a16:creationId xmlns:a16="http://schemas.microsoft.com/office/drawing/2014/main" id="{FEC63972-7D91-4F85-B3AE-5410D42CAD17}"/>
                </a:ext>
              </a:extLst>
            </p:cNvPr>
            <p:cNvSpPr/>
            <p:nvPr/>
          </p:nvSpPr>
          <p:spPr>
            <a:xfrm>
              <a:off x="4499893" y="3775870"/>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5" name="Freeform: Shape 254">
              <a:extLst>
                <a:ext uri="{FF2B5EF4-FFF2-40B4-BE49-F238E27FC236}">
                  <a16:creationId xmlns:a16="http://schemas.microsoft.com/office/drawing/2014/main" id="{A0EE8451-EFD7-44BA-89D1-3990C657D5D3}"/>
                </a:ext>
              </a:extLst>
            </p:cNvPr>
            <p:cNvSpPr/>
            <p:nvPr/>
          </p:nvSpPr>
          <p:spPr>
            <a:xfrm>
              <a:off x="4851239"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4" name="Freeform: Shape 1183">
              <a:extLst>
                <a:ext uri="{FF2B5EF4-FFF2-40B4-BE49-F238E27FC236}">
                  <a16:creationId xmlns:a16="http://schemas.microsoft.com/office/drawing/2014/main" id="{336C4D94-551B-40B4-8224-B3FC0B7BCD27}"/>
                </a:ext>
              </a:extLst>
            </p:cNvPr>
            <p:cNvSpPr/>
            <p:nvPr/>
          </p:nvSpPr>
          <p:spPr>
            <a:xfrm>
              <a:off x="4888222"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5" name="Freeform: Shape 1184">
              <a:extLst>
                <a:ext uri="{FF2B5EF4-FFF2-40B4-BE49-F238E27FC236}">
                  <a16:creationId xmlns:a16="http://schemas.microsoft.com/office/drawing/2014/main" id="{8D5EF44B-9529-491B-91FD-A4E512B7E0DA}"/>
                </a:ext>
              </a:extLst>
            </p:cNvPr>
            <p:cNvSpPr/>
            <p:nvPr/>
          </p:nvSpPr>
          <p:spPr>
            <a:xfrm>
              <a:off x="4925205"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6" name="Freeform: Shape 1185">
              <a:extLst>
                <a:ext uri="{FF2B5EF4-FFF2-40B4-BE49-F238E27FC236}">
                  <a16:creationId xmlns:a16="http://schemas.microsoft.com/office/drawing/2014/main" id="{66E6445E-FBDF-4C45-AC1A-D336316379A2}"/>
                </a:ext>
              </a:extLst>
            </p:cNvPr>
            <p:cNvSpPr/>
            <p:nvPr/>
          </p:nvSpPr>
          <p:spPr>
            <a:xfrm>
              <a:off x="509162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7" name="Freeform: Shape 1186">
              <a:extLst>
                <a:ext uri="{FF2B5EF4-FFF2-40B4-BE49-F238E27FC236}">
                  <a16:creationId xmlns:a16="http://schemas.microsoft.com/office/drawing/2014/main" id="{5FDD0BFA-C4BB-46AF-8894-5180B3FCE83B}"/>
                </a:ext>
              </a:extLst>
            </p:cNvPr>
            <p:cNvSpPr/>
            <p:nvPr/>
          </p:nvSpPr>
          <p:spPr>
            <a:xfrm>
              <a:off x="514710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8" name="Freeform: Shape 1187">
              <a:extLst>
                <a:ext uri="{FF2B5EF4-FFF2-40B4-BE49-F238E27FC236}">
                  <a16:creationId xmlns:a16="http://schemas.microsoft.com/office/drawing/2014/main" id="{4942FC75-88B7-4096-9E50-2BB0AF817211}"/>
                </a:ext>
              </a:extLst>
            </p:cNvPr>
            <p:cNvSpPr/>
            <p:nvPr/>
          </p:nvSpPr>
          <p:spPr>
            <a:xfrm>
              <a:off x="520257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9" name="Freeform: Shape 1188">
              <a:extLst>
                <a:ext uri="{FF2B5EF4-FFF2-40B4-BE49-F238E27FC236}">
                  <a16:creationId xmlns:a16="http://schemas.microsoft.com/office/drawing/2014/main" id="{E3895314-CEF7-44B2-B36E-288970BF05A3}"/>
                </a:ext>
              </a:extLst>
            </p:cNvPr>
            <p:cNvSpPr/>
            <p:nvPr/>
          </p:nvSpPr>
          <p:spPr>
            <a:xfrm>
              <a:off x="523955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0" name="Freeform: Shape 1189">
              <a:extLst>
                <a:ext uri="{FF2B5EF4-FFF2-40B4-BE49-F238E27FC236}">
                  <a16:creationId xmlns:a16="http://schemas.microsoft.com/office/drawing/2014/main" id="{32BE0EC4-5F11-4A2F-A08D-71EE6BE320F4}"/>
                </a:ext>
              </a:extLst>
            </p:cNvPr>
            <p:cNvSpPr/>
            <p:nvPr/>
          </p:nvSpPr>
          <p:spPr>
            <a:xfrm>
              <a:off x="52765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1" name="Freeform: Shape 1190">
              <a:extLst>
                <a:ext uri="{FF2B5EF4-FFF2-40B4-BE49-F238E27FC236}">
                  <a16:creationId xmlns:a16="http://schemas.microsoft.com/office/drawing/2014/main" id="{243BC724-2FCB-4363-A9C2-22F94CB1C2CF}"/>
                </a:ext>
              </a:extLst>
            </p:cNvPr>
            <p:cNvSpPr/>
            <p:nvPr/>
          </p:nvSpPr>
          <p:spPr>
            <a:xfrm>
              <a:off x="53135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2" name="Freeform: Shape 1191">
              <a:extLst>
                <a:ext uri="{FF2B5EF4-FFF2-40B4-BE49-F238E27FC236}">
                  <a16:creationId xmlns:a16="http://schemas.microsoft.com/office/drawing/2014/main" id="{0BA75C05-2751-4397-8C38-318DD9D627C9}"/>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3" name="Freeform: Shape 1192">
              <a:extLst>
                <a:ext uri="{FF2B5EF4-FFF2-40B4-BE49-F238E27FC236}">
                  <a16:creationId xmlns:a16="http://schemas.microsoft.com/office/drawing/2014/main" id="{938FE1FF-645D-475C-BA69-F8BAE68758F5}"/>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4" name="Freeform: Shape 1193">
              <a:extLst>
                <a:ext uri="{FF2B5EF4-FFF2-40B4-BE49-F238E27FC236}">
                  <a16:creationId xmlns:a16="http://schemas.microsoft.com/office/drawing/2014/main" id="{7182EEB7-6498-4F61-AD1D-4779DF20411E}"/>
                </a:ext>
              </a:extLst>
            </p:cNvPr>
            <p:cNvSpPr/>
            <p:nvPr/>
          </p:nvSpPr>
          <p:spPr>
            <a:xfrm>
              <a:off x="55724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5" name="Freeform: Shape 1194">
              <a:extLst>
                <a:ext uri="{FF2B5EF4-FFF2-40B4-BE49-F238E27FC236}">
                  <a16:creationId xmlns:a16="http://schemas.microsoft.com/office/drawing/2014/main" id="{EBA7394B-E466-48CC-8B66-33353239A2DB}"/>
                </a:ext>
              </a:extLst>
            </p:cNvPr>
            <p:cNvSpPr/>
            <p:nvPr/>
          </p:nvSpPr>
          <p:spPr>
            <a:xfrm>
              <a:off x="568335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6" name="Freeform: Shape 1195">
              <a:extLst>
                <a:ext uri="{FF2B5EF4-FFF2-40B4-BE49-F238E27FC236}">
                  <a16:creationId xmlns:a16="http://schemas.microsoft.com/office/drawing/2014/main" id="{A95EC395-5DB1-44A5-BA9D-AF84E4BBDE5E}"/>
                </a:ext>
              </a:extLst>
            </p:cNvPr>
            <p:cNvSpPr/>
            <p:nvPr/>
          </p:nvSpPr>
          <p:spPr>
            <a:xfrm>
              <a:off x="586826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7" name="Freeform: Shape 1196">
              <a:extLst>
                <a:ext uri="{FF2B5EF4-FFF2-40B4-BE49-F238E27FC236}">
                  <a16:creationId xmlns:a16="http://schemas.microsoft.com/office/drawing/2014/main" id="{D0A62E56-4E36-447C-9F21-2303FAEB5B7E}"/>
                </a:ext>
              </a:extLst>
            </p:cNvPr>
            <p:cNvSpPr/>
            <p:nvPr/>
          </p:nvSpPr>
          <p:spPr>
            <a:xfrm>
              <a:off x="590524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8" name="Freeform: Shape 1197">
              <a:extLst>
                <a:ext uri="{FF2B5EF4-FFF2-40B4-BE49-F238E27FC236}">
                  <a16:creationId xmlns:a16="http://schemas.microsoft.com/office/drawing/2014/main" id="{9FFCBA94-D0D5-4E11-A5AB-70C49B3DD71C}"/>
                </a:ext>
              </a:extLst>
            </p:cNvPr>
            <p:cNvSpPr/>
            <p:nvPr/>
          </p:nvSpPr>
          <p:spPr>
            <a:xfrm>
              <a:off x="594223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9" name="Freeform: Shape 1198">
              <a:extLst>
                <a:ext uri="{FF2B5EF4-FFF2-40B4-BE49-F238E27FC236}">
                  <a16:creationId xmlns:a16="http://schemas.microsoft.com/office/drawing/2014/main" id="{FF4E0BA3-5BFD-42EC-8C66-4C8BDA78FE3A}"/>
                </a:ext>
              </a:extLst>
            </p:cNvPr>
            <p:cNvSpPr/>
            <p:nvPr/>
          </p:nvSpPr>
          <p:spPr>
            <a:xfrm>
              <a:off x="597921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0" name="Freeform: Shape 1199">
              <a:extLst>
                <a:ext uri="{FF2B5EF4-FFF2-40B4-BE49-F238E27FC236}">
                  <a16:creationId xmlns:a16="http://schemas.microsoft.com/office/drawing/2014/main" id="{7F1C5BA6-E2E4-493A-B4E2-532369BAEE60}"/>
                </a:ext>
              </a:extLst>
            </p:cNvPr>
            <p:cNvSpPr/>
            <p:nvPr/>
          </p:nvSpPr>
          <p:spPr>
            <a:xfrm>
              <a:off x="610865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1" name="Freeform: Shape 1200">
              <a:extLst>
                <a:ext uri="{FF2B5EF4-FFF2-40B4-BE49-F238E27FC236}">
                  <a16:creationId xmlns:a16="http://schemas.microsoft.com/office/drawing/2014/main" id="{5B8D6A99-3A76-43AD-A171-031128075766}"/>
                </a:ext>
              </a:extLst>
            </p:cNvPr>
            <p:cNvSpPr/>
            <p:nvPr/>
          </p:nvSpPr>
          <p:spPr>
            <a:xfrm>
              <a:off x="61456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B09A3B7C-FB3C-4900-BE16-50499FE264D9}"/>
                </a:ext>
              </a:extLst>
            </p:cNvPr>
            <p:cNvSpPr/>
            <p:nvPr/>
          </p:nvSpPr>
          <p:spPr>
            <a:xfrm>
              <a:off x="620111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5" name="Freeform: Shape 1244">
              <a:extLst>
                <a:ext uri="{FF2B5EF4-FFF2-40B4-BE49-F238E27FC236}">
                  <a16:creationId xmlns:a16="http://schemas.microsoft.com/office/drawing/2014/main" id="{BEE3B0C4-E11D-4CAA-8B2E-63C1E9D0F848}"/>
                </a:ext>
              </a:extLst>
            </p:cNvPr>
            <p:cNvSpPr/>
            <p:nvPr/>
          </p:nvSpPr>
          <p:spPr>
            <a:xfrm>
              <a:off x="627507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6" name="Freeform: Shape 1245">
              <a:extLst>
                <a:ext uri="{FF2B5EF4-FFF2-40B4-BE49-F238E27FC236}">
                  <a16:creationId xmlns:a16="http://schemas.microsoft.com/office/drawing/2014/main" id="{0DB011EF-326A-4B39-B9BB-9C07D545D6D4}"/>
                </a:ext>
              </a:extLst>
            </p:cNvPr>
            <p:cNvSpPr/>
            <p:nvPr/>
          </p:nvSpPr>
          <p:spPr>
            <a:xfrm>
              <a:off x="640451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7" name="Freeform: Shape 1246">
              <a:extLst>
                <a:ext uri="{FF2B5EF4-FFF2-40B4-BE49-F238E27FC236}">
                  <a16:creationId xmlns:a16="http://schemas.microsoft.com/office/drawing/2014/main" id="{A3CA83B0-98E9-4BEC-8E5C-207DAC317986}"/>
                </a:ext>
              </a:extLst>
            </p:cNvPr>
            <p:cNvSpPr/>
            <p:nvPr/>
          </p:nvSpPr>
          <p:spPr>
            <a:xfrm>
              <a:off x="658943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3D3F64E5-8962-4ACF-A826-67763B164491}"/>
                </a:ext>
              </a:extLst>
            </p:cNvPr>
            <p:cNvSpPr/>
            <p:nvPr/>
          </p:nvSpPr>
          <p:spPr>
            <a:xfrm>
              <a:off x="662641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74A24666-8F67-4727-9076-EAC5CC3A1AC7}"/>
                </a:ext>
              </a:extLst>
            </p:cNvPr>
            <p:cNvSpPr/>
            <p:nvPr/>
          </p:nvSpPr>
          <p:spPr>
            <a:xfrm>
              <a:off x="668188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65F57792-03ED-42AE-BE9A-EBEF11250162}"/>
                </a:ext>
              </a:extLst>
            </p:cNvPr>
            <p:cNvSpPr/>
            <p:nvPr/>
          </p:nvSpPr>
          <p:spPr>
            <a:xfrm>
              <a:off x="675585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76C45ABC-0E8A-44B9-94C7-1C74154C2596}"/>
                </a:ext>
              </a:extLst>
            </p:cNvPr>
            <p:cNvSpPr/>
            <p:nvPr/>
          </p:nvSpPr>
          <p:spPr>
            <a:xfrm>
              <a:off x="67928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C0490BF0-4887-4C2A-B241-E843E8CEE9F1}"/>
                </a:ext>
              </a:extLst>
            </p:cNvPr>
            <p:cNvSpPr/>
            <p:nvPr/>
          </p:nvSpPr>
          <p:spPr>
            <a:xfrm>
              <a:off x="686680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873EE49B-026C-4511-83C1-15B2535895D2}"/>
                </a:ext>
              </a:extLst>
            </p:cNvPr>
            <p:cNvSpPr/>
            <p:nvPr/>
          </p:nvSpPr>
          <p:spPr>
            <a:xfrm>
              <a:off x="695925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8" name="Freeform: Shape 357">
              <a:extLst>
                <a:ext uri="{FF2B5EF4-FFF2-40B4-BE49-F238E27FC236}">
                  <a16:creationId xmlns:a16="http://schemas.microsoft.com/office/drawing/2014/main" id="{B5A8C3CD-BED2-41B7-A3CD-4F63DAAAE054}"/>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9" name="Freeform: Shape 358">
              <a:extLst>
                <a:ext uri="{FF2B5EF4-FFF2-40B4-BE49-F238E27FC236}">
                  <a16:creationId xmlns:a16="http://schemas.microsoft.com/office/drawing/2014/main" id="{DB51522A-0927-4EC6-9C66-3B847ACA28D5}"/>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0" name="Freeform: Shape 359">
              <a:extLst>
                <a:ext uri="{FF2B5EF4-FFF2-40B4-BE49-F238E27FC236}">
                  <a16:creationId xmlns:a16="http://schemas.microsoft.com/office/drawing/2014/main" id="{AF28D976-190B-4ECD-87ED-BD7F5E2476A1}"/>
                </a:ext>
              </a:extLst>
            </p:cNvPr>
            <p:cNvSpPr/>
            <p:nvPr/>
          </p:nvSpPr>
          <p:spPr>
            <a:xfrm>
              <a:off x="734757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1" name="Freeform: Shape 360">
              <a:extLst>
                <a:ext uri="{FF2B5EF4-FFF2-40B4-BE49-F238E27FC236}">
                  <a16:creationId xmlns:a16="http://schemas.microsoft.com/office/drawing/2014/main" id="{7B36AA16-4BF5-48D5-AFFB-69B8B367CBE4}"/>
                </a:ext>
              </a:extLst>
            </p:cNvPr>
            <p:cNvSpPr/>
            <p:nvPr/>
          </p:nvSpPr>
          <p:spPr>
            <a:xfrm>
              <a:off x="76434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2" name="Freeform: Shape 361">
              <a:extLst>
                <a:ext uri="{FF2B5EF4-FFF2-40B4-BE49-F238E27FC236}">
                  <a16:creationId xmlns:a16="http://schemas.microsoft.com/office/drawing/2014/main" id="{79E955DF-6EB2-4DC8-8AA9-4D54281168D0}"/>
                </a:ext>
              </a:extLst>
            </p:cNvPr>
            <p:cNvSpPr/>
            <p:nvPr/>
          </p:nvSpPr>
          <p:spPr>
            <a:xfrm>
              <a:off x="76804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3" name="Freeform: Shape 362">
              <a:extLst>
                <a:ext uri="{FF2B5EF4-FFF2-40B4-BE49-F238E27FC236}">
                  <a16:creationId xmlns:a16="http://schemas.microsoft.com/office/drawing/2014/main" id="{9B94E1EF-323C-48D9-A718-CE4B41C5A5E3}"/>
                </a:ext>
              </a:extLst>
            </p:cNvPr>
            <p:cNvSpPr/>
            <p:nvPr/>
          </p:nvSpPr>
          <p:spPr>
            <a:xfrm>
              <a:off x="79393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4" name="Freeform: Shape 363">
              <a:extLst>
                <a:ext uri="{FF2B5EF4-FFF2-40B4-BE49-F238E27FC236}">
                  <a16:creationId xmlns:a16="http://schemas.microsoft.com/office/drawing/2014/main" id="{8B9AFC25-CA35-4EFA-ABA3-665DC8F37588}"/>
                </a:ext>
              </a:extLst>
            </p:cNvPr>
            <p:cNvSpPr/>
            <p:nvPr/>
          </p:nvSpPr>
          <p:spPr>
            <a:xfrm>
              <a:off x="799477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5" name="Freeform: Shape 364">
              <a:extLst>
                <a:ext uri="{FF2B5EF4-FFF2-40B4-BE49-F238E27FC236}">
                  <a16:creationId xmlns:a16="http://schemas.microsoft.com/office/drawing/2014/main" id="{007459EF-5275-4148-8860-CFADC87343CB}"/>
                </a:ext>
              </a:extLst>
            </p:cNvPr>
            <p:cNvSpPr/>
            <p:nvPr/>
          </p:nvSpPr>
          <p:spPr>
            <a:xfrm>
              <a:off x="808723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6" name="Freeform: Shape 365">
              <a:extLst>
                <a:ext uri="{FF2B5EF4-FFF2-40B4-BE49-F238E27FC236}">
                  <a16:creationId xmlns:a16="http://schemas.microsoft.com/office/drawing/2014/main" id="{979A2EF3-5996-49DF-8B32-0B3269B6B985}"/>
                </a:ext>
              </a:extLst>
            </p:cNvPr>
            <p:cNvSpPr/>
            <p:nvPr/>
          </p:nvSpPr>
          <p:spPr>
            <a:xfrm>
              <a:off x="812421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7" name="Freeform: Shape 366">
              <a:extLst>
                <a:ext uri="{FF2B5EF4-FFF2-40B4-BE49-F238E27FC236}">
                  <a16:creationId xmlns:a16="http://schemas.microsoft.com/office/drawing/2014/main" id="{0E521B68-6F41-4DD2-9B9D-73AA2A6A0EF2}"/>
                </a:ext>
              </a:extLst>
            </p:cNvPr>
            <p:cNvSpPr/>
            <p:nvPr/>
          </p:nvSpPr>
          <p:spPr>
            <a:xfrm>
              <a:off x="816120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8" name="Freeform: Shape 367">
              <a:extLst>
                <a:ext uri="{FF2B5EF4-FFF2-40B4-BE49-F238E27FC236}">
                  <a16:creationId xmlns:a16="http://schemas.microsoft.com/office/drawing/2014/main" id="{4CE0EC81-FB7C-4E96-951C-F7685563C603}"/>
                </a:ext>
              </a:extLst>
            </p:cNvPr>
            <p:cNvSpPr/>
            <p:nvPr/>
          </p:nvSpPr>
          <p:spPr>
            <a:xfrm>
              <a:off x="819818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9" name="Freeform: Shape 368">
              <a:extLst>
                <a:ext uri="{FF2B5EF4-FFF2-40B4-BE49-F238E27FC236}">
                  <a16:creationId xmlns:a16="http://schemas.microsoft.com/office/drawing/2014/main" id="{CAC1BA2B-5A78-4CC6-B791-1D1C07F53ED6}"/>
                </a:ext>
              </a:extLst>
            </p:cNvPr>
            <p:cNvSpPr/>
            <p:nvPr/>
          </p:nvSpPr>
          <p:spPr>
            <a:xfrm>
              <a:off x="827214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0" name="Freeform: Shape 369">
              <a:extLst>
                <a:ext uri="{FF2B5EF4-FFF2-40B4-BE49-F238E27FC236}">
                  <a16:creationId xmlns:a16="http://schemas.microsoft.com/office/drawing/2014/main" id="{01E7E5BD-6813-4821-A301-B10F4862F181}"/>
                </a:ext>
              </a:extLst>
            </p:cNvPr>
            <p:cNvSpPr/>
            <p:nvPr/>
          </p:nvSpPr>
          <p:spPr>
            <a:xfrm>
              <a:off x="8309132"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1" name="Freeform: Shape 370">
              <a:extLst>
                <a:ext uri="{FF2B5EF4-FFF2-40B4-BE49-F238E27FC236}">
                  <a16:creationId xmlns:a16="http://schemas.microsoft.com/office/drawing/2014/main" id="{A673B532-B61C-4241-99AB-C4598571C826}"/>
                </a:ext>
              </a:extLst>
            </p:cNvPr>
            <p:cNvSpPr/>
            <p:nvPr/>
          </p:nvSpPr>
          <p:spPr>
            <a:xfrm>
              <a:off x="834611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2" name="Freeform: Shape 371">
              <a:extLst>
                <a:ext uri="{FF2B5EF4-FFF2-40B4-BE49-F238E27FC236}">
                  <a16:creationId xmlns:a16="http://schemas.microsoft.com/office/drawing/2014/main" id="{B7ECDC59-E607-4487-B132-47BBC6FB55D4}"/>
                </a:ext>
              </a:extLst>
            </p:cNvPr>
            <p:cNvSpPr/>
            <p:nvPr/>
          </p:nvSpPr>
          <p:spPr>
            <a:xfrm>
              <a:off x="838309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3" name="Freeform: Shape 372">
              <a:extLst>
                <a:ext uri="{FF2B5EF4-FFF2-40B4-BE49-F238E27FC236}">
                  <a16:creationId xmlns:a16="http://schemas.microsoft.com/office/drawing/2014/main" id="{D0BE2FD8-79D8-46E3-8EDA-B5B6782474FD}"/>
                </a:ext>
              </a:extLst>
            </p:cNvPr>
            <p:cNvSpPr/>
            <p:nvPr/>
          </p:nvSpPr>
          <p:spPr>
            <a:xfrm>
              <a:off x="842008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4" name="Freeform: Shape 373">
              <a:extLst>
                <a:ext uri="{FF2B5EF4-FFF2-40B4-BE49-F238E27FC236}">
                  <a16:creationId xmlns:a16="http://schemas.microsoft.com/office/drawing/2014/main" id="{EBF763AD-931E-417E-AF83-2C0A13B72AC8}"/>
                </a:ext>
              </a:extLst>
            </p:cNvPr>
            <p:cNvSpPr/>
            <p:nvPr/>
          </p:nvSpPr>
          <p:spPr>
            <a:xfrm>
              <a:off x="845706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5" name="Freeform: Shape 374">
              <a:extLst>
                <a:ext uri="{FF2B5EF4-FFF2-40B4-BE49-F238E27FC236}">
                  <a16:creationId xmlns:a16="http://schemas.microsoft.com/office/drawing/2014/main" id="{04F5049B-9C8B-41E5-BE5E-F6E49F7D8A97}"/>
                </a:ext>
              </a:extLst>
            </p:cNvPr>
            <p:cNvSpPr/>
            <p:nvPr/>
          </p:nvSpPr>
          <p:spPr>
            <a:xfrm>
              <a:off x="849404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6" name="Freeform: Shape 375">
              <a:extLst>
                <a:ext uri="{FF2B5EF4-FFF2-40B4-BE49-F238E27FC236}">
                  <a16:creationId xmlns:a16="http://schemas.microsoft.com/office/drawing/2014/main" id="{73D7A0BC-E1F0-4A27-8A7A-3924A6D393B5}"/>
                </a:ext>
              </a:extLst>
            </p:cNvPr>
            <p:cNvSpPr/>
            <p:nvPr/>
          </p:nvSpPr>
          <p:spPr>
            <a:xfrm>
              <a:off x="853102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7" name="Freeform: Shape 376">
              <a:extLst>
                <a:ext uri="{FF2B5EF4-FFF2-40B4-BE49-F238E27FC236}">
                  <a16:creationId xmlns:a16="http://schemas.microsoft.com/office/drawing/2014/main" id="{087269D2-8317-49A4-B694-AB23A9BFDEAE}"/>
                </a:ext>
              </a:extLst>
            </p:cNvPr>
            <p:cNvSpPr/>
            <p:nvPr/>
          </p:nvSpPr>
          <p:spPr>
            <a:xfrm>
              <a:off x="856801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8" name="Freeform: Shape 377">
              <a:extLst>
                <a:ext uri="{FF2B5EF4-FFF2-40B4-BE49-F238E27FC236}">
                  <a16:creationId xmlns:a16="http://schemas.microsoft.com/office/drawing/2014/main" id="{63CE0CF4-5953-4D78-B633-E0772515A3AA}"/>
                </a:ext>
              </a:extLst>
            </p:cNvPr>
            <p:cNvSpPr/>
            <p:nvPr/>
          </p:nvSpPr>
          <p:spPr>
            <a:xfrm>
              <a:off x="862348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9" name="Freeform: Shape 378">
              <a:extLst>
                <a:ext uri="{FF2B5EF4-FFF2-40B4-BE49-F238E27FC236}">
                  <a16:creationId xmlns:a16="http://schemas.microsoft.com/office/drawing/2014/main" id="{BF88BB3F-DFC9-480F-9216-D337C40B899A}"/>
                </a:ext>
              </a:extLst>
            </p:cNvPr>
            <p:cNvSpPr/>
            <p:nvPr/>
          </p:nvSpPr>
          <p:spPr>
            <a:xfrm>
              <a:off x="866046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0" name="Freeform: Shape 379">
              <a:extLst>
                <a:ext uri="{FF2B5EF4-FFF2-40B4-BE49-F238E27FC236}">
                  <a16:creationId xmlns:a16="http://schemas.microsoft.com/office/drawing/2014/main" id="{2395C368-8B9A-44FB-8A26-1086940E5565}"/>
                </a:ext>
              </a:extLst>
            </p:cNvPr>
            <p:cNvSpPr/>
            <p:nvPr/>
          </p:nvSpPr>
          <p:spPr>
            <a:xfrm>
              <a:off x="869745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5" name="Freeform: Shape 454">
              <a:extLst>
                <a:ext uri="{FF2B5EF4-FFF2-40B4-BE49-F238E27FC236}">
                  <a16:creationId xmlns:a16="http://schemas.microsoft.com/office/drawing/2014/main" id="{5A964F24-C105-4730-A514-9D52BDAF1741}"/>
                </a:ext>
              </a:extLst>
            </p:cNvPr>
            <p:cNvSpPr/>
            <p:nvPr/>
          </p:nvSpPr>
          <p:spPr>
            <a:xfrm>
              <a:off x="877141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6" name="Freeform: Shape 455">
              <a:extLst>
                <a:ext uri="{FF2B5EF4-FFF2-40B4-BE49-F238E27FC236}">
                  <a16:creationId xmlns:a16="http://schemas.microsoft.com/office/drawing/2014/main" id="{128427DF-5778-417E-8449-A5F37806DD1A}"/>
                </a:ext>
              </a:extLst>
            </p:cNvPr>
            <p:cNvSpPr/>
            <p:nvPr/>
          </p:nvSpPr>
          <p:spPr>
            <a:xfrm>
              <a:off x="880840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7" name="Freeform: Shape 456">
              <a:extLst>
                <a:ext uri="{FF2B5EF4-FFF2-40B4-BE49-F238E27FC236}">
                  <a16:creationId xmlns:a16="http://schemas.microsoft.com/office/drawing/2014/main" id="{E26D5309-A793-40A4-838A-6817F0B9F162}"/>
                </a:ext>
              </a:extLst>
            </p:cNvPr>
            <p:cNvSpPr/>
            <p:nvPr/>
          </p:nvSpPr>
          <p:spPr>
            <a:xfrm>
              <a:off x="891934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8" name="Freeform: Shape 457">
              <a:extLst>
                <a:ext uri="{FF2B5EF4-FFF2-40B4-BE49-F238E27FC236}">
                  <a16:creationId xmlns:a16="http://schemas.microsoft.com/office/drawing/2014/main" id="{9661D718-C704-4047-AC56-C48F78729CAC}"/>
                </a:ext>
              </a:extLst>
            </p:cNvPr>
            <p:cNvSpPr/>
            <p:nvPr/>
          </p:nvSpPr>
          <p:spPr>
            <a:xfrm>
              <a:off x="895633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9" name="Freeform: Shape 458">
              <a:extLst>
                <a:ext uri="{FF2B5EF4-FFF2-40B4-BE49-F238E27FC236}">
                  <a16:creationId xmlns:a16="http://schemas.microsoft.com/office/drawing/2014/main" id="{E57E69BD-C946-4D79-8021-C74C6EFFB686}"/>
                </a:ext>
              </a:extLst>
            </p:cNvPr>
            <p:cNvSpPr/>
            <p:nvPr/>
          </p:nvSpPr>
          <p:spPr>
            <a:xfrm>
              <a:off x="914124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359" name="Group 1358">
            <a:extLst>
              <a:ext uri="{FF2B5EF4-FFF2-40B4-BE49-F238E27FC236}">
                <a16:creationId xmlns:a16="http://schemas.microsoft.com/office/drawing/2014/main" id="{FF768B67-9AB0-4F59-B5B6-BBC9BD4DCC58}"/>
              </a:ext>
            </a:extLst>
          </p:cNvPr>
          <p:cNvGrpSpPr/>
          <p:nvPr/>
        </p:nvGrpSpPr>
        <p:grpSpPr>
          <a:xfrm>
            <a:off x="1526012" y="2565080"/>
            <a:ext cx="6074262" cy="960878"/>
            <a:chOff x="0" y="2699864"/>
            <a:chExt cx="9151677" cy="1458281"/>
          </a:xfrm>
        </p:grpSpPr>
        <p:sp>
          <p:nvSpPr>
            <p:cNvPr id="463" name="Freeform: Shape 462">
              <a:extLst>
                <a:ext uri="{FF2B5EF4-FFF2-40B4-BE49-F238E27FC236}">
                  <a16:creationId xmlns:a16="http://schemas.microsoft.com/office/drawing/2014/main" id="{74D4AF20-F11F-4EAE-AF21-6F1A5B6A21EA}"/>
                </a:ext>
              </a:extLst>
            </p:cNvPr>
            <p:cNvSpPr/>
            <p:nvPr/>
          </p:nvSpPr>
          <p:spPr>
            <a:xfrm>
              <a:off x="0" y="2718934"/>
              <a:ext cx="9144000" cy="1384899"/>
            </a:xfrm>
            <a:custGeom>
              <a:avLst/>
              <a:gdLst>
                <a:gd name="connsiteX0" fmla="*/ 9146036 w 9144000"/>
                <a:gd name="connsiteY0" fmla="*/ 1388464 h 1384898"/>
                <a:gd name="connsiteX1" fmla="*/ 8385993 w 9144000"/>
                <a:gd name="connsiteY1" fmla="*/ 1388464 h 1384898"/>
                <a:gd name="connsiteX2" fmla="*/ 8385993 w 9144000"/>
                <a:gd name="connsiteY2" fmla="*/ 1120967 h 1384898"/>
                <a:gd name="connsiteX3" fmla="*/ 5558103 w 9144000"/>
                <a:gd name="connsiteY3" fmla="*/ 1120967 h 1384898"/>
                <a:gd name="connsiteX4" fmla="*/ 5558103 w 9144000"/>
                <a:gd name="connsiteY4" fmla="*/ 1065764 h 1384898"/>
                <a:gd name="connsiteX5" fmla="*/ 5524141 w 9144000"/>
                <a:gd name="connsiteY5" fmla="*/ 1065764 h 1384898"/>
                <a:gd name="connsiteX6" fmla="*/ 5524141 w 9144000"/>
                <a:gd name="connsiteY6" fmla="*/ 1002077 h 1384898"/>
                <a:gd name="connsiteX7" fmla="*/ 5413744 w 9144000"/>
                <a:gd name="connsiteY7" fmla="*/ 1002077 h 1384898"/>
                <a:gd name="connsiteX8" fmla="*/ 5413744 w 9144000"/>
                <a:gd name="connsiteY8" fmla="*/ 955366 h 1384898"/>
                <a:gd name="connsiteX9" fmla="*/ 5175963 w 9144000"/>
                <a:gd name="connsiteY9" fmla="*/ 955366 h 1384898"/>
                <a:gd name="connsiteX10" fmla="*/ 5175963 w 9144000"/>
                <a:gd name="connsiteY10" fmla="*/ 798261 h 1384898"/>
                <a:gd name="connsiteX11" fmla="*/ 4390441 w 9144000"/>
                <a:gd name="connsiteY11" fmla="*/ 798261 h 1384898"/>
                <a:gd name="connsiteX12" fmla="*/ 4390441 w 9144000"/>
                <a:gd name="connsiteY12" fmla="*/ 743062 h 1384898"/>
                <a:gd name="connsiteX13" fmla="*/ 4152660 w 9144000"/>
                <a:gd name="connsiteY13" fmla="*/ 743062 h 1384898"/>
                <a:gd name="connsiteX14" fmla="*/ 4152660 w 9144000"/>
                <a:gd name="connsiteY14" fmla="*/ 704848 h 1384898"/>
                <a:gd name="connsiteX15" fmla="*/ 4101703 w 9144000"/>
                <a:gd name="connsiteY15" fmla="*/ 704848 h 1384898"/>
                <a:gd name="connsiteX16" fmla="*/ 4101703 w 9144000"/>
                <a:gd name="connsiteY16" fmla="*/ 675125 h 1384898"/>
                <a:gd name="connsiteX17" fmla="*/ 4046509 w 9144000"/>
                <a:gd name="connsiteY17" fmla="*/ 675125 h 1384898"/>
                <a:gd name="connsiteX18" fmla="*/ 4046509 w 9144000"/>
                <a:gd name="connsiteY18" fmla="*/ 619927 h 1384898"/>
                <a:gd name="connsiteX19" fmla="*/ 3783250 w 9144000"/>
                <a:gd name="connsiteY19" fmla="*/ 619927 h 1384898"/>
                <a:gd name="connsiteX20" fmla="*/ 3783250 w 9144000"/>
                <a:gd name="connsiteY20" fmla="*/ 573220 h 1384898"/>
                <a:gd name="connsiteX21" fmla="*/ 3566701 w 9144000"/>
                <a:gd name="connsiteY21" fmla="*/ 573220 h 1384898"/>
                <a:gd name="connsiteX22" fmla="*/ 3566701 w 9144000"/>
                <a:gd name="connsiteY22" fmla="*/ 530759 h 1384898"/>
                <a:gd name="connsiteX23" fmla="*/ 3375631 w 9144000"/>
                <a:gd name="connsiteY23" fmla="*/ 530759 h 1384898"/>
                <a:gd name="connsiteX24" fmla="*/ 3375631 w 9144000"/>
                <a:gd name="connsiteY24" fmla="*/ 518021 h 1384898"/>
                <a:gd name="connsiteX25" fmla="*/ 2912809 w 9144000"/>
                <a:gd name="connsiteY25" fmla="*/ 518021 h 1384898"/>
                <a:gd name="connsiteX26" fmla="*/ 2912809 w 9144000"/>
                <a:gd name="connsiteY26" fmla="*/ 377900 h 1384898"/>
                <a:gd name="connsiteX27" fmla="*/ 2615578 w 9144000"/>
                <a:gd name="connsiteY27" fmla="*/ 377900 h 1384898"/>
                <a:gd name="connsiteX28" fmla="*/ 2615578 w 9144000"/>
                <a:gd name="connsiteY28" fmla="*/ 331193 h 1384898"/>
                <a:gd name="connsiteX29" fmla="*/ 2326850 w 9144000"/>
                <a:gd name="connsiteY29" fmla="*/ 331193 h 1384898"/>
                <a:gd name="connsiteX30" fmla="*/ 2326850 w 9144000"/>
                <a:gd name="connsiteY30" fmla="*/ 275995 h 1384898"/>
                <a:gd name="connsiteX31" fmla="*/ 2110301 w 9144000"/>
                <a:gd name="connsiteY31" fmla="*/ 275995 h 1384898"/>
                <a:gd name="connsiteX32" fmla="*/ 2110301 w 9144000"/>
                <a:gd name="connsiteY32" fmla="*/ 254764 h 1384898"/>
                <a:gd name="connsiteX33" fmla="*/ 1698427 w 9144000"/>
                <a:gd name="connsiteY33" fmla="*/ 254764 h 1384898"/>
                <a:gd name="connsiteX34" fmla="*/ 1698427 w 9144000"/>
                <a:gd name="connsiteY34" fmla="*/ 191074 h 1384898"/>
                <a:gd name="connsiteX35" fmla="*/ 1486125 w 9144000"/>
                <a:gd name="connsiteY35" fmla="*/ 191074 h 1384898"/>
                <a:gd name="connsiteX36" fmla="*/ 1486125 w 9144000"/>
                <a:gd name="connsiteY36" fmla="*/ 140120 h 1384898"/>
                <a:gd name="connsiteX37" fmla="*/ 1218619 w 9144000"/>
                <a:gd name="connsiteY37" fmla="*/ 140120 h 1384898"/>
                <a:gd name="connsiteX38" fmla="*/ 1218619 w 9144000"/>
                <a:gd name="connsiteY38" fmla="*/ 67937 h 1384898"/>
                <a:gd name="connsiteX39" fmla="*/ 734570 w 9144000"/>
                <a:gd name="connsiteY39" fmla="*/ 67937 h 1384898"/>
                <a:gd name="connsiteX40" fmla="*/ 734570 w 9144000"/>
                <a:gd name="connsiteY40" fmla="*/ 38215 h 1384898"/>
                <a:gd name="connsiteX41" fmla="*/ 394884 w 9144000"/>
                <a:gd name="connsiteY41" fmla="*/ 38215 h 1384898"/>
                <a:gd name="connsiteX42" fmla="*/ 394884 w 9144000"/>
                <a:gd name="connsiteY42" fmla="*/ 0 h 1384898"/>
                <a:gd name="connsiteX43" fmla="*/ 0 w 9144000"/>
                <a:gd name="connsiteY43" fmla="*/ 0 h 138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44000" h="1384898">
                  <a:moveTo>
                    <a:pt x="9146036" y="1388464"/>
                  </a:moveTo>
                  <a:lnTo>
                    <a:pt x="8385993" y="1388464"/>
                  </a:lnTo>
                  <a:lnTo>
                    <a:pt x="8385993" y="1120967"/>
                  </a:lnTo>
                  <a:lnTo>
                    <a:pt x="5558103" y="1120967"/>
                  </a:lnTo>
                  <a:lnTo>
                    <a:pt x="5558103" y="1065764"/>
                  </a:lnTo>
                  <a:lnTo>
                    <a:pt x="5524141" y="1065764"/>
                  </a:lnTo>
                  <a:lnTo>
                    <a:pt x="5524141" y="1002077"/>
                  </a:lnTo>
                  <a:lnTo>
                    <a:pt x="5413744" y="1002077"/>
                  </a:lnTo>
                  <a:lnTo>
                    <a:pt x="5413744" y="955366"/>
                  </a:lnTo>
                  <a:lnTo>
                    <a:pt x="5175963" y="955366"/>
                  </a:lnTo>
                  <a:lnTo>
                    <a:pt x="5175963" y="798261"/>
                  </a:lnTo>
                  <a:lnTo>
                    <a:pt x="4390441" y="798261"/>
                  </a:lnTo>
                  <a:lnTo>
                    <a:pt x="4390441" y="743062"/>
                  </a:lnTo>
                  <a:lnTo>
                    <a:pt x="4152660" y="743062"/>
                  </a:lnTo>
                  <a:lnTo>
                    <a:pt x="4152660" y="704848"/>
                  </a:lnTo>
                  <a:lnTo>
                    <a:pt x="4101703" y="704848"/>
                  </a:lnTo>
                  <a:lnTo>
                    <a:pt x="4101703" y="675125"/>
                  </a:lnTo>
                  <a:lnTo>
                    <a:pt x="4046509" y="675125"/>
                  </a:lnTo>
                  <a:lnTo>
                    <a:pt x="4046509" y="619927"/>
                  </a:lnTo>
                  <a:lnTo>
                    <a:pt x="3783250" y="619927"/>
                  </a:lnTo>
                  <a:lnTo>
                    <a:pt x="3783250" y="573220"/>
                  </a:lnTo>
                  <a:lnTo>
                    <a:pt x="3566701" y="573220"/>
                  </a:lnTo>
                  <a:lnTo>
                    <a:pt x="3566701" y="530759"/>
                  </a:lnTo>
                  <a:lnTo>
                    <a:pt x="3375631" y="530759"/>
                  </a:lnTo>
                  <a:lnTo>
                    <a:pt x="3375631" y="518021"/>
                  </a:lnTo>
                  <a:lnTo>
                    <a:pt x="2912809" y="518021"/>
                  </a:lnTo>
                  <a:lnTo>
                    <a:pt x="2912809" y="377900"/>
                  </a:lnTo>
                  <a:lnTo>
                    <a:pt x="2615578" y="377900"/>
                  </a:lnTo>
                  <a:lnTo>
                    <a:pt x="2615578" y="331193"/>
                  </a:lnTo>
                  <a:lnTo>
                    <a:pt x="2326850" y="331193"/>
                  </a:lnTo>
                  <a:lnTo>
                    <a:pt x="2326850" y="275995"/>
                  </a:lnTo>
                  <a:lnTo>
                    <a:pt x="2110301" y="275995"/>
                  </a:lnTo>
                  <a:lnTo>
                    <a:pt x="2110301" y="254764"/>
                  </a:lnTo>
                  <a:lnTo>
                    <a:pt x="1698427" y="254764"/>
                  </a:lnTo>
                  <a:lnTo>
                    <a:pt x="1698427" y="191074"/>
                  </a:lnTo>
                  <a:lnTo>
                    <a:pt x="1486125" y="191074"/>
                  </a:lnTo>
                  <a:lnTo>
                    <a:pt x="1486125" y="140120"/>
                  </a:lnTo>
                  <a:lnTo>
                    <a:pt x="1218619" y="140120"/>
                  </a:lnTo>
                  <a:lnTo>
                    <a:pt x="1218619" y="67937"/>
                  </a:lnTo>
                  <a:lnTo>
                    <a:pt x="734570" y="67937"/>
                  </a:lnTo>
                  <a:lnTo>
                    <a:pt x="734570" y="38215"/>
                  </a:lnTo>
                  <a:lnTo>
                    <a:pt x="394884" y="38215"/>
                  </a:lnTo>
                  <a:lnTo>
                    <a:pt x="394884"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4" name="Freeform: Shape 463">
              <a:extLst>
                <a:ext uri="{FF2B5EF4-FFF2-40B4-BE49-F238E27FC236}">
                  <a16:creationId xmlns:a16="http://schemas.microsoft.com/office/drawing/2014/main" id="{119AFBE6-5966-456B-A13B-5F4238416009}"/>
                </a:ext>
              </a:extLst>
            </p:cNvPr>
            <p:cNvSpPr/>
            <p:nvPr/>
          </p:nvSpPr>
          <p:spPr>
            <a:xfrm>
              <a:off x="649649" y="269986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5" name="Freeform: Shape 464">
              <a:extLst>
                <a:ext uri="{FF2B5EF4-FFF2-40B4-BE49-F238E27FC236}">
                  <a16:creationId xmlns:a16="http://schemas.microsoft.com/office/drawing/2014/main" id="{0532EB8F-3225-44BB-8A62-17A2B261008F}"/>
                </a:ext>
              </a:extLst>
            </p:cNvPr>
            <p:cNvSpPr/>
            <p:nvPr/>
          </p:nvSpPr>
          <p:spPr>
            <a:xfrm>
              <a:off x="1328347"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6" name="Freeform: Shape 465">
              <a:extLst>
                <a:ext uri="{FF2B5EF4-FFF2-40B4-BE49-F238E27FC236}">
                  <a16:creationId xmlns:a16="http://schemas.microsoft.com/office/drawing/2014/main" id="{5EE5AB72-EF05-4251-8173-B4DB07BDF40B}"/>
                </a:ext>
              </a:extLst>
            </p:cNvPr>
            <p:cNvSpPr/>
            <p:nvPr/>
          </p:nvSpPr>
          <p:spPr>
            <a:xfrm>
              <a:off x="1365033"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7" name="Freeform: Shape 466">
              <a:extLst>
                <a:ext uri="{FF2B5EF4-FFF2-40B4-BE49-F238E27FC236}">
                  <a16:creationId xmlns:a16="http://schemas.microsoft.com/office/drawing/2014/main" id="{BD8FE14E-B99C-4965-923A-D360CF72C628}"/>
                </a:ext>
              </a:extLst>
            </p:cNvPr>
            <p:cNvSpPr/>
            <p:nvPr/>
          </p:nvSpPr>
          <p:spPr>
            <a:xfrm>
              <a:off x="1438405"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8" name="Freeform: Shape 467">
              <a:extLst>
                <a:ext uri="{FF2B5EF4-FFF2-40B4-BE49-F238E27FC236}">
                  <a16:creationId xmlns:a16="http://schemas.microsoft.com/office/drawing/2014/main" id="{DA9EDC82-0DC8-45FE-B929-40997B9B1DE5}"/>
                </a:ext>
              </a:extLst>
            </p:cNvPr>
            <p:cNvSpPr/>
            <p:nvPr/>
          </p:nvSpPr>
          <p:spPr>
            <a:xfrm>
              <a:off x="1475091"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9" name="Freeform: Shape 468">
              <a:extLst>
                <a:ext uri="{FF2B5EF4-FFF2-40B4-BE49-F238E27FC236}">
                  <a16:creationId xmlns:a16="http://schemas.microsoft.com/office/drawing/2014/main" id="{6F17DA1A-F678-428B-BAC2-86E365FDADB6}"/>
                </a:ext>
              </a:extLst>
            </p:cNvPr>
            <p:cNvSpPr/>
            <p:nvPr/>
          </p:nvSpPr>
          <p:spPr>
            <a:xfrm>
              <a:off x="1621836" y="2864952"/>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0" name="Freeform: Shape 469">
              <a:extLst>
                <a:ext uri="{FF2B5EF4-FFF2-40B4-BE49-F238E27FC236}">
                  <a16:creationId xmlns:a16="http://schemas.microsoft.com/office/drawing/2014/main" id="{6EA2FFB9-582D-4949-B731-E695EFA58AAD}"/>
                </a:ext>
              </a:extLst>
            </p:cNvPr>
            <p:cNvSpPr/>
            <p:nvPr/>
          </p:nvSpPr>
          <p:spPr>
            <a:xfrm>
              <a:off x="1676865"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1" name="Freeform: Shape 470">
              <a:extLst>
                <a:ext uri="{FF2B5EF4-FFF2-40B4-BE49-F238E27FC236}">
                  <a16:creationId xmlns:a16="http://schemas.microsoft.com/office/drawing/2014/main" id="{EB54A84B-6BC2-45F7-865C-5F00498120F1}"/>
                </a:ext>
              </a:extLst>
            </p:cNvPr>
            <p:cNvSpPr/>
            <p:nvPr/>
          </p:nvSpPr>
          <p:spPr>
            <a:xfrm>
              <a:off x="1713551"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2" name="Freeform: Shape 471">
              <a:extLst>
                <a:ext uri="{FF2B5EF4-FFF2-40B4-BE49-F238E27FC236}">
                  <a16:creationId xmlns:a16="http://schemas.microsoft.com/office/drawing/2014/main" id="{58C62475-2DFC-4F8F-AC9C-B5363F6439C8}"/>
                </a:ext>
              </a:extLst>
            </p:cNvPr>
            <p:cNvSpPr/>
            <p:nvPr/>
          </p:nvSpPr>
          <p:spPr>
            <a:xfrm>
              <a:off x="1768580"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3" name="Freeform: Shape 472">
              <a:extLst>
                <a:ext uri="{FF2B5EF4-FFF2-40B4-BE49-F238E27FC236}">
                  <a16:creationId xmlns:a16="http://schemas.microsoft.com/office/drawing/2014/main" id="{F6E65280-DE12-44D3-A464-9A6C8BE6AE81}"/>
                </a:ext>
              </a:extLst>
            </p:cNvPr>
            <p:cNvSpPr/>
            <p:nvPr/>
          </p:nvSpPr>
          <p:spPr>
            <a:xfrm>
              <a:off x="1823609"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4" name="Freeform: Shape 473">
              <a:extLst>
                <a:ext uri="{FF2B5EF4-FFF2-40B4-BE49-F238E27FC236}">
                  <a16:creationId xmlns:a16="http://schemas.microsoft.com/office/drawing/2014/main" id="{62376B80-7A9B-4295-8EE9-40FAF0C9EB8B}"/>
                </a:ext>
              </a:extLst>
            </p:cNvPr>
            <p:cNvSpPr/>
            <p:nvPr/>
          </p:nvSpPr>
          <p:spPr>
            <a:xfrm>
              <a:off x="1933667"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5" name="Freeform: Shape 474">
              <a:extLst>
                <a:ext uri="{FF2B5EF4-FFF2-40B4-BE49-F238E27FC236}">
                  <a16:creationId xmlns:a16="http://schemas.microsoft.com/office/drawing/2014/main" id="{D5B6B7AA-3820-4231-BB26-4A0DB1CCE1E1}"/>
                </a:ext>
              </a:extLst>
            </p:cNvPr>
            <p:cNvSpPr/>
            <p:nvPr/>
          </p:nvSpPr>
          <p:spPr>
            <a:xfrm>
              <a:off x="1970353"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6" name="Freeform: Shape 475">
              <a:extLst>
                <a:ext uri="{FF2B5EF4-FFF2-40B4-BE49-F238E27FC236}">
                  <a16:creationId xmlns:a16="http://schemas.microsoft.com/office/drawing/2014/main" id="{4DD57B31-9A13-4163-A362-9CD019904CC8}"/>
                </a:ext>
              </a:extLst>
            </p:cNvPr>
            <p:cNvSpPr/>
            <p:nvPr/>
          </p:nvSpPr>
          <p:spPr>
            <a:xfrm>
              <a:off x="2025382"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7" name="Freeform: Shape 476">
              <a:extLst>
                <a:ext uri="{FF2B5EF4-FFF2-40B4-BE49-F238E27FC236}">
                  <a16:creationId xmlns:a16="http://schemas.microsoft.com/office/drawing/2014/main" id="{31A74010-8424-4673-BF72-BE88D5C7E624}"/>
                </a:ext>
              </a:extLst>
            </p:cNvPr>
            <p:cNvSpPr/>
            <p:nvPr/>
          </p:nvSpPr>
          <p:spPr>
            <a:xfrm>
              <a:off x="2062068"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8" name="Freeform: Shape 477">
              <a:extLst>
                <a:ext uri="{FF2B5EF4-FFF2-40B4-BE49-F238E27FC236}">
                  <a16:creationId xmlns:a16="http://schemas.microsoft.com/office/drawing/2014/main" id="{31B3E1BF-3847-4502-9C9F-25C25550B42A}"/>
                </a:ext>
              </a:extLst>
            </p:cNvPr>
            <p:cNvSpPr/>
            <p:nvPr/>
          </p:nvSpPr>
          <p:spPr>
            <a:xfrm>
              <a:off x="2190470"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9" name="Freeform: Shape 478">
              <a:extLst>
                <a:ext uri="{FF2B5EF4-FFF2-40B4-BE49-F238E27FC236}">
                  <a16:creationId xmlns:a16="http://schemas.microsoft.com/office/drawing/2014/main" id="{E45B3A5D-86B4-4687-8F1D-5C0126FB15AA}"/>
                </a:ext>
              </a:extLst>
            </p:cNvPr>
            <p:cNvSpPr/>
            <p:nvPr/>
          </p:nvSpPr>
          <p:spPr>
            <a:xfrm>
              <a:off x="2227156"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8" name="Freeform: Shape 1247">
              <a:extLst>
                <a:ext uri="{FF2B5EF4-FFF2-40B4-BE49-F238E27FC236}">
                  <a16:creationId xmlns:a16="http://schemas.microsoft.com/office/drawing/2014/main" id="{CD4593CD-6CF5-444C-8EE9-A3F682C9CC62}"/>
                </a:ext>
              </a:extLst>
            </p:cNvPr>
            <p:cNvSpPr/>
            <p:nvPr/>
          </p:nvSpPr>
          <p:spPr>
            <a:xfrm>
              <a:off x="2263842"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9" name="Freeform: Shape 1248">
              <a:extLst>
                <a:ext uri="{FF2B5EF4-FFF2-40B4-BE49-F238E27FC236}">
                  <a16:creationId xmlns:a16="http://schemas.microsoft.com/office/drawing/2014/main" id="{17F458B4-AD6C-41AA-8FB7-D90520F46544}"/>
                </a:ext>
              </a:extLst>
            </p:cNvPr>
            <p:cNvSpPr/>
            <p:nvPr/>
          </p:nvSpPr>
          <p:spPr>
            <a:xfrm>
              <a:off x="2300528"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0" name="Freeform: Shape 1249">
              <a:extLst>
                <a:ext uri="{FF2B5EF4-FFF2-40B4-BE49-F238E27FC236}">
                  <a16:creationId xmlns:a16="http://schemas.microsoft.com/office/drawing/2014/main" id="{A6EBCC24-8989-499F-925E-3BF95CC90B55}"/>
                </a:ext>
              </a:extLst>
            </p:cNvPr>
            <p:cNvSpPr/>
            <p:nvPr/>
          </p:nvSpPr>
          <p:spPr>
            <a:xfrm>
              <a:off x="235556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1" name="Freeform: Shape 1250">
              <a:extLst>
                <a:ext uri="{FF2B5EF4-FFF2-40B4-BE49-F238E27FC236}">
                  <a16:creationId xmlns:a16="http://schemas.microsoft.com/office/drawing/2014/main" id="{7E67C3D9-2D93-4257-BDE5-E5E9DBDE7568}"/>
                </a:ext>
              </a:extLst>
            </p:cNvPr>
            <p:cNvSpPr/>
            <p:nvPr/>
          </p:nvSpPr>
          <p:spPr>
            <a:xfrm>
              <a:off x="239225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2" name="Freeform: Shape 1251">
              <a:extLst>
                <a:ext uri="{FF2B5EF4-FFF2-40B4-BE49-F238E27FC236}">
                  <a16:creationId xmlns:a16="http://schemas.microsoft.com/office/drawing/2014/main" id="{C5035164-8BE7-44C7-907C-497FD5275CB0}"/>
                </a:ext>
              </a:extLst>
            </p:cNvPr>
            <p:cNvSpPr/>
            <p:nvPr/>
          </p:nvSpPr>
          <p:spPr>
            <a:xfrm>
              <a:off x="242893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3" name="Freeform: Shape 1252">
              <a:extLst>
                <a:ext uri="{FF2B5EF4-FFF2-40B4-BE49-F238E27FC236}">
                  <a16:creationId xmlns:a16="http://schemas.microsoft.com/office/drawing/2014/main" id="{63A2BD21-6BC3-4EC0-BC45-E6EBFFBD98A1}"/>
                </a:ext>
              </a:extLst>
            </p:cNvPr>
            <p:cNvSpPr/>
            <p:nvPr/>
          </p:nvSpPr>
          <p:spPr>
            <a:xfrm>
              <a:off x="2465624"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4" name="Freeform: Shape 1253">
              <a:extLst>
                <a:ext uri="{FF2B5EF4-FFF2-40B4-BE49-F238E27FC236}">
                  <a16:creationId xmlns:a16="http://schemas.microsoft.com/office/drawing/2014/main" id="{3BF9B4DD-D377-4D25-9893-E9D8F6E52C68}"/>
                </a:ext>
              </a:extLst>
            </p:cNvPr>
            <p:cNvSpPr/>
            <p:nvPr/>
          </p:nvSpPr>
          <p:spPr>
            <a:xfrm>
              <a:off x="2502310"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5" name="Freeform: Shape 1254">
              <a:extLst>
                <a:ext uri="{FF2B5EF4-FFF2-40B4-BE49-F238E27FC236}">
                  <a16:creationId xmlns:a16="http://schemas.microsoft.com/office/drawing/2014/main" id="{4343A75B-964D-42B4-91F8-B73459AD1FFB}"/>
                </a:ext>
              </a:extLst>
            </p:cNvPr>
            <p:cNvSpPr/>
            <p:nvPr/>
          </p:nvSpPr>
          <p:spPr>
            <a:xfrm>
              <a:off x="253899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6" name="Freeform: Shape 1255">
              <a:extLst>
                <a:ext uri="{FF2B5EF4-FFF2-40B4-BE49-F238E27FC236}">
                  <a16:creationId xmlns:a16="http://schemas.microsoft.com/office/drawing/2014/main" id="{FC7CA2BE-0323-481C-8390-439F6A2A38D2}"/>
                </a:ext>
              </a:extLst>
            </p:cNvPr>
            <p:cNvSpPr/>
            <p:nvPr/>
          </p:nvSpPr>
          <p:spPr>
            <a:xfrm>
              <a:off x="257568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7" name="Freeform: Shape 1256">
              <a:extLst>
                <a:ext uri="{FF2B5EF4-FFF2-40B4-BE49-F238E27FC236}">
                  <a16:creationId xmlns:a16="http://schemas.microsoft.com/office/drawing/2014/main" id="{8028416C-0693-48C0-9771-8551E49A6BB3}"/>
                </a:ext>
              </a:extLst>
            </p:cNvPr>
            <p:cNvSpPr/>
            <p:nvPr/>
          </p:nvSpPr>
          <p:spPr>
            <a:xfrm>
              <a:off x="261236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8" name="Freeform: Shape 1257">
              <a:extLst>
                <a:ext uri="{FF2B5EF4-FFF2-40B4-BE49-F238E27FC236}">
                  <a16:creationId xmlns:a16="http://schemas.microsoft.com/office/drawing/2014/main" id="{B7072DB1-42E6-44BD-96F9-BAD844033EFC}"/>
                </a:ext>
              </a:extLst>
            </p:cNvPr>
            <p:cNvSpPr/>
            <p:nvPr/>
          </p:nvSpPr>
          <p:spPr>
            <a:xfrm>
              <a:off x="2704083"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9" name="Freeform: Shape 1258">
              <a:extLst>
                <a:ext uri="{FF2B5EF4-FFF2-40B4-BE49-F238E27FC236}">
                  <a16:creationId xmlns:a16="http://schemas.microsoft.com/office/drawing/2014/main" id="{900E8759-E5C2-48F0-A531-061ADEA9B4C4}"/>
                </a:ext>
              </a:extLst>
            </p:cNvPr>
            <p:cNvSpPr/>
            <p:nvPr/>
          </p:nvSpPr>
          <p:spPr>
            <a:xfrm>
              <a:off x="2740769"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0" name="Freeform: Shape 1259">
              <a:extLst>
                <a:ext uri="{FF2B5EF4-FFF2-40B4-BE49-F238E27FC236}">
                  <a16:creationId xmlns:a16="http://schemas.microsoft.com/office/drawing/2014/main" id="{0B17910D-81E0-4851-8DCD-2209D5EF3FC1}"/>
                </a:ext>
              </a:extLst>
            </p:cNvPr>
            <p:cNvSpPr/>
            <p:nvPr/>
          </p:nvSpPr>
          <p:spPr>
            <a:xfrm>
              <a:off x="2777456"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1" name="Freeform: Shape 1260">
              <a:extLst>
                <a:ext uri="{FF2B5EF4-FFF2-40B4-BE49-F238E27FC236}">
                  <a16:creationId xmlns:a16="http://schemas.microsoft.com/office/drawing/2014/main" id="{5A4E7BD8-6D33-434D-A1DD-144966F4E795}"/>
                </a:ext>
              </a:extLst>
            </p:cNvPr>
            <p:cNvSpPr/>
            <p:nvPr/>
          </p:nvSpPr>
          <p:spPr>
            <a:xfrm>
              <a:off x="2814142"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2" name="Freeform: Shape 1261">
              <a:extLst>
                <a:ext uri="{FF2B5EF4-FFF2-40B4-BE49-F238E27FC236}">
                  <a16:creationId xmlns:a16="http://schemas.microsoft.com/office/drawing/2014/main" id="{0974EBD6-0D9F-45FE-88AF-C4E91F3345DC}"/>
                </a:ext>
              </a:extLst>
            </p:cNvPr>
            <p:cNvSpPr/>
            <p:nvPr/>
          </p:nvSpPr>
          <p:spPr>
            <a:xfrm>
              <a:off x="2850828"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3" name="Freeform: Shape 1262">
              <a:extLst>
                <a:ext uri="{FF2B5EF4-FFF2-40B4-BE49-F238E27FC236}">
                  <a16:creationId xmlns:a16="http://schemas.microsoft.com/office/drawing/2014/main" id="{46CE69D4-A13C-4299-855F-864471D1EACC}"/>
                </a:ext>
              </a:extLst>
            </p:cNvPr>
            <p:cNvSpPr/>
            <p:nvPr/>
          </p:nvSpPr>
          <p:spPr>
            <a:xfrm>
              <a:off x="2887514"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4" name="Freeform: Shape 1263">
              <a:extLst>
                <a:ext uri="{FF2B5EF4-FFF2-40B4-BE49-F238E27FC236}">
                  <a16:creationId xmlns:a16="http://schemas.microsoft.com/office/drawing/2014/main" id="{E9B190F0-8401-4D69-90E8-ED5E65C1B9CE}"/>
                </a:ext>
              </a:extLst>
            </p:cNvPr>
            <p:cNvSpPr/>
            <p:nvPr/>
          </p:nvSpPr>
          <p:spPr>
            <a:xfrm>
              <a:off x="296088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5" name="Freeform: Shape 1264">
              <a:extLst>
                <a:ext uri="{FF2B5EF4-FFF2-40B4-BE49-F238E27FC236}">
                  <a16:creationId xmlns:a16="http://schemas.microsoft.com/office/drawing/2014/main" id="{22E7C2B9-2874-4C6D-86B2-D0F4820C7823}"/>
                </a:ext>
              </a:extLst>
            </p:cNvPr>
            <p:cNvSpPr/>
            <p:nvPr/>
          </p:nvSpPr>
          <p:spPr>
            <a:xfrm>
              <a:off x="3052601"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6" name="Freeform: Shape 1265">
              <a:extLst>
                <a:ext uri="{FF2B5EF4-FFF2-40B4-BE49-F238E27FC236}">
                  <a16:creationId xmlns:a16="http://schemas.microsoft.com/office/drawing/2014/main" id="{3B1F5EB8-49D0-4B49-9438-415B96E183B7}"/>
                </a:ext>
              </a:extLst>
            </p:cNvPr>
            <p:cNvSpPr/>
            <p:nvPr/>
          </p:nvSpPr>
          <p:spPr>
            <a:xfrm>
              <a:off x="3089287"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7" name="Freeform: Shape 1266">
              <a:extLst>
                <a:ext uri="{FF2B5EF4-FFF2-40B4-BE49-F238E27FC236}">
                  <a16:creationId xmlns:a16="http://schemas.microsoft.com/office/drawing/2014/main" id="{C9777337-5B1A-4040-BB4F-134B40268CC2}"/>
                </a:ext>
              </a:extLst>
            </p:cNvPr>
            <p:cNvSpPr/>
            <p:nvPr/>
          </p:nvSpPr>
          <p:spPr>
            <a:xfrm>
              <a:off x="3125973"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8" name="Freeform: Shape 1267">
              <a:extLst>
                <a:ext uri="{FF2B5EF4-FFF2-40B4-BE49-F238E27FC236}">
                  <a16:creationId xmlns:a16="http://schemas.microsoft.com/office/drawing/2014/main" id="{73A3C4E7-80C4-456E-BCEA-E124109DD77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9" name="Freeform: Shape 1268">
              <a:extLst>
                <a:ext uri="{FF2B5EF4-FFF2-40B4-BE49-F238E27FC236}">
                  <a16:creationId xmlns:a16="http://schemas.microsoft.com/office/drawing/2014/main" id="{1AF5E378-C726-4CB8-93A6-E53306B3044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0" name="Freeform: Shape 1269">
              <a:extLst>
                <a:ext uri="{FF2B5EF4-FFF2-40B4-BE49-F238E27FC236}">
                  <a16:creationId xmlns:a16="http://schemas.microsoft.com/office/drawing/2014/main" id="{DA0B722A-64BC-41D4-9F2E-2BBB32751571}"/>
                </a:ext>
              </a:extLst>
            </p:cNvPr>
            <p:cNvSpPr/>
            <p:nvPr/>
          </p:nvSpPr>
          <p:spPr>
            <a:xfrm>
              <a:off x="3181002"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1" name="Freeform: Shape 1270">
              <a:extLst>
                <a:ext uri="{FF2B5EF4-FFF2-40B4-BE49-F238E27FC236}">
                  <a16:creationId xmlns:a16="http://schemas.microsoft.com/office/drawing/2014/main" id="{DFC80834-7769-462F-AF6D-045ED49B34B8}"/>
                </a:ext>
              </a:extLst>
            </p:cNvPr>
            <p:cNvSpPr/>
            <p:nvPr/>
          </p:nvSpPr>
          <p:spPr>
            <a:xfrm>
              <a:off x="3217688"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2" name="Freeform: Shape 1271">
              <a:extLst>
                <a:ext uri="{FF2B5EF4-FFF2-40B4-BE49-F238E27FC236}">
                  <a16:creationId xmlns:a16="http://schemas.microsoft.com/office/drawing/2014/main" id="{5F52E5E1-A3DE-425E-B1F4-90032A3E1CCC}"/>
                </a:ext>
              </a:extLst>
            </p:cNvPr>
            <p:cNvSpPr/>
            <p:nvPr/>
          </p:nvSpPr>
          <p:spPr>
            <a:xfrm>
              <a:off x="3254374"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3" name="Freeform: Shape 1272">
              <a:extLst>
                <a:ext uri="{FF2B5EF4-FFF2-40B4-BE49-F238E27FC236}">
                  <a16:creationId xmlns:a16="http://schemas.microsoft.com/office/drawing/2014/main" id="{41C0A16D-D3C4-4AED-A189-A1914BF8C4D8}"/>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4" name="Freeform: Shape 1273">
              <a:extLst>
                <a:ext uri="{FF2B5EF4-FFF2-40B4-BE49-F238E27FC236}">
                  <a16:creationId xmlns:a16="http://schemas.microsoft.com/office/drawing/2014/main" id="{ED91A5E1-B30E-4808-AD5D-A9F16224E01A}"/>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5" name="Freeform: Shape 1274">
              <a:extLst>
                <a:ext uri="{FF2B5EF4-FFF2-40B4-BE49-F238E27FC236}">
                  <a16:creationId xmlns:a16="http://schemas.microsoft.com/office/drawing/2014/main" id="{ED027EAC-9CBD-4652-907B-B5F8FBB50A4F}"/>
                </a:ext>
              </a:extLst>
            </p:cNvPr>
            <p:cNvSpPr/>
            <p:nvPr/>
          </p:nvSpPr>
          <p:spPr>
            <a:xfrm>
              <a:off x="332774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6" name="Freeform: Shape 1275">
              <a:extLst>
                <a:ext uri="{FF2B5EF4-FFF2-40B4-BE49-F238E27FC236}">
                  <a16:creationId xmlns:a16="http://schemas.microsoft.com/office/drawing/2014/main" id="{C1457AC0-D91C-49DF-A204-578D076489B3}"/>
                </a:ext>
              </a:extLst>
            </p:cNvPr>
            <p:cNvSpPr/>
            <p:nvPr/>
          </p:nvSpPr>
          <p:spPr>
            <a:xfrm>
              <a:off x="3364432"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7" name="Freeform: Shape 1276">
              <a:extLst>
                <a:ext uri="{FF2B5EF4-FFF2-40B4-BE49-F238E27FC236}">
                  <a16:creationId xmlns:a16="http://schemas.microsoft.com/office/drawing/2014/main" id="{B94E1701-FE3F-47DE-A0AE-BE30090139F2}"/>
                </a:ext>
              </a:extLst>
            </p:cNvPr>
            <p:cNvSpPr/>
            <p:nvPr/>
          </p:nvSpPr>
          <p:spPr>
            <a:xfrm>
              <a:off x="3401119"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8" name="Freeform: Shape 1277">
              <a:extLst>
                <a:ext uri="{FF2B5EF4-FFF2-40B4-BE49-F238E27FC236}">
                  <a16:creationId xmlns:a16="http://schemas.microsoft.com/office/drawing/2014/main" id="{E3814A79-2AAE-4633-BCB6-232A8F436F99}"/>
                </a:ext>
              </a:extLst>
            </p:cNvPr>
            <p:cNvSpPr/>
            <p:nvPr/>
          </p:nvSpPr>
          <p:spPr>
            <a:xfrm>
              <a:off x="3437805"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9" name="Freeform: Shape 1278">
              <a:extLst>
                <a:ext uri="{FF2B5EF4-FFF2-40B4-BE49-F238E27FC236}">
                  <a16:creationId xmlns:a16="http://schemas.microsoft.com/office/drawing/2014/main" id="{0FBB70D6-72E8-4E27-A48B-4D16D0A66A10}"/>
                </a:ext>
              </a:extLst>
            </p:cNvPr>
            <p:cNvSpPr/>
            <p:nvPr/>
          </p:nvSpPr>
          <p:spPr>
            <a:xfrm>
              <a:off x="3492834"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0" name="Freeform: Shape 1279">
              <a:extLst>
                <a:ext uri="{FF2B5EF4-FFF2-40B4-BE49-F238E27FC236}">
                  <a16:creationId xmlns:a16="http://schemas.microsoft.com/office/drawing/2014/main" id="{8ACE5772-4231-4B6B-9559-74D71520D8F5}"/>
                </a:ext>
              </a:extLst>
            </p:cNvPr>
            <p:cNvSpPr/>
            <p:nvPr/>
          </p:nvSpPr>
          <p:spPr>
            <a:xfrm>
              <a:off x="3529520"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1" name="Freeform: Shape 1280">
              <a:extLst>
                <a:ext uri="{FF2B5EF4-FFF2-40B4-BE49-F238E27FC236}">
                  <a16:creationId xmlns:a16="http://schemas.microsoft.com/office/drawing/2014/main" id="{D45B9C56-637A-48FE-B25D-7B33D73E74D0}"/>
                </a:ext>
              </a:extLst>
            </p:cNvPr>
            <p:cNvSpPr/>
            <p:nvPr/>
          </p:nvSpPr>
          <p:spPr>
            <a:xfrm>
              <a:off x="3566206"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2" name="Freeform: Shape 1281">
              <a:extLst>
                <a:ext uri="{FF2B5EF4-FFF2-40B4-BE49-F238E27FC236}">
                  <a16:creationId xmlns:a16="http://schemas.microsoft.com/office/drawing/2014/main" id="{627D6365-C6C6-4D2C-8CA2-A05357A7DBF9}"/>
                </a:ext>
              </a:extLst>
            </p:cNvPr>
            <p:cNvSpPr/>
            <p:nvPr/>
          </p:nvSpPr>
          <p:spPr>
            <a:xfrm>
              <a:off x="3602892"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3" name="Freeform: Shape 1282">
              <a:extLst>
                <a:ext uri="{FF2B5EF4-FFF2-40B4-BE49-F238E27FC236}">
                  <a16:creationId xmlns:a16="http://schemas.microsoft.com/office/drawing/2014/main" id="{20C8B553-E7CA-4514-92E9-F37221B22A55}"/>
                </a:ext>
              </a:extLst>
            </p:cNvPr>
            <p:cNvSpPr/>
            <p:nvPr/>
          </p:nvSpPr>
          <p:spPr>
            <a:xfrm>
              <a:off x="3639578"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4" name="Freeform: Shape 1283">
              <a:extLst>
                <a:ext uri="{FF2B5EF4-FFF2-40B4-BE49-F238E27FC236}">
                  <a16:creationId xmlns:a16="http://schemas.microsoft.com/office/drawing/2014/main" id="{5E7E58EF-B976-45D6-B209-E247D533CBA4}"/>
                </a:ext>
              </a:extLst>
            </p:cNvPr>
            <p:cNvSpPr/>
            <p:nvPr/>
          </p:nvSpPr>
          <p:spPr>
            <a:xfrm>
              <a:off x="3676264"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5" name="Freeform: Shape 1284">
              <a:extLst>
                <a:ext uri="{FF2B5EF4-FFF2-40B4-BE49-F238E27FC236}">
                  <a16:creationId xmlns:a16="http://schemas.microsoft.com/office/drawing/2014/main" id="{D95D1689-17B5-4A49-8597-0A8C60993BC5}"/>
                </a:ext>
              </a:extLst>
            </p:cNvPr>
            <p:cNvSpPr/>
            <p:nvPr/>
          </p:nvSpPr>
          <p:spPr>
            <a:xfrm>
              <a:off x="3712950"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6" name="Freeform: Shape 1285">
              <a:extLst>
                <a:ext uri="{FF2B5EF4-FFF2-40B4-BE49-F238E27FC236}">
                  <a16:creationId xmlns:a16="http://schemas.microsoft.com/office/drawing/2014/main" id="{82BA527A-2715-4EA2-A24C-2C5340B96FBD}"/>
                </a:ext>
              </a:extLst>
            </p:cNvPr>
            <p:cNvSpPr/>
            <p:nvPr/>
          </p:nvSpPr>
          <p:spPr>
            <a:xfrm>
              <a:off x="3767979"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7" name="Freeform: Shape 1286">
              <a:extLst>
                <a:ext uri="{FF2B5EF4-FFF2-40B4-BE49-F238E27FC236}">
                  <a16:creationId xmlns:a16="http://schemas.microsoft.com/office/drawing/2014/main" id="{A813EBCB-BEB6-404C-B635-5564F4FD6986}"/>
                </a:ext>
              </a:extLst>
            </p:cNvPr>
            <p:cNvSpPr/>
            <p:nvPr/>
          </p:nvSpPr>
          <p:spPr>
            <a:xfrm>
              <a:off x="3804674"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8" name="Freeform: Shape 1287">
              <a:extLst>
                <a:ext uri="{FF2B5EF4-FFF2-40B4-BE49-F238E27FC236}">
                  <a16:creationId xmlns:a16="http://schemas.microsoft.com/office/drawing/2014/main" id="{589F2484-1D0F-424C-AE6C-18756311273F}"/>
                </a:ext>
              </a:extLst>
            </p:cNvPr>
            <p:cNvSpPr/>
            <p:nvPr/>
          </p:nvSpPr>
          <p:spPr>
            <a:xfrm>
              <a:off x="3859703"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9" name="Freeform: Shape 1288">
              <a:extLst>
                <a:ext uri="{FF2B5EF4-FFF2-40B4-BE49-F238E27FC236}">
                  <a16:creationId xmlns:a16="http://schemas.microsoft.com/office/drawing/2014/main" id="{C0A78282-236C-4088-9181-18F93C34A1DB}"/>
                </a:ext>
              </a:extLst>
            </p:cNvPr>
            <p:cNvSpPr/>
            <p:nvPr/>
          </p:nvSpPr>
          <p:spPr>
            <a:xfrm>
              <a:off x="3951419"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0" name="Freeform: Shape 1289">
              <a:extLst>
                <a:ext uri="{FF2B5EF4-FFF2-40B4-BE49-F238E27FC236}">
                  <a16:creationId xmlns:a16="http://schemas.microsoft.com/office/drawing/2014/main" id="{50D1BE27-5E0B-4E7F-ADAF-4BF1783954C9}"/>
                </a:ext>
              </a:extLst>
            </p:cNvPr>
            <p:cNvSpPr/>
            <p:nvPr/>
          </p:nvSpPr>
          <p:spPr>
            <a:xfrm>
              <a:off x="3988105"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1" name="Freeform: Shape 1290">
              <a:extLst>
                <a:ext uri="{FF2B5EF4-FFF2-40B4-BE49-F238E27FC236}">
                  <a16:creationId xmlns:a16="http://schemas.microsoft.com/office/drawing/2014/main" id="{3E353CF7-9E13-4C79-A08D-BDFEA60A694C}"/>
                </a:ext>
              </a:extLst>
            </p:cNvPr>
            <p:cNvSpPr/>
            <p:nvPr/>
          </p:nvSpPr>
          <p:spPr>
            <a:xfrm>
              <a:off x="4024791"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2" name="Freeform: Shape 1291">
              <a:extLst>
                <a:ext uri="{FF2B5EF4-FFF2-40B4-BE49-F238E27FC236}">
                  <a16:creationId xmlns:a16="http://schemas.microsoft.com/office/drawing/2014/main" id="{740D7D4E-2FFE-4F64-9CAE-399A9B81F90F}"/>
                </a:ext>
              </a:extLst>
            </p:cNvPr>
            <p:cNvSpPr/>
            <p:nvPr/>
          </p:nvSpPr>
          <p:spPr>
            <a:xfrm>
              <a:off x="4116506" y="3378561"/>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3" name="Freeform: Shape 1292">
              <a:extLst>
                <a:ext uri="{FF2B5EF4-FFF2-40B4-BE49-F238E27FC236}">
                  <a16:creationId xmlns:a16="http://schemas.microsoft.com/office/drawing/2014/main" id="{8120BD2D-35F2-4E8F-B675-638E687EC03B}"/>
                </a:ext>
              </a:extLst>
            </p:cNvPr>
            <p:cNvSpPr/>
            <p:nvPr/>
          </p:nvSpPr>
          <p:spPr>
            <a:xfrm>
              <a:off x="4171535"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4" name="Freeform: Shape 1293">
              <a:extLst>
                <a:ext uri="{FF2B5EF4-FFF2-40B4-BE49-F238E27FC236}">
                  <a16:creationId xmlns:a16="http://schemas.microsoft.com/office/drawing/2014/main" id="{831EFCC1-9F1A-48D5-B2D5-6D27E20AD78A}"/>
                </a:ext>
              </a:extLst>
            </p:cNvPr>
            <p:cNvSpPr/>
            <p:nvPr/>
          </p:nvSpPr>
          <p:spPr>
            <a:xfrm>
              <a:off x="4336622"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5" name="Freeform: Shape 1294">
              <a:extLst>
                <a:ext uri="{FF2B5EF4-FFF2-40B4-BE49-F238E27FC236}">
                  <a16:creationId xmlns:a16="http://schemas.microsoft.com/office/drawing/2014/main" id="{FBC5F275-9AD5-41AE-B8BE-6E6EBF7D29F1}"/>
                </a:ext>
              </a:extLst>
            </p:cNvPr>
            <p:cNvSpPr/>
            <p:nvPr/>
          </p:nvSpPr>
          <p:spPr>
            <a:xfrm>
              <a:off x="439165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6" name="Freeform: Shape 1295">
              <a:extLst>
                <a:ext uri="{FF2B5EF4-FFF2-40B4-BE49-F238E27FC236}">
                  <a16:creationId xmlns:a16="http://schemas.microsoft.com/office/drawing/2014/main" id="{D3F0683A-808F-485B-B81D-C223D1DA7BA3}"/>
                </a:ext>
              </a:extLst>
            </p:cNvPr>
            <p:cNvSpPr/>
            <p:nvPr/>
          </p:nvSpPr>
          <p:spPr>
            <a:xfrm>
              <a:off x="446502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7" name="Freeform: Shape 1296">
              <a:extLst>
                <a:ext uri="{FF2B5EF4-FFF2-40B4-BE49-F238E27FC236}">
                  <a16:creationId xmlns:a16="http://schemas.microsoft.com/office/drawing/2014/main" id="{C0387153-4F67-4D28-B2FB-E388BA39861B}"/>
                </a:ext>
              </a:extLst>
            </p:cNvPr>
            <p:cNvSpPr/>
            <p:nvPr/>
          </p:nvSpPr>
          <p:spPr>
            <a:xfrm>
              <a:off x="452005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8" name="Freeform: Shape 1297">
              <a:extLst>
                <a:ext uri="{FF2B5EF4-FFF2-40B4-BE49-F238E27FC236}">
                  <a16:creationId xmlns:a16="http://schemas.microsoft.com/office/drawing/2014/main" id="{E45E46EF-0C67-45B5-A855-D554A9E21F43}"/>
                </a:ext>
              </a:extLst>
            </p:cNvPr>
            <p:cNvSpPr/>
            <p:nvPr/>
          </p:nvSpPr>
          <p:spPr>
            <a:xfrm>
              <a:off x="455673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9" name="Freeform: Shape 1298">
              <a:extLst>
                <a:ext uri="{FF2B5EF4-FFF2-40B4-BE49-F238E27FC236}">
                  <a16:creationId xmlns:a16="http://schemas.microsoft.com/office/drawing/2014/main" id="{A79FFD86-D613-4E71-8693-4F76945B3DB4}"/>
                </a:ext>
              </a:extLst>
            </p:cNvPr>
            <p:cNvSpPr/>
            <p:nvPr/>
          </p:nvSpPr>
          <p:spPr>
            <a:xfrm>
              <a:off x="4593425"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0" name="Freeform: Shape 1299">
              <a:extLst>
                <a:ext uri="{FF2B5EF4-FFF2-40B4-BE49-F238E27FC236}">
                  <a16:creationId xmlns:a16="http://schemas.microsoft.com/office/drawing/2014/main" id="{D50AAB87-93BD-46F7-9FE5-0FDEEEB874E9}"/>
                </a:ext>
              </a:extLst>
            </p:cNvPr>
            <p:cNvSpPr/>
            <p:nvPr/>
          </p:nvSpPr>
          <p:spPr>
            <a:xfrm>
              <a:off x="466679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1" name="Freeform: Shape 1300">
              <a:extLst>
                <a:ext uri="{FF2B5EF4-FFF2-40B4-BE49-F238E27FC236}">
                  <a16:creationId xmlns:a16="http://schemas.microsoft.com/office/drawing/2014/main" id="{C3771633-62A3-4E2C-84BA-C5A250BED937}"/>
                </a:ext>
              </a:extLst>
            </p:cNvPr>
            <p:cNvSpPr/>
            <p:nvPr/>
          </p:nvSpPr>
          <p:spPr>
            <a:xfrm>
              <a:off x="470348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2" name="Freeform: Shape 1301">
              <a:extLst>
                <a:ext uri="{FF2B5EF4-FFF2-40B4-BE49-F238E27FC236}">
                  <a16:creationId xmlns:a16="http://schemas.microsoft.com/office/drawing/2014/main" id="{5CF74619-3394-4B70-8447-79988B48F405}"/>
                </a:ext>
              </a:extLst>
            </p:cNvPr>
            <p:cNvSpPr/>
            <p:nvPr/>
          </p:nvSpPr>
          <p:spPr>
            <a:xfrm>
              <a:off x="4758512"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3" name="Freeform: Shape 1302">
              <a:extLst>
                <a:ext uri="{FF2B5EF4-FFF2-40B4-BE49-F238E27FC236}">
                  <a16:creationId xmlns:a16="http://schemas.microsoft.com/office/drawing/2014/main" id="{C0ED5C01-4A43-4C8D-B562-92CE56D5AE98}"/>
                </a:ext>
              </a:extLst>
            </p:cNvPr>
            <p:cNvSpPr/>
            <p:nvPr/>
          </p:nvSpPr>
          <p:spPr>
            <a:xfrm>
              <a:off x="481354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4" name="Freeform: Shape 1303">
              <a:extLst>
                <a:ext uri="{FF2B5EF4-FFF2-40B4-BE49-F238E27FC236}">
                  <a16:creationId xmlns:a16="http://schemas.microsoft.com/office/drawing/2014/main" id="{8308D35A-1636-4340-B81A-912C0BBB1780}"/>
                </a:ext>
              </a:extLst>
            </p:cNvPr>
            <p:cNvSpPr/>
            <p:nvPr/>
          </p:nvSpPr>
          <p:spPr>
            <a:xfrm>
              <a:off x="485022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5" name="Freeform: Shape 1304">
              <a:extLst>
                <a:ext uri="{FF2B5EF4-FFF2-40B4-BE49-F238E27FC236}">
                  <a16:creationId xmlns:a16="http://schemas.microsoft.com/office/drawing/2014/main" id="{F8F9D70E-E861-45D7-A3B5-9A80D753D277}"/>
                </a:ext>
              </a:extLst>
            </p:cNvPr>
            <p:cNvSpPr/>
            <p:nvPr/>
          </p:nvSpPr>
          <p:spPr>
            <a:xfrm>
              <a:off x="488691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6" name="Freeform: Shape 1305">
              <a:extLst>
                <a:ext uri="{FF2B5EF4-FFF2-40B4-BE49-F238E27FC236}">
                  <a16:creationId xmlns:a16="http://schemas.microsoft.com/office/drawing/2014/main" id="{7026B52A-F207-4797-AF1F-33A9AF6B5B96}"/>
                </a:ext>
              </a:extLst>
            </p:cNvPr>
            <p:cNvSpPr/>
            <p:nvPr/>
          </p:nvSpPr>
          <p:spPr>
            <a:xfrm>
              <a:off x="4978628"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7" name="Freeform: Shape 1306">
              <a:extLst>
                <a:ext uri="{FF2B5EF4-FFF2-40B4-BE49-F238E27FC236}">
                  <a16:creationId xmlns:a16="http://schemas.microsoft.com/office/drawing/2014/main" id="{3F0231D5-B680-4D80-B283-09FDA526B939}"/>
                </a:ext>
              </a:extLst>
            </p:cNvPr>
            <p:cNvSpPr/>
            <p:nvPr/>
          </p:nvSpPr>
          <p:spPr>
            <a:xfrm>
              <a:off x="5015314"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8" name="Freeform: Shape 1307">
              <a:extLst>
                <a:ext uri="{FF2B5EF4-FFF2-40B4-BE49-F238E27FC236}">
                  <a16:creationId xmlns:a16="http://schemas.microsoft.com/office/drawing/2014/main" id="{70C0A827-D400-41BA-9E13-BFFAA935438F}"/>
                </a:ext>
              </a:extLst>
            </p:cNvPr>
            <p:cNvSpPr/>
            <p:nvPr/>
          </p:nvSpPr>
          <p:spPr>
            <a:xfrm>
              <a:off x="510702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9" name="Freeform: Shape 1308">
              <a:extLst>
                <a:ext uri="{FF2B5EF4-FFF2-40B4-BE49-F238E27FC236}">
                  <a16:creationId xmlns:a16="http://schemas.microsoft.com/office/drawing/2014/main" id="{BB963C8B-05C6-4FA8-A106-BD2939E1D748}"/>
                </a:ext>
              </a:extLst>
            </p:cNvPr>
            <p:cNvSpPr/>
            <p:nvPr/>
          </p:nvSpPr>
          <p:spPr>
            <a:xfrm>
              <a:off x="5143716"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0" name="Freeform: Shape 1309">
              <a:extLst>
                <a:ext uri="{FF2B5EF4-FFF2-40B4-BE49-F238E27FC236}">
                  <a16:creationId xmlns:a16="http://schemas.microsoft.com/office/drawing/2014/main" id="{12ED965C-1BEF-4488-BD71-0CABAE8A63E8}"/>
                </a:ext>
              </a:extLst>
            </p:cNvPr>
            <p:cNvSpPr/>
            <p:nvPr/>
          </p:nvSpPr>
          <p:spPr>
            <a:xfrm>
              <a:off x="5345489"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1" name="Freeform: Shape 1310">
              <a:extLst>
                <a:ext uri="{FF2B5EF4-FFF2-40B4-BE49-F238E27FC236}">
                  <a16:creationId xmlns:a16="http://schemas.microsoft.com/office/drawing/2014/main" id="{167647C3-DDF4-49D7-9216-063AB3DB8983}"/>
                </a:ext>
              </a:extLst>
            </p:cNvPr>
            <p:cNvSpPr/>
            <p:nvPr/>
          </p:nvSpPr>
          <p:spPr>
            <a:xfrm>
              <a:off x="5382175"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2" name="Freeform: Shape 1311">
              <a:extLst>
                <a:ext uri="{FF2B5EF4-FFF2-40B4-BE49-F238E27FC236}">
                  <a16:creationId xmlns:a16="http://schemas.microsoft.com/office/drawing/2014/main" id="{45F665D5-AECF-4DE8-8358-F9943799C9B2}"/>
                </a:ext>
              </a:extLst>
            </p:cNvPr>
            <p:cNvSpPr/>
            <p:nvPr/>
          </p:nvSpPr>
          <p:spPr>
            <a:xfrm>
              <a:off x="5437204"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3" name="Freeform: Shape 1312">
              <a:extLst>
                <a:ext uri="{FF2B5EF4-FFF2-40B4-BE49-F238E27FC236}">
                  <a16:creationId xmlns:a16="http://schemas.microsoft.com/office/drawing/2014/main" id="{2976FF0C-3299-485C-B723-0A8899685DAE}"/>
                </a:ext>
              </a:extLst>
            </p:cNvPr>
            <p:cNvSpPr/>
            <p:nvPr/>
          </p:nvSpPr>
          <p:spPr>
            <a:xfrm>
              <a:off x="5473890"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4" name="Freeform: Shape 1313">
              <a:extLst>
                <a:ext uri="{FF2B5EF4-FFF2-40B4-BE49-F238E27FC236}">
                  <a16:creationId xmlns:a16="http://schemas.microsoft.com/office/drawing/2014/main" id="{F0B612B2-2706-40D3-A347-C76EE7C00AA5}"/>
                </a:ext>
              </a:extLst>
            </p:cNvPr>
            <p:cNvSpPr/>
            <p:nvPr/>
          </p:nvSpPr>
          <p:spPr>
            <a:xfrm>
              <a:off x="556560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5" name="Freeform: Shape 1314">
              <a:extLst>
                <a:ext uri="{FF2B5EF4-FFF2-40B4-BE49-F238E27FC236}">
                  <a16:creationId xmlns:a16="http://schemas.microsoft.com/office/drawing/2014/main" id="{FD528CE6-2A52-4F0D-8BDB-810813BE5E52}"/>
                </a:ext>
              </a:extLst>
            </p:cNvPr>
            <p:cNvSpPr/>
            <p:nvPr/>
          </p:nvSpPr>
          <p:spPr>
            <a:xfrm>
              <a:off x="560229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6" name="Freeform: Shape 1315">
              <a:extLst>
                <a:ext uri="{FF2B5EF4-FFF2-40B4-BE49-F238E27FC236}">
                  <a16:creationId xmlns:a16="http://schemas.microsoft.com/office/drawing/2014/main" id="{839F90FB-1251-4D18-96BB-E90818C634B7}"/>
                </a:ext>
              </a:extLst>
            </p:cNvPr>
            <p:cNvSpPr/>
            <p:nvPr/>
          </p:nvSpPr>
          <p:spPr>
            <a:xfrm>
              <a:off x="567566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7" name="Freeform: Shape 1316">
              <a:extLst>
                <a:ext uri="{FF2B5EF4-FFF2-40B4-BE49-F238E27FC236}">
                  <a16:creationId xmlns:a16="http://schemas.microsoft.com/office/drawing/2014/main" id="{D9464CF4-2C1D-402C-BDB9-7804E7F43CFC}"/>
                </a:ext>
              </a:extLst>
            </p:cNvPr>
            <p:cNvSpPr/>
            <p:nvPr/>
          </p:nvSpPr>
          <p:spPr>
            <a:xfrm>
              <a:off x="571234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8" name="Freeform: Shape 1317">
              <a:extLst>
                <a:ext uri="{FF2B5EF4-FFF2-40B4-BE49-F238E27FC236}">
                  <a16:creationId xmlns:a16="http://schemas.microsoft.com/office/drawing/2014/main" id="{F983819D-70EC-4E68-9BD6-2037A60DEE12}"/>
                </a:ext>
              </a:extLst>
            </p:cNvPr>
            <p:cNvSpPr/>
            <p:nvPr/>
          </p:nvSpPr>
          <p:spPr>
            <a:xfrm>
              <a:off x="58040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9" name="Freeform: Shape 1318">
              <a:extLst>
                <a:ext uri="{FF2B5EF4-FFF2-40B4-BE49-F238E27FC236}">
                  <a16:creationId xmlns:a16="http://schemas.microsoft.com/office/drawing/2014/main" id="{D539F48E-5BBC-4BEE-BC33-1EDC8F5C7207}"/>
                </a:ext>
              </a:extLst>
            </p:cNvPr>
            <p:cNvSpPr/>
            <p:nvPr/>
          </p:nvSpPr>
          <p:spPr>
            <a:xfrm>
              <a:off x="584075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0" name="Freeform: Shape 1319">
              <a:extLst>
                <a:ext uri="{FF2B5EF4-FFF2-40B4-BE49-F238E27FC236}">
                  <a16:creationId xmlns:a16="http://schemas.microsoft.com/office/drawing/2014/main" id="{D9993D06-23B4-4B2F-9E78-1D1E05EFFF63}"/>
                </a:ext>
              </a:extLst>
            </p:cNvPr>
            <p:cNvSpPr/>
            <p:nvPr/>
          </p:nvSpPr>
          <p:spPr>
            <a:xfrm>
              <a:off x="587743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1" name="Freeform: Shape 1320">
              <a:extLst>
                <a:ext uri="{FF2B5EF4-FFF2-40B4-BE49-F238E27FC236}">
                  <a16:creationId xmlns:a16="http://schemas.microsoft.com/office/drawing/2014/main" id="{B8435649-A4C1-4829-AD5F-3C7C47F3BDB8}"/>
                </a:ext>
              </a:extLst>
            </p:cNvPr>
            <p:cNvSpPr/>
            <p:nvPr/>
          </p:nvSpPr>
          <p:spPr>
            <a:xfrm>
              <a:off x="598749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2" name="Freeform: Shape 1321">
              <a:extLst>
                <a:ext uri="{FF2B5EF4-FFF2-40B4-BE49-F238E27FC236}">
                  <a16:creationId xmlns:a16="http://schemas.microsoft.com/office/drawing/2014/main" id="{ECD0CE46-78E1-446F-BC93-B2234F71FB08}"/>
                </a:ext>
              </a:extLst>
            </p:cNvPr>
            <p:cNvSpPr/>
            <p:nvPr/>
          </p:nvSpPr>
          <p:spPr>
            <a:xfrm>
              <a:off x="60241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3" name="Freeform: Shape 1322">
              <a:extLst>
                <a:ext uri="{FF2B5EF4-FFF2-40B4-BE49-F238E27FC236}">
                  <a16:creationId xmlns:a16="http://schemas.microsoft.com/office/drawing/2014/main" id="{2B1C8423-2672-498C-9391-21CDCE2756A8}"/>
                </a:ext>
              </a:extLst>
            </p:cNvPr>
            <p:cNvSpPr/>
            <p:nvPr/>
          </p:nvSpPr>
          <p:spPr>
            <a:xfrm>
              <a:off x="606086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4" name="Freeform: Shape 1323">
              <a:extLst>
                <a:ext uri="{FF2B5EF4-FFF2-40B4-BE49-F238E27FC236}">
                  <a16:creationId xmlns:a16="http://schemas.microsoft.com/office/drawing/2014/main" id="{3CC13694-FC08-40CA-9B1F-C78F4131F9B3}"/>
                </a:ext>
              </a:extLst>
            </p:cNvPr>
            <p:cNvSpPr/>
            <p:nvPr/>
          </p:nvSpPr>
          <p:spPr>
            <a:xfrm>
              <a:off x="611589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5" name="Freeform: Shape 1324">
              <a:extLst>
                <a:ext uri="{FF2B5EF4-FFF2-40B4-BE49-F238E27FC236}">
                  <a16:creationId xmlns:a16="http://schemas.microsoft.com/office/drawing/2014/main" id="{E4DEBCE2-D9B9-4092-84DD-E43E7009294B}"/>
                </a:ext>
              </a:extLst>
            </p:cNvPr>
            <p:cNvSpPr/>
            <p:nvPr/>
          </p:nvSpPr>
          <p:spPr>
            <a:xfrm>
              <a:off x="622595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6" name="Freeform: Shape 1325">
              <a:extLst>
                <a:ext uri="{FF2B5EF4-FFF2-40B4-BE49-F238E27FC236}">
                  <a16:creationId xmlns:a16="http://schemas.microsoft.com/office/drawing/2014/main" id="{ADF52B5D-7D78-48AB-BA1C-A7D9F8E52E8F}"/>
                </a:ext>
              </a:extLst>
            </p:cNvPr>
            <p:cNvSpPr/>
            <p:nvPr/>
          </p:nvSpPr>
          <p:spPr>
            <a:xfrm>
              <a:off x="626264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7" name="Freeform: Shape 1326">
              <a:extLst>
                <a:ext uri="{FF2B5EF4-FFF2-40B4-BE49-F238E27FC236}">
                  <a16:creationId xmlns:a16="http://schemas.microsoft.com/office/drawing/2014/main" id="{B4317C1E-9BAF-4D72-B94C-393C9E2E54B8}"/>
                </a:ext>
              </a:extLst>
            </p:cNvPr>
            <p:cNvSpPr/>
            <p:nvPr/>
          </p:nvSpPr>
          <p:spPr>
            <a:xfrm>
              <a:off x="63910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8" name="Freeform: Shape 1327">
              <a:extLst>
                <a:ext uri="{FF2B5EF4-FFF2-40B4-BE49-F238E27FC236}">
                  <a16:creationId xmlns:a16="http://schemas.microsoft.com/office/drawing/2014/main" id="{4DE3C852-CD55-45FE-BE8C-1ED6F238117E}"/>
                </a:ext>
              </a:extLst>
            </p:cNvPr>
            <p:cNvSpPr/>
            <p:nvPr/>
          </p:nvSpPr>
          <p:spPr>
            <a:xfrm>
              <a:off x="6427728"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9" name="Freeform: Shape 1328">
              <a:extLst>
                <a:ext uri="{FF2B5EF4-FFF2-40B4-BE49-F238E27FC236}">
                  <a16:creationId xmlns:a16="http://schemas.microsoft.com/office/drawing/2014/main" id="{5F4C833A-B501-4BCC-BC87-14A02114C8EA}"/>
                </a:ext>
              </a:extLst>
            </p:cNvPr>
            <p:cNvSpPr/>
            <p:nvPr/>
          </p:nvSpPr>
          <p:spPr>
            <a:xfrm>
              <a:off x="646441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0" name="Freeform: Shape 1329">
              <a:extLst>
                <a:ext uri="{FF2B5EF4-FFF2-40B4-BE49-F238E27FC236}">
                  <a16:creationId xmlns:a16="http://schemas.microsoft.com/office/drawing/2014/main" id="{649E3F84-F51B-442A-8737-CAF67D434B07}"/>
                </a:ext>
              </a:extLst>
            </p:cNvPr>
            <p:cNvSpPr/>
            <p:nvPr/>
          </p:nvSpPr>
          <p:spPr>
            <a:xfrm>
              <a:off x="653778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1" name="Freeform: Shape 1330">
              <a:extLst>
                <a:ext uri="{FF2B5EF4-FFF2-40B4-BE49-F238E27FC236}">
                  <a16:creationId xmlns:a16="http://schemas.microsoft.com/office/drawing/2014/main" id="{53427F3E-C7C2-4507-B814-D38EEE7265E2}"/>
                </a:ext>
              </a:extLst>
            </p:cNvPr>
            <p:cNvSpPr/>
            <p:nvPr/>
          </p:nvSpPr>
          <p:spPr>
            <a:xfrm>
              <a:off x="65744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2" name="Freeform: Shape 1331">
              <a:extLst>
                <a:ext uri="{FF2B5EF4-FFF2-40B4-BE49-F238E27FC236}">
                  <a16:creationId xmlns:a16="http://schemas.microsoft.com/office/drawing/2014/main" id="{04C54B43-4ED1-4FA4-848A-9188F830686F}"/>
                </a:ext>
              </a:extLst>
            </p:cNvPr>
            <p:cNvSpPr/>
            <p:nvPr/>
          </p:nvSpPr>
          <p:spPr>
            <a:xfrm>
              <a:off x="662950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3" name="Freeform: Shape 1332">
              <a:extLst>
                <a:ext uri="{FF2B5EF4-FFF2-40B4-BE49-F238E27FC236}">
                  <a16:creationId xmlns:a16="http://schemas.microsoft.com/office/drawing/2014/main" id="{35303A3C-C592-4024-952E-23A6F6335560}"/>
                </a:ext>
              </a:extLst>
            </p:cNvPr>
            <p:cNvSpPr/>
            <p:nvPr/>
          </p:nvSpPr>
          <p:spPr>
            <a:xfrm>
              <a:off x="668453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4" name="Freeform: Shape 1333">
              <a:extLst>
                <a:ext uri="{FF2B5EF4-FFF2-40B4-BE49-F238E27FC236}">
                  <a16:creationId xmlns:a16="http://schemas.microsoft.com/office/drawing/2014/main" id="{3F295447-4667-45C0-9C75-BBE941454396}"/>
                </a:ext>
              </a:extLst>
            </p:cNvPr>
            <p:cNvSpPr/>
            <p:nvPr/>
          </p:nvSpPr>
          <p:spPr>
            <a:xfrm>
              <a:off x="67212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5" name="Freeform: Shape 1334">
              <a:extLst>
                <a:ext uri="{FF2B5EF4-FFF2-40B4-BE49-F238E27FC236}">
                  <a16:creationId xmlns:a16="http://schemas.microsoft.com/office/drawing/2014/main" id="{1919845C-12C1-45A8-8104-BE369E89070B}"/>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6" name="Freeform: Shape 1335">
              <a:extLst>
                <a:ext uri="{FF2B5EF4-FFF2-40B4-BE49-F238E27FC236}">
                  <a16:creationId xmlns:a16="http://schemas.microsoft.com/office/drawing/2014/main" id="{0D148927-E4CE-42F5-8A1C-ADC409DBFB02}"/>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7" name="Freeform: Shape 1336">
              <a:extLst>
                <a:ext uri="{FF2B5EF4-FFF2-40B4-BE49-F238E27FC236}">
                  <a16:creationId xmlns:a16="http://schemas.microsoft.com/office/drawing/2014/main" id="{364FFB30-DAB2-4239-A219-EE76D00994D4}"/>
                </a:ext>
              </a:extLst>
            </p:cNvPr>
            <p:cNvSpPr/>
            <p:nvPr/>
          </p:nvSpPr>
          <p:spPr>
            <a:xfrm>
              <a:off x="688631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8" name="Freeform: Shape 1337">
              <a:extLst>
                <a:ext uri="{FF2B5EF4-FFF2-40B4-BE49-F238E27FC236}">
                  <a16:creationId xmlns:a16="http://schemas.microsoft.com/office/drawing/2014/main" id="{46B3E063-0732-477F-844F-F9AB53492C19}"/>
                </a:ext>
              </a:extLst>
            </p:cNvPr>
            <p:cNvSpPr/>
            <p:nvPr/>
          </p:nvSpPr>
          <p:spPr>
            <a:xfrm>
              <a:off x="69413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9" name="Freeform: Shape 1338">
              <a:extLst>
                <a:ext uri="{FF2B5EF4-FFF2-40B4-BE49-F238E27FC236}">
                  <a16:creationId xmlns:a16="http://schemas.microsoft.com/office/drawing/2014/main" id="{AB339E0F-5275-403C-82BC-D812ACBB8C16}"/>
                </a:ext>
              </a:extLst>
            </p:cNvPr>
            <p:cNvSpPr/>
            <p:nvPr/>
          </p:nvSpPr>
          <p:spPr>
            <a:xfrm>
              <a:off x="703305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0" name="Freeform: Shape 1339">
              <a:extLst>
                <a:ext uri="{FF2B5EF4-FFF2-40B4-BE49-F238E27FC236}">
                  <a16:creationId xmlns:a16="http://schemas.microsoft.com/office/drawing/2014/main" id="{12ED9F64-C0FA-46D6-B0A9-87F592B52EDE}"/>
                </a:ext>
              </a:extLst>
            </p:cNvPr>
            <p:cNvSpPr/>
            <p:nvPr/>
          </p:nvSpPr>
          <p:spPr>
            <a:xfrm>
              <a:off x="706974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1" name="Freeform: Shape 1340">
              <a:extLst>
                <a:ext uri="{FF2B5EF4-FFF2-40B4-BE49-F238E27FC236}">
                  <a16:creationId xmlns:a16="http://schemas.microsoft.com/office/drawing/2014/main" id="{4D1722D9-2204-4376-BFA6-07D8F201A60F}"/>
                </a:ext>
              </a:extLst>
            </p:cNvPr>
            <p:cNvSpPr/>
            <p:nvPr/>
          </p:nvSpPr>
          <p:spPr>
            <a:xfrm>
              <a:off x="71247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2" name="Freeform: Shape 1341">
              <a:extLst>
                <a:ext uri="{FF2B5EF4-FFF2-40B4-BE49-F238E27FC236}">
                  <a16:creationId xmlns:a16="http://schemas.microsoft.com/office/drawing/2014/main" id="{30D468E5-0287-41F4-A493-C4D1AAEE4CDC}"/>
                </a:ext>
              </a:extLst>
            </p:cNvPr>
            <p:cNvSpPr/>
            <p:nvPr/>
          </p:nvSpPr>
          <p:spPr>
            <a:xfrm>
              <a:off x="741826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3" name="Freeform: Shape 1342">
              <a:extLst>
                <a:ext uri="{FF2B5EF4-FFF2-40B4-BE49-F238E27FC236}">
                  <a16:creationId xmlns:a16="http://schemas.microsoft.com/office/drawing/2014/main" id="{16CB2AF9-7190-44CD-962A-2EE6F917E02C}"/>
                </a:ext>
              </a:extLst>
            </p:cNvPr>
            <p:cNvSpPr/>
            <p:nvPr/>
          </p:nvSpPr>
          <p:spPr>
            <a:xfrm>
              <a:off x="79318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4" name="Freeform: Shape 1343">
              <a:extLst>
                <a:ext uri="{FF2B5EF4-FFF2-40B4-BE49-F238E27FC236}">
                  <a16:creationId xmlns:a16="http://schemas.microsoft.com/office/drawing/2014/main" id="{DAEF1995-D433-4DB2-8A6E-371FE190E09B}"/>
                </a:ext>
              </a:extLst>
            </p:cNvPr>
            <p:cNvSpPr/>
            <p:nvPr/>
          </p:nvSpPr>
          <p:spPr>
            <a:xfrm>
              <a:off x="798689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5" name="Freeform: Shape 1344">
              <a:extLst>
                <a:ext uri="{FF2B5EF4-FFF2-40B4-BE49-F238E27FC236}">
                  <a16:creationId xmlns:a16="http://schemas.microsoft.com/office/drawing/2014/main" id="{63CBB4B4-7D2B-4C41-8647-09474AC879FB}"/>
                </a:ext>
              </a:extLst>
            </p:cNvPr>
            <p:cNvSpPr/>
            <p:nvPr/>
          </p:nvSpPr>
          <p:spPr>
            <a:xfrm>
              <a:off x="804192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6" name="Freeform: Shape 1345">
              <a:extLst>
                <a:ext uri="{FF2B5EF4-FFF2-40B4-BE49-F238E27FC236}">
                  <a16:creationId xmlns:a16="http://schemas.microsoft.com/office/drawing/2014/main" id="{66D6BB19-7A90-43CB-AACA-F32E491F5FC4}"/>
                </a:ext>
              </a:extLst>
            </p:cNvPr>
            <p:cNvSpPr/>
            <p:nvPr/>
          </p:nvSpPr>
          <p:spPr>
            <a:xfrm>
              <a:off x="809695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7" name="Freeform: Shape 1346">
              <a:extLst>
                <a:ext uri="{FF2B5EF4-FFF2-40B4-BE49-F238E27FC236}">
                  <a16:creationId xmlns:a16="http://schemas.microsoft.com/office/drawing/2014/main" id="{8F970395-AD92-4295-84FA-C602AFD622D1}"/>
                </a:ext>
              </a:extLst>
            </p:cNvPr>
            <p:cNvSpPr/>
            <p:nvPr/>
          </p:nvSpPr>
          <p:spPr>
            <a:xfrm>
              <a:off x="81519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8" name="Freeform: Shape 1347">
              <a:extLst>
                <a:ext uri="{FF2B5EF4-FFF2-40B4-BE49-F238E27FC236}">
                  <a16:creationId xmlns:a16="http://schemas.microsoft.com/office/drawing/2014/main" id="{375C2776-E672-43D5-B2D3-F229802EF1B2}"/>
                </a:ext>
              </a:extLst>
            </p:cNvPr>
            <p:cNvSpPr/>
            <p:nvPr/>
          </p:nvSpPr>
          <p:spPr>
            <a:xfrm>
              <a:off x="820701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9" name="Freeform: Shape 1348">
              <a:extLst>
                <a:ext uri="{FF2B5EF4-FFF2-40B4-BE49-F238E27FC236}">
                  <a16:creationId xmlns:a16="http://schemas.microsoft.com/office/drawing/2014/main" id="{324855BA-D0A6-42FD-B11A-B27E1B98DD19}"/>
                </a:ext>
              </a:extLst>
            </p:cNvPr>
            <p:cNvSpPr/>
            <p:nvPr/>
          </p:nvSpPr>
          <p:spPr>
            <a:xfrm>
              <a:off x="826203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0" name="Freeform: Shape 1349">
              <a:extLst>
                <a:ext uri="{FF2B5EF4-FFF2-40B4-BE49-F238E27FC236}">
                  <a16:creationId xmlns:a16="http://schemas.microsoft.com/office/drawing/2014/main" id="{B2B6163D-B517-4416-A09B-D994B8DD706F}"/>
                </a:ext>
              </a:extLst>
            </p:cNvPr>
            <p:cNvSpPr/>
            <p:nvPr/>
          </p:nvSpPr>
          <p:spPr>
            <a:xfrm>
              <a:off x="82987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1" name="Freeform: Shape 1350">
              <a:extLst>
                <a:ext uri="{FF2B5EF4-FFF2-40B4-BE49-F238E27FC236}">
                  <a16:creationId xmlns:a16="http://schemas.microsoft.com/office/drawing/2014/main" id="{65D7015D-9683-40A9-9973-DCF68A6EDDA0}"/>
                </a:ext>
              </a:extLst>
            </p:cNvPr>
            <p:cNvSpPr/>
            <p:nvPr/>
          </p:nvSpPr>
          <p:spPr>
            <a:xfrm>
              <a:off x="835375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2" name="Freeform: Shape 1351">
              <a:extLst>
                <a:ext uri="{FF2B5EF4-FFF2-40B4-BE49-F238E27FC236}">
                  <a16:creationId xmlns:a16="http://schemas.microsoft.com/office/drawing/2014/main" id="{ED67C323-FE0A-4A06-A456-671C128ABC54}"/>
                </a:ext>
              </a:extLst>
            </p:cNvPr>
            <p:cNvSpPr/>
            <p:nvPr/>
          </p:nvSpPr>
          <p:spPr>
            <a:xfrm>
              <a:off x="8702272"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3" name="Freeform: Shape 1352">
              <a:extLst>
                <a:ext uri="{FF2B5EF4-FFF2-40B4-BE49-F238E27FC236}">
                  <a16:creationId xmlns:a16="http://schemas.microsoft.com/office/drawing/2014/main" id="{8714026A-0BE2-4BF5-82D7-5C6B003C9372}"/>
                </a:ext>
              </a:extLst>
            </p:cNvPr>
            <p:cNvSpPr/>
            <p:nvPr/>
          </p:nvSpPr>
          <p:spPr>
            <a:xfrm>
              <a:off x="873895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4" name="Freeform: Shape 1353">
              <a:extLst>
                <a:ext uri="{FF2B5EF4-FFF2-40B4-BE49-F238E27FC236}">
                  <a16:creationId xmlns:a16="http://schemas.microsoft.com/office/drawing/2014/main" id="{6DB1EE22-C8B2-4A3F-8D2A-0AF4091C16E4}"/>
                </a:ext>
              </a:extLst>
            </p:cNvPr>
            <p:cNvSpPr/>
            <p:nvPr/>
          </p:nvSpPr>
          <p:spPr>
            <a:xfrm>
              <a:off x="877564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5" name="Freeform: Shape 1354">
              <a:extLst>
                <a:ext uri="{FF2B5EF4-FFF2-40B4-BE49-F238E27FC236}">
                  <a16:creationId xmlns:a16="http://schemas.microsoft.com/office/drawing/2014/main" id="{FB15DB5F-379B-423E-95E1-FDE62C5341D2}"/>
                </a:ext>
              </a:extLst>
            </p:cNvPr>
            <p:cNvSpPr/>
            <p:nvPr/>
          </p:nvSpPr>
          <p:spPr>
            <a:xfrm>
              <a:off x="8812330"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6" name="Freeform: Shape 1355">
              <a:extLst>
                <a:ext uri="{FF2B5EF4-FFF2-40B4-BE49-F238E27FC236}">
                  <a16:creationId xmlns:a16="http://schemas.microsoft.com/office/drawing/2014/main" id="{9D6015E3-1E04-4487-AA34-F987861C5245}"/>
                </a:ext>
              </a:extLst>
            </p:cNvPr>
            <p:cNvSpPr/>
            <p:nvPr/>
          </p:nvSpPr>
          <p:spPr>
            <a:xfrm>
              <a:off x="897741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7" name="Freeform: Shape 1356">
              <a:extLst>
                <a:ext uri="{FF2B5EF4-FFF2-40B4-BE49-F238E27FC236}">
                  <a16:creationId xmlns:a16="http://schemas.microsoft.com/office/drawing/2014/main" id="{E5CB2E0A-44D3-4B32-A20C-DC47A4F32164}"/>
                </a:ext>
              </a:extLst>
            </p:cNvPr>
            <p:cNvSpPr/>
            <p:nvPr/>
          </p:nvSpPr>
          <p:spPr>
            <a:xfrm>
              <a:off x="901410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8" name="Freeform: Shape 1357">
              <a:extLst>
                <a:ext uri="{FF2B5EF4-FFF2-40B4-BE49-F238E27FC236}">
                  <a16:creationId xmlns:a16="http://schemas.microsoft.com/office/drawing/2014/main" id="{E9D0DE60-BEFE-495F-A2D3-59615B801B94}"/>
                </a:ext>
              </a:extLst>
            </p:cNvPr>
            <p:cNvSpPr/>
            <p:nvPr/>
          </p:nvSpPr>
          <p:spPr>
            <a:xfrm>
              <a:off x="9142505"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528" name="TextBox 527">
            <a:extLst>
              <a:ext uri="{FF2B5EF4-FFF2-40B4-BE49-F238E27FC236}">
                <a16:creationId xmlns:a16="http://schemas.microsoft.com/office/drawing/2014/main" id="{2F77D87E-AA54-4B1B-B700-E61DB559A3CC}"/>
              </a:ext>
            </a:extLst>
          </p:cNvPr>
          <p:cNvSpPr txBox="1"/>
          <p:nvPr/>
        </p:nvSpPr>
        <p:spPr>
          <a:xfrm>
            <a:off x="22745" y="5016064"/>
            <a:ext cx="126188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dirty="0">
                <a:ln>
                  <a:noFill/>
                </a:ln>
                <a:solidFill>
                  <a:srgbClr val="4D4D4D"/>
                </a:solidFill>
                <a:uLnTx/>
                <a:uFillTx/>
                <a:latin typeface="Arial" charset="0"/>
                <a:ea typeface="SimSun"/>
                <a:cs typeface="Arial" charset="0"/>
              </a:rPr>
              <a:t>面临风险的</a:t>
            </a:r>
            <a:r>
              <a:rPr kumimoji="0" lang="zh-CN" sz="1200" b="0" i="0" u="none" strike="noStrike" cap="none" normalizeH="0" baseline="0" dirty="0" smtClean="0">
                <a:ln>
                  <a:noFill/>
                </a:ln>
                <a:solidFill>
                  <a:srgbClr val="4D4D4D"/>
                </a:solidFill>
                <a:uLnTx/>
                <a:uFillTx/>
                <a:latin typeface="Arial" charset="0"/>
                <a:ea typeface="SimSun"/>
                <a:cs typeface="Arial" charset="0"/>
              </a:rPr>
              <a:t>人数</a:t>
            </a:r>
            <a:r>
              <a:rPr kumimoji="0" lang="zh-CN" sz="1200" b="0" i="0" u="none" strike="noStrike" cap="none" normalizeH="0" baseline="0" dirty="0">
                <a:ln>
                  <a:noFill/>
                </a:ln>
                <a:solidFill>
                  <a:srgbClr val="4D4D4D"/>
                </a:solidFill>
                <a:uLnTx/>
                <a:uFillTx/>
                <a:latin typeface="Arial" charset="0"/>
                <a:ea typeface="SimSun"/>
                <a:cs typeface="Arial" charset="0"/>
              </a:rPr>
              <a:t/>
            </a:r>
            <a:br>
              <a:rPr kumimoji="0" lang="zh-CN" sz="1200" b="0" i="0" u="none" strike="noStrike" cap="none" normalizeH="0" baseline="0" dirty="0">
                <a:ln>
                  <a:noFill/>
                </a:ln>
                <a:solidFill>
                  <a:srgbClr val="4D4D4D"/>
                </a:solidFill>
                <a:uLnTx/>
                <a:uFillTx/>
                <a:latin typeface="Arial" charset="0"/>
                <a:ea typeface="SimSun"/>
                <a:cs typeface="Arial" charset="0"/>
              </a:rPr>
            </a:br>
            <a:r>
              <a:rPr kumimoji="0" lang="zh-CN" sz="1200" b="0" i="0" u="none" strike="noStrike" cap="none" normalizeH="0" baseline="0" dirty="0">
                <a:ln>
                  <a:noFill/>
                </a:ln>
                <a:solidFill>
                  <a:srgbClr val="4D4D4D"/>
                </a:solidFill>
                <a:uLnTx/>
                <a:uFillTx/>
                <a:latin typeface="Arial" charset="0"/>
                <a:ea typeface="SimSun"/>
                <a:cs typeface="Arial" charset="0"/>
              </a:rPr>
              <a:t>（删失的人数）</a:t>
            </a:r>
          </a:p>
        </p:txBody>
      </p:sp>
    </p:spTree>
    <p:extLst>
      <p:ext uri="{BB962C8B-B14F-4D97-AF65-F5344CB8AC3E}">
        <p14:creationId xmlns:p14="http://schemas.microsoft.com/office/powerpoint/2010/main" val="35377134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4005：随机化 II/III 期试验比较行肝切除术后给予 mFOLFOX6 治疗和单纯肝脏切除术用于治疗结直肠癌肝转移：JCOG0603 研究 – Kanemitsu Y 等人</a:t>
            </a:r>
          </a:p>
        </p:txBody>
      </p:sp>
      <p:sp>
        <p:nvSpPr>
          <p:cNvPr id="3" name="Content Placeholder 2"/>
          <p:cNvSpPr>
            <a:spLocks noGrp="1"/>
          </p:cNvSpPr>
          <p:nvPr>
            <p:ph idx="1"/>
          </p:nvPr>
        </p:nvSpPr>
        <p:spPr/>
        <p:txBody>
          <a:bodyPr/>
          <a:lstStyle/>
          <a:p>
            <a:pPr marL="0" indent="0">
              <a:buNone/>
            </a:pPr>
            <a:r>
              <a:rPr lang="zh-CN" b="1"/>
              <a:t>关键结果（续）</a:t>
            </a:r>
          </a:p>
          <a:p>
            <a:endParaRPr lang="en-US" dirty="0"/>
          </a:p>
        </p:txBody>
      </p:sp>
      <p:sp>
        <p:nvSpPr>
          <p:cNvPr id="5" name="Text Placeholder 4"/>
          <p:cNvSpPr>
            <a:spLocks noGrp="1"/>
          </p:cNvSpPr>
          <p:nvPr>
            <p:ph type="body" sz="quarter" idx="11"/>
          </p:nvPr>
        </p:nvSpPr>
        <p:spPr/>
        <p:txBody>
          <a:bodyPr/>
          <a:lstStyle/>
          <a:p>
            <a:r>
              <a:rPr lang="zh-CN"/>
              <a:t>Kanemitsu Y, et al.J Clin Oncol 2020;38(suppl);abstr 4005</a:t>
            </a:r>
          </a:p>
        </p:txBody>
      </p:sp>
      <p:graphicFrame>
        <p:nvGraphicFramePr>
          <p:cNvPr id="8" name="Group 88"/>
          <p:cNvGraphicFramePr>
            <a:graphicFrameLocks noGrp="1"/>
          </p:cNvGraphicFramePr>
          <p:nvPr>
            <p:extLst>
              <p:ext uri="{D42A27DB-BD31-4B8C-83A1-F6EECF244321}">
                <p14:modId xmlns:p14="http://schemas.microsoft.com/office/powerpoint/2010/main" val="2884207309"/>
              </p:ext>
            </p:extLst>
          </p:nvPr>
        </p:nvGraphicFramePr>
        <p:xfrm>
          <a:off x="261042" y="1736782"/>
          <a:ext cx="3577627" cy="3923040"/>
        </p:xfrm>
        <a:graphic>
          <a:graphicData uri="http://schemas.openxmlformats.org/drawingml/2006/table">
            <a:tbl>
              <a:tblPr firstRow="1" bandRow="1">
                <a:tableStyleId>{5202B0CA-FC54-4496-8BCA-5EF66A818D29}</a:tableStyleId>
              </a:tblPr>
              <a:tblGrid>
                <a:gridCol w="2273928">
                  <a:extLst>
                    <a:ext uri="{9D8B030D-6E8A-4147-A177-3AD203B41FA5}">
                      <a16:colId xmlns:a16="http://schemas.microsoft.com/office/drawing/2014/main" val="20000"/>
                    </a:ext>
                  </a:extLst>
                </a:gridCol>
                <a:gridCol w="1303699">
                  <a:extLst>
                    <a:ext uri="{9D8B030D-6E8A-4147-A177-3AD203B41FA5}">
                      <a16:colId xmlns:a16="http://schemas.microsoft.com/office/drawing/2014/main" val="3397994981"/>
                    </a:ext>
                  </a:extLst>
                </a:gridCol>
              </a:tblGrid>
              <a:tr h="4967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2"/>
                          </a:solidFill>
                        </a:rPr>
                        <a:t>化疗耐受情况</a:t>
                      </a:r>
                      <a:endParaRPr kumimoji="0" lang="zh-CN" sz="1400" b="1" i="0" u="none" strike="noStrike" cap="none" normalizeH="0" baseline="0" noProof="0" dirty="0">
                        <a:ln>
                          <a:noFill/>
                        </a:ln>
                        <a:solidFill>
                          <a:schemeClr val="tx2"/>
                        </a:solidFill>
                        <a:latin typeface="+mn-lt"/>
                        <a:ea typeface="SimSun"/>
                        <a:cs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u="none" strike="noStrike" cap="none" normalizeH="0" baseline="0" noProof="0" dirty="0">
                          <a:ln>
                            <a:noFill/>
                          </a:ln>
                          <a:solidFill>
                            <a:schemeClr val="tx2"/>
                          </a:solidFill>
                        </a:rPr>
                        <a:t>mFOLFOX6 (n=151)</a:t>
                      </a:r>
                      <a:endParaRPr kumimoji="0" lang="zh-CN" sz="1400" b="1" i="0" u="none" strike="noStrike" cap="none" normalizeH="0" baseline="0" noProof="0" dirty="0">
                        <a:ln>
                          <a:noFill/>
                        </a:ln>
                        <a:solidFill>
                          <a:schemeClr val="tx2"/>
                        </a:solidFill>
                        <a:latin typeface="+mn-lt"/>
                        <a:ea typeface="SimSun"/>
                        <a:cs typeface="Arial" charset="0"/>
                      </a:endParaRPr>
                    </a:p>
                  </a:txBody>
                  <a:tcPr marT="36000" marB="36000" anchor="ctr" horzOverflow="overflow"/>
                </a:tc>
                <a:extLst>
                  <a:ext uri="{0D108BD9-81ED-4DB2-BD59-A6C34878D82A}">
                    <a16:rowId xmlns:a16="http://schemas.microsoft.com/office/drawing/2014/main" val="10000"/>
                  </a:ext>
                </a:extLst>
              </a:tr>
              <a:tr h="2244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中位治疗周期（范围）</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10 (0-12)</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8536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3–4 级 AE，n (%)</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85360">
                <a:tc>
                  <a:txBody>
                    <a:bodyPr/>
                    <a:lstStyle/>
                    <a:p>
                      <a:pPr marL="85725" lvl="1" indent="0"/>
                      <a:r>
                        <a:rPr lang="zh-CN" sz="1400" noProof="0" dirty="0">
                          <a:solidFill>
                            <a:schemeClr val="tx1"/>
                          </a:solidFill>
                        </a:rPr>
                        <a:t>中性粒细胞减少症</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70 (50)</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85360">
                <a:tc>
                  <a:txBody>
                    <a:bodyPr/>
                    <a:lstStyle/>
                    <a:p>
                      <a:pPr marL="85725" lvl="1" indent="0">
                        <a:tabLst/>
                      </a:pPr>
                      <a:r>
                        <a:rPr lang="zh-CN" sz="1400" noProof="0" dirty="0">
                          <a:solidFill>
                            <a:schemeClr val="tx1"/>
                          </a:solidFill>
                        </a:rPr>
                        <a:t>感觉</a:t>
                      </a:r>
                      <a:r>
                        <a:rPr lang="zh-CN" sz="1400" baseline="0" noProof="0" dirty="0">
                          <a:solidFill>
                            <a:schemeClr val="tx1"/>
                          </a:solidFill>
                        </a:rPr>
                        <a:t>神经病变</a:t>
                      </a:r>
                      <a:endParaRPr lang="zh-CN" sz="1400" baseline="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14 (10)</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85360">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过敏反应</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6 (4)</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85360">
                <a:tc>
                  <a:txBody>
                    <a:bodyPr/>
                    <a:lstStyle/>
                    <a:p>
                      <a:pPr marL="85725" lvl="1" indent="0"/>
                      <a:r>
                        <a:rPr lang="zh-CN" sz="1400" noProof="0">
                          <a:solidFill>
                            <a:schemeClr val="tx1"/>
                          </a:solidFill>
                        </a:rPr>
                        <a:t>呕吐</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3 (2)</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6"/>
                  </a:ext>
                </a:extLst>
              </a:tr>
              <a:tr h="285360">
                <a:tc>
                  <a:txBody>
                    <a:bodyPr/>
                    <a:lstStyle/>
                    <a:p>
                      <a:pPr marL="85725" lvl="1" indent="0"/>
                      <a:r>
                        <a:rPr lang="zh-CN" sz="1400" noProof="0">
                          <a:solidFill>
                            <a:schemeClr val="tx1"/>
                          </a:solidFill>
                        </a:rPr>
                        <a:t>腹泻</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3 (2)</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7"/>
                  </a:ext>
                </a:extLst>
              </a:tr>
              <a:tr h="285360">
                <a:tc>
                  <a:txBody>
                    <a:bodyPr/>
                    <a:lstStyle/>
                    <a:p>
                      <a:pPr marL="85725" lvl="1" indent="0"/>
                      <a:r>
                        <a:rPr lang="zh-CN" sz="1400" noProof="0">
                          <a:solidFill>
                            <a:schemeClr val="tx1"/>
                          </a:solidFill>
                        </a:rPr>
                        <a:t>恶心</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2 (1)</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8"/>
                  </a:ext>
                </a:extLst>
              </a:tr>
              <a:tr h="285360">
                <a:tc>
                  <a:txBody>
                    <a:bodyPr/>
                    <a:lstStyle/>
                    <a:p>
                      <a:pPr marL="85725" lvl="1" indent="0"/>
                      <a:r>
                        <a:rPr lang="zh-CN" sz="1400" noProof="0">
                          <a:solidFill>
                            <a:schemeClr val="tx1"/>
                          </a:solidFill>
                        </a:rPr>
                        <a:t>厌食</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 (1)</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9"/>
                  </a:ext>
                </a:extLst>
              </a:tr>
              <a:tr h="285360">
                <a:tc>
                  <a:txBody>
                    <a:bodyPr/>
                    <a:lstStyle/>
                    <a:p>
                      <a:pPr marL="85725" lvl="1" indent="0"/>
                      <a:r>
                        <a:rPr lang="zh-CN" sz="1400" noProof="0">
                          <a:solidFill>
                            <a:schemeClr val="tx1"/>
                          </a:solidFill>
                        </a:rPr>
                        <a:t>口腔</a:t>
                      </a:r>
                      <a:r>
                        <a:rPr lang="zh-CN" sz="1400" baseline="0" noProof="0">
                          <a:solidFill>
                            <a:schemeClr val="tx1"/>
                          </a:solidFill>
                        </a:rPr>
                        <a:t>黏膜炎</a:t>
                      </a:r>
                      <a:endParaRPr lang="zh-CN" sz="1400" baseline="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 (1)</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10"/>
                  </a:ext>
                </a:extLst>
              </a:tr>
              <a:tr h="285360">
                <a:tc>
                  <a:txBody>
                    <a:bodyPr/>
                    <a:lstStyle/>
                    <a:p>
                      <a:pPr marL="85725" lvl="1" indent="0"/>
                      <a:r>
                        <a:rPr lang="zh-CN" sz="1400" noProof="0">
                          <a:solidFill>
                            <a:schemeClr val="tx1"/>
                          </a:solidFill>
                        </a:rPr>
                        <a:t>发热性中性粒细胞减少症</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 (1)</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11"/>
                  </a:ext>
                </a:extLst>
              </a:tr>
              <a:tr h="285360">
                <a:tc>
                  <a:txBody>
                    <a:bodyPr/>
                    <a:lstStyle/>
                    <a:p>
                      <a:pPr marL="85725" lvl="1" indent="0"/>
                      <a:r>
                        <a:rPr lang="zh-CN" sz="1400" noProof="0">
                          <a:solidFill>
                            <a:schemeClr val="tx1"/>
                          </a:solidFill>
                        </a:rPr>
                        <a:t>感染</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tcPr>
                </a:tc>
                <a:tc>
                  <a:txBody>
                    <a:bodyPr/>
                    <a:lstStyle/>
                    <a:p>
                      <a:pPr algn="ctr"/>
                      <a:r>
                        <a:rPr lang="zh-CN" sz="1400" noProof="0" dirty="0">
                          <a:solidFill>
                            <a:schemeClr val="tx1"/>
                          </a:solidFill>
                        </a:rPr>
                        <a:t>1 (1)</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12"/>
                  </a:ext>
                </a:extLst>
              </a:tr>
            </a:tbl>
          </a:graphicData>
        </a:graphic>
      </p:graphicFrame>
      <p:graphicFrame>
        <p:nvGraphicFramePr>
          <p:cNvPr id="10" name="Group 88"/>
          <p:cNvGraphicFramePr>
            <a:graphicFrameLocks noGrp="1"/>
          </p:cNvGraphicFramePr>
          <p:nvPr>
            <p:extLst>
              <p:ext uri="{D42A27DB-BD31-4B8C-83A1-F6EECF244321}">
                <p14:modId xmlns:p14="http://schemas.microsoft.com/office/powerpoint/2010/main" val="2404669131"/>
              </p:ext>
            </p:extLst>
          </p:nvPr>
        </p:nvGraphicFramePr>
        <p:xfrm>
          <a:off x="4146488" y="1736768"/>
          <a:ext cx="4753068" cy="3137630"/>
        </p:xfrm>
        <a:graphic>
          <a:graphicData uri="http://schemas.openxmlformats.org/drawingml/2006/table">
            <a:tbl>
              <a:tblPr firstRow="1" bandRow="1">
                <a:tableStyleId>{5202B0CA-FC54-4496-8BCA-5EF66A818D29}</a:tableStyleId>
              </a:tblPr>
              <a:tblGrid>
                <a:gridCol w="2016440">
                  <a:extLst>
                    <a:ext uri="{9D8B030D-6E8A-4147-A177-3AD203B41FA5}">
                      <a16:colId xmlns:a16="http://schemas.microsoft.com/office/drawing/2014/main" val="20000"/>
                    </a:ext>
                  </a:extLst>
                </a:gridCol>
                <a:gridCol w="1368314">
                  <a:extLst>
                    <a:ext uri="{9D8B030D-6E8A-4147-A177-3AD203B41FA5}">
                      <a16:colId xmlns:a16="http://schemas.microsoft.com/office/drawing/2014/main" val="2460137384"/>
                    </a:ext>
                  </a:extLst>
                </a:gridCol>
                <a:gridCol w="1368314">
                  <a:extLst>
                    <a:ext uri="{9D8B030D-6E8A-4147-A177-3AD203B41FA5}">
                      <a16:colId xmlns:a16="http://schemas.microsoft.com/office/drawing/2014/main" val="20002"/>
                    </a:ext>
                  </a:extLst>
                </a:gridCol>
              </a:tblGrid>
              <a:tr h="6288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2"/>
                          </a:solidFill>
                        </a:rPr>
                        <a:t>术后 </a:t>
                      </a:r>
                      <a:r>
                        <a:rPr kumimoji="0" lang="zh-CN" sz="1400" u="none" strike="noStrike" cap="none" normalizeH="0" baseline="0" noProof="0" dirty="0" smtClean="0">
                          <a:ln>
                            <a:noFill/>
                          </a:ln>
                          <a:solidFill>
                            <a:schemeClr val="tx2"/>
                          </a:solidFill>
                        </a:rPr>
                        <a:t>2</a:t>
                      </a:r>
                      <a:r>
                        <a:rPr kumimoji="0" lang="zh-CN" sz="1400" u="none" strike="noStrike" cap="none" normalizeH="0" baseline="0" noProof="0" dirty="0">
                          <a:ln>
                            <a:noFill/>
                          </a:ln>
                          <a:solidFill>
                            <a:schemeClr val="tx2"/>
                          </a:solidFill>
                        </a:rPr>
                        <a:t>–4 级 AE，n (%)</a:t>
                      </a:r>
                      <a:endParaRPr kumimoji="0" lang="zh-CN" sz="1400" b="1" i="0" u="none" strike="noStrike" cap="none" normalizeH="0" baseline="0" noProof="0" dirty="0">
                        <a:ln>
                          <a:noFill/>
                        </a:ln>
                        <a:solidFill>
                          <a:schemeClr val="tx2"/>
                        </a:solidFill>
                        <a:latin typeface="+mn-lt"/>
                        <a:ea typeface="SimSun"/>
                        <a:cs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u="none" strike="noStrike" cap="none" normalizeH="0" baseline="0" noProof="0" dirty="0">
                          <a:ln>
                            <a:noFill/>
                          </a:ln>
                          <a:solidFill>
                            <a:schemeClr val="tx2"/>
                          </a:solidFill>
                        </a:rPr>
                        <a:t>mFOLFOX6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u="none" strike="noStrike" cap="none" normalizeH="0" baseline="0" noProof="0" dirty="0">
                          <a:ln>
                            <a:noFill/>
                          </a:ln>
                          <a:solidFill>
                            <a:schemeClr val="tx2"/>
                          </a:solidFill>
                        </a:rPr>
                        <a:t>(n=151)</a:t>
                      </a:r>
                      <a:endParaRPr kumimoji="0" lang="zh-CN" sz="1400" b="1" i="0" u="none" strike="noStrike" cap="none" normalizeH="0" baseline="0" noProof="0" dirty="0">
                        <a:ln>
                          <a:noFill/>
                        </a:ln>
                        <a:solidFill>
                          <a:schemeClr val="tx2"/>
                        </a:solidFill>
                        <a:latin typeface="+mn-lt"/>
                        <a:ea typeface="SimSun"/>
                        <a:cs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u="none" strike="noStrike" cap="none" normalizeH="0" baseline="0" noProof="0" dirty="0">
                          <a:ln>
                            <a:noFill/>
                          </a:ln>
                          <a:solidFill>
                            <a:schemeClr val="tx2"/>
                          </a:solidFill>
                        </a:rPr>
                        <a:t>单纯手术 (n=149)</a:t>
                      </a:r>
                      <a:endParaRPr kumimoji="0" lang="zh-CN" sz="1400" b="1" i="0" u="none" strike="noStrike" cap="none" normalizeH="0" baseline="0" noProof="0" dirty="0">
                        <a:ln>
                          <a:noFill/>
                        </a:ln>
                        <a:solidFill>
                          <a:schemeClr val="tx2"/>
                        </a:solidFill>
                        <a:latin typeface="+mn-lt"/>
                        <a:ea typeface="SimSun"/>
                        <a:cs typeface="Arial" charset="0"/>
                      </a:endParaRPr>
                    </a:p>
                  </a:txBody>
                  <a:tcPr marT="36000" marB="36000" anchor="ctr" horzOverflow="overflow"/>
                </a:tc>
                <a:extLst>
                  <a:ext uri="{0D108BD9-81ED-4DB2-BD59-A6C34878D82A}">
                    <a16:rowId xmlns:a16="http://schemas.microsoft.com/office/drawing/2014/main" val="10000"/>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便秘</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3 (2)</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1 (1)</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消化道梗阻</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2 (1)</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2 (1)</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麻痹性肠梗阻</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2 (1)</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1 (1)</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418124">
                <a:tc>
                  <a:txBody>
                    <a:bodyPr/>
                    <a:lstStyle/>
                    <a:p>
                      <a:r>
                        <a:rPr lang="zh-CN" sz="1400" noProof="0">
                          <a:solidFill>
                            <a:schemeClr val="tx1"/>
                          </a:solidFill>
                        </a:rPr>
                        <a:t>腹泻</a:t>
                      </a:r>
                      <a:endParaRPr lang="zh-CN" sz="1400" noProof="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 (1)</a:t>
                      </a:r>
                      <a:endParaRPr lang="zh-CN" sz="140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zh-CN" sz="1400" noProof="0" dirty="0">
                          <a:solidFill>
                            <a:schemeClr val="tx1"/>
                          </a:solidFill>
                        </a:rPr>
                        <a:t>1</a:t>
                      </a:r>
                      <a:r>
                        <a:rPr lang="zh-CN" sz="1400" baseline="0" noProof="0" dirty="0">
                          <a:solidFill>
                            <a:schemeClr val="tx1"/>
                          </a:solidFill>
                        </a:rPr>
                        <a:t> (1)</a:t>
                      </a:r>
                      <a:endParaRPr lang="zh-CN" sz="1400" baseline="0" noProof="0" dirty="0">
                        <a:solidFill>
                          <a:schemeClr val="tx1"/>
                        </a:solidFill>
                        <a:latin typeface="+mn-lt"/>
                        <a:ea typeface="SimSun"/>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尿频</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1 (1)</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0</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术后死亡</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a:ln>
                            <a:noFill/>
                          </a:ln>
                          <a:solidFill>
                            <a:schemeClr val="tx1"/>
                          </a:solidFill>
                        </a:rPr>
                        <a:t>1 (1)</a:t>
                      </a:r>
                      <a:endParaRPr kumimoji="0" lang="zh-CN" sz="1400" b="0" i="0" u="none" strike="noStrike" cap="none" normalizeH="0" baseline="0" noProof="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u="none" strike="noStrike" cap="none" normalizeH="0" baseline="0" noProof="0" dirty="0">
                          <a:ln>
                            <a:noFill/>
                          </a:ln>
                          <a:solidFill>
                            <a:schemeClr val="tx1"/>
                          </a:solidFill>
                        </a:rPr>
                        <a:t>0</a:t>
                      </a:r>
                      <a:endParaRPr kumimoji="0" lang="zh-CN" sz="1400" b="0" i="0" u="none" strike="noStrike" cap="none" normalizeH="0" baseline="0" noProof="0" dirty="0">
                        <a:ln>
                          <a:noFill/>
                        </a:ln>
                        <a:solidFill>
                          <a:schemeClr val="tx1"/>
                        </a:solidFill>
                        <a:latin typeface="+mn-lt"/>
                        <a:ea typeface="SimSun"/>
                        <a:cs typeface="Arial" charset="0"/>
                      </a:endParaRPr>
                    </a:p>
                  </a:txBody>
                  <a:tcPr marT="36000" marB="36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64194313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4005：随机化 II/III 期试验比较行肝切除术后给予 mFOLFOX6 治疗和单纯肝脏切除术用于治疗结直肠癌肝转移：JCOG0603 研究 – Kanemitsu Y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18600"/>
              </a:spcBef>
              <a:buNone/>
            </a:pPr>
            <a:r>
              <a:rPr lang="zh-CN" b="1"/>
              <a:t>结论</a:t>
            </a:r>
          </a:p>
          <a:p>
            <a:r>
              <a:rPr lang="zh-CN" b="1"/>
              <a:t>在有 CRC 和肝转移瘤的患者中，肝切除术给予 mFOLFOX6 治疗显着延长了 DFS，但确实损害了 OS，导致提前终止试验</a:t>
            </a:r>
          </a:p>
          <a:p>
            <a:r>
              <a:rPr lang="zh-CN" b="1"/>
              <a:t>进行 CRC 肝转移的肝切除术后，mFOLFOX6 辅助治疗改变了转移瘤的模式</a:t>
            </a:r>
          </a:p>
        </p:txBody>
      </p:sp>
      <p:sp>
        <p:nvSpPr>
          <p:cNvPr id="5" name="Text Placeholder 4"/>
          <p:cNvSpPr>
            <a:spLocks noGrp="1"/>
          </p:cNvSpPr>
          <p:nvPr>
            <p:ph type="body" sz="quarter" idx="11"/>
          </p:nvPr>
        </p:nvSpPr>
        <p:spPr/>
        <p:txBody>
          <a:bodyPr/>
          <a:lstStyle/>
          <a:p>
            <a:r>
              <a:rPr lang="zh-CN"/>
              <a:t>Kanemitsu Y, et al.J Clin Oncol 2020;38(suppl);abstr 4005</a:t>
            </a:r>
          </a:p>
        </p:txBody>
      </p:sp>
      <p:graphicFrame>
        <p:nvGraphicFramePr>
          <p:cNvPr id="8" name="Group 88"/>
          <p:cNvGraphicFramePr>
            <a:graphicFrameLocks noGrp="1"/>
          </p:cNvGraphicFramePr>
          <p:nvPr>
            <p:extLst>
              <p:ext uri="{D42A27DB-BD31-4B8C-83A1-F6EECF244321}">
                <p14:modId xmlns:p14="http://schemas.microsoft.com/office/powerpoint/2010/main" val="2444349700"/>
              </p:ext>
            </p:extLst>
          </p:nvPr>
        </p:nvGraphicFramePr>
        <p:xfrm>
          <a:off x="369888" y="1731872"/>
          <a:ext cx="8375759" cy="2061533"/>
        </p:xfrm>
        <a:graphic>
          <a:graphicData uri="http://schemas.openxmlformats.org/drawingml/2006/table">
            <a:tbl>
              <a:tblPr firstRow="1" bandRow="1">
                <a:tableStyleId>{69012ECD-51FC-41F1-AA8D-1B2483CD663E}</a:tableStyleId>
              </a:tblPr>
              <a:tblGrid>
                <a:gridCol w="3214747">
                  <a:extLst>
                    <a:ext uri="{9D8B030D-6E8A-4147-A177-3AD203B41FA5}">
                      <a16:colId xmlns:a16="http://schemas.microsoft.com/office/drawing/2014/main" val="20000"/>
                    </a:ext>
                  </a:extLst>
                </a:gridCol>
                <a:gridCol w="2580506">
                  <a:extLst>
                    <a:ext uri="{9D8B030D-6E8A-4147-A177-3AD203B41FA5}">
                      <a16:colId xmlns:a16="http://schemas.microsoft.com/office/drawing/2014/main" val="2460137384"/>
                    </a:ext>
                  </a:extLst>
                </a:gridCol>
                <a:gridCol w="2580506">
                  <a:extLst>
                    <a:ext uri="{9D8B030D-6E8A-4147-A177-3AD203B41FA5}">
                      <a16:colId xmlns:a16="http://schemas.microsoft.com/office/drawing/2014/main" val="20002"/>
                    </a:ext>
                  </a:extLst>
                </a:gridCol>
              </a:tblGrid>
              <a:tr h="66782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dirty="0">
                          <a:ln>
                            <a:noFill/>
                          </a:ln>
                          <a:solidFill>
                            <a:schemeClr val="tx2"/>
                          </a:solidFill>
                          <a:latin typeface="+mn-lt"/>
                          <a:ea typeface="SimSun"/>
                          <a:cs typeface="Arial" charset="0"/>
                        </a:rPr>
                        <a:t>肝切除后的复发模式，</a:t>
                      </a:r>
                      <a:r>
                        <a:rPr kumimoji="0" lang="zh-CN" sz="1400" b="1" i="0" u="none" strike="noStrike" cap="none" normalizeH="0" baseline="0" noProof="0" dirty="0" smtClean="0">
                          <a:ln>
                            <a:noFill/>
                          </a:ln>
                          <a:solidFill>
                            <a:schemeClr val="tx2"/>
                          </a:solidFill>
                          <a:latin typeface="+mn-lt"/>
                          <a:ea typeface="SimSun"/>
                          <a:cs typeface="Arial" charset="0"/>
                        </a:rPr>
                        <a:t>n</a:t>
                      </a:r>
                      <a:r>
                        <a:rPr kumimoji="0" lang="en-GB" altLang="zh-CN" sz="1400" b="1" i="0" u="none" strike="noStrike" cap="none" normalizeH="0" baseline="0" noProof="0" dirty="0" smtClean="0">
                          <a:ln>
                            <a:noFill/>
                          </a:ln>
                          <a:solidFill>
                            <a:schemeClr val="tx2"/>
                          </a:solidFill>
                          <a:latin typeface="+mn-lt"/>
                          <a:ea typeface="SimSun"/>
                          <a:cs typeface="Arial" charset="0"/>
                        </a:rPr>
                        <a:t>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mFOLFOX6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(n=68)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单纯手术</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 (n=83)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仅肝脏</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23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 (43)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仅肺部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18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16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肝脏和肺部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2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8426">
                <a:tc>
                  <a:txBody>
                    <a:bodyPr/>
                    <a:lstStyle/>
                    <a:p>
                      <a:r>
                        <a:rPr lang="zh-CN" sz="1400">
                          <a:latin typeface="+mn-lt"/>
                          <a:ea typeface="SimSun"/>
                        </a:rPr>
                        <a:t>肝外和</a:t>
                      </a:r>
                      <a:r>
                        <a:rPr lang="zh-CN" sz="1400" baseline="0">
                          <a:latin typeface="+mn-lt"/>
                          <a:ea typeface="SimSun"/>
                        </a:rPr>
                        <a:t>肺外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25 (37)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latin typeface="+mn-lt"/>
                          <a:ea typeface="SimSun"/>
                        </a:rPr>
                        <a:t>24 (29)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050286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4006：在 TME 之前短疗程放疗后行化疗用于局部晚期直肠癌：随机化 RAPIDO 试验 </a:t>
            </a:r>
            <a:r>
              <a:rPr lang="zh-CN" dirty="0" smtClean="0"/>
              <a:t>– </a:t>
            </a:r>
            <a:r>
              <a:rPr lang="zh-CN" dirty="0"/>
              <a:t>Hospers G 等人</a:t>
            </a:r>
          </a:p>
        </p:txBody>
      </p:sp>
      <p:sp>
        <p:nvSpPr>
          <p:cNvPr id="3" name="Content Placeholder 2"/>
          <p:cNvSpPr>
            <a:spLocks noGrp="1"/>
          </p:cNvSpPr>
          <p:nvPr>
            <p:ph idx="1"/>
          </p:nvPr>
        </p:nvSpPr>
        <p:spPr/>
        <p:txBody>
          <a:bodyPr/>
          <a:lstStyle/>
          <a:p>
            <a:pPr marL="0" indent="0">
              <a:buNone/>
            </a:pPr>
            <a:r>
              <a:rPr lang="zh-CN" b="1"/>
              <a:t>研究目的</a:t>
            </a:r>
          </a:p>
          <a:p>
            <a:r>
              <a:rPr lang="zh-CN"/>
              <a:t>评价短疗程放疗后行化疗（在全直肠系膜切除术 (TME) 之前）用于局部晚期直肠癌患者的疗效和安全性</a:t>
            </a:r>
          </a:p>
        </p:txBody>
      </p:sp>
      <p:sp>
        <p:nvSpPr>
          <p:cNvPr id="9" name="Text Placeholder 8"/>
          <p:cNvSpPr>
            <a:spLocks noGrp="1"/>
          </p:cNvSpPr>
          <p:nvPr>
            <p:ph type="body" sz="quarter" idx="10"/>
          </p:nvPr>
        </p:nvSpPr>
        <p:spPr/>
        <p:txBody>
          <a:bodyPr/>
          <a:lstStyle/>
          <a:p>
            <a:r>
              <a:rPr lang="zh-CN"/>
              <a:t>*定义为局部衰竭、远端转移、新的原发性结肠肿瘤或与治疗相关的死亡</a:t>
            </a:r>
          </a:p>
        </p:txBody>
      </p:sp>
      <p:sp>
        <p:nvSpPr>
          <p:cNvPr id="5" name="Text Placeholder 4"/>
          <p:cNvSpPr>
            <a:spLocks noGrp="1"/>
          </p:cNvSpPr>
          <p:nvPr>
            <p:ph type="body" sz="quarter" idx="11"/>
          </p:nvPr>
        </p:nvSpPr>
        <p:spPr/>
        <p:txBody>
          <a:bodyPr/>
          <a:lstStyle/>
          <a:p>
            <a:r>
              <a:rPr lang="zh-CN"/>
              <a:t>Hospers G, et al.J Clin Oncol 2020;38(suppl);abstr 4006</a:t>
            </a:r>
          </a:p>
        </p:txBody>
      </p:sp>
      <p:sp>
        <p:nvSpPr>
          <p:cNvPr id="7" name="AutoShape 9"/>
          <p:cNvSpPr>
            <a:spLocks noChangeArrowheads="1"/>
          </p:cNvSpPr>
          <p:nvPr/>
        </p:nvSpPr>
        <p:spPr bwMode="auto">
          <a:xfrm>
            <a:off x="192619" y="3017106"/>
            <a:ext cx="3385781"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a:cs typeface="Arial" charset="0"/>
              </a:rPr>
              <a:t>局部晚期直肠癌，无远端转移</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a:cs typeface="Arial" charset="0"/>
              </a:rPr>
              <a:t>cT4a/b、壁外血管侵袭、cN2、涉及直肠系膜筋膜或淋巴结肿大</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(n=92</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0</a:t>
            </a:r>
            <a:r>
              <a:rPr kumimoji="0" lang="en-GB" altLang="zh-CN" sz="1600" b="0" i="0" u="none" strike="noStrike" cap="none" normalizeH="0" baseline="0" dirty="0" smtClean="0">
                <a:ln>
                  <a:noFill/>
                </a:ln>
                <a:solidFill>
                  <a:srgbClr val="FFFFFF"/>
                </a:solidFill>
                <a:uLnTx/>
                <a:uFillTx/>
                <a:latin typeface="Arial" charset="0"/>
                <a:ea typeface="SimSun" pitchFamily="2" charset="-122"/>
                <a:cs typeface="Arial" charset="0"/>
              </a:rPr>
              <a:t>)</a:t>
            </a:r>
            <a:endParaRPr kumimoji="0" lang="zh-CN" sz="1600" b="0" i="0" u="none" strike="noStrike" cap="none" normalizeH="0" baseline="0" dirty="0">
              <a:ln>
                <a:noFill/>
              </a:ln>
              <a:solidFill>
                <a:srgbClr val="FFFFFF"/>
              </a:solidFill>
              <a:uLnTx/>
              <a:uFillTx/>
              <a:latin typeface="Arial" charset="0"/>
              <a:ea typeface="SimSun" pitchFamily="2" charset="-122"/>
              <a:cs typeface="Arial" charset="0"/>
            </a:endParaRPr>
          </a:p>
        </p:txBody>
      </p:sp>
      <p:sp>
        <p:nvSpPr>
          <p:cNvPr id="8" name="Oval 14"/>
          <p:cNvSpPr>
            <a:spLocks noChangeArrowheads="1"/>
          </p:cNvSpPr>
          <p:nvPr/>
        </p:nvSpPr>
        <p:spPr bwMode="auto">
          <a:xfrm>
            <a:off x="3736686" y="349624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1" i="0" u="none" strike="noStrike" cap="none" normalizeH="0" baseline="0" dirty="0" smtClean="0">
                <a:ln>
                  <a:noFill/>
                </a:ln>
                <a:solidFill>
                  <a:srgbClr val="043882"/>
                </a:solidFill>
                <a:uLnTx/>
                <a:uFillTx/>
                <a:latin typeface="Arial" charset="0"/>
                <a:ea typeface="SimSun" pitchFamily="2" charset="-122"/>
                <a:cs typeface="Arial" charset="0"/>
              </a:rPr>
              <a:t>R</a:t>
            </a: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
            </a:r>
            <a:br>
              <a:rPr kumimoji="0" lang="zh-CN" sz="1400" b="1" i="0" u="none" strike="noStrike" cap="none" normalizeH="0" baseline="0" dirty="0">
                <a:ln>
                  <a:noFill/>
                </a:ln>
                <a:solidFill>
                  <a:srgbClr val="043882"/>
                </a:solidFill>
                <a:uLnTx/>
                <a:uFillTx/>
                <a:latin typeface="Arial" charset="0"/>
                <a:ea typeface="SimSun" pitchFamily="2" charset="-122"/>
                <a:cs typeface="Arial" charset="0"/>
              </a:rPr>
            </a:b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1:1</a:t>
            </a:r>
          </a:p>
        </p:txBody>
      </p:sp>
      <p:cxnSp>
        <p:nvCxnSpPr>
          <p:cNvPr id="10" name="AutoShape 15"/>
          <p:cNvCxnSpPr>
            <a:cxnSpLocks noChangeShapeType="1"/>
            <a:stCxn id="8" idx="0"/>
            <a:endCxn id="12" idx="1"/>
          </p:cNvCxnSpPr>
          <p:nvPr/>
        </p:nvCxnSpPr>
        <p:spPr bwMode="auto">
          <a:xfrm rot="5400000" flipH="1" flipV="1">
            <a:off x="4048861" y="3006176"/>
            <a:ext cx="469690" cy="510445"/>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a:off x="3578400" y="3788343"/>
            <a:ext cx="158286"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538929" y="2333768"/>
            <a:ext cx="4440188" cy="138556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短疗程放疗 (5x5 Gy)，然后 CAPO</a:t>
            </a: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X</a:t>
            </a:r>
            <a: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FFFFFF"/>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FFFFFF"/>
                </a:solidFill>
                <a:uLnTx/>
                <a:uFillTx/>
                <a:latin typeface="Arial" charset="0"/>
                <a:ea typeface="SimSun" pitchFamily="2" charset="-122"/>
                <a:cs typeface="Arial" charset="0"/>
              </a:rPr>
              <a:t>（</a:t>
            </a: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6 个周期）或 FOLFOX（9 个周期），接着行 TME</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charset="0"/>
                <a:ea typeface="SimSun" pitchFamily="2" charset="-122"/>
                <a:cs typeface="Arial" charset="0"/>
              </a:rPr>
              <a:t>(n=460)</a:t>
            </a:r>
          </a:p>
        </p:txBody>
      </p:sp>
      <p:cxnSp>
        <p:nvCxnSpPr>
          <p:cNvPr id="13" name="AutoShape 16"/>
          <p:cNvCxnSpPr>
            <a:cxnSpLocks noChangeShapeType="1"/>
            <a:stCxn id="8" idx="4"/>
            <a:endCxn id="14" idx="1"/>
          </p:cNvCxnSpPr>
          <p:nvPr/>
        </p:nvCxnSpPr>
        <p:spPr bwMode="auto">
          <a:xfrm rot="16200000" flipH="1">
            <a:off x="4020960" y="4087966"/>
            <a:ext cx="515072" cy="5000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528509" y="3862483"/>
            <a:ext cx="4450608" cy="1466064"/>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卡培他滨放化疗 (25–28 x 2.0–1.8 Gy)</a:t>
            </a: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a:t>
            </a:r>
            <a: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接</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着行 TME，然后选择性给予 CAPO</a:t>
            </a: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X</a:t>
            </a:r>
            <a: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8 个周期）或 FOLFOX4（12 个周期）</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(n=441)</a:t>
            </a:r>
          </a:p>
        </p:txBody>
      </p:sp>
      <p:sp>
        <p:nvSpPr>
          <p:cNvPr id="15" name="Rectangle 9"/>
          <p:cNvSpPr txBox="1">
            <a:spLocks noChangeArrowheads="1"/>
          </p:cNvSpPr>
          <p:nvPr/>
        </p:nvSpPr>
        <p:spPr bwMode="auto">
          <a:xfrm>
            <a:off x="397833" y="5357347"/>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疾病相关的治疗失败 (DrTF)*</a:t>
            </a:r>
          </a:p>
        </p:txBody>
      </p:sp>
      <p:sp>
        <p:nvSpPr>
          <p:cNvPr id="16" name="Content Placeholder 26"/>
          <p:cNvSpPr txBox="1">
            <a:spLocks/>
          </p:cNvSpPr>
          <p:nvPr/>
        </p:nvSpPr>
        <p:spPr>
          <a:xfrm>
            <a:off x="4620904" y="5357347"/>
            <a:ext cx="4190679"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OS、pCR、R0 率、安全性、3 年时的 QoL</a:t>
            </a:r>
          </a:p>
        </p:txBody>
      </p:sp>
    </p:spTree>
    <p:extLst>
      <p:ext uri="{BB962C8B-B14F-4D97-AF65-F5344CB8AC3E}">
        <p14:creationId xmlns:p14="http://schemas.microsoft.com/office/powerpoint/2010/main" val="240623253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4006：在 TME 之前短疗程放疗后行化疗用于局部晚期直肠癌：随机化 RAPIDO 试验 </a:t>
            </a:r>
            <a:r>
              <a:rPr lang="zh-CN" dirty="0" smtClean="0"/>
              <a:t>– </a:t>
            </a:r>
            <a:r>
              <a:rPr lang="zh-CN" dirty="0"/>
              <a:t>Hospers G 等人</a:t>
            </a:r>
          </a:p>
        </p:txBody>
      </p:sp>
      <p:sp>
        <p:nvSpPr>
          <p:cNvPr id="3" name="Content Placeholder 2"/>
          <p:cNvSpPr>
            <a:spLocks noGrp="1"/>
          </p:cNvSpPr>
          <p:nvPr>
            <p:ph idx="1"/>
          </p:nvPr>
        </p:nvSpPr>
        <p:spPr/>
        <p:txBody>
          <a:bodyPr/>
          <a:lstStyle/>
          <a:p>
            <a:pPr marL="0" indent="0">
              <a:buNone/>
            </a:pPr>
            <a:r>
              <a:rPr lang="zh-CN" b="1"/>
              <a:t>关键结果</a:t>
            </a:r>
          </a:p>
          <a:p>
            <a:pPr marL="0" indent="0">
              <a:buNone/>
            </a:pPr>
            <a:endParaRPr lang="en-US" dirty="0"/>
          </a:p>
        </p:txBody>
      </p:sp>
      <p:sp>
        <p:nvSpPr>
          <p:cNvPr id="5" name="Text Placeholder 4"/>
          <p:cNvSpPr>
            <a:spLocks noGrp="1"/>
          </p:cNvSpPr>
          <p:nvPr>
            <p:ph type="body" sz="quarter" idx="11"/>
          </p:nvPr>
        </p:nvSpPr>
        <p:spPr/>
        <p:txBody>
          <a:bodyPr/>
          <a:lstStyle/>
          <a:p>
            <a:r>
              <a:rPr lang="zh-CN"/>
              <a:t>Hospers G, et al.J Clin Oncol 2020;38(suppl);abstr 4006</a:t>
            </a:r>
          </a:p>
        </p:txBody>
      </p:sp>
      <p:sp>
        <p:nvSpPr>
          <p:cNvPr id="7" name="TextBox 6"/>
          <p:cNvSpPr txBox="1"/>
          <p:nvPr/>
        </p:nvSpPr>
        <p:spPr>
          <a:xfrm>
            <a:off x="4240819" y="1417092"/>
            <a:ext cx="66236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DrTF</a:t>
            </a:r>
          </a:p>
        </p:txBody>
      </p:sp>
      <p:grpSp>
        <p:nvGrpSpPr>
          <p:cNvPr id="1031" name="Group 1030">
            <a:extLst>
              <a:ext uri="{FF2B5EF4-FFF2-40B4-BE49-F238E27FC236}">
                <a16:creationId xmlns:a16="http://schemas.microsoft.com/office/drawing/2014/main" id="{CC234A4F-9058-453A-84EB-CAC64AF541A5}"/>
              </a:ext>
            </a:extLst>
          </p:cNvPr>
          <p:cNvGrpSpPr/>
          <p:nvPr/>
        </p:nvGrpSpPr>
        <p:grpSpPr>
          <a:xfrm>
            <a:off x="720437" y="1780829"/>
            <a:ext cx="7536959" cy="4244253"/>
            <a:chOff x="720437" y="1780829"/>
            <a:chExt cx="7536959" cy="4244253"/>
          </a:xfrm>
        </p:grpSpPr>
        <p:sp>
          <p:nvSpPr>
            <p:cNvPr id="18" name="TextBox 19">
              <a:extLst>
                <a:ext uri="{FF2B5EF4-FFF2-40B4-BE49-F238E27FC236}">
                  <a16:creationId xmlns:a16="http://schemas.microsoft.com/office/drawing/2014/main" id="{A747170E-2931-4901-84F8-85A23EB1A9C8}"/>
                </a:ext>
              </a:extLst>
            </p:cNvPr>
            <p:cNvSpPr txBox="1"/>
            <p:nvPr/>
          </p:nvSpPr>
          <p:spPr>
            <a:xfrm>
              <a:off x="1900416" y="1780829"/>
              <a:ext cx="321168"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1.0</a:t>
              </a:r>
            </a:p>
          </p:txBody>
        </p:sp>
        <p:sp>
          <p:nvSpPr>
            <p:cNvPr id="8" name="TextBox 10">
              <a:extLst>
                <a:ext uri="{FF2B5EF4-FFF2-40B4-BE49-F238E27FC236}">
                  <a16:creationId xmlns:a16="http://schemas.microsoft.com/office/drawing/2014/main" id="{B0D579B4-1D16-4C2F-869F-0D9DF225DFBF}"/>
                </a:ext>
              </a:extLst>
            </p:cNvPr>
            <p:cNvSpPr txBox="1"/>
            <p:nvPr/>
          </p:nvSpPr>
          <p:spPr>
            <a:xfrm>
              <a:off x="4179605" y="5095341"/>
              <a:ext cx="2238480"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自随机分组以来的年数</a:t>
              </a:r>
            </a:p>
          </p:txBody>
        </p:sp>
        <p:sp>
          <p:nvSpPr>
            <p:cNvPr id="10" name="Freeform 21">
              <a:extLst>
                <a:ext uri="{FF2B5EF4-FFF2-40B4-BE49-F238E27FC236}">
                  <a16:creationId xmlns:a16="http://schemas.microsoft.com/office/drawing/2014/main" id="{B89915AF-BEC2-431F-8089-06161726F93A}"/>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1" name="Line 6">
              <a:extLst>
                <a:ext uri="{FF2B5EF4-FFF2-40B4-BE49-F238E27FC236}">
                  <a16:creationId xmlns:a16="http://schemas.microsoft.com/office/drawing/2014/main" id="{62BB82D2-91FE-4B33-BEB9-95880E9A8282}"/>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2" name="Line 7">
              <a:extLst>
                <a:ext uri="{FF2B5EF4-FFF2-40B4-BE49-F238E27FC236}">
                  <a16:creationId xmlns:a16="http://schemas.microsoft.com/office/drawing/2014/main" id="{DD83E19A-7A85-4947-89BD-B668BDABC601}"/>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8">
              <a:extLst>
                <a:ext uri="{FF2B5EF4-FFF2-40B4-BE49-F238E27FC236}">
                  <a16:creationId xmlns:a16="http://schemas.microsoft.com/office/drawing/2014/main" id="{5C2D6319-2DF9-42E4-81EA-670435DE04D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9">
              <a:extLst>
                <a:ext uri="{FF2B5EF4-FFF2-40B4-BE49-F238E27FC236}">
                  <a16:creationId xmlns:a16="http://schemas.microsoft.com/office/drawing/2014/main" id="{D12C67A1-F99E-46FF-9A5A-F8AE29C260C7}"/>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10">
              <a:extLst>
                <a:ext uri="{FF2B5EF4-FFF2-40B4-BE49-F238E27FC236}">
                  <a16:creationId xmlns:a16="http://schemas.microsoft.com/office/drawing/2014/main" id="{27A0BB64-5124-466F-9ED5-93929E7539B9}"/>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11">
              <a:extLst>
                <a:ext uri="{FF2B5EF4-FFF2-40B4-BE49-F238E27FC236}">
                  <a16:creationId xmlns:a16="http://schemas.microsoft.com/office/drawing/2014/main" id="{6C061520-B838-4C8D-890A-CAC15F26583A}"/>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18">
              <a:extLst>
                <a:ext uri="{FF2B5EF4-FFF2-40B4-BE49-F238E27FC236}">
                  <a16:creationId xmlns:a16="http://schemas.microsoft.com/office/drawing/2014/main" id="{F4967D53-017F-4FC9-B165-3F23B9033B66}"/>
                </a:ext>
              </a:extLst>
            </p:cNvPr>
            <p:cNvSpPr txBox="1"/>
            <p:nvPr/>
          </p:nvSpPr>
          <p:spPr>
            <a:xfrm rot="16200000">
              <a:off x="764778" y="3219761"/>
              <a:ext cx="183440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363636"/>
                  </a:solidFill>
                  <a:uLnTx/>
                  <a:uFillTx/>
                  <a:latin typeface="Arial"/>
                  <a:ea typeface="SimSun"/>
                  <a:cs typeface="Arial"/>
                </a:rPr>
                <a:t>累计概率</a:t>
              </a:r>
            </a:p>
          </p:txBody>
        </p:sp>
        <p:sp>
          <p:nvSpPr>
            <p:cNvPr id="19" name="TextBox 20">
              <a:extLst>
                <a:ext uri="{FF2B5EF4-FFF2-40B4-BE49-F238E27FC236}">
                  <a16:creationId xmlns:a16="http://schemas.microsoft.com/office/drawing/2014/main" id="{1FD0DB92-F4C2-474C-9690-586423321C20}"/>
                </a:ext>
              </a:extLst>
            </p:cNvPr>
            <p:cNvSpPr txBox="1"/>
            <p:nvPr/>
          </p:nvSpPr>
          <p:spPr>
            <a:xfrm>
              <a:off x="1900415" y="236440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0.8</a:t>
              </a:r>
            </a:p>
          </p:txBody>
        </p:sp>
        <p:sp>
          <p:nvSpPr>
            <p:cNvPr id="20" name="TextBox 21">
              <a:extLst>
                <a:ext uri="{FF2B5EF4-FFF2-40B4-BE49-F238E27FC236}">
                  <a16:creationId xmlns:a16="http://schemas.microsoft.com/office/drawing/2014/main" id="{0A5FD408-F42A-4D47-A6EE-2B4DA48B0CD2}"/>
                </a:ext>
              </a:extLst>
            </p:cNvPr>
            <p:cNvSpPr txBox="1"/>
            <p:nvPr/>
          </p:nvSpPr>
          <p:spPr>
            <a:xfrm>
              <a:off x="1900415" y="2928349"/>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0.6</a:t>
              </a:r>
            </a:p>
          </p:txBody>
        </p:sp>
        <p:sp>
          <p:nvSpPr>
            <p:cNvPr id="21" name="TextBox 22">
              <a:extLst>
                <a:ext uri="{FF2B5EF4-FFF2-40B4-BE49-F238E27FC236}">
                  <a16:creationId xmlns:a16="http://schemas.microsoft.com/office/drawing/2014/main" id="{432438E1-02D9-4DFB-9199-F25072E501E9}"/>
                </a:ext>
              </a:extLst>
            </p:cNvPr>
            <p:cNvSpPr txBox="1"/>
            <p:nvPr/>
          </p:nvSpPr>
          <p:spPr>
            <a:xfrm>
              <a:off x="1900415" y="351052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0.4</a:t>
              </a:r>
            </a:p>
          </p:txBody>
        </p:sp>
        <p:sp>
          <p:nvSpPr>
            <p:cNvPr id="22" name="TextBox 23">
              <a:extLst>
                <a:ext uri="{FF2B5EF4-FFF2-40B4-BE49-F238E27FC236}">
                  <a16:creationId xmlns:a16="http://schemas.microsoft.com/office/drawing/2014/main" id="{32E54BC3-D56E-4A22-8BB5-1AF7D088BE27}"/>
                </a:ext>
              </a:extLst>
            </p:cNvPr>
            <p:cNvSpPr txBox="1"/>
            <p:nvPr/>
          </p:nvSpPr>
          <p:spPr>
            <a:xfrm>
              <a:off x="1900415" y="408054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363636"/>
                  </a:solidFill>
                  <a:uLnTx/>
                  <a:uFillTx/>
                  <a:latin typeface="Arial"/>
                  <a:ea typeface="SimSun"/>
                  <a:cs typeface="Arial"/>
                </a:rPr>
                <a:t>0.2</a:t>
              </a:r>
            </a:p>
          </p:txBody>
        </p:sp>
        <p:sp>
          <p:nvSpPr>
            <p:cNvPr id="23" name="TextBox 24">
              <a:extLst>
                <a:ext uri="{FF2B5EF4-FFF2-40B4-BE49-F238E27FC236}">
                  <a16:creationId xmlns:a16="http://schemas.microsoft.com/office/drawing/2014/main" id="{67B58359-B4C0-4D57-85D5-8954B49F13A1}"/>
                </a:ext>
              </a:extLst>
            </p:cNvPr>
            <p:cNvSpPr txBox="1"/>
            <p:nvPr/>
          </p:nvSpPr>
          <p:spPr>
            <a:xfrm>
              <a:off x="2049532" y="4695179"/>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a:t>
              </a:r>
            </a:p>
          </p:txBody>
        </p:sp>
        <p:sp>
          <p:nvSpPr>
            <p:cNvPr id="24" name="Line 21">
              <a:extLst>
                <a:ext uri="{FF2B5EF4-FFF2-40B4-BE49-F238E27FC236}">
                  <a16:creationId xmlns:a16="http://schemas.microsoft.com/office/drawing/2014/main" id="{7EF94205-AEB3-4BF2-8B12-E4D9CFFB6D34}"/>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6108D528-CA81-4113-9DA2-344F4D57CD17}"/>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1E3F4749-D7C8-450B-9371-3AA6BB68FD20}"/>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08B8CC8F-BC63-44E8-B4BD-478FFFD6D80F}"/>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7781E601-4EA3-41B3-AEF9-7566C9474F6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5D5233B1-EA70-42B1-B023-00EF8C5CC319}"/>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32" name="Group 31">
              <a:extLst>
                <a:ext uri="{FF2B5EF4-FFF2-40B4-BE49-F238E27FC236}">
                  <a16:creationId xmlns:a16="http://schemas.microsoft.com/office/drawing/2014/main" id="{0D6FDFDD-856E-40CD-937A-2A2A4D9F2433}"/>
                </a:ext>
              </a:extLst>
            </p:cNvPr>
            <p:cNvGrpSpPr/>
            <p:nvPr/>
          </p:nvGrpSpPr>
          <p:grpSpPr>
            <a:xfrm>
              <a:off x="2272359" y="4901343"/>
              <a:ext cx="5765043" cy="288147"/>
              <a:chOff x="1719949" y="5374692"/>
              <a:chExt cx="4845080" cy="288147"/>
            </a:xfrm>
          </p:grpSpPr>
          <p:sp>
            <p:nvSpPr>
              <p:cNvPr id="33" name="TextBox 26">
                <a:extLst>
                  <a:ext uri="{FF2B5EF4-FFF2-40B4-BE49-F238E27FC236}">
                    <a16:creationId xmlns:a16="http://schemas.microsoft.com/office/drawing/2014/main" id="{3BF51021-9609-4C98-A0C5-5501F4D7DC4A}"/>
                  </a:ext>
                </a:extLst>
              </p:cNvPr>
              <p:cNvSpPr txBox="1"/>
              <p:nvPr/>
            </p:nvSpPr>
            <p:spPr>
              <a:xfrm>
                <a:off x="171994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0</a:t>
                </a:r>
              </a:p>
            </p:txBody>
          </p:sp>
          <p:sp>
            <p:nvSpPr>
              <p:cNvPr id="34" name="TextBox 28">
                <a:extLst>
                  <a:ext uri="{FF2B5EF4-FFF2-40B4-BE49-F238E27FC236}">
                    <a16:creationId xmlns:a16="http://schemas.microsoft.com/office/drawing/2014/main" id="{17BA24EB-CB99-402E-A028-50F101FFFE10}"/>
                  </a:ext>
                </a:extLst>
              </p:cNvPr>
              <p:cNvSpPr txBox="1"/>
              <p:nvPr/>
            </p:nvSpPr>
            <p:spPr>
              <a:xfrm>
                <a:off x="2628083"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1</a:t>
                </a:r>
              </a:p>
            </p:txBody>
          </p:sp>
          <p:sp>
            <p:nvSpPr>
              <p:cNvPr id="35" name="TextBox 30">
                <a:extLst>
                  <a:ext uri="{FF2B5EF4-FFF2-40B4-BE49-F238E27FC236}">
                    <a16:creationId xmlns:a16="http://schemas.microsoft.com/office/drawing/2014/main" id="{DBF54E1A-CB9B-4E83-83C4-14851370961E}"/>
                  </a:ext>
                </a:extLst>
              </p:cNvPr>
              <p:cNvSpPr txBox="1"/>
              <p:nvPr/>
            </p:nvSpPr>
            <p:spPr>
              <a:xfrm>
                <a:off x="355202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2</a:t>
                </a:r>
              </a:p>
            </p:txBody>
          </p:sp>
          <p:sp>
            <p:nvSpPr>
              <p:cNvPr id="36" name="TextBox 32">
                <a:extLst>
                  <a:ext uri="{FF2B5EF4-FFF2-40B4-BE49-F238E27FC236}">
                    <a16:creationId xmlns:a16="http://schemas.microsoft.com/office/drawing/2014/main" id="{6D9D1FB0-F8CB-4D18-BB1C-BC788B80F20E}"/>
                  </a:ext>
                </a:extLst>
              </p:cNvPr>
              <p:cNvSpPr txBox="1"/>
              <p:nvPr/>
            </p:nvSpPr>
            <p:spPr>
              <a:xfrm>
                <a:off x="4521292"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3</a:t>
                </a:r>
              </a:p>
            </p:txBody>
          </p:sp>
          <p:sp>
            <p:nvSpPr>
              <p:cNvPr id="37" name="TextBox 34">
                <a:extLst>
                  <a:ext uri="{FF2B5EF4-FFF2-40B4-BE49-F238E27FC236}">
                    <a16:creationId xmlns:a16="http://schemas.microsoft.com/office/drawing/2014/main" id="{0A366941-85E0-4330-8B42-FF4A1E4D611B}"/>
                  </a:ext>
                </a:extLst>
              </p:cNvPr>
              <p:cNvSpPr txBox="1"/>
              <p:nvPr/>
            </p:nvSpPr>
            <p:spPr>
              <a:xfrm>
                <a:off x="5463874"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4</a:t>
                </a:r>
              </a:p>
            </p:txBody>
          </p:sp>
          <p:sp>
            <p:nvSpPr>
              <p:cNvPr id="38" name="TextBox 36">
                <a:extLst>
                  <a:ext uri="{FF2B5EF4-FFF2-40B4-BE49-F238E27FC236}">
                    <a16:creationId xmlns:a16="http://schemas.microsoft.com/office/drawing/2014/main" id="{59DCEB32-EF91-4557-99C0-8B984FA6A273}"/>
                  </a:ext>
                </a:extLst>
              </p:cNvPr>
              <p:cNvSpPr txBox="1"/>
              <p:nvPr/>
            </p:nvSpPr>
            <p:spPr>
              <a:xfrm>
                <a:off x="6420401"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a:ea typeface="SimSun"/>
                    <a:cs typeface="Arial"/>
                  </a:rPr>
                  <a:t>5</a:t>
                </a:r>
              </a:p>
            </p:txBody>
          </p:sp>
        </p:grpSp>
        <p:sp>
          <p:nvSpPr>
            <p:cNvPr id="41" name="TextBox 42">
              <a:extLst>
                <a:ext uri="{FF2B5EF4-FFF2-40B4-BE49-F238E27FC236}">
                  <a16:creationId xmlns:a16="http://schemas.microsoft.com/office/drawing/2014/main" id="{2A130E2B-52DD-49DF-B6ED-9425541414D8}"/>
                </a:ext>
              </a:extLst>
            </p:cNvPr>
            <p:cNvSpPr txBox="1"/>
            <p:nvPr/>
          </p:nvSpPr>
          <p:spPr>
            <a:xfrm>
              <a:off x="720437" y="5141868"/>
              <a:ext cx="1452914"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a:ea typeface="SimSun"/>
                  <a:cs typeface="Arial"/>
                </a:rPr>
                <a:t>面临风险的人数</a:t>
              </a:r>
            </a:p>
          </p:txBody>
        </p:sp>
        <p:grpSp>
          <p:nvGrpSpPr>
            <p:cNvPr id="42" name="Group 41">
              <a:extLst>
                <a:ext uri="{FF2B5EF4-FFF2-40B4-BE49-F238E27FC236}">
                  <a16:creationId xmlns:a16="http://schemas.microsoft.com/office/drawing/2014/main" id="{2CC8C2BE-7345-4C94-ADDC-8F41BAB6D1E4}"/>
                </a:ext>
              </a:extLst>
            </p:cNvPr>
            <p:cNvGrpSpPr/>
            <p:nvPr/>
          </p:nvGrpSpPr>
          <p:grpSpPr>
            <a:xfrm>
              <a:off x="1688219" y="5461896"/>
              <a:ext cx="6516706" cy="288147"/>
              <a:chOff x="1229024" y="6020970"/>
              <a:chExt cx="5476795" cy="288147"/>
            </a:xfrm>
          </p:grpSpPr>
          <p:sp>
            <p:nvSpPr>
              <p:cNvPr id="43" name="TextBox 46">
                <a:extLst>
                  <a:ext uri="{FF2B5EF4-FFF2-40B4-BE49-F238E27FC236}">
                    <a16:creationId xmlns:a16="http://schemas.microsoft.com/office/drawing/2014/main" id="{525CF29D-40FC-47F9-AFAF-0730D3E9234A}"/>
                  </a:ext>
                </a:extLst>
              </p:cNvPr>
              <p:cNvSpPr txBox="1"/>
              <p:nvPr/>
            </p:nvSpPr>
            <p:spPr>
              <a:xfrm>
                <a:off x="169368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450</a:t>
                </a:r>
              </a:p>
            </p:txBody>
          </p:sp>
          <p:sp>
            <p:nvSpPr>
              <p:cNvPr id="44" name="TextBox 47">
                <a:extLst>
                  <a:ext uri="{FF2B5EF4-FFF2-40B4-BE49-F238E27FC236}">
                    <a16:creationId xmlns:a16="http://schemas.microsoft.com/office/drawing/2014/main" id="{2FA5FB5D-BD6B-4C4A-B06B-715C6E01A14B}"/>
                  </a:ext>
                </a:extLst>
              </p:cNvPr>
              <p:cNvSpPr txBox="1"/>
              <p:nvPr/>
            </p:nvSpPr>
            <p:spPr>
              <a:xfrm>
                <a:off x="2601821"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385</a:t>
                </a:r>
              </a:p>
            </p:txBody>
          </p:sp>
          <p:sp>
            <p:nvSpPr>
              <p:cNvPr id="45" name="TextBox 48">
                <a:extLst>
                  <a:ext uri="{FF2B5EF4-FFF2-40B4-BE49-F238E27FC236}">
                    <a16:creationId xmlns:a16="http://schemas.microsoft.com/office/drawing/2014/main" id="{F93B6F71-112D-424D-B454-F9DE23602537}"/>
                  </a:ext>
                </a:extLst>
              </p:cNvPr>
              <p:cNvSpPr txBox="1"/>
              <p:nvPr/>
            </p:nvSpPr>
            <p:spPr>
              <a:xfrm>
                <a:off x="355713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334</a:t>
                </a:r>
              </a:p>
            </p:txBody>
          </p:sp>
          <p:sp>
            <p:nvSpPr>
              <p:cNvPr id="46" name="TextBox 49">
                <a:extLst>
                  <a:ext uri="{FF2B5EF4-FFF2-40B4-BE49-F238E27FC236}">
                    <a16:creationId xmlns:a16="http://schemas.microsoft.com/office/drawing/2014/main" id="{076DFF54-D5FB-4F4B-A1E4-A819B4E561F6}"/>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300</a:t>
                </a:r>
              </a:p>
            </p:txBody>
          </p:sp>
          <p:sp>
            <p:nvSpPr>
              <p:cNvPr id="47" name="TextBox 50">
                <a:extLst>
                  <a:ext uri="{FF2B5EF4-FFF2-40B4-BE49-F238E27FC236}">
                    <a16:creationId xmlns:a16="http://schemas.microsoft.com/office/drawing/2014/main" id="{AC213BA8-7596-41E3-ACC4-8EBFC86A0D05}"/>
                  </a:ext>
                </a:extLst>
              </p:cNvPr>
              <p:cNvSpPr txBox="1"/>
              <p:nvPr/>
            </p:nvSpPr>
            <p:spPr>
              <a:xfrm>
                <a:off x="545329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152</a:t>
                </a:r>
              </a:p>
            </p:txBody>
          </p:sp>
          <p:sp>
            <p:nvSpPr>
              <p:cNvPr id="48" name="TextBox 51">
                <a:extLst>
                  <a:ext uri="{FF2B5EF4-FFF2-40B4-BE49-F238E27FC236}">
                    <a16:creationId xmlns:a16="http://schemas.microsoft.com/office/drawing/2014/main" id="{1BC369E3-2F02-45C6-874C-84EE5D0F61CF}"/>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127</a:t>
                </a:r>
              </a:p>
            </p:txBody>
          </p:sp>
          <p:sp>
            <p:nvSpPr>
              <p:cNvPr id="51" name="TextBox 54">
                <a:extLst>
                  <a:ext uri="{FF2B5EF4-FFF2-40B4-BE49-F238E27FC236}">
                    <a16:creationId xmlns:a16="http://schemas.microsoft.com/office/drawing/2014/main" id="{88B61A62-25F8-48A7-8757-2B1AC69ACFC3}"/>
                  </a:ext>
                </a:extLst>
              </p:cNvPr>
              <p:cNvSpPr txBox="1"/>
              <p:nvPr/>
            </p:nvSpPr>
            <p:spPr>
              <a:xfrm>
                <a:off x="1229024" y="6020970"/>
                <a:ext cx="3628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a:ea typeface="SimSun"/>
                    <a:cs typeface="Arial"/>
                  </a:rPr>
                  <a:t>标准</a:t>
                </a:r>
              </a:p>
            </p:txBody>
          </p:sp>
        </p:grpSp>
        <p:grpSp>
          <p:nvGrpSpPr>
            <p:cNvPr id="52" name="Group 51">
              <a:extLst>
                <a:ext uri="{FF2B5EF4-FFF2-40B4-BE49-F238E27FC236}">
                  <a16:creationId xmlns:a16="http://schemas.microsoft.com/office/drawing/2014/main" id="{6E93592D-7810-4C27-8A8F-9BF438170098}"/>
                </a:ext>
              </a:extLst>
            </p:cNvPr>
            <p:cNvGrpSpPr/>
            <p:nvPr/>
          </p:nvGrpSpPr>
          <p:grpSpPr>
            <a:xfrm>
              <a:off x="1689244" y="5736935"/>
              <a:ext cx="6515681" cy="288147"/>
              <a:chOff x="1229886" y="6020970"/>
              <a:chExt cx="5475933" cy="288147"/>
            </a:xfrm>
          </p:grpSpPr>
          <p:sp>
            <p:nvSpPr>
              <p:cNvPr id="53" name="TextBox 57">
                <a:extLst>
                  <a:ext uri="{FF2B5EF4-FFF2-40B4-BE49-F238E27FC236}">
                    <a16:creationId xmlns:a16="http://schemas.microsoft.com/office/drawing/2014/main" id="{8E9AC66D-329B-4896-9EAF-54314D454B4E}"/>
                  </a:ext>
                </a:extLst>
              </p:cNvPr>
              <p:cNvSpPr txBox="1"/>
              <p:nvPr/>
            </p:nvSpPr>
            <p:spPr>
              <a:xfrm>
                <a:off x="169368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462</a:t>
                </a:r>
              </a:p>
            </p:txBody>
          </p:sp>
          <p:sp>
            <p:nvSpPr>
              <p:cNvPr id="54" name="TextBox 58">
                <a:extLst>
                  <a:ext uri="{FF2B5EF4-FFF2-40B4-BE49-F238E27FC236}">
                    <a16:creationId xmlns:a16="http://schemas.microsoft.com/office/drawing/2014/main" id="{56F01398-1ED3-4D3C-93B2-75D71868CCF9}"/>
                  </a:ext>
                </a:extLst>
              </p:cNvPr>
              <p:cNvSpPr txBox="1"/>
              <p:nvPr/>
            </p:nvSpPr>
            <p:spPr>
              <a:xfrm>
                <a:off x="2601819"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410</a:t>
                </a:r>
              </a:p>
            </p:txBody>
          </p:sp>
          <p:sp>
            <p:nvSpPr>
              <p:cNvPr id="55" name="TextBox 59">
                <a:extLst>
                  <a:ext uri="{FF2B5EF4-FFF2-40B4-BE49-F238E27FC236}">
                    <a16:creationId xmlns:a16="http://schemas.microsoft.com/office/drawing/2014/main" id="{BBA04332-1B19-4466-9E9B-FDE78482D2B9}"/>
                  </a:ext>
                </a:extLst>
              </p:cNvPr>
              <p:cNvSpPr txBox="1"/>
              <p:nvPr/>
            </p:nvSpPr>
            <p:spPr>
              <a:xfrm>
                <a:off x="355713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367</a:t>
                </a:r>
              </a:p>
            </p:txBody>
          </p:sp>
          <p:sp>
            <p:nvSpPr>
              <p:cNvPr id="56" name="TextBox 60">
                <a:extLst>
                  <a:ext uri="{FF2B5EF4-FFF2-40B4-BE49-F238E27FC236}">
                    <a16:creationId xmlns:a16="http://schemas.microsoft.com/office/drawing/2014/main" id="{ACE815EA-0F3D-4E8E-A19D-6A60231961CC}"/>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338</a:t>
                </a:r>
              </a:p>
            </p:txBody>
          </p:sp>
          <p:sp>
            <p:nvSpPr>
              <p:cNvPr id="57" name="TextBox 61">
                <a:extLst>
                  <a:ext uri="{FF2B5EF4-FFF2-40B4-BE49-F238E27FC236}">
                    <a16:creationId xmlns:a16="http://schemas.microsoft.com/office/drawing/2014/main" id="{09CD870C-7B9E-4392-8EA2-64F1411E84D1}"/>
                  </a:ext>
                </a:extLst>
              </p:cNvPr>
              <p:cNvSpPr txBox="1"/>
              <p:nvPr/>
            </p:nvSpPr>
            <p:spPr>
              <a:xfrm>
                <a:off x="5453296"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168</a:t>
                </a:r>
              </a:p>
            </p:txBody>
          </p:sp>
          <p:sp>
            <p:nvSpPr>
              <p:cNvPr id="58" name="TextBox 62">
                <a:extLst>
                  <a:ext uri="{FF2B5EF4-FFF2-40B4-BE49-F238E27FC236}">
                    <a16:creationId xmlns:a16="http://schemas.microsoft.com/office/drawing/2014/main" id="{1BD84F51-2943-48EE-B8EC-962AAE6C6F3E}"/>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135</a:t>
                </a:r>
              </a:p>
            </p:txBody>
          </p:sp>
          <p:sp>
            <p:nvSpPr>
              <p:cNvPr id="61" name="TextBox 65">
                <a:extLst>
                  <a:ext uri="{FF2B5EF4-FFF2-40B4-BE49-F238E27FC236}">
                    <a16:creationId xmlns:a16="http://schemas.microsoft.com/office/drawing/2014/main" id="{A93563DF-577C-418C-AC46-00B33C408D70}"/>
                  </a:ext>
                </a:extLst>
              </p:cNvPr>
              <p:cNvSpPr txBox="1"/>
              <p:nvPr/>
            </p:nvSpPr>
            <p:spPr>
              <a:xfrm>
                <a:off x="1229886" y="6020970"/>
                <a:ext cx="3628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a:ea typeface="SimSun"/>
                    <a:cs typeface="Arial"/>
                  </a:rPr>
                  <a:t>实验</a:t>
                </a:r>
              </a:p>
            </p:txBody>
          </p:sp>
        </p:grpSp>
        <p:sp>
          <p:nvSpPr>
            <p:cNvPr id="62" name="TextBox 61">
              <a:extLst>
                <a:ext uri="{FF2B5EF4-FFF2-40B4-BE49-F238E27FC236}">
                  <a16:creationId xmlns:a16="http://schemas.microsoft.com/office/drawing/2014/main" id="{3782FA82-3CAC-4046-B083-4C6B447E8172}"/>
                </a:ext>
              </a:extLst>
            </p:cNvPr>
            <p:cNvSpPr txBox="1"/>
            <p:nvPr/>
          </p:nvSpPr>
          <p:spPr>
            <a:xfrm>
              <a:off x="5814098" y="1826907"/>
              <a:ext cx="2443298"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charset="0"/>
                  <a:ea typeface="SimSun"/>
                  <a:cs typeface="Arial" charset="0"/>
                </a:rPr>
                <a:t>HR 0.75（95% CI 为 0.60，0.96）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charset="0"/>
                  <a:ea typeface="SimSun"/>
                  <a:cs typeface="Arial" charset="0"/>
                </a:rPr>
                <a:t>p=0.019</a:t>
              </a:r>
            </a:p>
          </p:txBody>
        </p:sp>
        <p:cxnSp>
          <p:nvCxnSpPr>
            <p:cNvPr id="1024" name="Straight Connector 1023">
              <a:extLst>
                <a:ext uri="{FF2B5EF4-FFF2-40B4-BE49-F238E27FC236}">
                  <a16:creationId xmlns:a16="http://schemas.microsoft.com/office/drawing/2014/main" id="{7814B9DB-F6F0-409C-A376-3F6B557EACB4}"/>
                </a:ext>
              </a:extLst>
            </p:cNvPr>
            <p:cNvCxnSpPr/>
            <p:nvPr/>
          </p:nvCxnSpPr>
          <p:spPr>
            <a:xfrm>
              <a:off x="5695170" y="1857716"/>
              <a:ext cx="0" cy="3024000"/>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1028" name="Freeform: Shape 1027">
              <a:extLst>
                <a:ext uri="{FF2B5EF4-FFF2-40B4-BE49-F238E27FC236}">
                  <a16:creationId xmlns:a16="http://schemas.microsoft.com/office/drawing/2014/main" id="{37F371D4-90DF-48B5-85A0-0020E1A08C47}"/>
                </a:ext>
              </a:extLst>
            </p:cNvPr>
            <p:cNvSpPr/>
            <p:nvPr/>
          </p:nvSpPr>
          <p:spPr>
            <a:xfrm>
              <a:off x="2342641" y="3989409"/>
              <a:ext cx="5633061" cy="840390"/>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329B367A-AB56-4E8D-9A3A-D2C7149D68AE}"/>
                </a:ext>
              </a:extLst>
            </p:cNvPr>
            <p:cNvSpPr/>
            <p:nvPr/>
          </p:nvSpPr>
          <p:spPr>
            <a:xfrm>
              <a:off x="2362853" y="3777436"/>
              <a:ext cx="5620708" cy="1045819"/>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TextBox 1029">
              <a:extLst>
                <a:ext uri="{FF2B5EF4-FFF2-40B4-BE49-F238E27FC236}">
                  <a16:creationId xmlns:a16="http://schemas.microsoft.com/office/drawing/2014/main" id="{AB4395B6-5F92-45E0-A4AE-DC432E388916}"/>
                </a:ext>
              </a:extLst>
            </p:cNvPr>
            <p:cNvSpPr txBox="1"/>
            <p:nvPr/>
          </p:nvSpPr>
          <p:spPr>
            <a:xfrm>
              <a:off x="5964618" y="3401961"/>
              <a:ext cx="9108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charset="0"/>
                  <a:ea typeface="SimSun"/>
                  <a:cs typeface="Arial" charset="0"/>
                </a:rPr>
                <a:t>标准</a:t>
              </a:r>
            </a:p>
          </p:txBody>
        </p:sp>
        <p:sp>
          <p:nvSpPr>
            <p:cNvPr id="72" name="TextBox 71">
              <a:extLst>
                <a:ext uri="{FF2B5EF4-FFF2-40B4-BE49-F238E27FC236}">
                  <a16:creationId xmlns:a16="http://schemas.microsoft.com/office/drawing/2014/main" id="{D0E2F305-BFAD-48C6-A0C7-F1D6C493A200}"/>
                </a:ext>
              </a:extLst>
            </p:cNvPr>
            <p:cNvSpPr txBox="1"/>
            <p:nvPr/>
          </p:nvSpPr>
          <p:spPr>
            <a:xfrm>
              <a:off x="5045881" y="362987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charset="0"/>
                  <a:ea typeface="SimSun"/>
                  <a:cs typeface="Arial" charset="0"/>
                </a:rPr>
                <a:t>30.4%</a:t>
              </a:r>
            </a:p>
          </p:txBody>
        </p:sp>
        <p:sp>
          <p:nvSpPr>
            <p:cNvPr id="73" name="TextBox 72">
              <a:extLst>
                <a:ext uri="{FF2B5EF4-FFF2-40B4-BE49-F238E27FC236}">
                  <a16:creationId xmlns:a16="http://schemas.microsoft.com/office/drawing/2014/main" id="{D59D660F-B0E7-47EB-AA15-E317977C04BD}"/>
                </a:ext>
              </a:extLst>
            </p:cNvPr>
            <p:cNvSpPr txBox="1"/>
            <p:nvPr/>
          </p:nvSpPr>
          <p:spPr>
            <a:xfrm>
              <a:off x="5045881" y="4351609"/>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charset="0"/>
                  <a:ea typeface="SimSun"/>
                  <a:cs typeface="Arial" charset="0"/>
                </a:rPr>
                <a:t>23.7%</a:t>
              </a:r>
            </a:p>
          </p:txBody>
        </p:sp>
        <p:sp>
          <p:nvSpPr>
            <p:cNvPr id="74" name="TextBox 73">
              <a:extLst>
                <a:ext uri="{FF2B5EF4-FFF2-40B4-BE49-F238E27FC236}">
                  <a16:creationId xmlns:a16="http://schemas.microsoft.com/office/drawing/2014/main" id="{6F056FC2-2A44-4709-BB19-6CCE11761389}"/>
                </a:ext>
              </a:extLst>
            </p:cNvPr>
            <p:cNvSpPr txBox="1"/>
            <p:nvPr/>
          </p:nvSpPr>
          <p:spPr>
            <a:xfrm>
              <a:off x="6096903" y="4191835"/>
              <a:ext cx="122982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charset="0"/>
                  <a:ea typeface="SimSun"/>
                  <a:cs typeface="Arial" charset="0"/>
                </a:rPr>
                <a:t>实验</a:t>
              </a:r>
            </a:p>
          </p:txBody>
        </p:sp>
      </p:grpSp>
    </p:spTree>
    <p:extLst>
      <p:ext uri="{BB962C8B-B14F-4D97-AF65-F5344CB8AC3E}">
        <p14:creationId xmlns:p14="http://schemas.microsoft.com/office/powerpoint/2010/main" val="243697826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4006：在 TME 之前短疗程放疗后行化疗用于局部晚期直肠癌：随机化 RAPIDO 试验 </a:t>
            </a:r>
            <a:r>
              <a:rPr lang="zh-CN" dirty="0" smtClean="0"/>
              <a:t>– </a:t>
            </a:r>
            <a:r>
              <a:rPr lang="zh-CN" dirty="0"/>
              <a:t>Hospers G 等人</a:t>
            </a:r>
          </a:p>
        </p:txBody>
      </p:sp>
      <p:sp>
        <p:nvSpPr>
          <p:cNvPr id="3" name="Content Placeholder 2"/>
          <p:cNvSpPr>
            <a:spLocks noGrp="1"/>
          </p:cNvSpPr>
          <p:nvPr>
            <p:ph idx="1"/>
          </p:nvPr>
        </p:nvSpPr>
        <p:spPr/>
        <p:txBody>
          <a:bodyPr/>
          <a:lstStyle/>
          <a:p>
            <a:pPr marL="0" indent="0">
              <a:buNone/>
            </a:pPr>
            <a:r>
              <a:rPr lang="zh-CN" b="1"/>
              <a:t>关键结果（续）</a:t>
            </a:r>
          </a:p>
          <a:p>
            <a:pPr marL="0" indent="0">
              <a:buNone/>
            </a:pPr>
            <a:endParaRPr lang="en-US" dirty="0"/>
          </a:p>
        </p:txBody>
      </p:sp>
      <p:sp>
        <p:nvSpPr>
          <p:cNvPr id="5" name="Text Placeholder 4"/>
          <p:cNvSpPr>
            <a:spLocks noGrp="1"/>
          </p:cNvSpPr>
          <p:nvPr>
            <p:ph type="body" sz="quarter" idx="11"/>
          </p:nvPr>
        </p:nvSpPr>
        <p:spPr/>
        <p:txBody>
          <a:bodyPr/>
          <a:lstStyle/>
          <a:p>
            <a:r>
              <a:rPr lang="zh-CN"/>
              <a:t>Hospers G, et al.J Clin Oncol 2020;38(suppl);abstr 4006</a:t>
            </a:r>
          </a:p>
        </p:txBody>
      </p:sp>
      <p:sp>
        <p:nvSpPr>
          <p:cNvPr id="10" name="TextBox 9"/>
          <p:cNvSpPr txBox="1"/>
          <p:nvPr/>
        </p:nvSpPr>
        <p:spPr>
          <a:xfrm>
            <a:off x="1637569" y="1767426"/>
            <a:ext cx="205537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远端转移</a:t>
            </a:r>
          </a:p>
        </p:txBody>
      </p:sp>
      <p:sp>
        <p:nvSpPr>
          <p:cNvPr id="11" name="TextBox 10"/>
          <p:cNvSpPr txBox="1"/>
          <p:nvPr/>
        </p:nvSpPr>
        <p:spPr>
          <a:xfrm>
            <a:off x="6007967" y="1827161"/>
            <a:ext cx="214674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局部衰竭</a:t>
            </a:r>
          </a:p>
        </p:txBody>
      </p:sp>
      <p:grpSp>
        <p:nvGrpSpPr>
          <p:cNvPr id="12" name="Group 11">
            <a:extLst>
              <a:ext uri="{FF2B5EF4-FFF2-40B4-BE49-F238E27FC236}">
                <a16:creationId xmlns:a16="http://schemas.microsoft.com/office/drawing/2014/main" id="{0B84EF8E-22DF-4DA0-8999-AE2CA8E191B8}"/>
              </a:ext>
            </a:extLst>
          </p:cNvPr>
          <p:cNvGrpSpPr/>
          <p:nvPr/>
        </p:nvGrpSpPr>
        <p:grpSpPr>
          <a:xfrm>
            <a:off x="-42603" y="2326153"/>
            <a:ext cx="4710640" cy="2999137"/>
            <a:chOff x="333650" y="1756927"/>
            <a:chExt cx="7869714" cy="4446632"/>
          </a:xfrm>
        </p:grpSpPr>
        <p:sp>
          <p:nvSpPr>
            <p:cNvPr id="13" name="TextBox 19">
              <a:extLst>
                <a:ext uri="{FF2B5EF4-FFF2-40B4-BE49-F238E27FC236}">
                  <a16:creationId xmlns:a16="http://schemas.microsoft.com/office/drawing/2014/main" id="{11865E37-1722-45EE-AB74-E49AFDEF88F9}"/>
                </a:ext>
              </a:extLst>
            </p:cNvPr>
            <p:cNvSpPr txBox="1"/>
            <p:nvPr/>
          </p:nvSpPr>
          <p:spPr>
            <a:xfrm>
              <a:off x="1769543" y="175692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1.0</a:t>
              </a:r>
            </a:p>
          </p:txBody>
        </p:sp>
        <p:sp>
          <p:nvSpPr>
            <p:cNvPr id="14" name="TextBox 10">
              <a:extLst>
                <a:ext uri="{FF2B5EF4-FFF2-40B4-BE49-F238E27FC236}">
                  <a16:creationId xmlns:a16="http://schemas.microsoft.com/office/drawing/2014/main" id="{349CCE9E-DD3B-4304-A6A1-9ADC69E73EB0}"/>
                </a:ext>
              </a:extLst>
            </p:cNvPr>
            <p:cNvSpPr txBox="1"/>
            <p:nvPr/>
          </p:nvSpPr>
          <p:spPr>
            <a:xfrm>
              <a:off x="3921395" y="5053893"/>
              <a:ext cx="2754900"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自随机分组以来的年数</a:t>
              </a:r>
            </a:p>
          </p:txBody>
        </p:sp>
        <p:sp>
          <p:nvSpPr>
            <p:cNvPr id="15" name="Freeform 21">
              <a:extLst>
                <a:ext uri="{FF2B5EF4-FFF2-40B4-BE49-F238E27FC236}">
                  <a16:creationId xmlns:a16="http://schemas.microsoft.com/office/drawing/2014/main" id="{8F6EB93A-6C35-42A7-9787-197ECB1A760D}"/>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6">
              <a:extLst>
                <a:ext uri="{FF2B5EF4-FFF2-40B4-BE49-F238E27FC236}">
                  <a16:creationId xmlns:a16="http://schemas.microsoft.com/office/drawing/2014/main" id="{B8462CB4-856A-4C1A-B221-FD5946CE075D}"/>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7">
              <a:extLst>
                <a:ext uri="{FF2B5EF4-FFF2-40B4-BE49-F238E27FC236}">
                  <a16:creationId xmlns:a16="http://schemas.microsoft.com/office/drawing/2014/main" id="{7FEF88B1-CCD5-43B3-B572-9F360BA905AB}"/>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8">
              <a:extLst>
                <a:ext uri="{FF2B5EF4-FFF2-40B4-BE49-F238E27FC236}">
                  <a16:creationId xmlns:a16="http://schemas.microsoft.com/office/drawing/2014/main" id="{0EB6CBB0-2C2A-4274-8611-140E2EDC0143}"/>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9" name="Line 9">
              <a:extLst>
                <a:ext uri="{FF2B5EF4-FFF2-40B4-BE49-F238E27FC236}">
                  <a16:creationId xmlns:a16="http://schemas.microsoft.com/office/drawing/2014/main" id="{CE37EF17-6330-45D9-8AEF-E9B929BA5254}"/>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0" name="Line 10">
              <a:extLst>
                <a:ext uri="{FF2B5EF4-FFF2-40B4-BE49-F238E27FC236}">
                  <a16:creationId xmlns:a16="http://schemas.microsoft.com/office/drawing/2014/main" id="{2A5A6D5D-9566-4A0B-9DD5-2B0ED810127B}"/>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1" name="Line 11">
              <a:extLst>
                <a:ext uri="{FF2B5EF4-FFF2-40B4-BE49-F238E27FC236}">
                  <a16:creationId xmlns:a16="http://schemas.microsoft.com/office/drawing/2014/main" id="{F10261DF-CD62-4BC8-837F-74868440A341}"/>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 name="TextBox 18">
              <a:extLst>
                <a:ext uri="{FF2B5EF4-FFF2-40B4-BE49-F238E27FC236}">
                  <a16:creationId xmlns:a16="http://schemas.microsoft.com/office/drawing/2014/main" id="{156844B2-40DF-418A-946A-C22D60E3367D}"/>
                </a:ext>
              </a:extLst>
            </p:cNvPr>
            <p:cNvSpPr txBox="1"/>
            <p:nvPr/>
          </p:nvSpPr>
          <p:spPr>
            <a:xfrm rot="16200000">
              <a:off x="549018" y="3170586"/>
              <a:ext cx="1971102" cy="37854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累计概率</a:t>
              </a:r>
            </a:p>
          </p:txBody>
        </p:sp>
        <p:sp>
          <p:nvSpPr>
            <p:cNvPr id="23" name="TextBox 20">
              <a:extLst>
                <a:ext uri="{FF2B5EF4-FFF2-40B4-BE49-F238E27FC236}">
                  <a16:creationId xmlns:a16="http://schemas.microsoft.com/office/drawing/2014/main" id="{A9560F7C-A7F8-4AE3-B050-4152BBE1AE82}"/>
                </a:ext>
              </a:extLst>
            </p:cNvPr>
            <p:cNvSpPr txBox="1"/>
            <p:nvPr/>
          </p:nvSpPr>
          <p:spPr>
            <a:xfrm>
              <a:off x="1769543" y="234050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0.8</a:t>
              </a:r>
            </a:p>
          </p:txBody>
        </p:sp>
        <p:sp>
          <p:nvSpPr>
            <p:cNvPr id="24" name="TextBox 21">
              <a:extLst>
                <a:ext uri="{FF2B5EF4-FFF2-40B4-BE49-F238E27FC236}">
                  <a16:creationId xmlns:a16="http://schemas.microsoft.com/office/drawing/2014/main" id="{A7B344E4-EC7D-43E7-B827-68558487A25E}"/>
                </a:ext>
              </a:extLst>
            </p:cNvPr>
            <p:cNvSpPr txBox="1"/>
            <p:nvPr/>
          </p:nvSpPr>
          <p:spPr>
            <a:xfrm>
              <a:off x="1769543" y="290444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0.6</a:t>
              </a:r>
            </a:p>
          </p:txBody>
        </p:sp>
        <p:sp>
          <p:nvSpPr>
            <p:cNvPr id="25" name="TextBox 22">
              <a:extLst>
                <a:ext uri="{FF2B5EF4-FFF2-40B4-BE49-F238E27FC236}">
                  <a16:creationId xmlns:a16="http://schemas.microsoft.com/office/drawing/2014/main" id="{F9664578-4A02-4C56-ACC1-88CC0C9A6A96}"/>
                </a:ext>
              </a:extLst>
            </p:cNvPr>
            <p:cNvSpPr txBox="1"/>
            <p:nvPr/>
          </p:nvSpPr>
          <p:spPr>
            <a:xfrm>
              <a:off x="1769543" y="348662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0.4</a:t>
              </a:r>
            </a:p>
          </p:txBody>
        </p:sp>
        <p:sp>
          <p:nvSpPr>
            <p:cNvPr id="26" name="TextBox 23">
              <a:extLst>
                <a:ext uri="{FF2B5EF4-FFF2-40B4-BE49-F238E27FC236}">
                  <a16:creationId xmlns:a16="http://schemas.microsoft.com/office/drawing/2014/main" id="{B3772C66-DC01-4CE7-81B5-83751935FF87}"/>
                </a:ext>
              </a:extLst>
            </p:cNvPr>
            <p:cNvSpPr txBox="1"/>
            <p:nvPr/>
          </p:nvSpPr>
          <p:spPr>
            <a:xfrm>
              <a:off x="1769543" y="4056644"/>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0.2</a:t>
              </a:r>
            </a:p>
          </p:txBody>
        </p:sp>
        <p:sp>
          <p:nvSpPr>
            <p:cNvPr id="27" name="TextBox 24">
              <a:extLst>
                <a:ext uri="{FF2B5EF4-FFF2-40B4-BE49-F238E27FC236}">
                  <a16:creationId xmlns:a16="http://schemas.microsoft.com/office/drawing/2014/main" id="{1ED112DC-8400-4935-BB04-8B0303CB081A}"/>
                </a:ext>
              </a:extLst>
            </p:cNvPr>
            <p:cNvSpPr txBox="1"/>
            <p:nvPr/>
          </p:nvSpPr>
          <p:spPr>
            <a:xfrm>
              <a:off x="1946329" y="4671277"/>
              <a:ext cx="239292"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0</a:t>
              </a:r>
            </a:p>
          </p:txBody>
        </p:sp>
        <p:sp>
          <p:nvSpPr>
            <p:cNvPr id="28" name="Line 21">
              <a:extLst>
                <a:ext uri="{FF2B5EF4-FFF2-40B4-BE49-F238E27FC236}">
                  <a16:creationId xmlns:a16="http://schemas.microsoft.com/office/drawing/2014/main" id="{3B9EEBB0-14B1-4226-AF57-64012DF99C2D}"/>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A8AB1EA9-A364-4412-AE1B-A1B20C1D1B11}"/>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9C578B2A-7427-40C3-821A-1B92E8BA5569}"/>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674EF0C7-D28F-484C-85A0-21A62556C023}"/>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92DFE0AC-3141-44C4-A7A8-A0A2729CE71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2FAFA29-2001-40C6-9005-AE8EC163AC6E}"/>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CE23CBA-991F-4D13-8903-1A7BA92B2D8E}"/>
                </a:ext>
              </a:extLst>
            </p:cNvPr>
            <p:cNvGrpSpPr/>
            <p:nvPr/>
          </p:nvGrpSpPr>
          <p:grpSpPr>
            <a:xfrm>
              <a:off x="2238757" y="4901343"/>
              <a:ext cx="5832247" cy="335952"/>
              <a:chOff x="1691709" y="5374692"/>
              <a:chExt cx="4901560" cy="335952"/>
            </a:xfrm>
          </p:grpSpPr>
          <p:sp>
            <p:nvSpPr>
              <p:cNvPr id="61" name="TextBox 26">
                <a:extLst>
                  <a:ext uri="{FF2B5EF4-FFF2-40B4-BE49-F238E27FC236}">
                    <a16:creationId xmlns:a16="http://schemas.microsoft.com/office/drawing/2014/main" id="{6E993F3D-38C8-4E08-80F7-41F1831F742E}"/>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0</a:t>
                </a:r>
              </a:p>
            </p:txBody>
          </p:sp>
          <p:sp>
            <p:nvSpPr>
              <p:cNvPr id="62" name="TextBox 28">
                <a:extLst>
                  <a:ext uri="{FF2B5EF4-FFF2-40B4-BE49-F238E27FC236}">
                    <a16:creationId xmlns:a16="http://schemas.microsoft.com/office/drawing/2014/main" id="{89861CE0-2D31-476E-8919-72236B2E7408}"/>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1</a:t>
                </a:r>
              </a:p>
            </p:txBody>
          </p:sp>
          <p:sp>
            <p:nvSpPr>
              <p:cNvPr id="63" name="TextBox 30">
                <a:extLst>
                  <a:ext uri="{FF2B5EF4-FFF2-40B4-BE49-F238E27FC236}">
                    <a16:creationId xmlns:a16="http://schemas.microsoft.com/office/drawing/2014/main" id="{D0BEB468-3076-4C85-BE6B-EA8CC228C585}"/>
                  </a:ext>
                </a:extLst>
              </p:cNvPr>
              <p:cNvSpPr txBox="1"/>
              <p:nvPr/>
            </p:nvSpPr>
            <p:spPr>
              <a:xfrm>
                <a:off x="352378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2</a:t>
                </a:r>
              </a:p>
            </p:txBody>
          </p:sp>
          <p:sp>
            <p:nvSpPr>
              <p:cNvPr id="64" name="TextBox 32">
                <a:extLst>
                  <a:ext uri="{FF2B5EF4-FFF2-40B4-BE49-F238E27FC236}">
                    <a16:creationId xmlns:a16="http://schemas.microsoft.com/office/drawing/2014/main" id="{EDFB2042-B604-4F05-8F02-0EF0B24BA118}"/>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3</a:t>
                </a:r>
              </a:p>
            </p:txBody>
          </p:sp>
          <p:sp>
            <p:nvSpPr>
              <p:cNvPr id="65" name="TextBox 34">
                <a:extLst>
                  <a:ext uri="{FF2B5EF4-FFF2-40B4-BE49-F238E27FC236}">
                    <a16:creationId xmlns:a16="http://schemas.microsoft.com/office/drawing/2014/main" id="{08B9DBE6-9739-4A6C-9AC4-6DD34827E470}"/>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4</a:t>
                </a:r>
              </a:p>
            </p:txBody>
          </p:sp>
          <p:sp>
            <p:nvSpPr>
              <p:cNvPr id="66" name="TextBox 36">
                <a:extLst>
                  <a:ext uri="{FF2B5EF4-FFF2-40B4-BE49-F238E27FC236}">
                    <a16:creationId xmlns:a16="http://schemas.microsoft.com/office/drawing/2014/main" id="{07B42232-E2A6-4B51-91E7-4F12B0A1E76E}"/>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5</a:t>
                </a:r>
              </a:p>
            </p:txBody>
          </p:sp>
        </p:grpSp>
        <p:sp>
          <p:nvSpPr>
            <p:cNvPr id="35" name="TextBox 42">
              <a:extLst>
                <a:ext uri="{FF2B5EF4-FFF2-40B4-BE49-F238E27FC236}">
                  <a16:creationId xmlns:a16="http://schemas.microsoft.com/office/drawing/2014/main" id="{6167D4DE-570E-400B-9A13-4AF6EE6B0244}"/>
                </a:ext>
              </a:extLst>
            </p:cNvPr>
            <p:cNvSpPr txBox="1"/>
            <p:nvPr/>
          </p:nvSpPr>
          <p:spPr>
            <a:xfrm>
              <a:off x="333650" y="5181316"/>
              <a:ext cx="1839702" cy="443746"/>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面临风险的人数</a:t>
              </a:r>
            </a:p>
          </p:txBody>
        </p:sp>
        <p:grpSp>
          <p:nvGrpSpPr>
            <p:cNvPr id="36" name="Group 35">
              <a:extLst>
                <a:ext uri="{FF2B5EF4-FFF2-40B4-BE49-F238E27FC236}">
                  <a16:creationId xmlns:a16="http://schemas.microsoft.com/office/drawing/2014/main" id="{4386C024-293E-4274-90CE-00F17D860C4F}"/>
                </a:ext>
              </a:extLst>
            </p:cNvPr>
            <p:cNvGrpSpPr/>
            <p:nvPr/>
          </p:nvGrpSpPr>
          <p:grpSpPr>
            <a:xfrm>
              <a:off x="1443019" y="5592568"/>
              <a:ext cx="6760345" cy="335953"/>
              <a:chOff x="1022951" y="6151642"/>
              <a:chExt cx="5681558" cy="335953"/>
            </a:xfrm>
          </p:grpSpPr>
          <p:sp>
            <p:nvSpPr>
              <p:cNvPr id="54" name="TextBox 46">
                <a:extLst>
                  <a:ext uri="{FF2B5EF4-FFF2-40B4-BE49-F238E27FC236}">
                    <a16:creationId xmlns:a16="http://schemas.microsoft.com/office/drawing/2014/main" id="{AAA3B063-8968-4FD4-972B-46FE008D751F}"/>
                  </a:ext>
                </a:extLst>
              </p:cNvPr>
              <p:cNvSpPr txBox="1"/>
              <p:nvPr/>
            </p:nvSpPr>
            <p:spPr>
              <a:xfrm>
                <a:off x="158799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450</a:t>
                </a:r>
              </a:p>
            </p:txBody>
          </p:sp>
          <p:sp>
            <p:nvSpPr>
              <p:cNvPr id="55" name="TextBox 47">
                <a:extLst>
                  <a:ext uri="{FF2B5EF4-FFF2-40B4-BE49-F238E27FC236}">
                    <a16:creationId xmlns:a16="http://schemas.microsoft.com/office/drawing/2014/main" id="{23B85174-B273-49A3-B902-53FC0B0ED122}"/>
                  </a:ext>
                </a:extLst>
              </p:cNvPr>
              <p:cNvSpPr txBox="1"/>
              <p:nvPr/>
            </p:nvSpPr>
            <p:spPr>
              <a:xfrm>
                <a:off x="25017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390</a:t>
                </a:r>
              </a:p>
            </p:txBody>
          </p:sp>
          <p:sp>
            <p:nvSpPr>
              <p:cNvPr id="56" name="TextBox 48">
                <a:extLst>
                  <a:ext uri="{FF2B5EF4-FFF2-40B4-BE49-F238E27FC236}">
                    <a16:creationId xmlns:a16="http://schemas.microsoft.com/office/drawing/2014/main" id="{200709C2-C0CD-421B-BF8F-97B097289895}"/>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343</a:t>
                </a:r>
              </a:p>
            </p:txBody>
          </p:sp>
          <p:sp>
            <p:nvSpPr>
              <p:cNvPr id="57" name="TextBox 49">
                <a:extLst>
                  <a:ext uri="{FF2B5EF4-FFF2-40B4-BE49-F238E27FC236}">
                    <a16:creationId xmlns:a16="http://schemas.microsoft.com/office/drawing/2014/main" id="{710B5491-9977-4488-A59F-4B291C826242}"/>
                  </a:ext>
                </a:extLst>
              </p:cNvPr>
              <p:cNvSpPr txBox="1"/>
              <p:nvPr/>
            </p:nvSpPr>
            <p:spPr>
              <a:xfrm>
                <a:off x="4416284"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311</a:t>
                </a:r>
              </a:p>
            </p:txBody>
          </p:sp>
          <p:sp>
            <p:nvSpPr>
              <p:cNvPr id="58" name="TextBox 50">
                <a:extLst>
                  <a:ext uri="{FF2B5EF4-FFF2-40B4-BE49-F238E27FC236}">
                    <a16:creationId xmlns:a16="http://schemas.microsoft.com/office/drawing/2014/main" id="{80771DC0-355B-46FF-B052-665B09F68805}"/>
                  </a:ext>
                </a:extLst>
              </p:cNvPr>
              <p:cNvSpPr txBox="1"/>
              <p:nvPr/>
            </p:nvSpPr>
            <p:spPr>
              <a:xfrm>
                <a:off x="534197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156</a:t>
                </a:r>
              </a:p>
            </p:txBody>
          </p:sp>
          <p:sp>
            <p:nvSpPr>
              <p:cNvPr id="59" name="TextBox 51">
                <a:extLst>
                  <a:ext uri="{FF2B5EF4-FFF2-40B4-BE49-F238E27FC236}">
                    <a16:creationId xmlns:a16="http://schemas.microsoft.com/office/drawing/2014/main" id="{0A7D2CD0-7A32-4E52-8DD3-B1F5ECBD5CA0}"/>
                  </a:ext>
                </a:extLst>
              </p:cNvPr>
              <p:cNvSpPr txBox="1"/>
              <p:nvPr/>
            </p:nvSpPr>
            <p:spPr>
              <a:xfrm>
                <a:off x="630534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130</a:t>
                </a:r>
              </a:p>
            </p:txBody>
          </p:sp>
          <p:sp>
            <p:nvSpPr>
              <p:cNvPr id="60" name="TextBox 54">
                <a:extLst>
                  <a:ext uri="{FF2B5EF4-FFF2-40B4-BE49-F238E27FC236}">
                    <a16:creationId xmlns:a16="http://schemas.microsoft.com/office/drawing/2014/main" id="{210F7B71-F6F6-4E0D-B984-ADAF27C28241}"/>
                  </a:ext>
                </a:extLst>
              </p:cNvPr>
              <p:cNvSpPr txBox="1"/>
              <p:nvPr/>
            </p:nvSpPr>
            <p:spPr>
              <a:xfrm>
                <a:off x="1022951" y="6151642"/>
                <a:ext cx="462186"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dirty="0">
                    <a:ln>
                      <a:noFill/>
                    </a:ln>
                    <a:solidFill>
                      <a:srgbClr val="B2C0D8"/>
                    </a:solidFill>
                    <a:uLnTx/>
                    <a:uFillTx/>
                    <a:latin typeface="Arial"/>
                    <a:ea typeface="SimSun"/>
                    <a:cs typeface="Arial"/>
                  </a:rPr>
                  <a:t>标准</a:t>
                </a:r>
              </a:p>
            </p:txBody>
          </p:sp>
        </p:grpSp>
        <p:grpSp>
          <p:nvGrpSpPr>
            <p:cNvPr id="37" name="Group 36">
              <a:extLst>
                <a:ext uri="{FF2B5EF4-FFF2-40B4-BE49-F238E27FC236}">
                  <a16:creationId xmlns:a16="http://schemas.microsoft.com/office/drawing/2014/main" id="{C7439986-80EF-4C2C-BCA1-790815B3F9A0}"/>
                </a:ext>
              </a:extLst>
            </p:cNvPr>
            <p:cNvGrpSpPr/>
            <p:nvPr/>
          </p:nvGrpSpPr>
          <p:grpSpPr>
            <a:xfrm>
              <a:off x="1462622" y="5867606"/>
              <a:ext cx="6734040" cy="335953"/>
              <a:chOff x="1039426" y="6151641"/>
              <a:chExt cx="5659451" cy="335953"/>
            </a:xfrm>
          </p:grpSpPr>
          <p:sp>
            <p:nvSpPr>
              <p:cNvPr id="47" name="TextBox 57">
                <a:extLst>
                  <a:ext uri="{FF2B5EF4-FFF2-40B4-BE49-F238E27FC236}">
                    <a16:creationId xmlns:a16="http://schemas.microsoft.com/office/drawing/2014/main" id="{1CF8219E-5E0F-455A-83E1-B56DDA5BDEB0}"/>
                  </a:ext>
                </a:extLst>
              </p:cNvPr>
              <p:cNvSpPr txBox="1"/>
              <p:nvPr/>
            </p:nvSpPr>
            <p:spPr>
              <a:xfrm>
                <a:off x="1582360"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462</a:t>
                </a:r>
              </a:p>
            </p:txBody>
          </p:sp>
          <p:sp>
            <p:nvSpPr>
              <p:cNvPr id="48" name="TextBox 58">
                <a:extLst>
                  <a:ext uri="{FF2B5EF4-FFF2-40B4-BE49-F238E27FC236}">
                    <a16:creationId xmlns:a16="http://schemas.microsoft.com/office/drawing/2014/main" id="{DA0F61EF-5035-4924-B006-2832119AA8A6}"/>
                  </a:ext>
                </a:extLst>
              </p:cNvPr>
              <p:cNvSpPr txBox="1"/>
              <p:nvPr/>
            </p:nvSpPr>
            <p:spPr>
              <a:xfrm>
                <a:off x="250175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414</a:t>
                </a:r>
              </a:p>
            </p:txBody>
          </p:sp>
          <p:sp>
            <p:nvSpPr>
              <p:cNvPr id="49" name="TextBox 59">
                <a:extLst>
                  <a:ext uri="{FF2B5EF4-FFF2-40B4-BE49-F238E27FC236}">
                    <a16:creationId xmlns:a16="http://schemas.microsoft.com/office/drawing/2014/main" id="{587ED9E9-1ECD-4BF5-94ED-A3DF00B059D2}"/>
                  </a:ext>
                </a:extLst>
              </p:cNvPr>
              <p:cNvSpPr txBox="1"/>
              <p:nvPr/>
            </p:nvSpPr>
            <p:spPr>
              <a:xfrm>
                <a:off x="344017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372</a:t>
                </a:r>
              </a:p>
            </p:txBody>
          </p:sp>
          <p:sp>
            <p:nvSpPr>
              <p:cNvPr id="50" name="TextBox 60">
                <a:extLst>
                  <a:ext uri="{FF2B5EF4-FFF2-40B4-BE49-F238E27FC236}">
                    <a16:creationId xmlns:a16="http://schemas.microsoft.com/office/drawing/2014/main" id="{61870517-5157-4E01-911D-982D93DB0745}"/>
                  </a:ext>
                </a:extLst>
              </p:cNvPr>
              <p:cNvSpPr txBox="1"/>
              <p:nvPr/>
            </p:nvSpPr>
            <p:spPr>
              <a:xfrm>
                <a:off x="441065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348</a:t>
                </a:r>
              </a:p>
            </p:txBody>
          </p:sp>
          <p:sp>
            <p:nvSpPr>
              <p:cNvPr id="51" name="TextBox 61">
                <a:extLst>
                  <a:ext uri="{FF2B5EF4-FFF2-40B4-BE49-F238E27FC236}">
                    <a16:creationId xmlns:a16="http://schemas.microsoft.com/office/drawing/2014/main" id="{68312B84-9438-4BB9-BF9A-F71C94DF2BA8}"/>
                  </a:ext>
                </a:extLst>
              </p:cNvPr>
              <p:cNvSpPr txBox="1"/>
              <p:nvPr/>
            </p:nvSpPr>
            <p:spPr>
              <a:xfrm>
                <a:off x="534197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178</a:t>
                </a:r>
              </a:p>
            </p:txBody>
          </p:sp>
          <p:sp>
            <p:nvSpPr>
              <p:cNvPr id="52" name="TextBox 62">
                <a:extLst>
                  <a:ext uri="{FF2B5EF4-FFF2-40B4-BE49-F238E27FC236}">
                    <a16:creationId xmlns:a16="http://schemas.microsoft.com/office/drawing/2014/main" id="{09988AE8-FCA1-4EDD-8611-6AF6A5A0A1BE}"/>
                  </a:ext>
                </a:extLst>
              </p:cNvPr>
              <p:cNvSpPr txBox="1"/>
              <p:nvPr/>
            </p:nvSpPr>
            <p:spPr>
              <a:xfrm>
                <a:off x="629970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144</a:t>
                </a:r>
              </a:p>
            </p:txBody>
          </p:sp>
          <p:sp>
            <p:nvSpPr>
              <p:cNvPr id="53" name="TextBox 65">
                <a:extLst>
                  <a:ext uri="{FF2B5EF4-FFF2-40B4-BE49-F238E27FC236}">
                    <a16:creationId xmlns:a16="http://schemas.microsoft.com/office/drawing/2014/main" id="{A2E87046-720C-467E-84DA-9C5ACF801C00}"/>
                  </a:ext>
                </a:extLst>
              </p:cNvPr>
              <p:cNvSpPr txBox="1"/>
              <p:nvPr/>
            </p:nvSpPr>
            <p:spPr>
              <a:xfrm>
                <a:off x="1039426" y="6151642"/>
                <a:ext cx="462186"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实验</a:t>
                </a:r>
              </a:p>
            </p:txBody>
          </p:sp>
        </p:grpSp>
        <p:sp>
          <p:nvSpPr>
            <p:cNvPr id="38" name="TextBox 37">
              <a:extLst>
                <a:ext uri="{FF2B5EF4-FFF2-40B4-BE49-F238E27FC236}">
                  <a16:creationId xmlns:a16="http://schemas.microsoft.com/office/drawing/2014/main" id="{7418A395-8B2F-4DBB-AB53-D6C0D518DAF6}"/>
                </a:ext>
              </a:extLst>
            </p:cNvPr>
            <p:cNvSpPr txBox="1"/>
            <p:nvPr/>
          </p:nvSpPr>
          <p:spPr>
            <a:xfrm>
              <a:off x="2618627" y="1888948"/>
              <a:ext cx="2935641" cy="59321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charset="0"/>
                </a:rPr>
                <a:t>HR 0.69（95% CI 为 0.54，0.90）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charset="0"/>
                </a:rPr>
                <a:t>p=0.005</a:t>
              </a:r>
            </a:p>
          </p:txBody>
        </p:sp>
        <p:cxnSp>
          <p:nvCxnSpPr>
            <p:cNvPr id="39" name="Straight Connector 38">
              <a:extLst>
                <a:ext uri="{FF2B5EF4-FFF2-40B4-BE49-F238E27FC236}">
                  <a16:creationId xmlns:a16="http://schemas.microsoft.com/office/drawing/2014/main" id="{CB648ABE-5F92-4449-AA6D-41FF7197F02C}"/>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41" name="Freeform: Shape 40">
              <a:extLst>
                <a:ext uri="{FF2B5EF4-FFF2-40B4-BE49-F238E27FC236}">
                  <a16:creationId xmlns:a16="http://schemas.microsoft.com/office/drawing/2014/main" id="{EF5EEED0-2E79-48D4-8647-20334D87EA4D}"/>
                </a:ext>
              </a:extLst>
            </p:cNvPr>
            <p:cNvSpPr/>
            <p:nvPr/>
          </p:nvSpPr>
          <p:spPr>
            <a:xfrm>
              <a:off x="2342640" y="4157975"/>
              <a:ext cx="5633061" cy="671822"/>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42" name="Freeform: Shape 41">
              <a:extLst>
                <a:ext uri="{FF2B5EF4-FFF2-40B4-BE49-F238E27FC236}">
                  <a16:creationId xmlns:a16="http://schemas.microsoft.com/office/drawing/2014/main" id="{BF7DD216-4B8C-4AA6-80AF-6186741CD31C}"/>
                </a:ext>
              </a:extLst>
            </p:cNvPr>
            <p:cNvSpPr/>
            <p:nvPr/>
          </p:nvSpPr>
          <p:spPr>
            <a:xfrm>
              <a:off x="2362853" y="3901534"/>
              <a:ext cx="5620708" cy="921721"/>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43" name="TextBox 42">
              <a:extLst>
                <a:ext uri="{FF2B5EF4-FFF2-40B4-BE49-F238E27FC236}">
                  <a16:creationId xmlns:a16="http://schemas.microsoft.com/office/drawing/2014/main" id="{9DD9C21E-7D0E-4CAD-B6A2-2D2ABEED26F7}"/>
                </a:ext>
              </a:extLst>
            </p:cNvPr>
            <p:cNvSpPr txBox="1"/>
            <p:nvPr/>
          </p:nvSpPr>
          <p:spPr>
            <a:xfrm>
              <a:off x="5964618" y="3401960"/>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charset="0"/>
                </a:rPr>
                <a:t>标准</a:t>
              </a:r>
            </a:p>
          </p:txBody>
        </p:sp>
        <p:sp>
          <p:nvSpPr>
            <p:cNvPr id="44" name="TextBox 43">
              <a:extLst>
                <a:ext uri="{FF2B5EF4-FFF2-40B4-BE49-F238E27FC236}">
                  <a16:creationId xmlns:a16="http://schemas.microsoft.com/office/drawing/2014/main" id="{3C9878C3-02EB-473D-B825-87B4F0829322}"/>
                </a:ext>
              </a:extLst>
            </p:cNvPr>
            <p:cNvSpPr txBox="1"/>
            <p:nvPr/>
          </p:nvSpPr>
          <p:spPr>
            <a:xfrm>
              <a:off x="4878358" y="3629876"/>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charset="0"/>
                </a:rPr>
                <a:t>26.8%</a:t>
              </a:r>
            </a:p>
          </p:txBody>
        </p:sp>
        <p:sp>
          <p:nvSpPr>
            <p:cNvPr id="45" name="TextBox 44">
              <a:extLst>
                <a:ext uri="{FF2B5EF4-FFF2-40B4-BE49-F238E27FC236}">
                  <a16:creationId xmlns:a16="http://schemas.microsoft.com/office/drawing/2014/main" id="{C7AC59D9-3ACD-4305-8BC9-334BE089EF4F}"/>
                </a:ext>
              </a:extLst>
            </p:cNvPr>
            <p:cNvSpPr txBox="1"/>
            <p:nvPr/>
          </p:nvSpPr>
          <p:spPr>
            <a:xfrm>
              <a:off x="4878358" y="4351610"/>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charset="0"/>
                </a:rPr>
                <a:t>20.0%</a:t>
              </a:r>
            </a:p>
          </p:txBody>
        </p:sp>
        <p:sp>
          <p:nvSpPr>
            <p:cNvPr id="46" name="TextBox 45">
              <a:extLst>
                <a:ext uri="{FF2B5EF4-FFF2-40B4-BE49-F238E27FC236}">
                  <a16:creationId xmlns:a16="http://schemas.microsoft.com/office/drawing/2014/main" id="{E94CF0CC-561D-4EF1-B6F6-1DA8AA04C430}"/>
                </a:ext>
              </a:extLst>
            </p:cNvPr>
            <p:cNvSpPr txBox="1"/>
            <p:nvPr/>
          </p:nvSpPr>
          <p:spPr>
            <a:xfrm>
              <a:off x="6096903" y="4191835"/>
              <a:ext cx="1553786"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charset="0"/>
                </a:rPr>
                <a:t>实验</a:t>
              </a:r>
            </a:p>
          </p:txBody>
        </p:sp>
      </p:grpSp>
      <p:grpSp>
        <p:nvGrpSpPr>
          <p:cNvPr id="2049" name="Group 2048">
            <a:extLst>
              <a:ext uri="{FF2B5EF4-FFF2-40B4-BE49-F238E27FC236}">
                <a16:creationId xmlns:a16="http://schemas.microsoft.com/office/drawing/2014/main" id="{33BC4DC9-593A-47B4-BF96-4E3DA0D615BA}"/>
              </a:ext>
            </a:extLst>
          </p:cNvPr>
          <p:cNvGrpSpPr/>
          <p:nvPr/>
        </p:nvGrpSpPr>
        <p:grpSpPr>
          <a:xfrm>
            <a:off x="4599602" y="2326153"/>
            <a:ext cx="4260231" cy="2999134"/>
            <a:chOff x="4720905" y="2199411"/>
            <a:chExt cx="4260231" cy="2999134"/>
          </a:xfrm>
        </p:grpSpPr>
        <p:grpSp>
          <p:nvGrpSpPr>
            <p:cNvPr id="67" name="Group 66">
              <a:extLst>
                <a:ext uri="{FF2B5EF4-FFF2-40B4-BE49-F238E27FC236}">
                  <a16:creationId xmlns:a16="http://schemas.microsoft.com/office/drawing/2014/main" id="{A4D37EF4-5D2B-4A88-A353-D9D182E732EE}"/>
                </a:ext>
              </a:extLst>
            </p:cNvPr>
            <p:cNvGrpSpPr/>
            <p:nvPr/>
          </p:nvGrpSpPr>
          <p:grpSpPr>
            <a:xfrm>
              <a:off x="4720905" y="2199411"/>
              <a:ext cx="4260231" cy="2999134"/>
              <a:chOff x="1086116" y="1756927"/>
              <a:chExt cx="7117254" cy="4446633"/>
            </a:xfrm>
          </p:grpSpPr>
          <p:sp>
            <p:nvSpPr>
              <p:cNvPr id="68" name="TextBox 19">
                <a:extLst>
                  <a:ext uri="{FF2B5EF4-FFF2-40B4-BE49-F238E27FC236}">
                    <a16:creationId xmlns:a16="http://schemas.microsoft.com/office/drawing/2014/main" id="{4551B149-BD01-48A5-B515-ACDE7A4BB42B}"/>
                  </a:ext>
                </a:extLst>
              </p:cNvPr>
              <p:cNvSpPr txBox="1"/>
              <p:nvPr/>
            </p:nvSpPr>
            <p:spPr>
              <a:xfrm>
                <a:off x="1769543" y="175692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1.0</a:t>
                </a:r>
              </a:p>
            </p:txBody>
          </p:sp>
          <p:sp>
            <p:nvSpPr>
              <p:cNvPr id="69" name="TextBox 10">
                <a:extLst>
                  <a:ext uri="{FF2B5EF4-FFF2-40B4-BE49-F238E27FC236}">
                    <a16:creationId xmlns:a16="http://schemas.microsoft.com/office/drawing/2014/main" id="{7259A4B9-3DFF-46DD-91EC-68CB41A9E378}"/>
                  </a:ext>
                </a:extLst>
              </p:cNvPr>
              <p:cNvSpPr txBox="1"/>
              <p:nvPr/>
            </p:nvSpPr>
            <p:spPr>
              <a:xfrm>
                <a:off x="3921395" y="5053892"/>
                <a:ext cx="2754903"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自随机分组以来的年数</a:t>
                </a:r>
              </a:p>
            </p:txBody>
          </p:sp>
          <p:sp>
            <p:nvSpPr>
              <p:cNvPr id="70" name="Freeform 21">
                <a:extLst>
                  <a:ext uri="{FF2B5EF4-FFF2-40B4-BE49-F238E27FC236}">
                    <a16:creationId xmlns:a16="http://schemas.microsoft.com/office/drawing/2014/main" id="{CE13EFF8-EA88-4B88-B282-3A83D9AD743B}"/>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1" name="Line 6">
                <a:extLst>
                  <a:ext uri="{FF2B5EF4-FFF2-40B4-BE49-F238E27FC236}">
                    <a16:creationId xmlns:a16="http://schemas.microsoft.com/office/drawing/2014/main" id="{4DF597ED-CB3A-4ACE-9899-C7CEF9FF7ECC}"/>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2" name="Line 7">
                <a:extLst>
                  <a:ext uri="{FF2B5EF4-FFF2-40B4-BE49-F238E27FC236}">
                    <a16:creationId xmlns:a16="http://schemas.microsoft.com/office/drawing/2014/main" id="{1BA8E5A1-E0C7-4291-959C-7E0B6DE504E9}"/>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3" name="Line 8">
                <a:extLst>
                  <a:ext uri="{FF2B5EF4-FFF2-40B4-BE49-F238E27FC236}">
                    <a16:creationId xmlns:a16="http://schemas.microsoft.com/office/drawing/2014/main" id="{53542475-8E98-4E0B-945F-ADD0CCCDCCF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4" name="Line 9">
                <a:extLst>
                  <a:ext uri="{FF2B5EF4-FFF2-40B4-BE49-F238E27FC236}">
                    <a16:creationId xmlns:a16="http://schemas.microsoft.com/office/drawing/2014/main" id="{61FBDBA5-AE6F-4EC7-B03C-07FC18459481}"/>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5" name="Line 10">
                <a:extLst>
                  <a:ext uri="{FF2B5EF4-FFF2-40B4-BE49-F238E27FC236}">
                    <a16:creationId xmlns:a16="http://schemas.microsoft.com/office/drawing/2014/main" id="{9C992335-7A37-49FF-8D8C-D07C7E3192FC}"/>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6" name="Line 11">
                <a:extLst>
                  <a:ext uri="{FF2B5EF4-FFF2-40B4-BE49-F238E27FC236}">
                    <a16:creationId xmlns:a16="http://schemas.microsoft.com/office/drawing/2014/main" id="{781A1C11-E7EA-48CA-AF72-2F32CFFBEB4B}"/>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7" name="TextBox 18">
                <a:extLst>
                  <a:ext uri="{FF2B5EF4-FFF2-40B4-BE49-F238E27FC236}">
                    <a16:creationId xmlns:a16="http://schemas.microsoft.com/office/drawing/2014/main" id="{3F0E9C07-8D18-4527-9D95-DAB5C5E2AB6C}"/>
                  </a:ext>
                </a:extLst>
              </p:cNvPr>
              <p:cNvSpPr txBox="1"/>
              <p:nvPr/>
            </p:nvSpPr>
            <p:spPr>
              <a:xfrm rot="16200000">
                <a:off x="549016" y="3170586"/>
                <a:ext cx="1971105" cy="37854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累计概率</a:t>
                </a:r>
              </a:p>
            </p:txBody>
          </p:sp>
          <p:sp>
            <p:nvSpPr>
              <p:cNvPr id="78" name="TextBox 20">
                <a:extLst>
                  <a:ext uri="{FF2B5EF4-FFF2-40B4-BE49-F238E27FC236}">
                    <a16:creationId xmlns:a16="http://schemas.microsoft.com/office/drawing/2014/main" id="{56B60748-5655-4B85-8043-6423839D356C}"/>
                  </a:ext>
                </a:extLst>
              </p:cNvPr>
              <p:cNvSpPr txBox="1"/>
              <p:nvPr/>
            </p:nvSpPr>
            <p:spPr>
              <a:xfrm>
                <a:off x="1769543" y="234050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0.8</a:t>
                </a:r>
              </a:p>
            </p:txBody>
          </p:sp>
          <p:sp>
            <p:nvSpPr>
              <p:cNvPr id="79" name="TextBox 21">
                <a:extLst>
                  <a:ext uri="{FF2B5EF4-FFF2-40B4-BE49-F238E27FC236}">
                    <a16:creationId xmlns:a16="http://schemas.microsoft.com/office/drawing/2014/main" id="{98FDE169-6541-42CE-9A5A-D098D3556773}"/>
                  </a:ext>
                </a:extLst>
              </p:cNvPr>
              <p:cNvSpPr txBox="1"/>
              <p:nvPr/>
            </p:nvSpPr>
            <p:spPr>
              <a:xfrm>
                <a:off x="1769543" y="290444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0.6</a:t>
                </a:r>
              </a:p>
            </p:txBody>
          </p:sp>
          <p:sp>
            <p:nvSpPr>
              <p:cNvPr id="80" name="TextBox 22">
                <a:extLst>
                  <a:ext uri="{FF2B5EF4-FFF2-40B4-BE49-F238E27FC236}">
                    <a16:creationId xmlns:a16="http://schemas.microsoft.com/office/drawing/2014/main" id="{B380ED96-C421-4DAB-8DB4-233F123DFFDD}"/>
                  </a:ext>
                </a:extLst>
              </p:cNvPr>
              <p:cNvSpPr txBox="1"/>
              <p:nvPr/>
            </p:nvSpPr>
            <p:spPr>
              <a:xfrm>
                <a:off x="1769543" y="348662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0.4</a:t>
                </a:r>
              </a:p>
            </p:txBody>
          </p:sp>
          <p:sp>
            <p:nvSpPr>
              <p:cNvPr id="81" name="TextBox 23">
                <a:extLst>
                  <a:ext uri="{FF2B5EF4-FFF2-40B4-BE49-F238E27FC236}">
                    <a16:creationId xmlns:a16="http://schemas.microsoft.com/office/drawing/2014/main" id="{D01EEA6A-5329-4300-81DB-8CF1366CE654}"/>
                  </a:ext>
                </a:extLst>
              </p:cNvPr>
              <p:cNvSpPr txBox="1"/>
              <p:nvPr/>
            </p:nvSpPr>
            <p:spPr>
              <a:xfrm>
                <a:off x="1769543" y="405664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363636"/>
                    </a:solidFill>
                    <a:uLnTx/>
                    <a:uFillTx/>
                    <a:latin typeface="Arial"/>
                    <a:ea typeface="SimSun"/>
                    <a:cs typeface="Arial"/>
                  </a:rPr>
                  <a:t>0.2</a:t>
                </a:r>
              </a:p>
            </p:txBody>
          </p:sp>
          <p:sp>
            <p:nvSpPr>
              <p:cNvPr id="82" name="TextBox 24">
                <a:extLst>
                  <a:ext uri="{FF2B5EF4-FFF2-40B4-BE49-F238E27FC236}">
                    <a16:creationId xmlns:a16="http://schemas.microsoft.com/office/drawing/2014/main" id="{9EC86762-F05D-4221-835A-478FA549502D}"/>
                  </a:ext>
                </a:extLst>
              </p:cNvPr>
              <p:cNvSpPr txBox="1"/>
              <p:nvPr/>
            </p:nvSpPr>
            <p:spPr>
              <a:xfrm>
                <a:off x="1946330" y="4671278"/>
                <a:ext cx="239292"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0</a:t>
                </a:r>
              </a:p>
            </p:txBody>
          </p:sp>
          <p:sp>
            <p:nvSpPr>
              <p:cNvPr id="83" name="Line 21">
                <a:extLst>
                  <a:ext uri="{FF2B5EF4-FFF2-40B4-BE49-F238E27FC236}">
                    <a16:creationId xmlns:a16="http://schemas.microsoft.com/office/drawing/2014/main" id="{4D5D8BD9-A777-4C69-AD6C-F0AAEE509FA2}"/>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AD4D0DE7-3C4C-44C1-94DA-EBEB7479FA65}"/>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B4DAFC5D-7E86-4A01-9350-849985889FD7}"/>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6" name="Line 19">
                <a:extLst>
                  <a:ext uri="{FF2B5EF4-FFF2-40B4-BE49-F238E27FC236}">
                    <a16:creationId xmlns:a16="http://schemas.microsoft.com/office/drawing/2014/main" id="{5CD8A4C8-F641-4D14-9051-0F295B4CC288}"/>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7" name="Line 21">
                <a:extLst>
                  <a:ext uri="{FF2B5EF4-FFF2-40B4-BE49-F238E27FC236}">
                    <a16:creationId xmlns:a16="http://schemas.microsoft.com/office/drawing/2014/main" id="{2DD38A96-D0B8-402A-8071-B0CE560248E2}"/>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8" name="Line 19">
                <a:extLst>
                  <a:ext uri="{FF2B5EF4-FFF2-40B4-BE49-F238E27FC236}">
                    <a16:creationId xmlns:a16="http://schemas.microsoft.com/office/drawing/2014/main" id="{3064E2C7-59F0-4C7B-ADB7-3285C0B9E706}"/>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89" name="Group 88">
                <a:extLst>
                  <a:ext uri="{FF2B5EF4-FFF2-40B4-BE49-F238E27FC236}">
                    <a16:creationId xmlns:a16="http://schemas.microsoft.com/office/drawing/2014/main" id="{7013948A-C063-42EC-837E-8AC9CB8E90B0}"/>
                  </a:ext>
                </a:extLst>
              </p:cNvPr>
              <p:cNvGrpSpPr/>
              <p:nvPr/>
            </p:nvGrpSpPr>
            <p:grpSpPr>
              <a:xfrm>
                <a:off x="2238757" y="4901343"/>
                <a:ext cx="5832247" cy="335952"/>
                <a:chOff x="1691709" y="5374692"/>
                <a:chExt cx="4901560" cy="335952"/>
              </a:xfrm>
            </p:grpSpPr>
            <p:sp>
              <p:nvSpPr>
                <p:cNvPr id="115" name="TextBox 26">
                  <a:extLst>
                    <a:ext uri="{FF2B5EF4-FFF2-40B4-BE49-F238E27FC236}">
                      <a16:creationId xmlns:a16="http://schemas.microsoft.com/office/drawing/2014/main" id="{94DB7597-60B1-4431-9399-03DED0FAC6C5}"/>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0</a:t>
                  </a:r>
                </a:p>
              </p:txBody>
            </p:sp>
            <p:sp>
              <p:nvSpPr>
                <p:cNvPr id="116" name="TextBox 28">
                  <a:extLst>
                    <a:ext uri="{FF2B5EF4-FFF2-40B4-BE49-F238E27FC236}">
                      <a16:creationId xmlns:a16="http://schemas.microsoft.com/office/drawing/2014/main" id="{742CA7E9-ABFE-495B-8D1F-BC2C99A5F810}"/>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1</a:t>
                  </a:r>
                </a:p>
              </p:txBody>
            </p:sp>
            <p:sp>
              <p:nvSpPr>
                <p:cNvPr id="117" name="TextBox 30">
                  <a:extLst>
                    <a:ext uri="{FF2B5EF4-FFF2-40B4-BE49-F238E27FC236}">
                      <a16:creationId xmlns:a16="http://schemas.microsoft.com/office/drawing/2014/main" id="{A3F59C6E-D98D-4D6E-BA6B-B409D729B049}"/>
                    </a:ext>
                  </a:extLst>
                </p:cNvPr>
                <p:cNvSpPr txBox="1"/>
                <p:nvPr/>
              </p:nvSpPr>
              <p:spPr>
                <a:xfrm>
                  <a:off x="3523790"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2</a:t>
                  </a:r>
                </a:p>
              </p:txBody>
            </p:sp>
            <p:sp>
              <p:nvSpPr>
                <p:cNvPr id="118" name="TextBox 32">
                  <a:extLst>
                    <a:ext uri="{FF2B5EF4-FFF2-40B4-BE49-F238E27FC236}">
                      <a16:creationId xmlns:a16="http://schemas.microsoft.com/office/drawing/2014/main" id="{53784E39-CABC-4618-8D3B-D0792E8C3910}"/>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3</a:t>
                  </a:r>
                </a:p>
              </p:txBody>
            </p:sp>
            <p:sp>
              <p:nvSpPr>
                <p:cNvPr id="119" name="TextBox 34">
                  <a:extLst>
                    <a:ext uri="{FF2B5EF4-FFF2-40B4-BE49-F238E27FC236}">
                      <a16:creationId xmlns:a16="http://schemas.microsoft.com/office/drawing/2014/main" id="{9653FCAF-B9CD-4721-92C9-59D7A0027EA7}"/>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4</a:t>
                  </a:r>
                </a:p>
              </p:txBody>
            </p:sp>
            <p:sp>
              <p:nvSpPr>
                <p:cNvPr id="120" name="TextBox 36">
                  <a:extLst>
                    <a:ext uri="{FF2B5EF4-FFF2-40B4-BE49-F238E27FC236}">
                      <a16:creationId xmlns:a16="http://schemas.microsoft.com/office/drawing/2014/main" id="{5CE0EC13-F860-498D-BD71-55CB97D77BB2}"/>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a:rPr>
                    <a:t>5</a:t>
                  </a:r>
                </a:p>
              </p:txBody>
            </p:sp>
          </p:grpSp>
          <p:sp>
            <p:nvSpPr>
              <p:cNvPr id="90" name="TextBox 42">
                <a:extLst>
                  <a:ext uri="{FF2B5EF4-FFF2-40B4-BE49-F238E27FC236}">
                    <a16:creationId xmlns:a16="http://schemas.microsoft.com/office/drawing/2014/main" id="{0B409400-9F0D-46EE-9905-99931CD52CEA}"/>
                  </a:ext>
                </a:extLst>
              </p:cNvPr>
              <p:cNvSpPr txBox="1"/>
              <p:nvPr/>
            </p:nvSpPr>
            <p:spPr>
              <a:xfrm>
                <a:off x="1086116" y="5128187"/>
                <a:ext cx="1870425" cy="443746"/>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dirty="0">
                    <a:ln>
                      <a:noFill/>
                    </a:ln>
                    <a:solidFill>
                      <a:srgbClr val="4D4D4D"/>
                    </a:solidFill>
                    <a:uLnTx/>
                    <a:uFillTx/>
                    <a:latin typeface="Arial"/>
                    <a:ea typeface="SimSun"/>
                    <a:cs typeface="Arial"/>
                  </a:rPr>
                  <a:t>面临风险的人数</a:t>
                </a:r>
              </a:p>
            </p:txBody>
          </p:sp>
          <p:grpSp>
            <p:nvGrpSpPr>
              <p:cNvPr id="91" name="Group 90">
                <a:extLst>
                  <a:ext uri="{FF2B5EF4-FFF2-40B4-BE49-F238E27FC236}">
                    <a16:creationId xmlns:a16="http://schemas.microsoft.com/office/drawing/2014/main" id="{E45E79CB-D48B-447D-88A9-AF970DF76BF1}"/>
                  </a:ext>
                </a:extLst>
              </p:cNvPr>
              <p:cNvGrpSpPr/>
              <p:nvPr/>
            </p:nvGrpSpPr>
            <p:grpSpPr>
              <a:xfrm>
                <a:off x="2115350" y="5592568"/>
                <a:ext cx="6088020" cy="335953"/>
                <a:chOff x="1587992" y="6151642"/>
                <a:chExt cx="5116518" cy="335953"/>
              </a:xfrm>
            </p:grpSpPr>
            <p:sp>
              <p:nvSpPr>
                <p:cNvPr id="108" name="TextBox 46">
                  <a:extLst>
                    <a:ext uri="{FF2B5EF4-FFF2-40B4-BE49-F238E27FC236}">
                      <a16:creationId xmlns:a16="http://schemas.microsoft.com/office/drawing/2014/main" id="{BF76C9B4-FA32-43B3-8140-F9228EAB1988}"/>
                    </a:ext>
                  </a:extLst>
                </p:cNvPr>
                <p:cNvSpPr txBox="1"/>
                <p:nvPr/>
              </p:nvSpPr>
              <p:spPr>
                <a:xfrm>
                  <a:off x="158799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450</a:t>
                  </a:r>
                </a:p>
              </p:txBody>
            </p:sp>
            <p:sp>
              <p:nvSpPr>
                <p:cNvPr id="109" name="TextBox 47">
                  <a:extLst>
                    <a:ext uri="{FF2B5EF4-FFF2-40B4-BE49-F238E27FC236}">
                      <a16:creationId xmlns:a16="http://schemas.microsoft.com/office/drawing/2014/main" id="{F1486500-5082-48DC-82D3-22FBC8C7CCA1}"/>
                    </a:ext>
                  </a:extLst>
                </p:cNvPr>
                <p:cNvSpPr txBox="1"/>
                <p:nvPr/>
              </p:nvSpPr>
              <p:spPr>
                <a:xfrm>
                  <a:off x="250176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428</a:t>
                  </a:r>
                </a:p>
              </p:txBody>
            </p:sp>
            <p:sp>
              <p:nvSpPr>
                <p:cNvPr id="110" name="TextBox 48">
                  <a:extLst>
                    <a:ext uri="{FF2B5EF4-FFF2-40B4-BE49-F238E27FC236}">
                      <a16:creationId xmlns:a16="http://schemas.microsoft.com/office/drawing/2014/main" id="{89E6AB14-3DA9-43FF-B0CD-553829A9A894}"/>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405</a:t>
                  </a:r>
                </a:p>
              </p:txBody>
            </p:sp>
            <p:sp>
              <p:nvSpPr>
                <p:cNvPr id="111" name="TextBox 49">
                  <a:extLst>
                    <a:ext uri="{FF2B5EF4-FFF2-40B4-BE49-F238E27FC236}">
                      <a16:creationId xmlns:a16="http://schemas.microsoft.com/office/drawing/2014/main" id="{1AF4B548-6408-4B24-85F7-C9AFD2F01292}"/>
                    </a:ext>
                  </a:extLst>
                </p:cNvPr>
                <p:cNvSpPr txBox="1"/>
                <p:nvPr/>
              </p:nvSpPr>
              <p:spPr>
                <a:xfrm>
                  <a:off x="441628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379</a:t>
                  </a:r>
                </a:p>
              </p:txBody>
            </p:sp>
            <p:sp>
              <p:nvSpPr>
                <p:cNvPr id="112" name="TextBox 50">
                  <a:extLst>
                    <a:ext uri="{FF2B5EF4-FFF2-40B4-BE49-F238E27FC236}">
                      <a16:creationId xmlns:a16="http://schemas.microsoft.com/office/drawing/2014/main" id="{713F6BF9-C11A-4500-AC05-B57A5276D3DC}"/>
                    </a:ext>
                  </a:extLst>
                </p:cNvPr>
                <p:cNvSpPr txBox="1"/>
                <p:nvPr/>
              </p:nvSpPr>
              <p:spPr>
                <a:xfrm>
                  <a:off x="534197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200</a:t>
                  </a:r>
                </a:p>
              </p:txBody>
            </p:sp>
            <p:sp>
              <p:nvSpPr>
                <p:cNvPr id="113" name="TextBox 51">
                  <a:extLst>
                    <a:ext uri="{FF2B5EF4-FFF2-40B4-BE49-F238E27FC236}">
                      <a16:creationId xmlns:a16="http://schemas.microsoft.com/office/drawing/2014/main" id="{89209F37-02AF-45AE-BAE2-F912C0CEB47C}"/>
                    </a:ext>
                  </a:extLst>
                </p:cNvPr>
                <p:cNvSpPr txBox="1"/>
                <p:nvPr/>
              </p:nvSpPr>
              <p:spPr>
                <a:xfrm>
                  <a:off x="630534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a:rPr>
                    <a:t>162</a:t>
                  </a:r>
                </a:p>
              </p:txBody>
            </p:sp>
          </p:grpSp>
          <p:grpSp>
            <p:nvGrpSpPr>
              <p:cNvPr id="92" name="Group 91">
                <a:extLst>
                  <a:ext uri="{FF2B5EF4-FFF2-40B4-BE49-F238E27FC236}">
                    <a16:creationId xmlns:a16="http://schemas.microsoft.com/office/drawing/2014/main" id="{B72388AA-1A33-41F2-8FFD-605A63194779}"/>
                  </a:ext>
                </a:extLst>
              </p:cNvPr>
              <p:cNvGrpSpPr/>
              <p:nvPr/>
            </p:nvGrpSpPr>
            <p:grpSpPr>
              <a:xfrm>
                <a:off x="2108649" y="5867607"/>
                <a:ext cx="6088018" cy="335953"/>
                <a:chOff x="1582361" y="6151642"/>
                <a:chExt cx="5116517" cy="335953"/>
              </a:xfrm>
            </p:grpSpPr>
            <p:sp>
              <p:nvSpPr>
                <p:cNvPr id="101" name="TextBox 57">
                  <a:extLst>
                    <a:ext uri="{FF2B5EF4-FFF2-40B4-BE49-F238E27FC236}">
                      <a16:creationId xmlns:a16="http://schemas.microsoft.com/office/drawing/2014/main" id="{595CD5B1-5585-4098-8E6F-DAD7C6697373}"/>
                    </a:ext>
                  </a:extLst>
                </p:cNvPr>
                <p:cNvSpPr txBox="1"/>
                <p:nvPr/>
              </p:nvSpPr>
              <p:spPr>
                <a:xfrm>
                  <a:off x="15823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462</a:t>
                  </a:r>
                </a:p>
              </p:txBody>
            </p:sp>
            <p:sp>
              <p:nvSpPr>
                <p:cNvPr id="102" name="TextBox 58">
                  <a:extLst>
                    <a:ext uri="{FF2B5EF4-FFF2-40B4-BE49-F238E27FC236}">
                      <a16:creationId xmlns:a16="http://schemas.microsoft.com/office/drawing/2014/main" id="{38E76273-F50C-4D2B-8285-46264C3080F7}"/>
                    </a:ext>
                  </a:extLst>
                </p:cNvPr>
                <p:cNvSpPr txBox="1"/>
                <p:nvPr/>
              </p:nvSpPr>
              <p:spPr>
                <a:xfrm>
                  <a:off x="250175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434</a:t>
                  </a:r>
                </a:p>
              </p:txBody>
            </p:sp>
            <p:sp>
              <p:nvSpPr>
                <p:cNvPr id="103" name="TextBox 59">
                  <a:extLst>
                    <a:ext uri="{FF2B5EF4-FFF2-40B4-BE49-F238E27FC236}">
                      <a16:creationId xmlns:a16="http://schemas.microsoft.com/office/drawing/2014/main" id="{9A794E5C-53F4-4819-AAA5-FB5A51CE027F}"/>
                    </a:ext>
                  </a:extLst>
                </p:cNvPr>
                <p:cNvSpPr txBox="1"/>
                <p:nvPr/>
              </p:nvSpPr>
              <p:spPr>
                <a:xfrm>
                  <a:off x="344018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410</a:t>
                  </a:r>
                </a:p>
              </p:txBody>
            </p:sp>
            <p:sp>
              <p:nvSpPr>
                <p:cNvPr id="104" name="TextBox 60">
                  <a:extLst>
                    <a:ext uri="{FF2B5EF4-FFF2-40B4-BE49-F238E27FC236}">
                      <a16:creationId xmlns:a16="http://schemas.microsoft.com/office/drawing/2014/main" id="{827A0117-A4D6-41F7-AEB0-4538F4CBF19A}"/>
                    </a:ext>
                  </a:extLst>
                </p:cNvPr>
                <p:cNvSpPr txBox="1"/>
                <p:nvPr/>
              </p:nvSpPr>
              <p:spPr>
                <a:xfrm>
                  <a:off x="441065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382</a:t>
                  </a:r>
                </a:p>
              </p:txBody>
            </p:sp>
            <p:sp>
              <p:nvSpPr>
                <p:cNvPr id="105" name="TextBox 61">
                  <a:extLst>
                    <a:ext uri="{FF2B5EF4-FFF2-40B4-BE49-F238E27FC236}">
                      <a16:creationId xmlns:a16="http://schemas.microsoft.com/office/drawing/2014/main" id="{8D0F67B2-2FC3-4238-8981-B23C11FC17F5}"/>
                    </a:ext>
                  </a:extLst>
                </p:cNvPr>
                <p:cNvSpPr txBox="1"/>
                <p:nvPr/>
              </p:nvSpPr>
              <p:spPr>
                <a:xfrm>
                  <a:off x="534197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192</a:t>
                  </a:r>
                </a:p>
              </p:txBody>
            </p:sp>
            <p:sp>
              <p:nvSpPr>
                <p:cNvPr id="106" name="TextBox 62">
                  <a:extLst>
                    <a:ext uri="{FF2B5EF4-FFF2-40B4-BE49-F238E27FC236}">
                      <a16:creationId xmlns:a16="http://schemas.microsoft.com/office/drawing/2014/main" id="{D973BDD6-D6CD-4867-A9CF-31DD16955182}"/>
                    </a:ext>
                  </a:extLst>
                </p:cNvPr>
                <p:cNvSpPr txBox="1"/>
                <p:nvPr/>
              </p:nvSpPr>
              <p:spPr>
                <a:xfrm>
                  <a:off x="629971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a:rPr>
                    <a:t>149</a:t>
                  </a:r>
                </a:p>
              </p:txBody>
            </p:sp>
          </p:grpSp>
          <p:sp>
            <p:nvSpPr>
              <p:cNvPr id="93" name="TextBox 92">
                <a:extLst>
                  <a:ext uri="{FF2B5EF4-FFF2-40B4-BE49-F238E27FC236}">
                    <a16:creationId xmlns:a16="http://schemas.microsoft.com/office/drawing/2014/main" id="{E6266EF7-604D-4C2A-9B57-AA320FDCA56E}"/>
                  </a:ext>
                </a:extLst>
              </p:cNvPr>
              <p:cNvSpPr txBox="1"/>
              <p:nvPr/>
            </p:nvSpPr>
            <p:spPr>
              <a:xfrm>
                <a:off x="2618625" y="1888949"/>
                <a:ext cx="2935644" cy="59321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charset="0"/>
                  </a:rPr>
                  <a:t>HR 1.45（95% CI 为 0.93，2.26）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4D4D4D"/>
                    </a:solidFill>
                    <a:uLnTx/>
                    <a:uFillTx/>
                    <a:latin typeface="Arial"/>
                    <a:ea typeface="SimSun"/>
                    <a:cs typeface="Arial" charset="0"/>
                  </a:rPr>
                  <a:t>p=0.09</a:t>
                </a:r>
              </a:p>
            </p:txBody>
          </p:sp>
          <p:cxnSp>
            <p:nvCxnSpPr>
              <p:cNvPr id="94" name="Straight Connector 93">
                <a:extLst>
                  <a:ext uri="{FF2B5EF4-FFF2-40B4-BE49-F238E27FC236}">
                    <a16:creationId xmlns:a16="http://schemas.microsoft.com/office/drawing/2014/main" id="{5E7E7EFA-AAD9-439C-B6F9-419135A4328E}"/>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0DE45EA2-CC4C-49A9-8E4D-CF3A73688F65}"/>
                  </a:ext>
                </a:extLst>
              </p:cNvPr>
              <p:cNvSpPr txBox="1"/>
              <p:nvPr/>
            </p:nvSpPr>
            <p:spPr>
              <a:xfrm>
                <a:off x="6524151" y="4562741"/>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charset="0"/>
                  </a:rPr>
                  <a:t>标准</a:t>
                </a:r>
              </a:p>
            </p:txBody>
          </p:sp>
          <p:sp>
            <p:nvSpPr>
              <p:cNvPr id="98" name="TextBox 97">
                <a:extLst>
                  <a:ext uri="{FF2B5EF4-FFF2-40B4-BE49-F238E27FC236}">
                    <a16:creationId xmlns:a16="http://schemas.microsoft.com/office/drawing/2014/main" id="{C403B90C-90B4-42CC-9F52-ED8D69A8639B}"/>
                  </a:ext>
                </a:extLst>
              </p:cNvPr>
              <p:cNvSpPr txBox="1"/>
              <p:nvPr/>
            </p:nvSpPr>
            <p:spPr>
              <a:xfrm>
                <a:off x="5010303" y="4565858"/>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2C0D8"/>
                    </a:solidFill>
                    <a:uLnTx/>
                    <a:uFillTx/>
                    <a:latin typeface="Arial"/>
                    <a:ea typeface="SimSun"/>
                    <a:cs typeface="Arial" charset="0"/>
                  </a:rPr>
                  <a:t>6.0%</a:t>
                </a:r>
              </a:p>
            </p:txBody>
          </p:sp>
          <p:sp>
            <p:nvSpPr>
              <p:cNvPr id="99" name="TextBox 98">
                <a:extLst>
                  <a:ext uri="{FF2B5EF4-FFF2-40B4-BE49-F238E27FC236}">
                    <a16:creationId xmlns:a16="http://schemas.microsoft.com/office/drawing/2014/main" id="{3C50E4D2-3AD9-4F81-BC5A-544393328624}"/>
                  </a:ext>
                </a:extLst>
              </p:cNvPr>
              <p:cNvSpPr txBox="1"/>
              <p:nvPr/>
            </p:nvSpPr>
            <p:spPr>
              <a:xfrm>
                <a:off x="5010302" y="4258060"/>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charset="0"/>
                  </a:rPr>
                  <a:t>8.7%</a:t>
                </a:r>
              </a:p>
            </p:txBody>
          </p:sp>
          <p:sp>
            <p:nvSpPr>
              <p:cNvPr id="100" name="TextBox 99">
                <a:extLst>
                  <a:ext uri="{FF2B5EF4-FFF2-40B4-BE49-F238E27FC236}">
                    <a16:creationId xmlns:a16="http://schemas.microsoft.com/office/drawing/2014/main" id="{A29FCE9F-9474-4B3E-817A-1AA358A3AFD0}"/>
                  </a:ext>
                </a:extLst>
              </p:cNvPr>
              <p:cNvSpPr txBox="1"/>
              <p:nvPr/>
            </p:nvSpPr>
            <p:spPr>
              <a:xfrm>
                <a:off x="6096902" y="4191835"/>
                <a:ext cx="1553787"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000" b="0" i="0" u="none" strike="noStrike" cap="none" normalizeH="0" baseline="0">
                    <a:ln>
                      <a:noFill/>
                    </a:ln>
                    <a:solidFill>
                      <a:srgbClr val="B60D27"/>
                    </a:solidFill>
                    <a:uLnTx/>
                    <a:uFillTx/>
                    <a:latin typeface="Arial"/>
                    <a:ea typeface="SimSun"/>
                    <a:cs typeface="Arial" charset="0"/>
                  </a:rPr>
                  <a:t>实验</a:t>
                </a:r>
              </a:p>
            </p:txBody>
          </p:sp>
        </p:grpSp>
        <p:grpSp>
          <p:nvGrpSpPr>
            <p:cNvPr id="2048" name="Group 2047">
              <a:extLst>
                <a:ext uri="{FF2B5EF4-FFF2-40B4-BE49-F238E27FC236}">
                  <a16:creationId xmlns:a16="http://schemas.microsoft.com/office/drawing/2014/main" id="{5338E18F-9DF4-4D76-8AE4-8B9B8B3653E6}"/>
                </a:ext>
              </a:extLst>
            </p:cNvPr>
            <p:cNvGrpSpPr/>
            <p:nvPr/>
          </p:nvGrpSpPr>
          <p:grpSpPr>
            <a:xfrm>
              <a:off x="5476145" y="4038751"/>
              <a:ext cx="3370625" cy="217287"/>
              <a:chOff x="5476145" y="3894088"/>
              <a:chExt cx="5286375" cy="361950"/>
            </a:xfrm>
          </p:grpSpPr>
          <p:sp>
            <p:nvSpPr>
              <p:cNvPr id="7" name="Freeform: Shape 6">
                <a:extLst>
                  <a:ext uri="{FF2B5EF4-FFF2-40B4-BE49-F238E27FC236}">
                    <a16:creationId xmlns:a16="http://schemas.microsoft.com/office/drawing/2014/main" id="{53D52267-4EBB-4977-AA16-1605AA6D7289}"/>
                  </a:ext>
                </a:extLst>
              </p:cNvPr>
              <p:cNvSpPr/>
              <p:nvPr/>
            </p:nvSpPr>
            <p:spPr>
              <a:xfrm>
                <a:off x="5476145" y="3998808"/>
                <a:ext cx="5286375" cy="257175"/>
              </a:xfrm>
              <a:custGeom>
                <a:avLst/>
                <a:gdLst>
                  <a:gd name="connsiteX0" fmla="*/ 5294872 w 5286375"/>
                  <a:gd name="connsiteY0" fmla="*/ 0 h 257175"/>
                  <a:gd name="connsiteX1" fmla="*/ 4918415 w 5286375"/>
                  <a:gd name="connsiteY1" fmla="*/ 0 h 257175"/>
                  <a:gd name="connsiteX2" fmla="*/ 4918415 w 5286375"/>
                  <a:gd name="connsiteY2" fmla="*/ 22738 h 257175"/>
                  <a:gd name="connsiteX3" fmla="*/ 3978545 w 5286375"/>
                  <a:gd name="connsiteY3" fmla="*/ 22738 h 257175"/>
                  <a:gd name="connsiteX4" fmla="*/ 3978545 w 5286375"/>
                  <a:gd name="connsiteY4" fmla="*/ 37898 h 257175"/>
                  <a:gd name="connsiteX5" fmla="*/ 3864855 w 5286375"/>
                  <a:gd name="connsiteY5" fmla="*/ 37898 h 257175"/>
                  <a:gd name="connsiteX6" fmla="*/ 3864855 w 5286375"/>
                  <a:gd name="connsiteY6" fmla="*/ 48003 h 257175"/>
                  <a:gd name="connsiteX7" fmla="*/ 3614728 w 5286375"/>
                  <a:gd name="connsiteY7" fmla="*/ 48003 h 257175"/>
                  <a:gd name="connsiteX8" fmla="*/ 3614728 w 5286375"/>
                  <a:gd name="connsiteY8" fmla="*/ 60636 h 257175"/>
                  <a:gd name="connsiteX9" fmla="*/ 3513668 w 5286375"/>
                  <a:gd name="connsiteY9" fmla="*/ 60636 h 257175"/>
                  <a:gd name="connsiteX10" fmla="*/ 3513668 w 5286375"/>
                  <a:gd name="connsiteY10" fmla="*/ 80848 h 257175"/>
                  <a:gd name="connsiteX11" fmla="*/ 3261017 w 5286375"/>
                  <a:gd name="connsiteY11" fmla="*/ 80848 h 257175"/>
                  <a:gd name="connsiteX12" fmla="*/ 3261017 w 5286375"/>
                  <a:gd name="connsiteY12" fmla="*/ 83376 h 257175"/>
                  <a:gd name="connsiteX13" fmla="*/ 3127105 w 5286375"/>
                  <a:gd name="connsiteY13" fmla="*/ 83376 h 257175"/>
                  <a:gd name="connsiteX14" fmla="*/ 3127105 w 5286375"/>
                  <a:gd name="connsiteY14" fmla="*/ 88428 h 257175"/>
                  <a:gd name="connsiteX15" fmla="*/ 3056363 w 5286375"/>
                  <a:gd name="connsiteY15" fmla="*/ 88428 h 257175"/>
                  <a:gd name="connsiteX16" fmla="*/ 3056363 w 5286375"/>
                  <a:gd name="connsiteY16" fmla="*/ 85901 h 257175"/>
                  <a:gd name="connsiteX17" fmla="*/ 2995727 w 5286375"/>
                  <a:gd name="connsiteY17" fmla="*/ 85901 h 257175"/>
                  <a:gd name="connsiteX18" fmla="*/ 2995727 w 5286375"/>
                  <a:gd name="connsiteY18" fmla="*/ 106113 h 257175"/>
                  <a:gd name="connsiteX19" fmla="*/ 2500532 w 5286375"/>
                  <a:gd name="connsiteY19" fmla="*/ 106113 h 257175"/>
                  <a:gd name="connsiteX20" fmla="*/ 2500532 w 5286375"/>
                  <a:gd name="connsiteY20" fmla="*/ 116220 h 257175"/>
                  <a:gd name="connsiteX21" fmla="*/ 1755210 w 5286375"/>
                  <a:gd name="connsiteY21" fmla="*/ 116220 h 257175"/>
                  <a:gd name="connsiteX22" fmla="*/ 1755210 w 5286375"/>
                  <a:gd name="connsiteY22" fmla="*/ 103587 h 257175"/>
                  <a:gd name="connsiteX23" fmla="*/ 1712252 w 5286375"/>
                  <a:gd name="connsiteY23" fmla="*/ 103587 h 257175"/>
                  <a:gd name="connsiteX24" fmla="*/ 1712252 w 5286375"/>
                  <a:gd name="connsiteY24" fmla="*/ 116220 h 257175"/>
                  <a:gd name="connsiteX25" fmla="*/ 1603619 w 5286375"/>
                  <a:gd name="connsiteY25" fmla="*/ 116220 h 257175"/>
                  <a:gd name="connsiteX26" fmla="*/ 1603619 w 5286375"/>
                  <a:gd name="connsiteY26" fmla="*/ 133905 h 257175"/>
                  <a:gd name="connsiteX27" fmla="*/ 1517714 w 5286375"/>
                  <a:gd name="connsiteY27" fmla="*/ 133905 h 257175"/>
                  <a:gd name="connsiteX28" fmla="*/ 1517714 w 5286375"/>
                  <a:gd name="connsiteY28" fmla="*/ 146538 h 257175"/>
                  <a:gd name="connsiteX29" fmla="*/ 1275169 w 5286375"/>
                  <a:gd name="connsiteY29" fmla="*/ 146538 h 257175"/>
                  <a:gd name="connsiteX30" fmla="*/ 1275169 w 5286375"/>
                  <a:gd name="connsiteY30" fmla="*/ 138958 h 257175"/>
                  <a:gd name="connsiteX31" fmla="*/ 1169051 w 5286375"/>
                  <a:gd name="connsiteY31" fmla="*/ 138958 h 257175"/>
                  <a:gd name="connsiteX32" fmla="*/ 1169051 w 5286375"/>
                  <a:gd name="connsiteY32" fmla="*/ 166750 h 257175"/>
                  <a:gd name="connsiteX33" fmla="*/ 1040197 w 5286375"/>
                  <a:gd name="connsiteY33" fmla="*/ 166750 h 257175"/>
                  <a:gd name="connsiteX34" fmla="*/ 1040197 w 5286375"/>
                  <a:gd name="connsiteY34" fmla="*/ 199595 h 257175"/>
                  <a:gd name="connsiteX35" fmla="*/ 913873 w 5286375"/>
                  <a:gd name="connsiteY35" fmla="*/ 199595 h 257175"/>
                  <a:gd name="connsiteX36" fmla="*/ 913873 w 5286375"/>
                  <a:gd name="connsiteY36" fmla="*/ 199595 h 257175"/>
                  <a:gd name="connsiteX37" fmla="*/ 656168 w 5286375"/>
                  <a:gd name="connsiteY37" fmla="*/ 199595 h 257175"/>
                  <a:gd name="connsiteX38" fmla="*/ 656168 w 5286375"/>
                  <a:gd name="connsiteY38" fmla="*/ 222334 h 257175"/>
                  <a:gd name="connsiteX39" fmla="*/ 555107 w 5286375"/>
                  <a:gd name="connsiteY39" fmla="*/ 222334 h 257175"/>
                  <a:gd name="connsiteX40" fmla="*/ 555107 w 5286375"/>
                  <a:gd name="connsiteY40" fmla="*/ 237494 h 257175"/>
                  <a:gd name="connsiteX41" fmla="*/ 408568 w 5286375"/>
                  <a:gd name="connsiteY41" fmla="*/ 237494 h 257175"/>
                  <a:gd name="connsiteX42" fmla="*/ 408568 w 5286375"/>
                  <a:gd name="connsiteY42" fmla="*/ 252652 h 257175"/>
                  <a:gd name="connsiteX43" fmla="*/ 280473 w 5286375"/>
                  <a:gd name="connsiteY43" fmla="*/ 252652 h 257175"/>
                  <a:gd name="connsiteX44" fmla="*/ 280473 w 5286375"/>
                  <a:gd name="connsiteY44" fmla="*/ 261544 h 257175"/>
                  <a:gd name="connsiteX45" fmla="*/ 0 w 5286375"/>
                  <a:gd name="connsiteY45" fmla="*/ 2615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286375" h="257175">
                    <a:moveTo>
                      <a:pt x="5294872" y="0"/>
                    </a:moveTo>
                    <a:lnTo>
                      <a:pt x="4918415" y="0"/>
                    </a:lnTo>
                    <a:lnTo>
                      <a:pt x="4918415" y="22738"/>
                    </a:lnTo>
                    <a:lnTo>
                      <a:pt x="3978545" y="22738"/>
                    </a:lnTo>
                    <a:lnTo>
                      <a:pt x="3978545" y="37898"/>
                    </a:lnTo>
                    <a:lnTo>
                      <a:pt x="3864855" y="37898"/>
                    </a:lnTo>
                    <a:lnTo>
                      <a:pt x="3864855" y="48003"/>
                    </a:lnTo>
                    <a:lnTo>
                      <a:pt x="3614728" y="48003"/>
                    </a:lnTo>
                    <a:lnTo>
                      <a:pt x="3614728" y="60636"/>
                    </a:lnTo>
                    <a:lnTo>
                      <a:pt x="3513668" y="60636"/>
                    </a:lnTo>
                    <a:lnTo>
                      <a:pt x="3513668" y="80848"/>
                    </a:lnTo>
                    <a:lnTo>
                      <a:pt x="3261017" y="80848"/>
                    </a:lnTo>
                    <a:lnTo>
                      <a:pt x="3261017" y="83376"/>
                    </a:lnTo>
                    <a:lnTo>
                      <a:pt x="3127105" y="83376"/>
                    </a:lnTo>
                    <a:lnTo>
                      <a:pt x="3127105" y="88428"/>
                    </a:lnTo>
                    <a:lnTo>
                      <a:pt x="3056363" y="88428"/>
                    </a:lnTo>
                    <a:lnTo>
                      <a:pt x="3056363" y="85901"/>
                    </a:lnTo>
                    <a:lnTo>
                      <a:pt x="2995727" y="85901"/>
                    </a:lnTo>
                    <a:lnTo>
                      <a:pt x="2995727" y="106113"/>
                    </a:lnTo>
                    <a:lnTo>
                      <a:pt x="2500532" y="106113"/>
                    </a:lnTo>
                    <a:lnTo>
                      <a:pt x="2500532" y="116220"/>
                    </a:lnTo>
                    <a:lnTo>
                      <a:pt x="1755210" y="116220"/>
                    </a:lnTo>
                    <a:lnTo>
                      <a:pt x="1755210" y="103587"/>
                    </a:lnTo>
                    <a:lnTo>
                      <a:pt x="1712252" y="103587"/>
                    </a:lnTo>
                    <a:lnTo>
                      <a:pt x="1712252" y="116220"/>
                    </a:lnTo>
                    <a:lnTo>
                      <a:pt x="1603619" y="116220"/>
                    </a:lnTo>
                    <a:lnTo>
                      <a:pt x="1603619" y="133905"/>
                    </a:lnTo>
                    <a:lnTo>
                      <a:pt x="1517714" y="133905"/>
                    </a:lnTo>
                    <a:lnTo>
                      <a:pt x="1517714" y="146538"/>
                    </a:lnTo>
                    <a:lnTo>
                      <a:pt x="1275169" y="146538"/>
                    </a:lnTo>
                    <a:lnTo>
                      <a:pt x="1275169" y="138958"/>
                    </a:lnTo>
                    <a:lnTo>
                      <a:pt x="1169051" y="138958"/>
                    </a:lnTo>
                    <a:lnTo>
                      <a:pt x="1169051" y="166750"/>
                    </a:lnTo>
                    <a:lnTo>
                      <a:pt x="1040197" y="166750"/>
                    </a:lnTo>
                    <a:lnTo>
                      <a:pt x="1040197" y="199595"/>
                    </a:lnTo>
                    <a:lnTo>
                      <a:pt x="913873" y="199595"/>
                    </a:lnTo>
                    <a:lnTo>
                      <a:pt x="913873" y="199595"/>
                    </a:lnTo>
                    <a:lnTo>
                      <a:pt x="656168" y="199595"/>
                    </a:lnTo>
                    <a:lnTo>
                      <a:pt x="656168" y="222334"/>
                    </a:lnTo>
                    <a:lnTo>
                      <a:pt x="555107" y="222334"/>
                    </a:lnTo>
                    <a:lnTo>
                      <a:pt x="555107" y="237494"/>
                    </a:lnTo>
                    <a:lnTo>
                      <a:pt x="408568" y="237494"/>
                    </a:lnTo>
                    <a:lnTo>
                      <a:pt x="408568" y="252652"/>
                    </a:lnTo>
                    <a:lnTo>
                      <a:pt x="280473" y="252652"/>
                    </a:lnTo>
                    <a:lnTo>
                      <a:pt x="280473" y="261544"/>
                    </a:lnTo>
                    <a:lnTo>
                      <a:pt x="0" y="261544"/>
                    </a:lnTo>
                  </a:path>
                </a:pathLst>
              </a:custGeom>
              <a:ln w="19050"/>
            </p:spPr>
            <p:style>
              <a:lnRef idx="1">
                <a:schemeClr val="accent2"/>
              </a:lnRef>
              <a:fillRef idx="0">
                <a:schemeClr val="accent2"/>
              </a:fillRef>
              <a:effectRef idx="0">
                <a:schemeClr val="accent2"/>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 name="Freeform: Shape 7">
                <a:extLst>
                  <a:ext uri="{FF2B5EF4-FFF2-40B4-BE49-F238E27FC236}">
                    <a16:creationId xmlns:a16="http://schemas.microsoft.com/office/drawing/2014/main" id="{DB92F658-B5FD-4651-8034-988CE565F5DE}"/>
                  </a:ext>
                </a:extLst>
              </p:cNvPr>
              <p:cNvSpPr/>
              <p:nvPr/>
            </p:nvSpPr>
            <p:spPr>
              <a:xfrm>
                <a:off x="5481645" y="3894088"/>
                <a:ext cx="5276850" cy="361950"/>
              </a:xfrm>
              <a:custGeom>
                <a:avLst/>
                <a:gdLst>
                  <a:gd name="connsiteX0" fmla="*/ 5284990 w 5276850"/>
                  <a:gd name="connsiteY0" fmla="*/ 0 h 361950"/>
                  <a:gd name="connsiteX1" fmla="*/ 5030911 w 5276850"/>
                  <a:gd name="connsiteY1" fmla="*/ 0 h 361950"/>
                  <a:gd name="connsiteX2" fmla="*/ 5030911 w 5276850"/>
                  <a:gd name="connsiteY2" fmla="*/ 20898 h 361950"/>
                  <a:gd name="connsiteX3" fmla="*/ 4343482 w 5276850"/>
                  <a:gd name="connsiteY3" fmla="*/ 20898 h 361950"/>
                  <a:gd name="connsiteX4" fmla="*/ 4343482 w 5276850"/>
                  <a:gd name="connsiteY4" fmla="*/ 34097 h 361950"/>
                  <a:gd name="connsiteX5" fmla="*/ 4044311 w 5276850"/>
                  <a:gd name="connsiteY5" fmla="*/ 34097 h 361950"/>
                  <a:gd name="connsiteX6" fmla="*/ 4044311 w 5276850"/>
                  <a:gd name="connsiteY6" fmla="*/ 45096 h 361950"/>
                  <a:gd name="connsiteX7" fmla="*/ 3937622 w 5276850"/>
                  <a:gd name="connsiteY7" fmla="*/ 45096 h 361950"/>
                  <a:gd name="connsiteX8" fmla="*/ 3937622 w 5276850"/>
                  <a:gd name="connsiteY8" fmla="*/ 57195 h 361950"/>
                  <a:gd name="connsiteX9" fmla="*/ 3836428 w 5276850"/>
                  <a:gd name="connsiteY9" fmla="*/ 57195 h 361950"/>
                  <a:gd name="connsiteX10" fmla="*/ 3836428 w 5276850"/>
                  <a:gd name="connsiteY10" fmla="*/ 71493 h 361950"/>
                  <a:gd name="connsiteX11" fmla="*/ 3641747 w 5276850"/>
                  <a:gd name="connsiteY11" fmla="*/ 71493 h 361950"/>
                  <a:gd name="connsiteX12" fmla="*/ 3641747 w 5276850"/>
                  <a:gd name="connsiteY12" fmla="*/ 81392 h 361950"/>
                  <a:gd name="connsiteX13" fmla="*/ 3379971 w 5276850"/>
                  <a:gd name="connsiteY13" fmla="*/ 81392 h 361950"/>
                  <a:gd name="connsiteX14" fmla="*/ 3379971 w 5276850"/>
                  <a:gd name="connsiteY14" fmla="*/ 89091 h 361950"/>
                  <a:gd name="connsiteX15" fmla="*/ 3239182 w 5276850"/>
                  <a:gd name="connsiteY15" fmla="*/ 89091 h 361950"/>
                  <a:gd name="connsiteX16" fmla="*/ 3239182 w 5276850"/>
                  <a:gd name="connsiteY16" fmla="*/ 92393 h 361950"/>
                  <a:gd name="connsiteX17" fmla="*/ 2920218 w 5276850"/>
                  <a:gd name="connsiteY17" fmla="*/ 92393 h 361950"/>
                  <a:gd name="connsiteX18" fmla="*/ 2920218 w 5276850"/>
                  <a:gd name="connsiteY18" fmla="*/ 104491 h 361950"/>
                  <a:gd name="connsiteX19" fmla="*/ 2886119 w 5276850"/>
                  <a:gd name="connsiteY19" fmla="*/ 104491 h 361950"/>
                  <a:gd name="connsiteX20" fmla="*/ 2886119 w 5276850"/>
                  <a:gd name="connsiteY20" fmla="*/ 118790 h 361950"/>
                  <a:gd name="connsiteX21" fmla="*/ 2689237 w 5276850"/>
                  <a:gd name="connsiteY21" fmla="*/ 118790 h 361950"/>
                  <a:gd name="connsiteX22" fmla="*/ 2689237 w 5276850"/>
                  <a:gd name="connsiteY22" fmla="*/ 125389 h 361950"/>
                  <a:gd name="connsiteX23" fmla="*/ 2600150 w 5276850"/>
                  <a:gd name="connsiteY23" fmla="*/ 125389 h 361950"/>
                  <a:gd name="connsiteX24" fmla="*/ 2600150 w 5276850"/>
                  <a:gd name="connsiteY24" fmla="*/ 137489 h 361950"/>
                  <a:gd name="connsiteX25" fmla="*/ 2463761 w 5276850"/>
                  <a:gd name="connsiteY25" fmla="*/ 137489 h 361950"/>
                  <a:gd name="connsiteX26" fmla="*/ 2463761 w 5276850"/>
                  <a:gd name="connsiteY26" fmla="*/ 145188 h 361950"/>
                  <a:gd name="connsiteX27" fmla="*/ 2409869 w 5276850"/>
                  <a:gd name="connsiteY27" fmla="*/ 145188 h 361950"/>
                  <a:gd name="connsiteX28" fmla="*/ 2409869 w 5276850"/>
                  <a:gd name="connsiteY28" fmla="*/ 150687 h 361950"/>
                  <a:gd name="connsiteX29" fmla="*/ 2395572 w 5276850"/>
                  <a:gd name="connsiteY29" fmla="*/ 150687 h 361950"/>
                  <a:gd name="connsiteX30" fmla="*/ 2395572 w 5276850"/>
                  <a:gd name="connsiteY30" fmla="*/ 169385 h 361950"/>
                  <a:gd name="connsiteX31" fmla="*/ 2341670 w 5276850"/>
                  <a:gd name="connsiteY31" fmla="*/ 169385 h 361950"/>
                  <a:gd name="connsiteX32" fmla="*/ 2341670 w 5276850"/>
                  <a:gd name="connsiteY32" fmla="*/ 180384 h 361950"/>
                  <a:gd name="connsiteX33" fmla="*/ 2209682 w 5276850"/>
                  <a:gd name="connsiteY33" fmla="*/ 180384 h 361950"/>
                  <a:gd name="connsiteX34" fmla="*/ 2209682 w 5276850"/>
                  <a:gd name="connsiteY34" fmla="*/ 190283 h 361950"/>
                  <a:gd name="connsiteX35" fmla="*/ 2054605 w 5276850"/>
                  <a:gd name="connsiteY35" fmla="*/ 190283 h 361950"/>
                  <a:gd name="connsiteX36" fmla="*/ 2054605 w 5276850"/>
                  <a:gd name="connsiteY36" fmla="*/ 200182 h 361950"/>
                  <a:gd name="connsiteX37" fmla="*/ 1843417 w 5276850"/>
                  <a:gd name="connsiteY37" fmla="*/ 200182 h 361950"/>
                  <a:gd name="connsiteX38" fmla="*/ 1843417 w 5276850"/>
                  <a:gd name="connsiteY38" fmla="*/ 230979 h 361950"/>
                  <a:gd name="connsiteX39" fmla="*/ 1734527 w 5276850"/>
                  <a:gd name="connsiteY39" fmla="*/ 230979 h 361950"/>
                  <a:gd name="connsiteX40" fmla="*/ 1734527 w 5276850"/>
                  <a:gd name="connsiteY40" fmla="*/ 244178 h 361950"/>
                  <a:gd name="connsiteX41" fmla="*/ 1624542 w 5276850"/>
                  <a:gd name="connsiteY41" fmla="*/ 244178 h 361950"/>
                  <a:gd name="connsiteX42" fmla="*/ 1624542 w 5276850"/>
                  <a:gd name="connsiteY42" fmla="*/ 252977 h 361950"/>
                  <a:gd name="connsiteX43" fmla="*/ 1523349 w 5276850"/>
                  <a:gd name="connsiteY43" fmla="*/ 252977 h 361950"/>
                  <a:gd name="connsiteX44" fmla="*/ 1523349 w 5276850"/>
                  <a:gd name="connsiteY44" fmla="*/ 266176 h 361950"/>
                  <a:gd name="connsiteX45" fmla="*/ 1265974 w 5276850"/>
                  <a:gd name="connsiteY45" fmla="*/ 266176 h 361950"/>
                  <a:gd name="connsiteX46" fmla="*/ 1265974 w 5276850"/>
                  <a:gd name="connsiteY46" fmla="*/ 273875 h 361950"/>
                  <a:gd name="connsiteX47" fmla="*/ 1031697 w 5276850"/>
                  <a:gd name="connsiteY47" fmla="*/ 273875 h 361950"/>
                  <a:gd name="connsiteX48" fmla="*/ 1031697 w 5276850"/>
                  <a:gd name="connsiteY48" fmla="*/ 283774 h 361950"/>
                  <a:gd name="connsiteX49" fmla="*/ 908512 w 5276850"/>
                  <a:gd name="connsiteY49" fmla="*/ 283774 h 361950"/>
                  <a:gd name="connsiteX50" fmla="*/ 908512 w 5276850"/>
                  <a:gd name="connsiteY50" fmla="*/ 293673 h 361950"/>
                  <a:gd name="connsiteX51" fmla="*/ 780924 w 5276850"/>
                  <a:gd name="connsiteY51" fmla="*/ 293673 h 361950"/>
                  <a:gd name="connsiteX52" fmla="*/ 780924 w 5276850"/>
                  <a:gd name="connsiteY52" fmla="*/ 318970 h 361950"/>
                  <a:gd name="connsiteX53" fmla="*/ 626939 w 5276850"/>
                  <a:gd name="connsiteY53" fmla="*/ 318970 h 361950"/>
                  <a:gd name="connsiteX54" fmla="*/ 626939 w 5276850"/>
                  <a:gd name="connsiteY54" fmla="*/ 337669 h 361950"/>
                  <a:gd name="connsiteX55" fmla="*/ 420159 w 5276850"/>
                  <a:gd name="connsiteY55" fmla="*/ 337669 h 361950"/>
                  <a:gd name="connsiteX56" fmla="*/ 420159 w 5276850"/>
                  <a:gd name="connsiteY56" fmla="*/ 368466 h 361950"/>
                  <a:gd name="connsiteX57" fmla="*/ 0 w 5276850"/>
                  <a:gd name="connsiteY57" fmla="*/ 36846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276850" h="361950">
                    <a:moveTo>
                      <a:pt x="5284990" y="0"/>
                    </a:moveTo>
                    <a:lnTo>
                      <a:pt x="5030911" y="0"/>
                    </a:lnTo>
                    <a:lnTo>
                      <a:pt x="5030911" y="20898"/>
                    </a:lnTo>
                    <a:lnTo>
                      <a:pt x="4343482" y="20898"/>
                    </a:lnTo>
                    <a:lnTo>
                      <a:pt x="4343482" y="34097"/>
                    </a:lnTo>
                    <a:lnTo>
                      <a:pt x="4044311" y="34097"/>
                    </a:lnTo>
                    <a:lnTo>
                      <a:pt x="4044311" y="45096"/>
                    </a:lnTo>
                    <a:lnTo>
                      <a:pt x="3937622" y="45096"/>
                    </a:lnTo>
                    <a:lnTo>
                      <a:pt x="3937622" y="57195"/>
                    </a:lnTo>
                    <a:lnTo>
                      <a:pt x="3836428" y="57195"/>
                    </a:lnTo>
                    <a:lnTo>
                      <a:pt x="3836428" y="71493"/>
                    </a:lnTo>
                    <a:lnTo>
                      <a:pt x="3641747" y="71493"/>
                    </a:lnTo>
                    <a:lnTo>
                      <a:pt x="3641747" y="81392"/>
                    </a:lnTo>
                    <a:lnTo>
                      <a:pt x="3379971" y="81392"/>
                    </a:lnTo>
                    <a:lnTo>
                      <a:pt x="3379971" y="89091"/>
                    </a:lnTo>
                    <a:lnTo>
                      <a:pt x="3239182" y="89091"/>
                    </a:lnTo>
                    <a:lnTo>
                      <a:pt x="3239182" y="92393"/>
                    </a:lnTo>
                    <a:lnTo>
                      <a:pt x="2920218" y="92393"/>
                    </a:lnTo>
                    <a:lnTo>
                      <a:pt x="2920218" y="104491"/>
                    </a:lnTo>
                    <a:lnTo>
                      <a:pt x="2886119" y="104491"/>
                    </a:lnTo>
                    <a:lnTo>
                      <a:pt x="2886119" y="118790"/>
                    </a:lnTo>
                    <a:lnTo>
                      <a:pt x="2689237" y="118790"/>
                    </a:lnTo>
                    <a:lnTo>
                      <a:pt x="2689237" y="125389"/>
                    </a:lnTo>
                    <a:lnTo>
                      <a:pt x="2600150" y="125389"/>
                    </a:lnTo>
                    <a:lnTo>
                      <a:pt x="2600150" y="137489"/>
                    </a:lnTo>
                    <a:lnTo>
                      <a:pt x="2463761" y="137489"/>
                    </a:lnTo>
                    <a:lnTo>
                      <a:pt x="2463761" y="145188"/>
                    </a:lnTo>
                    <a:lnTo>
                      <a:pt x="2409869" y="145188"/>
                    </a:lnTo>
                    <a:lnTo>
                      <a:pt x="2409869" y="150687"/>
                    </a:lnTo>
                    <a:lnTo>
                      <a:pt x="2395572" y="150687"/>
                    </a:lnTo>
                    <a:lnTo>
                      <a:pt x="2395572" y="169385"/>
                    </a:lnTo>
                    <a:lnTo>
                      <a:pt x="2341670" y="169385"/>
                    </a:lnTo>
                    <a:lnTo>
                      <a:pt x="2341670" y="180384"/>
                    </a:lnTo>
                    <a:lnTo>
                      <a:pt x="2209682" y="180384"/>
                    </a:lnTo>
                    <a:lnTo>
                      <a:pt x="2209682" y="190283"/>
                    </a:lnTo>
                    <a:lnTo>
                      <a:pt x="2054605" y="190283"/>
                    </a:lnTo>
                    <a:lnTo>
                      <a:pt x="2054605" y="200182"/>
                    </a:lnTo>
                    <a:lnTo>
                      <a:pt x="1843417" y="200182"/>
                    </a:lnTo>
                    <a:lnTo>
                      <a:pt x="1843417" y="230979"/>
                    </a:lnTo>
                    <a:lnTo>
                      <a:pt x="1734527" y="230979"/>
                    </a:lnTo>
                    <a:lnTo>
                      <a:pt x="1734527" y="244178"/>
                    </a:lnTo>
                    <a:lnTo>
                      <a:pt x="1624542" y="244178"/>
                    </a:lnTo>
                    <a:lnTo>
                      <a:pt x="1624542" y="252977"/>
                    </a:lnTo>
                    <a:lnTo>
                      <a:pt x="1523349" y="252977"/>
                    </a:lnTo>
                    <a:lnTo>
                      <a:pt x="1523349" y="266176"/>
                    </a:lnTo>
                    <a:lnTo>
                      <a:pt x="1265974" y="266176"/>
                    </a:lnTo>
                    <a:lnTo>
                      <a:pt x="1265974" y="273875"/>
                    </a:lnTo>
                    <a:lnTo>
                      <a:pt x="1031697" y="273875"/>
                    </a:lnTo>
                    <a:lnTo>
                      <a:pt x="1031697" y="283774"/>
                    </a:lnTo>
                    <a:lnTo>
                      <a:pt x="908512" y="283774"/>
                    </a:lnTo>
                    <a:lnTo>
                      <a:pt x="908512" y="293673"/>
                    </a:lnTo>
                    <a:lnTo>
                      <a:pt x="780924" y="293673"/>
                    </a:lnTo>
                    <a:lnTo>
                      <a:pt x="780924" y="318970"/>
                    </a:lnTo>
                    <a:lnTo>
                      <a:pt x="626939" y="318970"/>
                    </a:lnTo>
                    <a:lnTo>
                      <a:pt x="626939" y="337669"/>
                    </a:lnTo>
                    <a:lnTo>
                      <a:pt x="420159" y="337669"/>
                    </a:lnTo>
                    <a:lnTo>
                      <a:pt x="420159" y="368466"/>
                    </a:lnTo>
                    <a:lnTo>
                      <a:pt x="0" y="368466"/>
                    </a:lnTo>
                  </a:path>
                </a:pathLst>
              </a:custGeom>
              <a:ln w="19050"/>
            </p:spPr>
            <p:style>
              <a:lnRef idx="1">
                <a:schemeClr val="accent3"/>
              </a:lnRef>
              <a:fillRef idx="0">
                <a:schemeClr val="accent3"/>
              </a:fillRef>
              <a:effectRef idx="0">
                <a:schemeClr val="accent3"/>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grpSp>
    </p:spTree>
    <p:extLst>
      <p:ext uri="{BB962C8B-B14F-4D97-AF65-F5344CB8AC3E}">
        <p14:creationId xmlns:p14="http://schemas.microsoft.com/office/powerpoint/2010/main" val="28584808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4500：曲妥珠单抗联合三联疗法用于治疗伴有 HER2 过表达的食管腺癌：NRG 肿瘤学/RTOG 1010 </a:t>
            </a:r>
            <a:r>
              <a:rPr lang="zh-CN" dirty="0" smtClean="0"/>
              <a:t>– </a:t>
            </a:r>
            <a:r>
              <a:rPr lang="zh-CN" dirty="0"/>
              <a:t>Safran H 等人</a:t>
            </a:r>
          </a:p>
        </p:txBody>
      </p:sp>
      <p:sp>
        <p:nvSpPr>
          <p:cNvPr id="3" name="Content Placeholder 2"/>
          <p:cNvSpPr>
            <a:spLocks noGrp="1"/>
          </p:cNvSpPr>
          <p:nvPr>
            <p:ph idx="1"/>
          </p:nvPr>
        </p:nvSpPr>
        <p:spPr/>
        <p:txBody>
          <a:bodyPr/>
          <a:lstStyle/>
          <a:p>
            <a:pPr marL="0" indent="0">
              <a:buNone/>
            </a:pPr>
            <a:r>
              <a:rPr lang="zh-CN" b="1"/>
              <a:t>关键结果</a:t>
            </a:r>
          </a:p>
          <a:p>
            <a:r>
              <a:rPr lang="zh-CN"/>
              <a:t>pCR 率无显着差异：曲妥珠单抗 + CRT 组为 27%，CRT 组为 29% (p=0.71)</a:t>
            </a:r>
          </a:p>
        </p:txBody>
      </p:sp>
      <p:sp>
        <p:nvSpPr>
          <p:cNvPr id="5" name="Text Placeholder 4"/>
          <p:cNvSpPr>
            <a:spLocks noGrp="1"/>
          </p:cNvSpPr>
          <p:nvPr>
            <p:ph type="body" sz="quarter" idx="11"/>
          </p:nvPr>
        </p:nvSpPr>
        <p:spPr/>
        <p:txBody>
          <a:bodyPr/>
          <a:lstStyle/>
          <a:p>
            <a:r>
              <a:rPr lang="zh-CN"/>
              <a:t>Safron H, et al.J Clin Oncol 2020;38(suppl);abstr 4500</a:t>
            </a:r>
          </a:p>
        </p:txBody>
      </p:sp>
      <p:sp>
        <p:nvSpPr>
          <p:cNvPr id="8" name="TextBox 7"/>
          <p:cNvSpPr txBox="1"/>
          <p:nvPr/>
        </p:nvSpPr>
        <p:spPr>
          <a:xfrm>
            <a:off x="4331390" y="2015779"/>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a:ea typeface="SimSun"/>
                <a:cs typeface="Arial"/>
              </a:rPr>
              <a:t>OS</a:t>
            </a:r>
          </a:p>
        </p:txBody>
      </p:sp>
      <p:graphicFrame>
        <p:nvGraphicFramePr>
          <p:cNvPr id="85" name="Table 84">
            <a:extLst>
              <a:ext uri="{FF2B5EF4-FFF2-40B4-BE49-F238E27FC236}">
                <a16:creationId xmlns:a16="http://schemas.microsoft.com/office/drawing/2014/main" id="{78AD28CD-C6F0-4DF5-89D8-FC305A64050E}"/>
              </a:ext>
            </a:extLst>
          </p:cNvPr>
          <p:cNvGraphicFramePr>
            <a:graphicFrameLocks noGrp="1"/>
          </p:cNvGraphicFramePr>
          <p:nvPr>
            <p:extLst>
              <p:ext uri="{D42A27DB-BD31-4B8C-83A1-F6EECF244321}">
                <p14:modId xmlns:p14="http://schemas.microsoft.com/office/powerpoint/2010/main" val="2492941596"/>
              </p:ext>
            </p:extLst>
          </p:nvPr>
        </p:nvGraphicFramePr>
        <p:xfrm>
          <a:off x="3944391" y="2375716"/>
          <a:ext cx="45900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249680">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accent3"/>
                          </a:solidFill>
                        </a:rPr>
                        <a:t>曲妥珠单抗 + CRT (n=98)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200">
                          <a:solidFill>
                            <a:schemeClr val="accent2"/>
                          </a:solidFill>
                        </a:rPr>
                        <a:t>CRT</a:t>
                      </a:r>
                    </a:p>
                    <a:p>
                      <a:pPr algn="ctr"/>
                      <a:r>
                        <a:rPr lang="zh-CN" sz="120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zh-CN" sz="1200">
                          <a:solidFill>
                            <a:schemeClr val="tx1"/>
                          </a:solidFill>
                        </a:rPr>
                        <a:t>事件 (n)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54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zh-CN" sz="1200">
                          <a:solidFill>
                            <a:schemeClr val="tx1"/>
                          </a:solidFill>
                        </a:rPr>
                        <a:t>mOS</a:t>
                      </a:r>
                      <a:r>
                        <a:rPr lang="zh-CN" sz="1200" baseline="0">
                          <a:solidFill>
                            <a:schemeClr val="tx1"/>
                          </a:solidFill>
                        </a:rPr>
                        <a:t>（月）</a:t>
                      </a:r>
                      <a:r>
                        <a:rPr lang="zh-CN" sz="1200">
                          <a:solidFill>
                            <a:schemeClr val="tx1"/>
                          </a:solidFill>
                        </a:rPr>
                        <a:t>(95% CI)</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sz="1200">
                          <a:solidFill>
                            <a:schemeClr val="tx1"/>
                          </a:solidFill>
                        </a:rPr>
                        <a:t>38.5 (26.2, 70.4)</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38.9 (29.0,</a:t>
                      </a:r>
                      <a:r>
                        <a:rPr lang="zh-CN" sz="1200" baseline="0">
                          <a:solidFill>
                            <a:schemeClr val="tx1"/>
                          </a:solidFill>
                        </a:rPr>
                        <a:t> 64.5</a:t>
                      </a:r>
                      <a:r>
                        <a:rPr lang="zh-CN" sz="1200">
                          <a:solidFill>
                            <a:schemeClr val="tx1"/>
                          </a:solidFill>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zh-CN" sz="1200">
                          <a:solidFill>
                            <a:schemeClr val="tx1"/>
                          </a:solidFill>
                        </a:rPr>
                        <a:t>HR (95% 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1.01 (0.69，1.47)</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zh-CN" sz="1200">
                          <a:solidFill>
                            <a:schemeClr val="tx1"/>
                          </a:solidFill>
                        </a:rPr>
                        <a:t>分层的 p 值（双侧）</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sz="1200">
                          <a:solidFill>
                            <a:schemeClr val="tx1"/>
                          </a:solidFill>
                        </a:rPr>
                        <a:t>0.95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6" name="Freeform 21">
            <a:extLst>
              <a:ext uri="{FF2B5EF4-FFF2-40B4-BE49-F238E27FC236}">
                <a16:creationId xmlns:a16="http://schemas.microsoft.com/office/drawing/2014/main" id="{B1BB2069-6F00-4EDE-B8D4-4D9FF1F83ED0}"/>
              </a:ext>
            </a:extLst>
          </p:cNvPr>
          <p:cNvSpPr>
            <a:spLocks/>
          </p:cNvSpPr>
          <p:nvPr/>
        </p:nvSpPr>
        <p:spPr bwMode="auto">
          <a:xfrm>
            <a:off x="1490746" y="29483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87" name="Group 86">
            <a:extLst>
              <a:ext uri="{FF2B5EF4-FFF2-40B4-BE49-F238E27FC236}">
                <a16:creationId xmlns:a16="http://schemas.microsoft.com/office/drawing/2014/main" id="{D3290574-4E71-4353-A280-4FB37CDB4D75}"/>
              </a:ext>
            </a:extLst>
          </p:cNvPr>
          <p:cNvGrpSpPr/>
          <p:nvPr/>
        </p:nvGrpSpPr>
        <p:grpSpPr>
          <a:xfrm>
            <a:off x="771853" y="2809692"/>
            <a:ext cx="717015" cy="2411968"/>
            <a:chOff x="771853" y="2262492"/>
            <a:chExt cx="717015" cy="2411968"/>
          </a:xfrm>
        </p:grpSpPr>
        <p:sp>
          <p:nvSpPr>
            <p:cNvPr id="88" name="TextBox 19">
              <a:extLst>
                <a:ext uri="{FF2B5EF4-FFF2-40B4-BE49-F238E27FC236}">
                  <a16:creationId xmlns:a16="http://schemas.microsoft.com/office/drawing/2014/main" id="{B28801DC-FC69-4097-9FFE-A504793EC78E}"/>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100</a:t>
              </a:r>
            </a:p>
          </p:txBody>
        </p:sp>
        <p:sp>
          <p:nvSpPr>
            <p:cNvPr id="89" name="TextBox 18">
              <a:extLst>
                <a:ext uri="{FF2B5EF4-FFF2-40B4-BE49-F238E27FC236}">
                  <a16:creationId xmlns:a16="http://schemas.microsoft.com/office/drawing/2014/main" id="{8DFEF3C7-BF1C-4652-9A70-0CA7A2404A04}"/>
                </a:ext>
              </a:extLst>
            </p:cNvPr>
            <p:cNvSpPr txBox="1"/>
            <p:nvPr/>
          </p:nvSpPr>
          <p:spPr>
            <a:xfrm rot="16200000">
              <a:off x="631430" y="3367793"/>
              <a:ext cx="55360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OS，%</a:t>
              </a:r>
            </a:p>
          </p:txBody>
        </p:sp>
        <p:sp>
          <p:nvSpPr>
            <p:cNvPr id="90" name="TextBox 20">
              <a:extLst>
                <a:ext uri="{FF2B5EF4-FFF2-40B4-BE49-F238E27FC236}">
                  <a16:creationId xmlns:a16="http://schemas.microsoft.com/office/drawing/2014/main" id="{7D309A1A-437C-49BC-AE2D-0AC05C891860}"/>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80</a:t>
              </a:r>
            </a:p>
          </p:txBody>
        </p:sp>
        <p:sp>
          <p:nvSpPr>
            <p:cNvPr id="91" name="TextBox 21">
              <a:extLst>
                <a:ext uri="{FF2B5EF4-FFF2-40B4-BE49-F238E27FC236}">
                  <a16:creationId xmlns:a16="http://schemas.microsoft.com/office/drawing/2014/main" id="{3CB0146F-4AE1-47E1-BAD4-D561EACD15C0}"/>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60</a:t>
              </a:r>
            </a:p>
          </p:txBody>
        </p:sp>
        <p:sp>
          <p:nvSpPr>
            <p:cNvPr id="92" name="TextBox 22">
              <a:extLst>
                <a:ext uri="{FF2B5EF4-FFF2-40B4-BE49-F238E27FC236}">
                  <a16:creationId xmlns:a16="http://schemas.microsoft.com/office/drawing/2014/main" id="{283F1FFC-1628-46AA-B940-676A21BC8E0E}"/>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40</a:t>
              </a:r>
            </a:p>
          </p:txBody>
        </p:sp>
        <p:sp>
          <p:nvSpPr>
            <p:cNvPr id="93" name="TextBox 23">
              <a:extLst>
                <a:ext uri="{FF2B5EF4-FFF2-40B4-BE49-F238E27FC236}">
                  <a16:creationId xmlns:a16="http://schemas.microsoft.com/office/drawing/2014/main" id="{F00F31DE-8347-4113-A789-2B36CFDABF94}"/>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20</a:t>
              </a:r>
            </a:p>
          </p:txBody>
        </p:sp>
        <p:sp>
          <p:nvSpPr>
            <p:cNvPr id="94" name="TextBox 24">
              <a:extLst>
                <a:ext uri="{FF2B5EF4-FFF2-40B4-BE49-F238E27FC236}">
                  <a16:creationId xmlns:a16="http://schemas.microsoft.com/office/drawing/2014/main" id="{9498D0BB-17E3-47D4-B568-BA2F71AC5CF1}"/>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95" name="Line 6">
              <a:extLst>
                <a:ext uri="{FF2B5EF4-FFF2-40B4-BE49-F238E27FC236}">
                  <a16:creationId xmlns:a16="http://schemas.microsoft.com/office/drawing/2014/main" id="{1BFB7A20-F65D-4FD4-8039-46FB5AF5B248}"/>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6" name="Line 7">
              <a:extLst>
                <a:ext uri="{FF2B5EF4-FFF2-40B4-BE49-F238E27FC236}">
                  <a16:creationId xmlns:a16="http://schemas.microsoft.com/office/drawing/2014/main" id="{A4B755AF-7D4C-466E-A125-B523ACC382A2}"/>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8">
              <a:extLst>
                <a:ext uri="{FF2B5EF4-FFF2-40B4-BE49-F238E27FC236}">
                  <a16:creationId xmlns:a16="http://schemas.microsoft.com/office/drawing/2014/main" id="{EC089CE2-A840-4A5E-A5AF-B98B5BABC931}"/>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9">
              <a:extLst>
                <a:ext uri="{FF2B5EF4-FFF2-40B4-BE49-F238E27FC236}">
                  <a16:creationId xmlns:a16="http://schemas.microsoft.com/office/drawing/2014/main" id="{DD72D4FD-6FE6-4B49-BD7E-4F91CA839CAC}"/>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10">
              <a:extLst>
                <a:ext uri="{FF2B5EF4-FFF2-40B4-BE49-F238E27FC236}">
                  <a16:creationId xmlns:a16="http://schemas.microsoft.com/office/drawing/2014/main" id="{B76615FD-153F-464D-B1B8-040D4B4841A0}"/>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11">
              <a:extLst>
                <a:ext uri="{FF2B5EF4-FFF2-40B4-BE49-F238E27FC236}">
                  <a16:creationId xmlns:a16="http://schemas.microsoft.com/office/drawing/2014/main" id="{287371C9-0D5B-45C9-BABC-1DC60C1F9AEA}"/>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1" name="Group 100">
            <a:extLst>
              <a:ext uri="{FF2B5EF4-FFF2-40B4-BE49-F238E27FC236}">
                <a16:creationId xmlns:a16="http://schemas.microsoft.com/office/drawing/2014/main" id="{71E5DD39-74EA-4DD3-A7BB-262289B5D460}"/>
              </a:ext>
            </a:extLst>
          </p:cNvPr>
          <p:cNvGrpSpPr/>
          <p:nvPr/>
        </p:nvGrpSpPr>
        <p:grpSpPr>
          <a:xfrm>
            <a:off x="1585023" y="5086209"/>
            <a:ext cx="4887880" cy="317262"/>
            <a:chOff x="1526611" y="5196181"/>
            <a:chExt cx="4887880" cy="317262"/>
          </a:xfrm>
        </p:grpSpPr>
        <p:sp>
          <p:nvSpPr>
            <p:cNvPr id="102" name="Line 21">
              <a:extLst>
                <a:ext uri="{FF2B5EF4-FFF2-40B4-BE49-F238E27FC236}">
                  <a16:creationId xmlns:a16="http://schemas.microsoft.com/office/drawing/2014/main" id="{4240C26C-465E-4563-A31E-F0E7A42AB384}"/>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3" name="Line 19">
              <a:extLst>
                <a:ext uri="{FF2B5EF4-FFF2-40B4-BE49-F238E27FC236}">
                  <a16:creationId xmlns:a16="http://schemas.microsoft.com/office/drawing/2014/main" id="{5E83409C-A4C8-49E9-815E-A65A72E218AB}"/>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4" name="Line 21">
              <a:extLst>
                <a:ext uri="{FF2B5EF4-FFF2-40B4-BE49-F238E27FC236}">
                  <a16:creationId xmlns:a16="http://schemas.microsoft.com/office/drawing/2014/main" id="{6C43E780-B8D0-47EF-9FD0-DAEB94E6029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5" name="Line 21">
              <a:extLst>
                <a:ext uri="{FF2B5EF4-FFF2-40B4-BE49-F238E27FC236}">
                  <a16:creationId xmlns:a16="http://schemas.microsoft.com/office/drawing/2014/main" id="{AF8F3246-0D96-4379-914D-9C2A510310C5}"/>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6" name="Line 21">
              <a:extLst>
                <a:ext uri="{FF2B5EF4-FFF2-40B4-BE49-F238E27FC236}">
                  <a16:creationId xmlns:a16="http://schemas.microsoft.com/office/drawing/2014/main" id="{1B4B7206-3DCD-4415-987F-635A311CE1D9}"/>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7" name="Line 21">
              <a:extLst>
                <a:ext uri="{FF2B5EF4-FFF2-40B4-BE49-F238E27FC236}">
                  <a16:creationId xmlns:a16="http://schemas.microsoft.com/office/drawing/2014/main" id="{21AAEF5B-C8E3-49C8-A4AF-9727C0E9EE87}"/>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8" name="Line 19">
              <a:extLst>
                <a:ext uri="{FF2B5EF4-FFF2-40B4-BE49-F238E27FC236}">
                  <a16:creationId xmlns:a16="http://schemas.microsoft.com/office/drawing/2014/main" id="{97FE1FDE-8418-4C44-B041-4D58E3CF99B0}"/>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9" name="Line 21">
              <a:extLst>
                <a:ext uri="{FF2B5EF4-FFF2-40B4-BE49-F238E27FC236}">
                  <a16:creationId xmlns:a16="http://schemas.microsoft.com/office/drawing/2014/main" id="{E8428817-CBA8-4BD4-AF4C-3DAD77E85262}"/>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0907B940-3592-4570-95BC-A95A6DEA4110}"/>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1" name="Line 21">
              <a:extLst>
                <a:ext uri="{FF2B5EF4-FFF2-40B4-BE49-F238E27FC236}">
                  <a16:creationId xmlns:a16="http://schemas.microsoft.com/office/drawing/2014/main" id="{1287E5EA-3453-4856-8360-5ACD52F11B36}"/>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3E8F9183-7A62-4945-BF72-B44A7C84CB38}"/>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3" name="Line 19">
              <a:extLst>
                <a:ext uri="{FF2B5EF4-FFF2-40B4-BE49-F238E27FC236}">
                  <a16:creationId xmlns:a16="http://schemas.microsoft.com/office/drawing/2014/main" id="{51DD6CED-5B3C-4F05-9BB3-53F69A0679F1}"/>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5D874FC1-8A30-4882-94F6-EF59F7B367C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5" name="TextBox 26">
              <a:extLst>
                <a:ext uri="{FF2B5EF4-FFF2-40B4-BE49-F238E27FC236}">
                  <a16:creationId xmlns:a16="http://schemas.microsoft.com/office/drawing/2014/main" id="{DB825825-9188-4C10-8154-27C5104BB3D1}"/>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0</a:t>
              </a:r>
            </a:p>
          </p:txBody>
        </p:sp>
        <p:sp>
          <p:nvSpPr>
            <p:cNvPr id="116" name="TextBox 28">
              <a:extLst>
                <a:ext uri="{FF2B5EF4-FFF2-40B4-BE49-F238E27FC236}">
                  <a16:creationId xmlns:a16="http://schemas.microsoft.com/office/drawing/2014/main" id="{60C56E29-49AA-48B8-AF31-D177C8BC29BF}"/>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a:t>
              </a:r>
            </a:p>
          </p:txBody>
        </p:sp>
        <p:sp>
          <p:nvSpPr>
            <p:cNvPr id="117" name="TextBox 30">
              <a:extLst>
                <a:ext uri="{FF2B5EF4-FFF2-40B4-BE49-F238E27FC236}">
                  <a16:creationId xmlns:a16="http://schemas.microsoft.com/office/drawing/2014/main" id="{0040D0CB-318F-40FF-9C52-82E81A348D49}"/>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12</a:t>
              </a:r>
            </a:p>
          </p:txBody>
        </p:sp>
        <p:sp>
          <p:nvSpPr>
            <p:cNvPr id="118" name="TextBox 30">
              <a:extLst>
                <a:ext uri="{FF2B5EF4-FFF2-40B4-BE49-F238E27FC236}">
                  <a16:creationId xmlns:a16="http://schemas.microsoft.com/office/drawing/2014/main" id="{2E1B961E-0955-4AF8-B464-7BE8DD714DAA}"/>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18</a:t>
              </a:r>
            </a:p>
          </p:txBody>
        </p:sp>
        <p:sp>
          <p:nvSpPr>
            <p:cNvPr id="119" name="TextBox 30">
              <a:extLst>
                <a:ext uri="{FF2B5EF4-FFF2-40B4-BE49-F238E27FC236}">
                  <a16:creationId xmlns:a16="http://schemas.microsoft.com/office/drawing/2014/main" id="{8B517BB2-3F93-4578-A40F-FC4D7C8805B6}"/>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24</a:t>
              </a:r>
            </a:p>
          </p:txBody>
        </p:sp>
        <p:sp>
          <p:nvSpPr>
            <p:cNvPr id="120" name="TextBox 26">
              <a:extLst>
                <a:ext uri="{FF2B5EF4-FFF2-40B4-BE49-F238E27FC236}">
                  <a16:creationId xmlns:a16="http://schemas.microsoft.com/office/drawing/2014/main" id="{086F5704-B0F9-4596-8E5E-D184CA3FF9DD}"/>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30</a:t>
              </a:r>
            </a:p>
          </p:txBody>
        </p:sp>
        <p:sp>
          <p:nvSpPr>
            <p:cNvPr id="121" name="TextBox 28">
              <a:extLst>
                <a:ext uri="{FF2B5EF4-FFF2-40B4-BE49-F238E27FC236}">
                  <a16:creationId xmlns:a16="http://schemas.microsoft.com/office/drawing/2014/main" id="{99A66904-B2A9-476A-ACF4-6FB5EAB1E705}"/>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36</a:t>
              </a:r>
            </a:p>
          </p:txBody>
        </p:sp>
        <p:sp>
          <p:nvSpPr>
            <p:cNvPr id="122" name="TextBox 30">
              <a:extLst>
                <a:ext uri="{FF2B5EF4-FFF2-40B4-BE49-F238E27FC236}">
                  <a16:creationId xmlns:a16="http://schemas.microsoft.com/office/drawing/2014/main" id="{E446CA9E-3AB3-4226-9082-C916BC39097E}"/>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42</a:t>
              </a:r>
            </a:p>
          </p:txBody>
        </p:sp>
        <p:sp>
          <p:nvSpPr>
            <p:cNvPr id="123" name="TextBox 30">
              <a:extLst>
                <a:ext uri="{FF2B5EF4-FFF2-40B4-BE49-F238E27FC236}">
                  <a16:creationId xmlns:a16="http://schemas.microsoft.com/office/drawing/2014/main" id="{C5DF4E8D-9E15-4600-A4BA-9EFA77F5C64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48</a:t>
              </a:r>
            </a:p>
          </p:txBody>
        </p:sp>
        <p:sp>
          <p:nvSpPr>
            <p:cNvPr id="124" name="TextBox 30">
              <a:extLst>
                <a:ext uri="{FF2B5EF4-FFF2-40B4-BE49-F238E27FC236}">
                  <a16:creationId xmlns:a16="http://schemas.microsoft.com/office/drawing/2014/main" id="{92E23F35-F621-42EF-9BD8-B1ED85CC2B73}"/>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54</a:t>
              </a:r>
            </a:p>
          </p:txBody>
        </p:sp>
        <p:sp>
          <p:nvSpPr>
            <p:cNvPr id="125" name="TextBox 26">
              <a:extLst>
                <a:ext uri="{FF2B5EF4-FFF2-40B4-BE49-F238E27FC236}">
                  <a16:creationId xmlns:a16="http://schemas.microsoft.com/office/drawing/2014/main" id="{888223B1-5E1D-4873-8927-DD6421F35A49}"/>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60</a:t>
              </a:r>
            </a:p>
          </p:txBody>
        </p:sp>
        <p:sp>
          <p:nvSpPr>
            <p:cNvPr id="126" name="TextBox 28">
              <a:extLst>
                <a:ext uri="{FF2B5EF4-FFF2-40B4-BE49-F238E27FC236}">
                  <a16:creationId xmlns:a16="http://schemas.microsoft.com/office/drawing/2014/main" id="{4E0F739E-155B-4ED2-B2B2-2D4EDE3B4C82}"/>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66</a:t>
              </a:r>
            </a:p>
          </p:txBody>
        </p:sp>
        <p:sp>
          <p:nvSpPr>
            <p:cNvPr id="127" name="TextBox 28">
              <a:extLst>
                <a:ext uri="{FF2B5EF4-FFF2-40B4-BE49-F238E27FC236}">
                  <a16:creationId xmlns:a16="http://schemas.microsoft.com/office/drawing/2014/main" id="{4102D0B1-3AE8-4F90-8DFD-03DFFA837580}"/>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72</a:t>
              </a:r>
            </a:p>
          </p:txBody>
        </p:sp>
      </p:grpSp>
      <p:sp>
        <p:nvSpPr>
          <p:cNvPr id="128" name="TextBox 127">
            <a:extLst>
              <a:ext uri="{FF2B5EF4-FFF2-40B4-BE49-F238E27FC236}">
                <a16:creationId xmlns:a16="http://schemas.microsoft.com/office/drawing/2014/main" id="{B7BE4FAB-7995-4B08-BF1F-580B61E92587}"/>
              </a:ext>
            </a:extLst>
          </p:cNvPr>
          <p:cNvSpPr txBox="1"/>
          <p:nvPr/>
        </p:nvSpPr>
        <p:spPr>
          <a:xfrm>
            <a:off x="2706796" y="5347799"/>
            <a:ext cx="2724079"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4D4D4D"/>
                </a:solidFill>
                <a:uLnTx/>
                <a:uFillTx/>
                <a:latin typeface="Arial"/>
                <a:ea typeface="SimSun"/>
                <a:cs typeface="Arial"/>
              </a:rPr>
              <a:t>自随机分组以来的时间（月）</a:t>
            </a:r>
          </a:p>
        </p:txBody>
      </p:sp>
      <p:grpSp>
        <p:nvGrpSpPr>
          <p:cNvPr id="129" name="Group 128">
            <a:extLst>
              <a:ext uri="{FF2B5EF4-FFF2-40B4-BE49-F238E27FC236}">
                <a16:creationId xmlns:a16="http://schemas.microsoft.com/office/drawing/2014/main" id="{E42CA632-E1BE-456B-BA40-5D0A46662B42}"/>
              </a:ext>
            </a:extLst>
          </p:cNvPr>
          <p:cNvGrpSpPr/>
          <p:nvPr/>
        </p:nvGrpSpPr>
        <p:grpSpPr>
          <a:xfrm>
            <a:off x="1027379" y="5925770"/>
            <a:ext cx="5445524" cy="292388"/>
            <a:chOff x="968967" y="5730942"/>
            <a:chExt cx="5445524" cy="292388"/>
          </a:xfrm>
        </p:grpSpPr>
        <p:grpSp>
          <p:nvGrpSpPr>
            <p:cNvPr id="130" name="Group 129">
              <a:extLst>
                <a:ext uri="{FF2B5EF4-FFF2-40B4-BE49-F238E27FC236}">
                  <a16:creationId xmlns:a16="http://schemas.microsoft.com/office/drawing/2014/main" id="{0985D4E4-2E0F-492D-AEC7-9AA724A1BE53}"/>
                </a:ext>
              </a:extLst>
            </p:cNvPr>
            <p:cNvGrpSpPr/>
            <p:nvPr/>
          </p:nvGrpSpPr>
          <p:grpSpPr>
            <a:xfrm>
              <a:off x="1480124" y="5740757"/>
              <a:ext cx="4934367" cy="272758"/>
              <a:chOff x="6874060" y="5067312"/>
              <a:chExt cx="4934367" cy="272758"/>
            </a:xfrm>
          </p:grpSpPr>
          <p:sp>
            <p:nvSpPr>
              <p:cNvPr id="132" name="TextBox 26">
                <a:extLst>
                  <a:ext uri="{FF2B5EF4-FFF2-40B4-BE49-F238E27FC236}">
                    <a16:creationId xmlns:a16="http://schemas.microsoft.com/office/drawing/2014/main" id="{EE973459-1290-4538-BD85-5B7264EE013E}"/>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96</a:t>
                </a:r>
              </a:p>
            </p:txBody>
          </p:sp>
          <p:sp>
            <p:nvSpPr>
              <p:cNvPr id="133" name="TextBox 28">
                <a:extLst>
                  <a:ext uri="{FF2B5EF4-FFF2-40B4-BE49-F238E27FC236}">
                    <a16:creationId xmlns:a16="http://schemas.microsoft.com/office/drawing/2014/main" id="{B6C2ADD1-94A1-4972-9F21-A9049C3C0AB1}"/>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87</a:t>
                </a:r>
              </a:p>
            </p:txBody>
          </p:sp>
          <p:sp>
            <p:nvSpPr>
              <p:cNvPr id="134" name="TextBox 30">
                <a:extLst>
                  <a:ext uri="{FF2B5EF4-FFF2-40B4-BE49-F238E27FC236}">
                    <a16:creationId xmlns:a16="http://schemas.microsoft.com/office/drawing/2014/main" id="{22D7C597-2236-4E29-850A-5D328147188C}"/>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78</a:t>
                </a:r>
              </a:p>
            </p:txBody>
          </p:sp>
          <p:sp>
            <p:nvSpPr>
              <p:cNvPr id="135" name="TextBox 30">
                <a:extLst>
                  <a:ext uri="{FF2B5EF4-FFF2-40B4-BE49-F238E27FC236}">
                    <a16:creationId xmlns:a16="http://schemas.microsoft.com/office/drawing/2014/main" id="{9202B00B-97E7-4C5E-A4EA-C12B490D11DB}"/>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69</a:t>
                </a:r>
              </a:p>
            </p:txBody>
          </p:sp>
          <p:sp>
            <p:nvSpPr>
              <p:cNvPr id="136" name="TextBox 30">
                <a:extLst>
                  <a:ext uri="{FF2B5EF4-FFF2-40B4-BE49-F238E27FC236}">
                    <a16:creationId xmlns:a16="http://schemas.microsoft.com/office/drawing/2014/main" id="{788366DB-B09A-44BD-8AAB-68C3FCD632D0}"/>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61</a:t>
                </a:r>
              </a:p>
            </p:txBody>
          </p:sp>
          <p:sp>
            <p:nvSpPr>
              <p:cNvPr id="137" name="TextBox 26">
                <a:extLst>
                  <a:ext uri="{FF2B5EF4-FFF2-40B4-BE49-F238E27FC236}">
                    <a16:creationId xmlns:a16="http://schemas.microsoft.com/office/drawing/2014/main" id="{2645AB70-EF34-4373-8C5F-9EAD198B0666}"/>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52</a:t>
                </a:r>
              </a:p>
            </p:txBody>
          </p:sp>
          <p:sp>
            <p:nvSpPr>
              <p:cNvPr id="138" name="TextBox 28">
                <a:extLst>
                  <a:ext uri="{FF2B5EF4-FFF2-40B4-BE49-F238E27FC236}">
                    <a16:creationId xmlns:a16="http://schemas.microsoft.com/office/drawing/2014/main" id="{2A6982EC-537E-418C-AD79-64CCF5EEEA5B}"/>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46</a:t>
                </a:r>
              </a:p>
            </p:txBody>
          </p:sp>
          <p:sp>
            <p:nvSpPr>
              <p:cNvPr id="139" name="TextBox 30">
                <a:extLst>
                  <a:ext uri="{FF2B5EF4-FFF2-40B4-BE49-F238E27FC236}">
                    <a16:creationId xmlns:a16="http://schemas.microsoft.com/office/drawing/2014/main" id="{697BD304-B95C-4AE8-B9EE-3BBE76232366}"/>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44</a:t>
                </a:r>
              </a:p>
            </p:txBody>
          </p:sp>
          <p:sp>
            <p:nvSpPr>
              <p:cNvPr id="140" name="TextBox 30">
                <a:extLst>
                  <a:ext uri="{FF2B5EF4-FFF2-40B4-BE49-F238E27FC236}">
                    <a16:creationId xmlns:a16="http://schemas.microsoft.com/office/drawing/2014/main" id="{65291A45-4EA5-45A8-9B83-EEFEDCA08958}"/>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39</a:t>
                </a:r>
              </a:p>
            </p:txBody>
          </p:sp>
          <p:sp>
            <p:nvSpPr>
              <p:cNvPr id="141" name="TextBox 30">
                <a:extLst>
                  <a:ext uri="{FF2B5EF4-FFF2-40B4-BE49-F238E27FC236}">
                    <a16:creationId xmlns:a16="http://schemas.microsoft.com/office/drawing/2014/main" id="{DE8306A0-6D65-41F2-B617-231F3BA605B6}"/>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31</a:t>
                </a:r>
              </a:p>
            </p:txBody>
          </p:sp>
          <p:sp>
            <p:nvSpPr>
              <p:cNvPr id="142" name="TextBox 26">
                <a:extLst>
                  <a:ext uri="{FF2B5EF4-FFF2-40B4-BE49-F238E27FC236}">
                    <a16:creationId xmlns:a16="http://schemas.microsoft.com/office/drawing/2014/main" id="{7ABA3086-EEB1-480D-A8B0-6191F125886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24</a:t>
                </a:r>
              </a:p>
            </p:txBody>
          </p:sp>
          <p:sp>
            <p:nvSpPr>
              <p:cNvPr id="143" name="TextBox 28">
                <a:extLst>
                  <a:ext uri="{FF2B5EF4-FFF2-40B4-BE49-F238E27FC236}">
                    <a16:creationId xmlns:a16="http://schemas.microsoft.com/office/drawing/2014/main" id="{BA8F4ED8-253B-40BC-A429-1D9ECD593326}"/>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17</a:t>
                </a:r>
              </a:p>
            </p:txBody>
          </p:sp>
          <p:sp>
            <p:nvSpPr>
              <p:cNvPr id="144" name="TextBox 28">
                <a:extLst>
                  <a:ext uri="{FF2B5EF4-FFF2-40B4-BE49-F238E27FC236}">
                    <a16:creationId xmlns:a16="http://schemas.microsoft.com/office/drawing/2014/main" id="{3D8D967C-6DE7-4732-844E-5C9FB50DDC90}"/>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15</a:t>
                </a:r>
              </a:p>
            </p:txBody>
          </p:sp>
        </p:grpSp>
        <p:sp>
          <p:nvSpPr>
            <p:cNvPr id="131" name="TextBox 130">
              <a:extLst>
                <a:ext uri="{FF2B5EF4-FFF2-40B4-BE49-F238E27FC236}">
                  <a16:creationId xmlns:a16="http://schemas.microsoft.com/office/drawing/2014/main" id="{A84F2F5B-C12D-4882-91E0-6C0B1F1BE884}"/>
                </a:ext>
              </a:extLst>
            </p:cNvPr>
            <p:cNvSpPr txBox="1"/>
            <p:nvPr/>
          </p:nvSpPr>
          <p:spPr>
            <a:xfrm>
              <a:off x="968967" y="5730942"/>
              <a:ext cx="524695"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2C0D8"/>
                  </a:solidFill>
                  <a:uLnTx/>
                  <a:uFillTx/>
                  <a:latin typeface="Arial"/>
                  <a:ea typeface="SimSun"/>
                  <a:cs typeface="Arial"/>
                </a:rPr>
                <a:t>CRT</a:t>
              </a:r>
            </a:p>
          </p:txBody>
        </p:sp>
      </p:grpSp>
      <p:grpSp>
        <p:nvGrpSpPr>
          <p:cNvPr id="145" name="Group 144">
            <a:extLst>
              <a:ext uri="{FF2B5EF4-FFF2-40B4-BE49-F238E27FC236}">
                <a16:creationId xmlns:a16="http://schemas.microsoft.com/office/drawing/2014/main" id="{F19B1DA4-AF3C-48ED-9EE4-069634E61832}"/>
              </a:ext>
            </a:extLst>
          </p:cNvPr>
          <p:cNvGrpSpPr/>
          <p:nvPr/>
        </p:nvGrpSpPr>
        <p:grpSpPr>
          <a:xfrm>
            <a:off x="394337" y="5508611"/>
            <a:ext cx="6078566" cy="492443"/>
            <a:chOff x="335925" y="5951958"/>
            <a:chExt cx="6078566" cy="492443"/>
          </a:xfrm>
        </p:grpSpPr>
        <p:grpSp>
          <p:nvGrpSpPr>
            <p:cNvPr id="146" name="Group 145">
              <a:extLst>
                <a:ext uri="{FF2B5EF4-FFF2-40B4-BE49-F238E27FC236}">
                  <a16:creationId xmlns:a16="http://schemas.microsoft.com/office/drawing/2014/main" id="{5E99DAC7-06E4-4EF8-8BC3-2A9CCF78FD22}"/>
                </a:ext>
              </a:extLst>
            </p:cNvPr>
            <p:cNvGrpSpPr/>
            <p:nvPr/>
          </p:nvGrpSpPr>
          <p:grpSpPr>
            <a:xfrm>
              <a:off x="1480124" y="6061800"/>
              <a:ext cx="4934367" cy="272758"/>
              <a:chOff x="6874060" y="5067312"/>
              <a:chExt cx="4934367" cy="272758"/>
            </a:xfrm>
          </p:grpSpPr>
          <p:sp>
            <p:nvSpPr>
              <p:cNvPr id="148" name="TextBox 26">
                <a:extLst>
                  <a:ext uri="{FF2B5EF4-FFF2-40B4-BE49-F238E27FC236}">
                    <a16:creationId xmlns:a16="http://schemas.microsoft.com/office/drawing/2014/main" id="{05863A26-67BE-4571-AC48-8159C87A9746}"/>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98</a:t>
                </a:r>
              </a:p>
            </p:txBody>
          </p:sp>
          <p:sp>
            <p:nvSpPr>
              <p:cNvPr id="149" name="TextBox 28">
                <a:extLst>
                  <a:ext uri="{FF2B5EF4-FFF2-40B4-BE49-F238E27FC236}">
                    <a16:creationId xmlns:a16="http://schemas.microsoft.com/office/drawing/2014/main" id="{3B8118FA-CE73-404F-9037-1A73C44EC37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87</a:t>
                </a:r>
              </a:p>
            </p:txBody>
          </p:sp>
          <p:sp>
            <p:nvSpPr>
              <p:cNvPr id="150" name="TextBox 30">
                <a:extLst>
                  <a:ext uri="{FF2B5EF4-FFF2-40B4-BE49-F238E27FC236}">
                    <a16:creationId xmlns:a16="http://schemas.microsoft.com/office/drawing/2014/main" id="{1D26DEBA-5E16-4862-A4F3-EB52D032D2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79</a:t>
                </a:r>
              </a:p>
            </p:txBody>
          </p:sp>
          <p:sp>
            <p:nvSpPr>
              <p:cNvPr id="151" name="TextBox 30">
                <a:extLst>
                  <a:ext uri="{FF2B5EF4-FFF2-40B4-BE49-F238E27FC236}">
                    <a16:creationId xmlns:a16="http://schemas.microsoft.com/office/drawing/2014/main" id="{6BA2B8E6-E35F-4F39-9E44-094D42D54AD6}"/>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67</a:t>
                </a:r>
              </a:p>
            </p:txBody>
          </p:sp>
          <p:sp>
            <p:nvSpPr>
              <p:cNvPr id="152" name="TextBox 30">
                <a:extLst>
                  <a:ext uri="{FF2B5EF4-FFF2-40B4-BE49-F238E27FC236}">
                    <a16:creationId xmlns:a16="http://schemas.microsoft.com/office/drawing/2014/main" id="{277FBF25-0983-4CEC-80A0-DE330B929BCF}"/>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55</a:t>
                </a:r>
              </a:p>
            </p:txBody>
          </p:sp>
          <p:sp>
            <p:nvSpPr>
              <p:cNvPr id="153" name="TextBox 26">
                <a:extLst>
                  <a:ext uri="{FF2B5EF4-FFF2-40B4-BE49-F238E27FC236}">
                    <a16:creationId xmlns:a16="http://schemas.microsoft.com/office/drawing/2014/main" id="{CAD9BCB8-E9E3-4F96-BE2F-0FC95765DCEF}"/>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51</a:t>
                </a:r>
              </a:p>
            </p:txBody>
          </p:sp>
          <p:sp>
            <p:nvSpPr>
              <p:cNvPr id="154" name="TextBox 28">
                <a:extLst>
                  <a:ext uri="{FF2B5EF4-FFF2-40B4-BE49-F238E27FC236}">
                    <a16:creationId xmlns:a16="http://schemas.microsoft.com/office/drawing/2014/main" id="{0DB2FF5A-8557-462C-B4D8-2A37B08D31FD}"/>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46</a:t>
                </a:r>
              </a:p>
            </p:txBody>
          </p:sp>
          <p:sp>
            <p:nvSpPr>
              <p:cNvPr id="155" name="TextBox 30">
                <a:extLst>
                  <a:ext uri="{FF2B5EF4-FFF2-40B4-BE49-F238E27FC236}">
                    <a16:creationId xmlns:a16="http://schemas.microsoft.com/office/drawing/2014/main" id="{2D83C598-8867-4CCB-9563-BA8770024DF2}"/>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40</a:t>
                </a:r>
              </a:p>
            </p:txBody>
          </p:sp>
          <p:sp>
            <p:nvSpPr>
              <p:cNvPr id="156" name="TextBox 30">
                <a:extLst>
                  <a:ext uri="{FF2B5EF4-FFF2-40B4-BE49-F238E27FC236}">
                    <a16:creationId xmlns:a16="http://schemas.microsoft.com/office/drawing/2014/main" id="{332D17A4-09C7-40A9-BCA2-B699E34116A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37</a:t>
                </a:r>
              </a:p>
            </p:txBody>
          </p:sp>
          <p:sp>
            <p:nvSpPr>
              <p:cNvPr id="157" name="TextBox 30">
                <a:extLst>
                  <a:ext uri="{FF2B5EF4-FFF2-40B4-BE49-F238E27FC236}">
                    <a16:creationId xmlns:a16="http://schemas.microsoft.com/office/drawing/2014/main" id="{BE0781AB-0B94-40FB-9D2F-99658D98423A}"/>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26</a:t>
                </a:r>
              </a:p>
            </p:txBody>
          </p:sp>
          <p:sp>
            <p:nvSpPr>
              <p:cNvPr id="158" name="TextBox 26">
                <a:extLst>
                  <a:ext uri="{FF2B5EF4-FFF2-40B4-BE49-F238E27FC236}">
                    <a16:creationId xmlns:a16="http://schemas.microsoft.com/office/drawing/2014/main" id="{CA5DB41F-ABCF-4174-B211-422EF27237D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23</a:t>
                </a:r>
              </a:p>
            </p:txBody>
          </p:sp>
          <p:sp>
            <p:nvSpPr>
              <p:cNvPr id="159" name="TextBox 28">
                <a:extLst>
                  <a:ext uri="{FF2B5EF4-FFF2-40B4-BE49-F238E27FC236}">
                    <a16:creationId xmlns:a16="http://schemas.microsoft.com/office/drawing/2014/main" id="{5DD4D566-98FE-4385-A3B4-8773BCC8EC31}"/>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16</a:t>
                </a:r>
              </a:p>
            </p:txBody>
          </p:sp>
          <p:sp>
            <p:nvSpPr>
              <p:cNvPr id="160" name="TextBox 28">
                <a:extLst>
                  <a:ext uri="{FF2B5EF4-FFF2-40B4-BE49-F238E27FC236}">
                    <a16:creationId xmlns:a16="http://schemas.microsoft.com/office/drawing/2014/main" id="{02A68A61-0AED-41E9-8EA4-78BF08234017}"/>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a:ln>
                      <a:noFill/>
                    </a:ln>
                    <a:solidFill>
                      <a:srgbClr val="B60D27"/>
                    </a:solidFill>
                    <a:uLnTx/>
                    <a:uFillTx/>
                    <a:latin typeface="Arial"/>
                    <a:ea typeface="SimSun"/>
                    <a:cs typeface="Arial"/>
                  </a:rPr>
                  <a:t>12</a:t>
                </a:r>
              </a:p>
            </p:txBody>
          </p:sp>
        </p:grpSp>
        <p:sp>
          <p:nvSpPr>
            <p:cNvPr id="147" name="TextBox 146">
              <a:extLst>
                <a:ext uri="{FF2B5EF4-FFF2-40B4-BE49-F238E27FC236}">
                  <a16:creationId xmlns:a16="http://schemas.microsoft.com/office/drawing/2014/main" id="{C7EB78CF-1F0F-41E7-817E-17ADF0614D39}"/>
                </a:ext>
              </a:extLst>
            </p:cNvPr>
            <p:cNvSpPr txBox="1"/>
            <p:nvPr/>
          </p:nvSpPr>
          <p:spPr>
            <a:xfrm>
              <a:off x="335925" y="5951958"/>
              <a:ext cx="1162498"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sz="1300" b="0" i="0" u="none" strike="noStrike" cap="none" normalizeH="0" baseline="0" dirty="0">
                  <a:ln>
                    <a:noFill/>
                  </a:ln>
                  <a:solidFill>
                    <a:srgbClr val="B60D27"/>
                  </a:solidFill>
                  <a:uLnTx/>
                  <a:uFillTx/>
                  <a:latin typeface="Arial"/>
                  <a:ea typeface="SimSun"/>
                  <a:cs typeface="Arial"/>
                </a:rPr>
                <a:t>曲妥珠单抗 </a:t>
              </a:r>
              <a:r>
                <a:rPr kumimoji="0" lang="zh-CN" sz="1300" b="0" i="0" u="none" strike="noStrike" cap="none" normalizeH="0" baseline="0" dirty="0" smtClean="0">
                  <a:ln>
                    <a:noFill/>
                  </a:ln>
                  <a:solidFill>
                    <a:srgbClr val="B60D27"/>
                  </a:solidFill>
                  <a:uLnTx/>
                  <a:uFillTx/>
                  <a:latin typeface="Arial"/>
                  <a:ea typeface="SimSun"/>
                  <a:cs typeface="Arial"/>
                </a:rPr>
                <a:t>+</a:t>
              </a:r>
              <a:r>
                <a:rPr kumimoji="0" lang="zh-CN" sz="1300" b="0" i="0" u="none" strike="noStrike" cap="none" normalizeH="0" baseline="0" dirty="0">
                  <a:ln>
                    <a:noFill/>
                  </a:ln>
                  <a:solidFill>
                    <a:srgbClr val="B60D27"/>
                  </a:solidFill>
                  <a:uLnTx/>
                  <a:uFillTx/>
                  <a:latin typeface="Arial"/>
                  <a:ea typeface="SimSun"/>
                  <a:cs typeface="Arial"/>
                </a:rPr>
                <a:t/>
              </a:r>
              <a:br>
                <a:rPr kumimoji="0" lang="zh-CN" sz="1300" b="0" i="0" u="none" strike="noStrike" cap="none" normalizeH="0" baseline="0" dirty="0">
                  <a:ln>
                    <a:noFill/>
                  </a:ln>
                  <a:solidFill>
                    <a:srgbClr val="B60D27"/>
                  </a:solidFill>
                  <a:uLnTx/>
                  <a:uFillTx/>
                  <a:latin typeface="Arial"/>
                  <a:ea typeface="SimSun"/>
                  <a:cs typeface="Arial"/>
                </a:rPr>
              </a:br>
              <a:r>
                <a:rPr kumimoji="0" lang="zh-CN" sz="1300" b="0" i="0" u="none" strike="noStrike" cap="none" normalizeH="0" baseline="0" dirty="0">
                  <a:ln>
                    <a:noFill/>
                  </a:ln>
                  <a:solidFill>
                    <a:srgbClr val="B60D27"/>
                  </a:solidFill>
                  <a:uLnTx/>
                  <a:uFillTx/>
                  <a:latin typeface="Arial"/>
                  <a:ea typeface="SimSun"/>
                  <a:cs typeface="Arial"/>
                </a:rPr>
                <a:t>CRT</a:t>
              </a:r>
            </a:p>
          </p:txBody>
        </p:sp>
      </p:grpSp>
      <p:grpSp>
        <p:nvGrpSpPr>
          <p:cNvPr id="2075" name="Group 2074">
            <a:extLst>
              <a:ext uri="{FF2B5EF4-FFF2-40B4-BE49-F238E27FC236}">
                <a16:creationId xmlns:a16="http://schemas.microsoft.com/office/drawing/2014/main" id="{E47FEDEC-69AF-4526-B14D-24BD4CA168A5}"/>
              </a:ext>
            </a:extLst>
          </p:cNvPr>
          <p:cNvGrpSpPr/>
          <p:nvPr/>
        </p:nvGrpSpPr>
        <p:grpSpPr>
          <a:xfrm>
            <a:off x="1650812" y="2890397"/>
            <a:ext cx="4795514" cy="1484166"/>
            <a:chOff x="10317002" y="1295029"/>
            <a:chExt cx="7515225" cy="2276485"/>
          </a:xfrm>
        </p:grpSpPr>
        <p:sp>
          <p:nvSpPr>
            <p:cNvPr id="2049" name="Freeform: Shape 2048">
              <a:extLst>
                <a:ext uri="{FF2B5EF4-FFF2-40B4-BE49-F238E27FC236}">
                  <a16:creationId xmlns:a16="http://schemas.microsoft.com/office/drawing/2014/main" id="{9C8D7FDF-D9B9-4B02-90E1-BB73B612D941}"/>
                </a:ext>
              </a:extLst>
            </p:cNvPr>
            <p:cNvSpPr/>
            <p:nvPr/>
          </p:nvSpPr>
          <p:spPr>
            <a:xfrm>
              <a:off x="10317002" y="1353224"/>
              <a:ext cx="7515225" cy="2152650"/>
            </a:xfrm>
            <a:custGeom>
              <a:avLst/>
              <a:gdLst>
                <a:gd name="connsiteX0" fmla="*/ 7524369 w 7515225"/>
                <a:gd name="connsiteY0" fmla="*/ 2161292 h 2152650"/>
                <a:gd name="connsiteX1" fmla="*/ 6499184 w 7515225"/>
                <a:gd name="connsiteY1" fmla="*/ 2161292 h 2152650"/>
                <a:gd name="connsiteX2" fmla="*/ 6499184 w 7515225"/>
                <a:gd name="connsiteY2" fmla="*/ 2107743 h 2152650"/>
                <a:gd name="connsiteX3" fmla="*/ 6453283 w 7515225"/>
                <a:gd name="connsiteY3" fmla="*/ 2107743 h 2152650"/>
                <a:gd name="connsiteX4" fmla="*/ 6453283 w 7515225"/>
                <a:gd name="connsiteY4" fmla="*/ 2031238 h 2152650"/>
                <a:gd name="connsiteX5" fmla="*/ 5646144 w 7515225"/>
                <a:gd name="connsiteY5" fmla="*/ 2031238 h 2152650"/>
                <a:gd name="connsiteX6" fmla="*/ 5646144 w 7515225"/>
                <a:gd name="connsiteY6" fmla="*/ 1855273 h 2152650"/>
                <a:gd name="connsiteX7" fmla="*/ 5298043 w 7515225"/>
                <a:gd name="connsiteY7" fmla="*/ 1855273 h 2152650"/>
                <a:gd name="connsiteX8" fmla="*/ 5298043 w 7515225"/>
                <a:gd name="connsiteY8" fmla="*/ 1805543 h 2152650"/>
                <a:gd name="connsiteX9" fmla="*/ 4601842 w 7515225"/>
                <a:gd name="connsiteY9" fmla="*/ 1805543 h 2152650"/>
                <a:gd name="connsiteX10" fmla="*/ 4601842 w 7515225"/>
                <a:gd name="connsiteY10" fmla="*/ 1771110 h 2152650"/>
                <a:gd name="connsiteX11" fmla="*/ 4322588 w 7515225"/>
                <a:gd name="connsiteY11" fmla="*/ 1771110 h 2152650"/>
                <a:gd name="connsiteX12" fmla="*/ 4322588 w 7515225"/>
                <a:gd name="connsiteY12" fmla="*/ 1729038 h 2152650"/>
                <a:gd name="connsiteX13" fmla="*/ 4242264 w 7515225"/>
                <a:gd name="connsiteY13" fmla="*/ 1729038 h 2152650"/>
                <a:gd name="connsiteX14" fmla="*/ 4242264 w 7515225"/>
                <a:gd name="connsiteY14" fmla="*/ 1686957 h 2152650"/>
                <a:gd name="connsiteX15" fmla="*/ 3882686 w 7515225"/>
                <a:gd name="connsiteY15" fmla="*/ 1686957 h 2152650"/>
                <a:gd name="connsiteX16" fmla="*/ 3882686 w 7515225"/>
                <a:gd name="connsiteY16" fmla="*/ 1629578 h 2152650"/>
                <a:gd name="connsiteX17" fmla="*/ 3477197 w 7515225"/>
                <a:gd name="connsiteY17" fmla="*/ 1629578 h 2152650"/>
                <a:gd name="connsiteX18" fmla="*/ 3477197 w 7515225"/>
                <a:gd name="connsiteY18" fmla="*/ 1556893 h 2152650"/>
                <a:gd name="connsiteX19" fmla="*/ 3400692 w 7515225"/>
                <a:gd name="connsiteY19" fmla="*/ 1556893 h 2152650"/>
                <a:gd name="connsiteX20" fmla="*/ 3400692 w 7515225"/>
                <a:gd name="connsiteY20" fmla="*/ 1495695 h 2152650"/>
                <a:gd name="connsiteX21" fmla="*/ 3308890 w 7515225"/>
                <a:gd name="connsiteY21" fmla="*/ 1495695 h 2152650"/>
                <a:gd name="connsiteX22" fmla="*/ 3308890 w 7515225"/>
                <a:gd name="connsiteY22" fmla="*/ 1461262 h 2152650"/>
                <a:gd name="connsiteX23" fmla="*/ 3163529 w 7515225"/>
                <a:gd name="connsiteY23" fmla="*/ 1461262 h 2152650"/>
                <a:gd name="connsiteX24" fmla="*/ 3163529 w 7515225"/>
                <a:gd name="connsiteY24" fmla="*/ 1400064 h 2152650"/>
                <a:gd name="connsiteX25" fmla="*/ 2964609 w 7515225"/>
                <a:gd name="connsiteY25" fmla="*/ 1400064 h 2152650"/>
                <a:gd name="connsiteX26" fmla="*/ 2964609 w 7515225"/>
                <a:gd name="connsiteY26" fmla="*/ 1346505 h 2152650"/>
                <a:gd name="connsiteX27" fmla="*/ 2872797 w 7515225"/>
                <a:gd name="connsiteY27" fmla="*/ 1346505 h 2152650"/>
                <a:gd name="connsiteX28" fmla="*/ 2872797 w 7515225"/>
                <a:gd name="connsiteY28" fmla="*/ 1300604 h 2152650"/>
                <a:gd name="connsiteX29" fmla="*/ 2796293 w 7515225"/>
                <a:gd name="connsiteY29" fmla="*/ 1300604 h 2152650"/>
                <a:gd name="connsiteX30" fmla="*/ 2796293 w 7515225"/>
                <a:gd name="connsiteY30" fmla="*/ 1254703 h 2152650"/>
                <a:gd name="connsiteX31" fmla="*/ 2536174 w 7515225"/>
                <a:gd name="connsiteY31" fmla="*/ 1254703 h 2152650"/>
                <a:gd name="connsiteX32" fmla="*/ 2536174 w 7515225"/>
                <a:gd name="connsiteY32" fmla="*/ 1178188 h 2152650"/>
                <a:gd name="connsiteX33" fmla="*/ 2425237 w 7515225"/>
                <a:gd name="connsiteY33" fmla="*/ 1178188 h 2152650"/>
                <a:gd name="connsiteX34" fmla="*/ 2425237 w 7515225"/>
                <a:gd name="connsiteY34" fmla="*/ 1136117 h 2152650"/>
                <a:gd name="connsiteX35" fmla="*/ 2375516 w 7515225"/>
                <a:gd name="connsiteY35" fmla="*/ 1136117 h 2152650"/>
                <a:gd name="connsiteX36" fmla="*/ 2375516 w 7515225"/>
                <a:gd name="connsiteY36" fmla="*/ 1101684 h 2152650"/>
                <a:gd name="connsiteX37" fmla="*/ 2264578 w 7515225"/>
                <a:gd name="connsiteY37" fmla="*/ 1101684 h 2152650"/>
                <a:gd name="connsiteX38" fmla="*/ 2264578 w 7515225"/>
                <a:gd name="connsiteY38" fmla="*/ 1063431 h 2152650"/>
                <a:gd name="connsiteX39" fmla="*/ 2203371 w 7515225"/>
                <a:gd name="connsiteY39" fmla="*/ 1063431 h 2152650"/>
                <a:gd name="connsiteX40" fmla="*/ 2203371 w 7515225"/>
                <a:gd name="connsiteY40" fmla="*/ 1017530 h 2152650"/>
                <a:gd name="connsiteX41" fmla="*/ 2031235 w 7515225"/>
                <a:gd name="connsiteY41" fmla="*/ 1017530 h 2152650"/>
                <a:gd name="connsiteX42" fmla="*/ 2031235 w 7515225"/>
                <a:gd name="connsiteY42" fmla="*/ 963981 h 2152650"/>
                <a:gd name="connsiteX43" fmla="*/ 1981505 w 7515225"/>
                <a:gd name="connsiteY43" fmla="*/ 963981 h 2152650"/>
                <a:gd name="connsiteX44" fmla="*/ 1981505 w 7515225"/>
                <a:gd name="connsiteY44" fmla="*/ 910422 h 2152650"/>
                <a:gd name="connsiteX45" fmla="*/ 1912649 w 7515225"/>
                <a:gd name="connsiteY45" fmla="*/ 910422 h 2152650"/>
                <a:gd name="connsiteX46" fmla="*/ 1912649 w 7515225"/>
                <a:gd name="connsiteY46" fmla="*/ 864518 h 2152650"/>
                <a:gd name="connsiteX47" fmla="*/ 1855270 w 7515225"/>
                <a:gd name="connsiteY47" fmla="*/ 864518 h 2152650"/>
                <a:gd name="connsiteX48" fmla="*/ 1855270 w 7515225"/>
                <a:gd name="connsiteY48" fmla="*/ 810963 h 2152650"/>
                <a:gd name="connsiteX49" fmla="*/ 1736684 w 7515225"/>
                <a:gd name="connsiteY49" fmla="*/ 810963 h 2152650"/>
                <a:gd name="connsiteX50" fmla="*/ 1736684 w 7515225"/>
                <a:gd name="connsiteY50" fmla="*/ 772711 h 2152650"/>
                <a:gd name="connsiteX51" fmla="*/ 1629575 w 7515225"/>
                <a:gd name="connsiteY51" fmla="*/ 772711 h 2152650"/>
                <a:gd name="connsiteX52" fmla="*/ 1629575 w 7515225"/>
                <a:gd name="connsiteY52" fmla="*/ 642650 h 2152650"/>
                <a:gd name="connsiteX53" fmla="*/ 1579845 w 7515225"/>
                <a:gd name="connsiteY53" fmla="*/ 642650 h 2152650"/>
                <a:gd name="connsiteX54" fmla="*/ 1579845 w 7515225"/>
                <a:gd name="connsiteY54" fmla="*/ 612048 h 2152650"/>
                <a:gd name="connsiteX55" fmla="*/ 1507169 w 7515225"/>
                <a:gd name="connsiteY55" fmla="*/ 612048 h 2152650"/>
                <a:gd name="connsiteX56" fmla="*/ 1507169 w 7515225"/>
                <a:gd name="connsiteY56" fmla="*/ 543193 h 2152650"/>
                <a:gd name="connsiteX57" fmla="*/ 1315907 w 7515225"/>
                <a:gd name="connsiteY57" fmla="*/ 543193 h 2152650"/>
                <a:gd name="connsiteX58" fmla="*/ 1315907 w 7515225"/>
                <a:gd name="connsiteY58" fmla="*/ 527892 h 2152650"/>
                <a:gd name="connsiteX59" fmla="*/ 1162888 w 7515225"/>
                <a:gd name="connsiteY59" fmla="*/ 527892 h 2152650"/>
                <a:gd name="connsiteX60" fmla="*/ 1162888 w 7515225"/>
                <a:gd name="connsiteY60" fmla="*/ 493464 h 2152650"/>
                <a:gd name="connsiteX61" fmla="*/ 1074906 w 7515225"/>
                <a:gd name="connsiteY61" fmla="*/ 493464 h 2152650"/>
                <a:gd name="connsiteX62" fmla="*/ 1074906 w 7515225"/>
                <a:gd name="connsiteY62" fmla="*/ 397832 h 2152650"/>
                <a:gd name="connsiteX63" fmla="*/ 799488 w 7515225"/>
                <a:gd name="connsiteY63" fmla="*/ 397832 h 2152650"/>
                <a:gd name="connsiteX64" fmla="*/ 799488 w 7515225"/>
                <a:gd name="connsiteY64" fmla="*/ 344277 h 2152650"/>
                <a:gd name="connsiteX65" fmla="*/ 703856 w 7515225"/>
                <a:gd name="connsiteY65" fmla="*/ 344277 h 2152650"/>
                <a:gd name="connsiteX66" fmla="*/ 703856 w 7515225"/>
                <a:gd name="connsiteY66" fmla="*/ 298374 h 2152650"/>
                <a:gd name="connsiteX67" fmla="*/ 646476 w 7515225"/>
                <a:gd name="connsiteY67" fmla="*/ 298374 h 2152650"/>
                <a:gd name="connsiteX68" fmla="*/ 646476 w 7515225"/>
                <a:gd name="connsiteY68" fmla="*/ 279247 h 2152650"/>
                <a:gd name="connsiteX69" fmla="*/ 520241 w 7515225"/>
                <a:gd name="connsiteY69" fmla="*/ 279247 h 2152650"/>
                <a:gd name="connsiteX70" fmla="*/ 520241 w 7515225"/>
                <a:gd name="connsiteY70" fmla="*/ 206566 h 2152650"/>
                <a:gd name="connsiteX71" fmla="*/ 478163 w 7515225"/>
                <a:gd name="connsiteY71" fmla="*/ 206566 h 2152650"/>
                <a:gd name="connsiteX72" fmla="*/ 478163 w 7515225"/>
                <a:gd name="connsiteY72" fmla="*/ 130060 h 2152650"/>
                <a:gd name="connsiteX73" fmla="*/ 382531 w 7515225"/>
                <a:gd name="connsiteY73" fmla="*/ 130060 h 2152650"/>
                <a:gd name="connsiteX74" fmla="*/ 382531 w 7515225"/>
                <a:gd name="connsiteY74" fmla="*/ 53555 h 2152650"/>
                <a:gd name="connsiteX75" fmla="*/ 317501 w 7515225"/>
                <a:gd name="connsiteY75" fmla="*/ 53555 h 2152650"/>
                <a:gd name="connsiteX76" fmla="*/ 317501 w 7515225"/>
                <a:gd name="connsiteY76" fmla="*/ 0 h 2152650"/>
                <a:gd name="connsiteX77" fmla="*/ 0 w 7515225"/>
                <a:gd name="connsiteY77"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515225" h="2152650">
                  <a:moveTo>
                    <a:pt x="7524369" y="2161292"/>
                  </a:moveTo>
                  <a:lnTo>
                    <a:pt x="6499184" y="2161292"/>
                  </a:lnTo>
                  <a:lnTo>
                    <a:pt x="6499184" y="2107743"/>
                  </a:lnTo>
                  <a:lnTo>
                    <a:pt x="6453283" y="2107743"/>
                  </a:lnTo>
                  <a:lnTo>
                    <a:pt x="6453283" y="2031238"/>
                  </a:lnTo>
                  <a:lnTo>
                    <a:pt x="5646144" y="2031238"/>
                  </a:lnTo>
                  <a:lnTo>
                    <a:pt x="5646144" y="1855273"/>
                  </a:lnTo>
                  <a:lnTo>
                    <a:pt x="5298043" y="1855273"/>
                  </a:lnTo>
                  <a:lnTo>
                    <a:pt x="5298043" y="1805543"/>
                  </a:lnTo>
                  <a:lnTo>
                    <a:pt x="4601842" y="1805543"/>
                  </a:lnTo>
                  <a:lnTo>
                    <a:pt x="4601842" y="1771110"/>
                  </a:lnTo>
                  <a:lnTo>
                    <a:pt x="4322588" y="1771110"/>
                  </a:lnTo>
                  <a:lnTo>
                    <a:pt x="4322588" y="1729038"/>
                  </a:lnTo>
                  <a:lnTo>
                    <a:pt x="4242264" y="1729038"/>
                  </a:lnTo>
                  <a:lnTo>
                    <a:pt x="4242264" y="1686957"/>
                  </a:lnTo>
                  <a:lnTo>
                    <a:pt x="3882686" y="1686957"/>
                  </a:lnTo>
                  <a:lnTo>
                    <a:pt x="3882686" y="1629578"/>
                  </a:lnTo>
                  <a:lnTo>
                    <a:pt x="3477197" y="1629578"/>
                  </a:lnTo>
                  <a:lnTo>
                    <a:pt x="3477197" y="1556893"/>
                  </a:lnTo>
                  <a:lnTo>
                    <a:pt x="3400692" y="1556893"/>
                  </a:lnTo>
                  <a:lnTo>
                    <a:pt x="3400692" y="1495695"/>
                  </a:lnTo>
                  <a:lnTo>
                    <a:pt x="3308890" y="1495695"/>
                  </a:lnTo>
                  <a:lnTo>
                    <a:pt x="3308890" y="1461262"/>
                  </a:lnTo>
                  <a:lnTo>
                    <a:pt x="3163529" y="1461262"/>
                  </a:lnTo>
                  <a:lnTo>
                    <a:pt x="3163529" y="1400064"/>
                  </a:lnTo>
                  <a:lnTo>
                    <a:pt x="2964609" y="1400064"/>
                  </a:lnTo>
                  <a:lnTo>
                    <a:pt x="2964609" y="1346505"/>
                  </a:lnTo>
                  <a:lnTo>
                    <a:pt x="2872797" y="1346505"/>
                  </a:lnTo>
                  <a:lnTo>
                    <a:pt x="2872797" y="1300604"/>
                  </a:lnTo>
                  <a:lnTo>
                    <a:pt x="2796293" y="1300604"/>
                  </a:lnTo>
                  <a:lnTo>
                    <a:pt x="2796293" y="1254703"/>
                  </a:lnTo>
                  <a:lnTo>
                    <a:pt x="2536174" y="1254703"/>
                  </a:lnTo>
                  <a:lnTo>
                    <a:pt x="2536174" y="1178188"/>
                  </a:lnTo>
                  <a:lnTo>
                    <a:pt x="2425237" y="1178188"/>
                  </a:lnTo>
                  <a:lnTo>
                    <a:pt x="2425237" y="1136117"/>
                  </a:lnTo>
                  <a:lnTo>
                    <a:pt x="2375516" y="1136117"/>
                  </a:lnTo>
                  <a:lnTo>
                    <a:pt x="2375516" y="1101684"/>
                  </a:lnTo>
                  <a:lnTo>
                    <a:pt x="2264578" y="1101684"/>
                  </a:lnTo>
                  <a:lnTo>
                    <a:pt x="2264578" y="1063431"/>
                  </a:lnTo>
                  <a:lnTo>
                    <a:pt x="2203371" y="1063431"/>
                  </a:lnTo>
                  <a:lnTo>
                    <a:pt x="2203371" y="1017530"/>
                  </a:lnTo>
                  <a:lnTo>
                    <a:pt x="2031235" y="1017530"/>
                  </a:lnTo>
                  <a:lnTo>
                    <a:pt x="2031235" y="963981"/>
                  </a:lnTo>
                  <a:lnTo>
                    <a:pt x="1981505" y="963981"/>
                  </a:lnTo>
                  <a:lnTo>
                    <a:pt x="1981505" y="910422"/>
                  </a:lnTo>
                  <a:lnTo>
                    <a:pt x="1912649" y="910422"/>
                  </a:lnTo>
                  <a:lnTo>
                    <a:pt x="1912649" y="864518"/>
                  </a:lnTo>
                  <a:lnTo>
                    <a:pt x="1855270" y="864518"/>
                  </a:lnTo>
                  <a:lnTo>
                    <a:pt x="1855270" y="810963"/>
                  </a:lnTo>
                  <a:lnTo>
                    <a:pt x="1736684" y="810963"/>
                  </a:lnTo>
                  <a:lnTo>
                    <a:pt x="1736684" y="772711"/>
                  </a:lnTo>
                  <a:lnTo>
                    <a:pt x="1629575" y="772711"/>
                  </a:lnTo>
                  <a:lnTo>
                    <a:pt x="1629575" y="642650"/>
                  </a:lnTo>
                  <a:lnTo>
                    <a:pt x="1579845" y="642650"/>
                  </a:lnTo>
                  <a:lnTo>
                    <a:pt x="1579845" y="612048"/>
                  </a:lnTo>
                  <a:lnTo>
                    <a:pt x="1507169" y="612048"/>
                  </a:lnTo>
                  <a:lnTo>
                    <a:pt x="1507169" y="543193"/>
                  </a:lnTo>
                  <a:lnTo>
                    <a:pt x="1315907" y="543193"/>
                  </a:lnTo>
                  <a:lnTo>
                    <a:pt x="1315907" y="527892"/>
                  </a:lnTo>
                  <a:lnTo>
                    <a:pt x="1162888" y="527892"/>
                  </a:lnTo>
                  <a:lnTo>
                    <a:pt x="1162888" y="493464"/>
                  </a:lnTo>
                  <a:lnTo>
                    <a:pt x="1074906" y="493464"/>
                  </a:lnTo>
                  <a:lnTo>
                    <a:pt x="1074906" y="397832"/>
                  </a:lnTo>
                  <a:lnTo>
                    <a:pt x="799488" y="397832"/>
                  </a:lnTo>
                  <a:lnTo>
                    <a:pt x="799488" y="344277"/>
                  </a:lnTo>
                  <a:lnTo>
                    <a:pt x="703856" y="344277"/>
                  </a:lnTo>
                  <a:lnTo>
                    <a:pt x="703856" y="298374"/>
                  </a:lnTo>
                  <a:lnTo>
                    <a:pt x="646476" y="298374"/>
                  </a:lnTo>
                  <a:lnTo>
                    <a:pt x="646476" y="279247"/>
                  </a:lnTo>
                  <a:lnTo>
                    <a:pt x="520241" y="279247"/>
                  </a:lnTo>
                  <a:lnTo>
                    <a:pt x="520241" y="206566"/>
                  </a:lnTo>
                  <a:lnTo>
                    <a:pt x="478163" y="206566"/>
                  </a:lnTo>
                  <a:lnTo>
                    <a:pt x="478163" y="130060"/>
                  </a:lnTo>
                  <a:lnTo>
                    <a:pt x="382531" y="130060"/>
                  </a:lnTo>
                  <a:lnTo>
                    <a:pt x="382531" y="53555"/>
                  </a:lnTo>
                  <a:lnTo>
                    <a:pt x="317501" y="53555"/>
                  </a:lnTo>
                  <a:lnTo>
                    <a:pt x="317501"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1" name="Freeform: Shape 2050">
              <a:extLst>
                <a:ext uri="{FF2B5EF4-FFF2-40B4-BE49-F238E27FC236}">
                  <a16:creationId xmlns:a16="http://schemas.microsoft.com/office/drawing/2014/main" id="{767F0954-C093-401C-97F1-1D20F06AC57D}"/>
                </a:ext>
              </a:extLst>
            </p:cNvPr>
            <p:cNvSpPr/>
            <p:nvPr/>
          </p:nvSpPr>
          <p:spPr>
            <a:xfrm>
              <a:off x="10420285"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96FAB4BA-86E5-4C35-9530-DD8DB295C71C}"/>
                </a:ext>
              </a:extLst>
            </p:cNvPr>
            <p:cNvSpPr/>
            <p:nvPr/>
          </p:nvSpPr>
          <p:spPr>
            <a:xfrm>
              <a:off x="10534586"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12F94157-5ACC-404D-9E09-FBB69F543218}"/>
                </a:ext>
              </a:extLst>
            </p:cNvPr>
            <p:cNvSpPr/>
            <p:nvPr/>
          </p:nvSpPr>
          <p:spPr>
            <a:xfrm>
              <a:off x="110489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1EF837B1-97AF-4178-B5A4-9C1F03E7E21A}"/>
                </a:ext>
              </a:extLst>
            </p:cNvPr>
            <p:cNvSpPr/>
            <p:nvPr/>
          </p:nvSpPr>
          <p:spPr>
            <a:xfrm>
              <a:off x="110870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C0FEBAC8-496C-4744-819F-ED2213229838}"/>
                </a:ext>
              </a:extLst>
            </p:cNvPr>
            <p:cNvSpPr/>
            <p:nvPr/>
          </p:nvSpPr>
          <p:spPr>
            <a:xfrm>
              <a:off x="12077641" y="2114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415FDA77-85AB-414F-AD1C-DCC14EC95352}"/>
                </a:ext>
              </a:extLst>
            </p:cNvPr>
            <p:cNvSpPr/>
            <p:nvPr/>
          </p:nvSpPr>
          <p:spPr>
            <a:xfrm>
              <a:off x="13296851" y="2704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A41BC4B9-E4A6-49AE-A877-0E431C0A0D1C}"/>
                </a:ext>
              </a:extLst>
            </p:cNvPr>
            <p:cNvSpPr/>
            <p:nvPr/>
          </p:nvSpPr>
          <p:spPr>
            <a:xfrm>
              <a:off x="151066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4995FAAA-AB80-40FF-A652-9B04894A7CCD}"/>
                </a:ext>
              </a:extLst>
            </p:cNvPr>
            <p:cNvSpPr/>
            <p:nvPr/>
          </p:nvSpPr>
          <p:spPr>
            <a:xfrm>
              <a:off x="151447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930B61FE-71C7-414F-9E93-5E306B2538C4}"/>
                </a:ext>
              </a:extLst>
            </p:cNvPr>
            <p:cNvSpPr/>
            <p:nvPr/>
          </p:nvSpPr>
          <p:spPr>
            <a:xfrm>
              <a:off x="151828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A94F5762-DDDC-433C-9EFC-E9FE7205730A}"/>
                </a:ext>
              </a:extLst>
            </p:cNvPr>
            <p:cNvSpPr/>
            <p:nvPr/>
          </p:nvSpPr>
          <p:spPr>
            <a:xfrm>
              <a:off x="153161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9F350E19-2C80-4C48-BEBB-87794E6CACE2}"/>
                </a:ext>
              </a:extLst>
            </p:cNvPr>
            <p:cNvSpPr/>
            <p:nvPr/>
          </p:nvSpPr>
          <p:spPr>
            <a:xfrm>
              <a:off x="153542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3CEBAFC6-0417-42E8-9B68-51084A595FCC}"/>
                </a:ext>
              </a:extLst>
            </p:cNvPr>
            <p:cNvSpPr/>
            <p:nvPr/>
          </p:nvSpPr>
          <p:spPr>
            <a:xfrm>
              <a:off x="15811460" y="31619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D9DE3550-C8FE-420E-9623-542DD7FD1C64}"/>
                </a:ext>
              </a:extLst>
            </p:cNvPr>
            <p:cNvSpPr/>
            <p:nvPr/>
          </p:nvSpPr>
          <p:spPr>
            <a:xfrm>
              <a:off x="1626866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8C5C7D7B-230A-4248-8B9A-FD1F2773BFB2}"/>
                </a:ext>
              </a:extLst>
            </p:cNvPr>
            <p:cNvSpPr/>
            <p:nvPr/>
          </p:nvSpPr>
          <p:spPr>
            <a:xfrm>
              <a:off x="163258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391BF424-9674-48A5-A4FE-74BA708FF35B}"/>
                </a:ext>
              </a:extLst>
            </p:cNvPr>
            <p:cNvSpPr/>
            <p:nvPr/>
          </p:nvSpPr>
          <p:spPr>
            <a:xfrm>
              <a:off x="164020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C8961794-AB87-4AF6-AC47-5FBE4D9F9714}"/>
                </a:ext>
              </a:extLst>
            </p:cNvPr>
            <p:cNvSpPr/>
            <p:nvPr/>
          </p:nvSpPr>
          <p:spPr>
            <a:xfrm>
              <a:off x="164782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4861B9F8-082F-4E3C-A8A8-CBFC175834CC}"/>
                </a:ext>
              </a:extLst>
            </p:cNvPr>
            <p:cNvSpPr/>
            <p:nvPr/>
          </p:nvSpPr>
          <p:spPr>
            <a:xfrm>
              <a:off x="1737356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6BF77744-195A-431F-9F93-CF3D736747E0}"/>
                </a:ext>
              </a:extLst>
            </p:cNvPr>
            <p:cNvSpPr/>
            <p:nvPr/>
          </p:nvSpPr>
          <p:spPr>
            <a:xfrm>
              <a:off x="174688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BCE6B90A-33FF-4ADD-A98C-19B7A334A7B5}"/>
                </a:ext>
              </a:extLst>
            </p:cNvPr>
            <p:cNvSpPr/>
            <p:nvPr/>
          </p:nvSpPr>
          <p:spPr>
            <a:xfrm>
              <a:off x="175450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93572A21-2CA3-4E81-ADD2-3F9B3DED32B1}"/>
                </a:ext>
              </a:extLst>
            </p:cNvPr>
            <p:cNvSpPr/>
            <p:nvPr/>
          </p:nvSpPr>
          <p:spPr>
            <a:xfrm>
              <a:off x="175831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C6ABE670-0072-438C-9D35-68DB00A57EA5}"/>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2F178517-BF07-47DA-85C2-D1BF23B406F3}"/>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108" name="Group 2107">
            <a:extLst>
              <a:ext uri="{FF2B5EF4-FFF2-40B4-BE49-F238E27FC236}">
                <a16:creationId xmlns:a16="http://schemas.microsoft.com/office/drawing/2014/main" id="{9CFE2EE4-89EE-4662-AF76-F01A0BA51ADC}"/>
              </a:ext>
            </a:extLst>
          </p:cNvPr>
          <p:cNvGrpSpPr/>
          <p:nvPr/>
        </p:nvGrpSpPr>
        <p:grpSpPr>
          <a:xfrm>
            <a:off x="1650812" y="2890398"/>
            <a:ext cx="4806000" cy="1512000"/>
            <a:chOff x="9976868" y="751668"/>
            <a:chExt cx="7534275" cy="2352685"/>
          </a:xfrm>
        </p:grpSpPr>
        <p:sp>
          <p:nvSpPr>
            <p:cNvPr id="2085" name="Freeform: Shape 2084">
              <a:extLst>
                <a:ext uri="{FF2B5EF4-FFF2-40B4-BE49-F238E27FC236}">
                  <a16:creationId xmlns:a16="http://schemas.microsoft.com/office/drawing/2014/main" id="{1A117133-AA89-4FE2-A49B-E1D1A404E430}"/>
                </a:ext>
              </a:extLst>
            </p:cNvPr>
            <p:cNvSpPr/>
            <p:nvPr/>
          </p:nvSpPr>
          <p:spPr>
            <a:xfrm>
              <a:off x="9976868" y="859668"/>
              <a:ext cx="7534275" cy="2190750"/>
            </a:xfrm>
            <a:custGeom>
              <a:avLst/>
              <a:gdLst>
                <a:gd name="connsiteX0" fmla="*/ 7541999 w 7534275"/>
                <a:gd name="connsiteY0" fmla="*/ 2192392 h 2190750"/>
                <a:gd name="connsiteX1" fmla="*/ 7287443 w 7534275"/>
                <a:gd name="connsiteY1" fmla="*/ 2192392 h 2190750"/>
                <a:gd name="connsiteX2" fmla="*/ 7287443 w 7534275"/>
                <a:gd name="connsiteY2" fmla="*/ 2073330 h 2190750"/>
                <a:gd name="connsiteX3" fmla="*/ 7020581 w 7534275"/>
                <a:gd name="connsiteY3" fmla="*/ 2073330 h 2190750"/>
                <a:gd name="connsiteX4" fmla="*/ 7020581 w 7534275"/>
                <a:gd name="connsiteY4" fmla="*/ 1974794 h 2190750"/>
                <a:gd name="connsiteX5" fmla="*/ 5817640 w 7534275"/>
                <a:gd name="connsiteY5" fmla="*/ 1974794 h 2190750"/>
                <a:gd name="connsiteX6" fmla="*/ 5817640 w 7534275"/>
                <a:gd name="connsiteY6" fmla="*/ 1917320 h 2190750"/>
                <a:gd name="connsiteX7" fmla="*/ 5111475 w 7534275"/>
                <a:gd name="connsiteY7" fmla="*/ 1917320 h 2190750"/>
                <a:gd name="connsiteX8" fmla="*/ 5111475 w 7534275"/>
                <a:gd name="connsiteY8" fmla="*/ 1843415 h 2190750"/>
                <a:gd name="connsiteX9" fmla="*/ 5017045 w 7534275"/>
                <a:gd name="connsiteY9" fmla="*/ 1843415 h 2190750"/>
                <a:gd name="connsiteX10" fmla="*/ 5017045 w 7534275"/>
                <a:gd name="connsiteY10" fmla="*/ 1814678 h 2190750"/>
                <a:gd name="connsiteX11" fmla="*/ 4865140 w 7534275"/>
                <a:gd name="connsiteY11" fmla="*/ 1814678 h 2190750"/>
                <a:gd name="connsiteX12" fmla="*/ 4865140 w 7534275"/>
                <a:gd name="connsiteY12" fmla="*/ 1769511 h 2190750"/>
                <a:gd name="connsiteX13" fmla="*/ 4048123 w 7534275"/>
                <a:gd name="connsiteY13" fmla="*/ 1769511 h 2190750"/>
                <a:gd name="connsiteX14" fmla="*/ 4048123 w 7534275"/>
                <a:gd name="connsiteY14" fmla="*/ 1724353 h 2190750"/>
                <a:gd name="connsiteX15" fmla="*/ 3908534 w 7534275"/>
                <a:gd name="connsiteY15" fmla="*/ 1724353 h 2190750"/>
                <a:gd name="connsiteX16" fmla="*/ 3908534 w 7534275"/>
                <a:gd name="connsiteY16" fmla="*/ 1687405 h 2190750"/>
                <a:gd name="connsiteX17" fmla="*/ 3842840 w 7534275"/>
                <a:gd name="connsiteY17" fmla="*/ 1687405 h 2190750"/>
                <a:gd name="connsiteX18" fmla="*/ 3842840 w 7534275"/>
                <a:gd name="connsiteY18" fmla="*/ 1605290 h 2190750"/>
                <a:gd name="connsiteX19" fmla="*/ 3419969 w 7534275"/>
                <a:gd name="connsiteY19" fmla="*/ 1605290 h 2190750"/>
                <a:gd name="connsiteX20" fmla="*/ 3419969 w 7534275"/>
                <a:gd name="connsiteY20" fmla="*/ 1564238 h 2190750"/>
                <a:gd name="connsiteX21" fmla="*/ 3050465 w 7534275"/>
                <a:gd name="connsiteY21" fmla="*/ 1564238 h 2190750"/>
                <a:gd name="connsiteX22" fmla="*/ 3050465 w 7534275"/>
                <a:gd name="connsiteY22" fmla="*/ 1519070 h 2190750"/>
                <a:gd name="connsiteX23" fmla="*/ 3017623 w 7534275"/>
                <a:gd name="connsiteY23" fmla="*/ 1519070 h 2190750"/>
                <a:gd name="connsiteX24" fmla="*/ 3017623 w 7534275"/>
                <a:gd name="connsiteY24" fmla="*/ 1457491 h 2190750"/>
                <a:gd name="connsiteX25" fmla="*/ 2734331 w 7534275"/>
                <a:gd name="connsiteY25" fmla="*/ 1457491 h 2190750"/>
                <a:gd name="connsiteX26" fmla="*/ 2734331 w 7534275"/>
                <a:gd name="connsiteY26" fmla="*/ 1408218 h 2190750"/>
                <a:gd name="connsiteX27" fmla="*/ 2676857 w 7534275"/>
                <a:gd name="connsiteY27" fmla="*/ 1408218 h 2190750"/>
                <a:gd name="connsiteX28" fmla="*/ 2676857 w 7534275"/>
                <a:gd name="connsiteY28" fmla="*/ 1346639 h 2190750"/>
                <a:gd name="connsiteX29" fmla="*/ 2598847 w 7534275"/>
                <a:gd name="connsiteY29" fmla="*/ 1346639 h 2190750"/>
                <a:gd name="connsiteX30" fmla="*/ 2598847 w 7534275"/>
                <a:gd name="connsiteY30" fmla="*/ 1301481 h 2190750"/>
                <a:gd name="connsiteX31" fmla="*/ 2241660 w 7534275"/>
                <a:gd name="connsiteY31" fmla="*/ 1301481 h 2190750"/>
                <a:gd name="connsiteX32" fmla="*/ 2241660 w 7534275"/>
                <a:gd name="connsiteY32" fmla="*/ 1190629 h 2190750"/>
                <a:gd name="connsiteX33" fmla="*/ 2155439 w 7534275"/>
                <a:gd name="connsiteY33" fmla="*/ 1190629 h 2190750"/>
                <a:gd name="connsiteX34" fmla="*/ 2155439 w 7534275"/>
                <a:gd name="connsiteY34" fmla="*/ 1116724 h 2190750"/>
                <a:gd name="connsiteX35" fmla="*/ 2065123 w 7534275"/>
                <a:gd name="connsiteY35" fmla="*/ 1116724 h 2190750"/>
                <a:gd name="connsiteX36" fmla="*/ 2065123 w 7534275"/>
                <a:gd name="connsiteY36" fmla="*/ 1034609 h 2190750"/>
                <a:gd name="connsiteX37" fmla="*/ 2011745 w 7534275"/>
                <a:gd name="connsiteY37" fmla="*/ 1034609 h 2190750"/>
                <a:gd name="connsiteX38" fmla="*/ 2011745 w 7534275"/>
                <a:gd name="connsiteY38" fmla="*/ 936073 h 2190750"/>
                <a:gd name="connsiteX39" fmla="*/ 1925525 w 7534275"/>
                <a:gd name="connsiteY39" fmla="*/ 936073 h 2190750"/>
                <a:gd name="connsiteX40" fmla="*/ 1925525 w 7534275"/>
                <a:gd name="connsiteY40" fmla="*/ 895020 h 2190750"/>
                <a:gd name="connsiteX41" fmla="*/ 1740778 w 7534275"/>
                <a:gd name="connsiteY41" fmla="*/ 895020 h 2190750"/>
                <a:gd name="connsiteX42" fmla="*/ 1740778 w 7534275"/>
                <a:gd name="connsiteY42" fmla="*/ 755431 h 2190750"/>
                <a:gd name="connsiteX43" fmla="*/ 1634031 w 7534275"/>
                <a:gd name="connsiteY43" fmla="*/ 755431 h 2190750"/>
                <a:gd name="connsiteX44" fmla="*/ 1634031 w 7534275"/>
                <a:gd name="connsiteY44" fmla="*/ 673318 h 2190750"/>
                <a:gd name="connsiteX45" fmla="*/ 1539600 w 7534275"/>
                <a:gd name="connsiteY45" fmla="*/ 673318 h 2190750"/>
                <a:gd name="connsiteX46" fmla="*/ 1539600 w 7534275"/>
                <a:gd name="connsiteY46" fmla="*/ 603524 h 2190750"/>
                <a:gd name="connsiteX47" fmla="*/ 1424643 w 7534275"/>
                <a:gd name="connsiteY47" fmla="*/ 603524 h 2190750"/>
                <a:gd name="connsiteX48" fmla="*/ 1424643 w 7534275"/>
                <a:gd name="connsiteY48" fmla="*/ 546045 h 2190750"/>
                <a:gd name="connsiteX49" fmla="*/ 1350748 w 7534275"/>
                <a:gd name="connsiteY49" fmla="*/ 546045 h 2190750"/>
                <a:gd name="connsiteX50" fmla="*/ 1350748 w 7534275"/>
                <a:gd name="connsiteY50" fmla="*/ 455722 h 2190750"/>
                <a:gd name="connsiteX51" fmla="*/ 1174202 w 7534275"/>
                <a:gd name="connsiteY51" fmla="*/ 455722 h 2190750"/>
                <a:gd name="connsiteX52" fmla="*/ 1174202 w 7534275"/>
                <a:gd name="connsiteY52" fmla="*/ 431088 h 2190750"/>
                <a:gd name="connsiteX53" fmla="*/ 1112623 w 7534275"/>
                <a:gd name="connsiteY53" fmla="*/ 431088 h 2190750"/>
                <a:gd name="connsiteX54" fmla="*/ 1112623 w 7534275"/>
                <a:gd name="connsiteY54" fmla="*/ 390033 h 2190750"/>
                <a:gd name="connsiteX55" fmla="*/ 1009982 w 7534275"/>
                <a:gd name="connsiteY55" fmla="*/ 390033 h 2190750"/>
                <a:gd name="connsiteX56" fmla="*/ 1009982 w 7534275"/>
                <a:gd name="connsiteY56" fmla="*/ 348976 h 2190750"/>
                <a:gd name="connsiteX57" fmla="*/ 956604 w 7534275"/>
                <a:gd name="connsiteY57" fmla="*/ 348976 h 2190750"/>
                <a:gd name="connsiteX58" fmla="*/ 956604 w 7534275"/>
                <a:gd name="connsiteY58" fmla="*/ 312026 h 2190750"/>
                <a:gd name="connsiteX59" fmla="*/ 845755 w 7534275"/>
                <a:gd name="connsiteY59" fmla="*/ 312026 h 2190750"/>
                <a:gd name="connsiteX60" fmla="*/ 845755 w 7534275"/>
                <a:gd name="connsiteY60" fmla="*/ 283286 h 2190750"/>
                <a:gd name="connsiteX61" fmla="*/ 656897 w 7534275"/>
                <a:gd name="connsiteY61" fmla="*/ 283286 h 2190750"/>
                <a:gd name="connsiteX62" fmla="*/ 656897 w 7534275"/>
                <a:gd name="connsiteY62" fmla="*/ 250442 h 2190750"/>
                <a:gd name="connsiteX63" fmla="*/ 591207 w 7534275"/>
                <a:gd name="connsiteY63" fmla="*/ 250442 h 2190750"/>
                <a:gd name="connsiteX64" fmla="*/ 591207 w 7534275"/>
                <a:gd name="connsiteY64" fmla="*/ 139590 h 2190750"/>
                <a:gd name="connsiteX65" fmla="*/ 468039 w 7534275"/>
                <a:gd name="connsiteY65" fmla="*/ 139590 h 2190750"/>
                <a:gd name="connsiteX66" fmla="*/ 468039 w 7534275"/>
                <a:gd name="connsiteY66" fmla="*/ 98534 h 2190750"/>
                <a:gd name="connsiteX67" fmla="*/ 394138 w 7534275"/>
                <a:gd name="connsiteY67" fmla="*/ 98534 h 2190750"/>
                <a:gd name="connsiteX68" fmla="*/ 394138 w 7534275"/>
                <a:gd name="connsiteY68" fmla="*/ 41056 h 2190750"/>
                <a:gd name="connsiteX69" fmla="*/ 151908 w 7534275"/>
                <a:gd name="connsiteY69" fmla="*/ 41056 h 2190750"/>
                <a:gd name="connsiteX70" fmla="*/ 151908 w 7534275"/>
                <a:gd name="connsiteY70" fmla="*/ 0 h 2190750"/>
                <a:gd name="connsiteX71" fmla="*/ 0 w 7534275"/>
                <a:gd name="connsiteY71"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534275" h="2190750">
                  <a:moveTo>
                    <a:pt x="7541999" y="2192392"/>
                  </a:moveTo>
                  <a:lnTo>
                    <a:pt x="7287443" y="2192392"/>
                  </a:lnTo>
                  <a:lnTo>
                    <a:pt x="7287443" y="2073330"/>
                  </a:lnTo>
                  <a:lnTo>
                    <a:pt x="7020581" y="2073330"/>
                  </a:lnTo>
                  <a:lnTo>
                    <a:pt x="7020581" y="1974794"/>
                  </a:lnTo>
                  <a:lnTo>
                    <a:pt x="5817640" y="1974794"/>
                  </a:lnTo>
                  <a:lnTo>
                    <a:pt x="5817640" y="1917320"/>
                  </a:lnTo>
                  <a:lnTo>
                    <a:pt x="5111475" y="1917320"/>
                  </a:lnTo>
                  <a:lnTo>
                    <a:pt x="5111475" y="1843415"/>
                  </a:lnTo>
                  <a:lnTo>
                    <a:pt x="5017045" y="1843415"/>
                  </a:lnTo>
                  <a:lnTo>
                    <a:pt x="5017045" y="1814678"/>
                  </a:lnTo>
                  <a:lnTo>
                    <a:pt x="4865140" y="1814678"/>
                  </a:lnTo>
                  <a:lnTo>
                    <a:pt x="4865140" y="1769511"/>
                  </a:lnTo>
                  <a:lnTo>
                    <a:pt x="4048123" y="1769511"/>
                  </a:lnTo>
                  <a:lnTo>
                    <a:pt x="4048123" y="1724353"/>
                  </a:lnTo>
                  <a:lnTo>
                    <a:pt x="3908534" y="1724353"/>
                  </a:lnTo>
                  <a:lnTo>
                    <a:pt x="3908534" y="1687405"/>
                  </a:lnTo>
                  <a:lnTo>
                    <a:pt x="3842840" y="1687405"/>
                  </a:lnTo>
                  <a:lnTo>
                    <a:pt x="3842840" y="1605290"/>
                  </a:lnTo>
                  <a:lnTo>
                    <a:pt x="3419969" y="1605290"/>
                  </a:lnTo>
                  <a:lnTo>
                    <a:pt x="3419969" y="1564238"/>
                  </a:lnTo>
                  <a:lnTo>
                    <a:pt x="3050465" y="1564238"/>
                  </a:lnTo>
                  <a:lnTo>
                    <a:pt x="3050465" y="1519070"/>
                  </a:lnTo>
                  <a:lnTo>
                    <a:pt x="3017623" y="1519070"/>
                  </a:lnTo>
                  <a:lnTo>
                    <a:pt x="3017623" y="1457491"/>
                  </a:lnTo>
                  <a:lnTo>
                    <a:pt x="2734331" y="1457491"/>
                  </a:lnTo>
                  <a:lnTo>
                    <a:pt x="2734331" y="1408218"/>
                  </a:lnTo>
                  <a:lnTo>
                    <a:pt x="2676857" y="1408218"/>
                  </a:lnTo>
                  <a:lnTo>
                    <a:pt x="2676857" y="1346639"/>
                  </a:lnTo>
                  <a:lnTo>
                    <a:pt x="2598847" y="1346639"/>
                  </a:lnTo>
                  <a:lnTo>
                    <a:pt x="2598847" y="1301481"/>
                  </a:lnTo>
                  <a:lnTo>
                    <a:pt x="2241660" y="1301481"/>
                  </a:lnTo>
                  <a:lnTo>
                    <a:pt x="2241660" y="1190629"/>
                  </a:lnTo>
                  <a:lnTo>
                    <a:pt x="2155439" y="1190629"/>
                  </a:lnTo>
                  <a:lnTo>
                    <a:pt x="2155439" y="1116724"/>
                  </a:lnTo>
                  <a:lnTo>
                    <a:pt x="2065123" y="1116724"/>
                  </a:lnTo>
                  <a:lnTo>
                    <a:pt x="2065123" y="1034609"/>
                  </a:lnTo>
                  <a:lnTo>
                    <a:pt x="2011745" y="1034609"/>
                  </a:lnTo>
                  <a:lnTo>
                    <a:pt x="2011745" y="936073"/>
                  </a:lnTo>
                  <a:lnTo>
                    <a:pt x="1925525" y="936073"/>
                  </a:lnTo>
                  <a:lnTo>
                    <a:pt x="1925525" y="895020"/>
                  </a:lnTo>
                  <a:lnTo>
                    <a:pt x="1740778" y="895020"/>
                  </a:lnTo>
                  <a:lnTo>
                    <a:pt x="1740778" y="755431"/>
                  </a:lnTo>
                  <a:lnTo>
                    <a:pt x="1634031" y="755431"/>
                  </a:lnTo>
                  <a:lnTo>
                    <a:pt x="1634031" y="673318"/>
                  </a:lnTo>
                  <a:lnTo>
                    <a:pt x="1539600" y="673318"/>
                  </a:lnTo>
                  <a:lnTo>
                    <a:pt x="1539600" y="603524"/>
                  </a:lnTo>
                  <a:lnTo>
                    <a:pt x="1424643" y="603524"/>
                  </a:lnTo>
                  <a:lnTo>
                    <a:pt x="1424643" y="546045"/>
                  </a:lnTo>
                  <a:lnTo>
                    <a:pt x="1350748" y="546045"/>
                  </a:lnTo>
                  <a:lnTo>
                    <a:pt x="1350748" y="455722"/>
                  </a:lnTo>
                  <a:lnTo>
                    <a:pt x="1174202" y="455722"/>
                  </a:lnTo>
                  <a:lnTo>
                    <a:pt x="1174202" y="431088"/>
                  </a:lnTo>
                  <a:lnTo>
                    <a:pt x="1112623" y="431088"/>
                  </a:lnTo>
                  <a:lnTo>
                    <a:pt x="1112623" y="390033"/>
                  </a:lnTo>
                  <a:lnTo>
                    <a:pt x="1009982" y="390033"/>
                  </a:lnTo>
                  <a:lnTo>
                    <a:pt x="1009982" y="348976"/>
                  </a:lnTo>
                  <a:lnTo>
                    <a:pt x="956604" y="348976"/>
                  </a:lnTo>
                  <a:lnTo>
                    <a:pt x="956604" y="312026"/>
                  </a:lnTo>
                  <a:lnTo>
                    <a:pt x="845755" y="312026"/>
                  </a:lnTo>
                  <a:lnTo>
                    <a:pt x="845755" y="283286"/>
                  </a:lnTo>
                  <a:lnTo>
                    <a:pt x="656897" y="283286"/>
                  </a:lnTo>
                  <a:lnTo>
                    <a:pt x="656897" y="250442"/>
                  </a:lnTo>
                  <a:lnTo>
                    <a:pt x="591207" y="250442"/>
                  </a:lnTo>
                  <a:lnTo>
                    <a:pt x="591207" y="139590"/>
                  </a:lnTo>
                  <a:lnTo>
                    <a:pt x="468039" y="139590"/>
                  </a:lnTo>
                  <a:lnTo>
                    <a:pt x="468039" y="98534"/>
                  </a:lnTo>
                  <a:lnTo>
                    <a:pt x="394138" y="98534"/>
                  </a:lnTo>
                  <a:lnTo>
                    <a:pt x="394138" y="41056"/>
                  </a:lnTo>
                  <a:lnTo>
                    <a:pt x="151908" y="41056"/>
                  </a:lnTo>
                  <a:lnTo>
                    <a:pt x="151908"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6" name="Freeform: Shape 2085">
              <a:extLst>
                <a:ext uri="{FF2B5EF4-FFF2-40B4-BE49-F238E27FC236}">
                  <a16:creationId xmlns:a16="http://schemas.microsoft.com/office/drawing/2014/main" id="{D9543A5B-F373-444F-81FB-9FC02B36C90B}"/>
                </a:ext>
              </a:extLst>
            </p:cNvPr>
            <p:cNvSpPr/>
            <p:nvPr/>
          </p:nvSpPr>
          <p:spPr>
            <a:xfrm>
              <a:off x="9976868" y="7516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7" name="Freeform: Shape 2086">
              <a:extLst>
                <a:ext uri="{FF2B5EF4-FFF2-40B4-BE49-F238E27FC236}">
                  <a16:creationId xmlns:a16="http://schemas.microsoft.com/office/drawing/2014/main" id="{283BD227-B1CF-439E-9178-D4F55D45040A}"/>
                </a:ext>
              </a:extLst>
            </p:cNvPr>
            <p:cNvSpPr/>
            <p:nvPr/>
          </p:nvSpPr>
          <p:spPr>
            <a:xfrm>
              <a:off x="10224519" y="84691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8" name="Freeform: Shape 2087">
              <a:extLst>
                <a:ext uri="{FF2B5EF4-FFF2-40B4-BE49-F238E27FC236}">
                  <a16:creationId xmlns:a16="http://schemas.microsoft.com/office/drawing/2014/main" id="{391BF87D-DCBD-41F5-B0FC-617373002A76}"/>
                </a:ext>
              </a:extLst>
            </p:cNvPr>
            <p:cNvSpPr/>
            <p:nvPr/>
          </p:nvSpPr>
          <p:spPr>
            <a:xfrm>
              <a:off x="10395971" y="9040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9" name="Freeform: Shape 2088">
              <a:extLst>
                <a:ext uri="{FF2B5EF4-FFF2-40B4-BE49-F238E27FC236}">
                  <a16:creationId xmlns:a16="http://schemas.microsoft.com/office/drawing/2014/main" id="{8BA874BA-AFB0-44E4-9540-43038C179471}"/>
                </a:ext>
              </a:extLst>
            </p:cNvPr>
            <p:cNvSpPr/>
            <p:nvPr/>
          </p:nvSpPr>
          <p:spPr>
            <a:xfrm>
              <a:off x="10776973"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0" name="Freeform: Shape 2089">
              <a:extLst>
                <a:ext uri="{FF2B5EF4-FFF2-40B4-BE49-F238E27FC236}">
                  <a16:creationId xmlns:a16="http://schemas.microsoft.com/office/drawing/2014/main" id="{C226AB4E-EE0E-4C7A-AB3B-03722D20A697}"/>
                </a:ext>
              </a:extLst>
            </p:cNvPr>
            <p:cNvSpPr/>
            <p:nvPr/>
          </p:nvSpPr>
          <p:spPr>
            <a:xfrm>
              <a:off x="10853174"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1" name="Freeform: Shape 2090">
              <a:extLst>
                <a:ext uri="{FF2B5EF4-FFF2-40B4-BE49-F238E27FC236}">
                  <a16:creationId xmlns:a16="http://schemas.microsoft.com/office/drawing/2014/main" id="{5BFC54C0-7AB6-405C-870F-A1D2726DF830}"/>
                </a:ext>
              </a:extLst>
            </p:cNvPr>
            <p:cNvSpPr/>
            <p:nvPr/>
          </p:nvSpPr>
          <p:spPr>
            <a:xfrm>
              <a:off x="11805675" y="170417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2" name="Freeform: Shape 2091">
              <a:extLst>
                <a:ext uri="{FF2B5EF4-FFF2-40B4-BE49-F238E27FC236}">
                  <a16:creationId xmlns:a16="http://schemas.microsoft.com/office/drawing/2014/main" id="{7AF2633B-2E44-457D-8CA2-2ED1D5B3766E}"/>
                </a:ext>
              </a:extLst>
            </p:cNvPr>
            <p:cNvSpPr/>
            <p:nvPr/>
          </p:nvSpPr>
          <p:spPr>
            <a:xfrm>
              <a:off x="1346303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3" name="Freeform: Shape 2092">
              <a:extLst>
                <a:ext uri="{FF2B5EF4-FFF2-40B4-BE49-F238E27FC236}">
                  <a16:creationId xmlns:a16="http://schemas.microsoft.com/office/drawing/2014/main" id="{267A42E3-F787-466C-808E-A48F46E0EF4C}"/>
                </a:ext>
              </a:extLst>
            </p:cNvPr>
            <p:cNvSpPr/>
            <p:nvPr/>
          </p:nvSpPr>
          <p:spPr>
            <a:xfrm>
              <a:off x="1355829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4" name="Freeform: Shape 2093">
              <a:extLst>
                <a:ext uri="{FF2B5EF4-FFF2-40B4-BE49-F238E27FC236}">
                  <a16:creationId xmlns:a16="http://schemas.microsoft.com/office/drawing/2014/main" id="{09915A99-202E-4629-AF11-C07CF88242C1}"/>
                </a:ext>
              </a:extLst>
            </p:cNvPr>
            <p:cNvSpPr/>
            <p:nvPr/>
          </p:nvSpPr>
          <p:spPr>
            <a:xfrm>
              <a:off x="13882145" y="25233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5" name="Freeform: Shape 2094">
              <a:extLst>
                <a:ext uri="{FF2B5EF4-FFF2-40B4-BE49-F238E27FC236}">
                  <a16:creationId xmlns:a16="http://schemas.microsoft.com/office/drawing/2014/main" id="{AE96F773-1709-4407-B01A-2950E2DE3002}"/>
                </a:ext>
              </a:extLst>
            </p:cNvPr>
            <p:cNvSpPr/>
            <p:nvPr/>
          </p:nvSpPr>
          <p:spPr>
            <a:xfrm>
              <a:off x="1447269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6" name="Freeform: Shape 2095">
              <a:extLst>
                <a:ext uri="{FF2B5EF4-FFF2-40B4-BE49-F238E27FC236}">
                  <a16:creationId xmlns:a16="http://schemas.microsoft.com/office/drawing/2014/main" id="{C65B7546-437F-4503-A7A1-2FA608933650}"/>
                </a:ext>
              </a:extLst>
            </p:cNvPr>
            <p:cNvSpPr/>
            <p:nvPr/>
          </p:nvSpPr>
          <p:spPr>
            <a:xfrm>
              <a:off x="1456794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7" name="Freeform: Shape 2096">
              <a:extLst>
                <a:ext uri="{FF2B5EF4-FFF2-40B4-BE49-F238E27FC236}">
                  <a16:creationId xmlns:a16="http://schemas.microsoft.com/office/drawing/2014/main" id="{4673312A-0815-48F7-8440-B894741D6019}"/>
                </a:ext>
              </a:extLst>
            </p:cNvPr>
            <p:cNvSpPr/>
            <p:nvPr/>
          </p:nvSpPr>
          <p:spPr>
            <a:xfrm>
              <a:off x="14891794" y="2618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8" name="Freeform: Shape 2097">
              <a:extLst>
                <a:ext uri="{FF2B5EF4-FFF2-40B4-BE49-F238E27FC236}">
                  <a16:creationId xmlns:a16="http://schemas.microsoft.com/office/drawing/2014/main" id="{AEFD3097-3FEB-45A6-A97F-D1D6A677A0FE}"/>
                </a:ext>
              </a:extLst>
            </p:cNvPr>
            <p:cNvSpPr/>
            <p:nvPr/>
          </p:nvSpPr>
          <p:spPr>
            <a:xfrm>
              <a:off x="153108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9" name="Freeform: Shape 2098">
              <a:extLst>
                <a:ext uri="{FF2B5EF4-FFF2-40B4-BE49-F238E27FC236}">
                  <a16:creationId xmlns:a16="http://schemas.microsoft.com/office/drawing/2014/main" id="{5D6D0046-60BE-4671-B636-B298E7AB4C59}"/>
                </a:ext>
              </a:extLst>
            </p:cNvPr>
            <p:cNvSpPr/>
            <p:nvPr/>
          </p:nvSpPr>
          <p:spPr>
            <a:xfrm>
              <a:off x="155394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0" name="Freeform: Shape 2099">
              <a:extLst>
                <a:ext uri="{FF2B5EF4-FFF2-40B4-BE49-F238E27FC236}">
                  <a16:creationId xmlns:a16="http://schemas.microsoft.com/office/drawing/2014/main" id="{DB714793-8F23-4817-ADEC-3C57FC5FD7A6}"/>
                </a:ext>
              </a:extLst>
            </p:cNvPr>
            <p:cNvSpPr/>
            <p:nvPr/>
          </p:nvSpPr>
          <p:spPr>
            <a:xfrm>
              <a:off x="1571094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1" name="Freeform: Shape 2100">
              <a:extLst>
                <a:ext uri="{FF2B5EF4-FFF2-40B4-BE49-F238E27FC236}">
                  <a16:creationId xmlns:a16="http://schemas.microsoft.com/office/drawing/2014/main" id="{B557EB93-A9DF-496C-8B6A-7BA934218210}"/>
                </a:ext>
              </a:extLst>
            </p:cNvPr>
            <p:cNvSpPr/>
            <p:nvPr/>
          </p:nvSpPr>
          <p:spPr>
            <a:xfrm>
              <a:off x="160728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2" name="Freeform: Shape 2101">
              <a:extLst>
                <a:ext uri="{FF2B5EF4-FFF2-40B4-BE49-F238E27FC236}">
                  <a16:creationId xmlns:a16="http://schemas.microsoft.com/office/drawing/2014/main" id="{CECD3B56-B00A-425B-9707-913FEA853302}"/>
                </a:ext>
              </a:extLst>
            </p:cNvPr>
            <p:cNvSpPr/>
            <p:nvPr/>
          </p:nvSpPr>
          <p:spPr>
            <a:xfrm>
              <a:off x="161871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3" name="Freeform: Shape 2102">
              <a:extLst>
                <a:ext uri="{FF2B5EF4-FFF2-40B4-BE49-F238E27FC236}">
                  <a16:creationId xmlns:a16="http://schemas.microsoft.com/office/drawing/2014/main" id="{0918C923-860A-4B2E-B97A-D9CB1B2BB874}"/>
                </a:ext>
              </a:extLst>
            </p:cNvPr>
            <p:cNvSpPr/>
            <p:nvPr/>
          </p:nvSpPr>
          <p:spPr>
            <a:xfrm>
              <a:off x="1635864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4" name="Freeform: Shape 2103">
              <a:extLst>
                <a:ext uri="{FF2B5EF4-FFF2-40B4-BE49-F238E27FC236}">
                  <a16:creationId xmlns:a16="http://schemas.microsoft.com/office/drawing/2014/main" id="{5557687D-DBED-415A-807B-221229442777}"/>
                </a:ext>
              </a:extLst>
            </p:cNvPr>
            <p:cNvSpPr/>
            <p:nvPr/>
          </p:nvSpPr>
          <p:spPr>
            <a:xfrm>
              <a:off x="170634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5" name="Freeform: Shape 2104">
              <a:extLst>
                <a:ext uri="{FF2B5EF4-FFF2-40B4-BE49-F238E27FC236}">
                  <a16:creationId xmlns:a16="http://schemas.microsoft.com/office/drawing/2014/main" id="{84749445-3D74-4092-8603-78AE94B070F8}"/>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6" name="Freeform: Shape 2105">
              <a:extLst>
                <a:ext uri="{FF2B5EF4-FFF2-40B4-BE49-F238E27FC236}">
                  <a16:creationId xmlns:a16="http://schemas.microsoft.com/office/drawing/2014/main" id="{DB1CFD66-E159-4467-968A-95580EDD4605}"/>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7" name="Freeform: Shape 2106">
              <a:extLst>
                <a:ext uri="{FF2B5EF4-FFF2-40B4-BE49-F238E27FC236}">
                  <a16:creationId xmlns:a16="http://schemas.microsoft.com/office/drawing/2014/main" id="{129FC75B-C447-4755-9C93-B68839EE1D28}"/>
                </a:ext>
              </a:extLst>
            </p:cNvPr>
            <p:cNvSpPr/>
            <p:nvPr/>
          </p:nvSpPr>
          <p:spPr>
            <a:xfrm>
              <a:off x="17349244" y="2999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53554758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solidFill>
                  <a:srgbClr val="043882"/>
                </a:solidFill>
              </a:rPr>
              <a:t>4006：在 TME 之前短疗程放疗后行化疗用于局部晚期直肠癌：随机化 RAPIDO 试验 </a:t>
            </a:r>
            <a:r>
              <a:rPr lang="zh-CN" dirty="0" smtClean="0">
                <a:solidFill>
                  <a:srgbClr val="043882"/>
                </a:solidFill>
              </a:rPr>
              <a:t>– </a:t>
            </a:r>
            <a:r>
              <a:rPr lang="zh-CN" dirty="0">
                <a:solidFill>
                  <a:srgbClr val="043882"/>
                </a:solidFill>
              </a:rPr>
              <a:t>Hospers G 等人</a:t>
            </a:r>
          </a:p>
        </p:txBody>
      </p:sp>
      <p:sp>
        <p:nvSpPr>
          <p:cNvPr id="3" name="Content Placeholder 2"/>
          <p:cNvSpPr>
            <a:spLocks noGrp="1"/>
          </p:cNvSpPr>
          <p:nvPr>
            <p:ph idx="1"/>
          </p:nvPr>
        </p:nvSpPr>
        <p:spPr/>
        <p:txBody>
          <a:bodyPr/>
          <a:lstStyle/>
          <a:p>
            <a:pPr marL="0" indent="0">
              <a:buNone/>
            </a:pPr>
            <a:r>
              <a:rPr lang="zh-CN" b="1"/>
              <a:t>关键结果（续）</a:t>
            </a:r>
          </a:p>
        </p:txBody>
      </p:sp>
      <p:sp>
        <p:nvSpPr>
          <p:cNvPr id="5" name="Text Placeholder 4"/>
          <p:cNvSpPr>
            <a:spLocks noGrp="1"/>
          </p:cNvSpPr>
          <p:nvPr>
            <p:ph type="body" sz="quarter" idx="11"/>
          </p:nvPr>
        </p:nvSpPr>
        <p:spPr/>
        <p:txBody>
          <a:bodyPr/>
          <a:lstStyle/>
          <a:p>
            <a:pPr lvl="0">
              <a:buClr>
                <a:srgbClr val="043882"/>
              </a:buClr>
            </a:pPr>
            <a:r>
              <a:rPr lang="zh-CN"/>
              <a:t>Hospers G, et al.J Clin Oncol 2020;38(suppl);abstr 4006</a:t>
            </a:r>
          </a:p>
        </p:txBody>
      </p:sp>
      <p:graphicFrame>
        <p:nvGraphicFramePr>
          <p:cNvPr id="7" name="Group 88"/>
          <p:cNvGraphicFramePr>
            <a:graphicFrameLocks noGrp="1"/>
          </p:cNvGraphicFramePr>
          <p:nvPr>
            <p:extLst>
              <p:ext uri="{D42A27DB-BD31-4B8C-83A1-F6EECF244321}">
                <p14:modId xmlns:p14="http://schemas.microsoft.com/office/powerpoint/2010/main" val="798707629"/>
              </p:ext>
            </p:extLst>
          </p:nvPr>
        </p:nvGraphicFramePr>
        <p:xfrm>
          <a:off x="606584" y="1810532"/>
          <a:ext cx="7930833" cy="2000977"/>
        </p:xfrm>
        <a:graphic>
          <a:graphicData uri="http://schemas.openxmlformats.org/drawingml/2006/table">
            <a:tbl>
              <a:tblPr firstRow="1" bandRow="1">
                <a:tableStyleId>{69012ECD-51FC-41F1-AA8D-1B2483CD663E}</a:tableStyleId>
              </a:tblPr>
              <a:tblGrid>
                <a:gridCol w="2136615">
                  <a:extLst>
                    <a:ext uri="{9D8B030D-6E8A-4147-A177-3AD203B41FA5}">
                      <a16:colId xmlns:a16="http://schemas.microsoft.com/office/drawing/2014/main" val="20000"/>
                    </a:ext>
                  </a:extLst>
                </a:gridCol>
                <a:gridCol w="2082297">
                  <a:extLst>
                    <a:ext uri="{9D8B030D-6E8A-4147-A177-3AD203B41FA5}">
                      <a16:colId xmlns:a16="http://schemas.microsoft.com/office/drawing/2014/main" val="2460137384"/>
                    </a:ext>
                  </a:extLst>
                </a:gridCol>
                <a:gridCol w="1780515">
                  <a:extLst>
                    <a:ext uri="{9D8B030D-6E8A-4147-A177-3AD203B41FA5}">
                      <a16:colId xmlns:a16="http://schemas.microsoft.com/office/drawing/2014/main" val="20002"/>
                    </a:ext>
                  </a:extLst>
                </a:gridCol>
                <a:gridCol w="1931406">
                  <a:extLst>
                    <a:ext uri="{9D8B030D-6E8A-4147-A177-3AD203B41FA5}">
                      <a16:colId xmlns:a16="http://schemas.microsoft.com/office/drawing/2014/main" val="20003"/>
                    </a:ext>
                  </a:extLst>
                </a:gridCol>
              </a:tblGrid>
              <a:tr h="71617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dirty="0">
                          <a:ln>
                            <a:noFill/>
                          </a:ln>
                          <a:solidFill>
                            <a:schemeClr val="tx2"/>
                          </a:solidFill>
                          <a:latin typeface="+mn-lt"/>
                          <a:ea typeface="SimSun"/>
                          <a:cs typeface="Arial" charset="0"/>
                        </a:rPr>
                        <a:t>已切除肿瘤的病理情况，</a:t>
                      </a:r>
                      <a:r>
                        <a:rPr kumimoji="0" lang="zh-CN" sz="1400" b="1" i="0" u="none" strike="noStrike" cap="none" normalizeH="0" baseline="0" noProof="0" dirty="0" smtClean="0">
                          <a:ln>
                            <a:noFill/>
                          </a:ln>
                          <a:solidFill>
                            <a:schemeClr val="tx2"/>
                          </a:solidFill>
                          <a:latin typeface="+mn-lt"/>
                          <a:ea typeface="SimSun"/>
                          <a:cs typeface="Arial" charset="0"/>
                        </a:rPr>
                        <a:t>n</a:t>
                      </a:r>
                      <a:r>
                        <a:rPr kumimoji="0" lang="en-GB" altLang="zh-CN" sz="1400" b="1" i="0" u="none" strike="noStrike" cap="none" normalizeH="0" baseline="0" noProof="0" dirty="0" smtClean="0">
                          <a:ln>
                            <a:noFill/>
                          </a:ln>
                          <a:solidFill>
                            <a:schemeClr val="tx2"/>
                          </a:solidFill>
                          <a:latin typeface="+mn-lt"/>
                          <a:ea typeface="SimSun"/>
                          <a:cs typeface="Arial" charset="0"/>
                        </a:rPr>
                        <a:t>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实</a:t>
                      </a:r>
                      <a:r>
                        <a:rPr kumimoji="0" lang="zh-CN" sz="1400" b="1" i="0" u="none" strike="noStrike" cap="none" normalizeH="0" baseline="0" noProof="0" dirty="0" smtClean="0">
                          <a:ln>
                            <a:noFill/>
                          </a:ln>
                          <a:solidFill>
                            <a:schemeClr val="tx2"/>
                          </a:solidFill>
                          <a:latin typeface="+mn-lt"/>
                          <a:ea typeface="SimSun"/>
                          <a:cs typeface="Arial" charset="0"/>
                        </a:rPr>
                        <a:t>验</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(n=423)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标</a:t>
                      </a:r>
                      <a:r>
                        <a:rPr kumimoji="0" lang="zh-CN" sz="1400" b="1" i="0" u="none" strike="noStrike" cap="none" normalizeH="0" baseline="0" noProof="0" dirty="0" smtClean="0">
                          <a:ln>
                            <a:noFill/>
                          </a:ln>
                          <a:solidFill>
                            <a:schemeClr val="tx2"/>
                          </a:solidFill>
                          <a:latin typeface="+mn-lt"/>
                          <a:ea typeface="SimSun"/>
                          <a:cs typeface="Arial" charset="0"/>
                        </a:rPr>
                        <a:t>准</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(n=398)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a:ln>
                            <a:noFill/>
                          </a:ln>
                          <a:solidFill>
                            <a:schemeClr val="tx2"/>
                          </a:solidFill>
                          <a:latin typeface="+mn-lt"/>
                          <a:ea typeface="SimSun"/>
                          <a:cs typeface="Arial" charset="0"/>
                        </a:rPr>
                        <a:t>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9307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残余肿瘤</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R0 &gt;1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R1 ≤1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R2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383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37 (8.7)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 (0.7)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360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37 (9.3)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 (0.3)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0.62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354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pCR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120 (28.4)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57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dirty="0">
                          <a:ln>
                            <a:noFill/>
                          </a:ln>
                          <a:solidFill>
                            <a:srgbClr val="4D4D4D"/>
                          </a:solidFill>
                          <a:latin typeface="+mn-lt"/>
                          <a:ea typeface="SimSun"/>
                          <a:cs typeface="Arial" charset="0"/>
                        </a:rPr>
                        <a:t>&lt;0.001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bl>
          </a:graphicData>
        </a:graphic>
      </p:graphicFrame>
      <p:graphicFrame>
        <p:nvGraphicFramePr>
          <p:cNvPr id="8" name="Group 88"/>
          <p:cNvGraphicFramePr>
            <a:graphicFrameLocks noGrp="1"/>
          </p:cNvGraphicFramePr>
          <p:nvPr>
            <p:extLst>
              <p:ext uri="{D42A27DB-BD31-4B8C-83A1-F6EECF244321}">
                <p14:modId xmlns:p14="http://schemas.microsoft.com/office/powerpoint/2010/main" val="3350560089"/>
              </p:ext>
            </p:extLst>
          </p:nvPr>
        </p:nvGraphicFramePr>
        <p:xfrm>
          <a:off x="1213163" y="4235191"/>
          <a:ext cx="6717675" cy="1069440"/>
        </p:xfrm>
        <a:graphic>
          <a:graphicData uri="http://schemas.openxmlformats.org/drawingml/2006/table">
            <a:tbl>
              <a:tblPr firstRow="1" bandRow="1">
                <a:tableStyleId>{69012ECD-51FC-41F1-AA8D-1B2483CD663E}</a:tableStyleId>
              </a:tblPr>
              <a:tblGrid>
                <a:gridCol w="2239225">
                  <a:extLst>
                    <a:ext uri="{9D8B030D-6E8A-4147-A177-3AD203B41FA5}">
                      <a16:colId xmlns:a16="http://schemas.microsoft.com/office/drawing/2014/main" val="20000"/>
                    </a:ext>
                  </a:extLst>
                </a:gridCol>
                <a:gridCol w="2239225">
                  <a:extLst>
                    <a:ext uri="{9D8B030D-6E8A-4147-A177-3AD203B41FA5}">
                      <a16:colId xmlns:a16="http://schemas.microsoft.com/office/drawing/2014/main" val="2460137384"/>
                    </a:ext>
                  </a:extLst>
                </a:gridCol>
                <a:gridCol w="2239225">
                  <a:extLst>
                    <a:ext uri="{9D8B030D-6E8A-4147-A177-3AD203B41FA5}">
                      <a16:colId xmlns:a16="http://schemas.microsoft.com/office/drawing/2014/main" val="20002"/>
                    </a:ext>
                  </a:extLst>
                </a:gridCol>
              </a:tblGrid>
              <a:tr h="48525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生存情况</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实验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n=462)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标准
</a:t>
                      </a: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n=450)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77948">
                <a:tc>
                  <a:txBody>
                    <a:bodyPr/>
                    <a:lstStyle/>
                    <a:p>
                      <a:r>
                        <a:rPr lang="zh-CN" sz="1400"/>
                        <a:t>3 年 OS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89.1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zh-CN" sz="1400"/>
                        <a:t>88.8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77948">
                <a:tc>
                  <a:txBody>
                    <a:bodyPr/>
                    <a:lstStyle/>
                    <a:p>
                      <a:r>
                        <a:rPr lang="zh-CN" sz="1400"/>
                        <a:t>HR (95% CI)；p 值</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algn="ctr"/>
                      <a:r>
                        <a:rPr lang="zh-CN" sz="1400" dirty="0"/>
                        <a:t>0.92 (0.67，1.25)；0.59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algn="l" rtl="0"/>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5698376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dirty="0"/>
              <a:t>4006：在 TME 之前短疗程放疗后行化疗用于局部晚期直肠癌：随机化 RAPIDO 试验 </a:t>
            </a:r>
            <a:r>
              <a:rPr lang="zh-CN" dirty="0" smtClean="0"/>
              <a:t>– </a:t>
            </a:r>
            <a:r>
              <a:rPr lang="zh-CN" dirty="0"/>
              <a:t>Hospers G 等人</a:t>
            </a:r>
          </a:p>
        </p:txBody>
      </p:sp>
      <p:sp>
        <p:nvSpPr>
          <p:cNvPr id="3" name="Content Placeholder 2"/>
          <p:cNvSpPr>
            <a:spLocks noGrp="1"/>
          </p:cNvSpPr>
          <p:nvPr>
            <p:ph idx="1"/>
          </p:nvPr>
        </p:nvSpPr>
        <p:spPr/>
        <p:txBody>
          <a:bodyPr/>
          <a:lstStyle/>
          <a:p>
            <a:pPr marL="0" indent="0">
              <a:buNone/>
            </a:pPr>
            <a:r>
              <a:rPr lang="zh-CN" b="1"/>
              <a:t>关键结果（续）</a:t>
            </a:r>
          </a:p>
          <a:p>
            <a:pPr marL="0" indent="0">
              <a:spcBef>
                <a:spcPts val="28800"/>
              </a:spcBef>
              <a:buNone/>
            </a:pPr>
            <a:r>
              <a:rPr lang="zh-CN" b="1"/>
              <a:t>结论</a:t>
            </a:r>
          </a:p>
          <a:p>
            <a:r>
              <a:rPr lang="zh-CN" b="1"/>
              <a:t>在局部晚期直肠癌患者中，在 TME 之前短疗程放疗后行化疗可降低 DrTF，提高 pCR 率，没有非预期的毒性情况报告</a:t>
            </a:r>
          </a:p>
        </p:txBody>
      </p:sp>
      <p:sp>
        <p:nvSpPr>
          <p:cNvPr id="9" name="Text Placeholder 8"/>
          <p:cNvSpPr>
            <a:spLocks noGrp="1"/>
          </p:cNvSpPr>
          <p:nvPr>
            <p:ph type="body" sz="quarter" idx="10"/>
          </p:nvPr>
        </p:nvSpPr>
        <p:spPr/>
        <p:txBody>
          <a:bodyPr/>
          <a:lstStyle/>
          <a:p>
            <a:r>
              <a:rPr lang="zh-CN"/>
              <a:t>*在任何治疗组中</a:t>
            </a:r>
          </a:p>
        </p:txBody>
      </p:sp>
      <p:graphicFrame>
        <p:nvGraphicFramePr>
          <p:cNvPr id="6" name="Group 88"/>
          <p:cNvGraphicFramePr>
            <a:graphicFrameLocks noGrp="1"/>
          </p:cNvGraphicFramePr>
          <p:nvPr>
            <p:extLst>
              <p:ext uri="{D42A27DB-BD31-4B8C-83A1-F6EECF244321}">
                <p14:modId xmlns:p14="http://schemas.microsoft.com/office/powerpoint/2010/main" val="4260142846"/>
              </p:ext>
            </p:extLst>
          </p:nvPr>
        </p:nvGraphicFramePr>
        <p:xfrm>
          <a:off x="390904" y="1597409"/>
          <a:ext cx="8362193" cy="3557280"/>
        </p:xfrm>
        <a:graphic>
          <a:graphicData uri="http://schemas.openxmlformats.org/drawingml/2006/table">
            <a:tbl>
              <a:tblPr firstRow="1" bandRow="1">
                <a:tableStyleId>{69012ECD-51FC-41F1-AA8D-1B2483CD663E}</a:tableStyleId>
              </a:tblPr>
              <a:tblGrid>
                <a:gridCol w="3141800">
                  <a:extLst>
                    <a:ext uri="{9D8B030D-6E8A-4147-A177-3AD203B41FA5}">
                      <a16:colId xmlns:a16="http://schemas.microsoft.com/office/drawing/2014/main" val="20000"/>
                    </a:ext>
                  </a:extLst>
                </a:gridCol>
                <a:gridCol w="1740131">
                  <a:extLst>
                    <a:ext uri="{9D8B030D-6E8A-4147-A177-3AD203B41FA5}">
                      <a16:colId xmlns:a16="http://schemas.microsoft.com/office/drawing/2014/main" val="20001"/>
                    </a:ext>
                  </a:extLst>
                </a:gridCol>
                <a:gridCol w="1740131">
                  <a:extLst>
                    <a:ext uri="{9D8B030D-6E8A-4147-A177-3AD203B41FA5}">
                      <a16:colId xmlns:a16="http://schemas.microsoft.com/office/drawing/2014/main" val="3397994981"/>
                    </a:ext>
                  </a:extLst>
                </a:gridCol>
                <a:gridCol w="1740131">
                  <a:extLst>
                    <a:ext uri="{9D8B030D-6E8A-4147-A177-3AD203B41FA5}">
                      <a16:colId xmlns:a16="http://schemas.microsoft.com/office/drawing/2014/main" val="2460137384"/>
                    </a:ext>
                  </a:extLst>
                </a:gridCol>
              </a:tblGrid>
              <a:tr h="30909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发生率</a:t>
                      </a:r>
                      <a:r>
                        <a:rPr kumimoji="0" lang="zh-CN" sz="1400" b="1" i="0" u="none" strike="noStrike" cap="none" normalizeH="0" baseline="0" noProof="0">
                          <a:ln>
                            <a:noFill/>
                          </a:ln>
                          <a:solidFill>
                            <a:schemeClr val="tx2"/>
                          </a:solidFill>
                          <a:latin typeface="Arial" panose="020B0604020202020204" pitchFamily="34" charset="0"/>
                          <a:ea typeface="SimSun"/>
                          <a:cs typeface="Arial" panose="020B0604020202020204" pitchFamily="34" charset="0"/>
                        </a:rPr>
                        <a:t>≥</a:t>
                      </a:r>
                      <a:r>
                        <a:rPr kumimoji="0" lang="zh-CN" sz="1400" b="1" i="0" u="none" strike="noStrike" cap="none" normalizeH="0" baseline="0" noProof="0">
                          <a:ln>
                            <a:noFill/>
                          </a:ln>
                          <a:solidFill>
                            <a:schemeClr val="tx2"/>
                          </a:solidFill>
                          <a:latin typeface="+mn-lt"/>
                          <a:ea typeface="SimSun"/>
                          <a:cs typeface="Arial" charset="0"/>
                        </a:rPr>
                        <a:t>2% 的 ≥ 3 级的 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实验 - 术</a:t>
                      </a:r>
                      <a:r>
                        <a:rPr kumimoji="0" lang="zh-CN" sz="1400" b="1" i="0" u="none" strike="noStrike" cap="none" normalizeH="0" baseline="0" noProof="0" dirty="0" smtClean="0">
                          <a:ln>
                            <a:noFill/>
                          </a:ln>
                          <a:solidFill>
                            <a:schemeClr val="tx2"/>
                          </a:solidFill>
                          <a:latin typeface="+mn-lt"/>
                          <a:ea typeface="SimSun"/>
                          <a:cs typeface="Arial" charset="0"/>
                        </a:rPr>
                        <a:t>前</a:t>
                      </a:r>
                      <a:endParaRPr kumimoji="0" lang="fr-FR" altLang="zh-CN" sz="1400" b="1" i="0" u="none" strike="noStrike" cap="none" normalizeH="0" baseline="0" noProof="0" dirty="0" smtClean="0">
                        <a:ln>
                          <a:noFill/>
                        </a:ln>
                        <a:solidFill>
                          <a:schemeClr val="tx2"/>
                        </a:solidFill>
                        <a:latin typeface="+mn-lt"/>
                        <a:ea typeface="SimSun"/>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n=460)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标准 - 术</a:t>
                      </a:r>
                      <a:r>
                        <a:rPr kumimoji="0" lang="zh-CN" sz="1400" b="1" i="0" u="none" strike="noStrike" cap="none" normalizeH="0" baseline="0" noProof="0" dirty="0" smtClean="0">
                          <a:ln>
                            <a:noFill/>
                          </a:ln>
                          <a:solidFill>
                            <a:schemeClr val="tx2"/>
                          </a:solidFill>
                          <a:latin typeface="+mn-lt"/>
                          <a:ea typeface="SimSun"/>
                          <a:cs typeface="Arial" charset="0"/>
                        </a:rPr>
                        <a:t>前</a:t>
                      </a:r>
                      <a:endParaRPr kumimoji="0" lang="fr-FR" altLang="zh-CN" sz="1400" b="1" i="0" u="none" strike="noStrike" cap="none" normalizeH="0" baseline="0" noProof="0" dirty="0" smtClean="0">
                        <a:ln>
                          <a:noFill/>
                        </a:ln>
                        <a:solidFill>
                          <a:schemeClr val="tx2"/>
                        </a:solidFill>
                        <a:latin typeface="+mn-lt"/>
                        <a:ea typeface="SimSun"/>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smtClean="0">
                          <a:ln>
                            <a:noFill/>
                          </a:ln>
                          <a:solidFill>
                            <a:schemeClr val="tx2"/>
                          </a:solidFill>
                          <a:latin typeface="+mn-lt"/>
                          <a:ea typeface="SimSun"/>
                          <a:cs typeface="Arial" charset="0"/>
                        </a:rPr>
                        <a:t>(</a:t>
                      </a:r>
                      <a:r>
                        <a:rPr kumimoji="0" lang="zh-CN" sz="1400" b="1" i="0" u="none" strike="noStrike" cap="none" normalizeH="0" baseline="0" noProof="0" dirty="0">
                          <a:ln>
                            <a:noFill/>
                          </a:ln>
                          <a:solidFill>
                            <a:schemeClr val="tx2"/>
                          </a:solidFill>
                          <a:latin typeface="+mn-lt"/>
                          <a:ea typeface="SimSun"/>
                          <a:cs typeface="Arial" charset="0"/>
                        </a:rPr>
                        <a:t>n=441)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标准 - 术</a:t>
                      </a:r>
                      <a:r>
                        <a:rPr kumimoji="0" lang="zh-CN" sz="1400" b="1" i="0" u="none" strike="noStrike" cap="none" normalizeH="0" baseline="0" noProof="0" dirty="0" smtClean="0">
                          <a:ln>
                            <a:noFill/>
                          </a:ln>
                          <a:solidFill>
                            <a:schemeClr val="tx2"/>
                          </a:solidFill>
                          <a:latin typeface="+mn-lt"/>
                          <a:ea typeface="SimSun"/>
                          <a:cs typeface="Arial" charset="0"/>
                        </a:rPr>
                        <a:t>后</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(n=187)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腹泻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9.3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7.0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54880">
                <a:tc>
                  <a:txBody>
                    <a:bodyPr/>
                    <a:lstStyle/>
                    <a:p>
                      <a:r>
                        <a:rPr lang="zh-CN" sz="1200" noProof="0">
                          <a:latin typeface="+mn-lt"/>
                          <a:ea typeface="SimSun"/>
                        </a:rPr>
                        <a:t>神经</a:t>
                      </a:r>
                      <a:r>
                        <a:rPr lang="zh-CN" sz="1200" baseline="0" noProof="0">
                          <a:latin typeface="+mn-lt"/>
                          <a:ea typeface="SimSun"/>
                        </a:rPr>
                        <a:t>毒性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200" noProof="0">
                          <a:solidFill>
                            <a:schemeClr val="tx1"/>
                          </a:solidFill>
                          <a:latin typeface="+mn-lt"/>
                          <a:ea typeface="SimSun"/>
                        </a:rPr>
                        <a:t>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200" noProof="0">
                          <a:solidFill>
                            <a:schemeClr val="tx1"/>
                          </a:solidFill>
                          <a:latin typeface="+mn-lt"/>
                          <a:ea typeface="SimSun"/>
                        </a:rPr>
                        <a:t>0.2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zh-CN" sz="1200" noProof="0">
                          <a:solidFill>
                            <a:schemeClr val="tx1"/>
                          </a:solidFill>
                          <a:latin typeface="+mn-lt"/>
                          <a:ea typeface="SimSun"/>
                        </a:rPr>
                        <a:t>8.6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377405525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血管疾病</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93593357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疲劳/无精打采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恶心/呕吐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感染和侵染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梗阻/便秘</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腹痛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直肠炎、直肠出血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手足综合征</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1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心脏疾病</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rgbClr val="4D4D4D"/>
                          </a:solidFill>
                          <a:latin typeface="+mn-lt"/>
                          <a:ea typeface="SimSun"/>
                          <a:cs typeface="Arial" charset="0"/>
                        </a:rPr>
                        <a:t>血液和淋巴系统</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a:ln>
                            <a:noFill/>
                          </a:ln>
                          <a:solidFill>
                            <a:schemeClr val="tx1"/>
                          </a:solidFill>
                          <a:latin typeface="+mn-lt"/>
                          <a:ea typeface="SimSun"/>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200" b="0" i="0" u="none" strike="noStrike" cap="none" normalizeH="0" baseline="0" noProof="0" dirty="0">
                          <a:ln>
                            <a:noFill/>
                          </a:ln>
                          <a:solidFill>
                            <a:schemeClr val="tx1"/>
                          </a:solidFill>
                          <a:latin typeface="+mn-lt"/>
                          <a:ea typeface="SimSun"/>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793258477"/>
                  </a:ext>
                </a:extLst>
              </a:tr>
            </a:tbl>
          </a:graphicData>
        </a:graphic>
      </p:graphicFrame>
      <p:sp>
        <p:nvSpPr>
          <p:cNvPr id="5" name="Text Placeholder 4"/>
          <p:cNvSpPr>
            <a:spLocks noGrp="1"/>
          </p:cNvSpPr>
          <p:nvPr>
            <p:ph type="body" sz="quarter" idx="11"/>
          </p:nvPr>
        </p:nvSpPr>
        <p:spPr/>
        <p:txBody>
          <a:bodyPr/>
          <a:lstStyle/>
          <a:p>
            <a:r>
              <a:rPr lang="zh-CN"/>
              <a:t>Hospers G, et al.J Clin Oncol 2020;38(suppl);abstr 4006</a:t>
            </a:r>
          </a:p>
        </p:txBody>
      </p:sp>
    </p:spTree>
    <p:extLst>
      <p:ext uri="{BB962C8B-B14F-4D97-AF65-F5344CB8AC3E}">
        <p14:creationId xmlns:p14="http://schemas.microsoft.com/office/powerpoint/2010/main" val="177987544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365125" y="6096000"/>
            <a:ext cx="4581275" cy="487363"/>
          </a:xfrm>
        </p:spPr>
        <p:txBody>
          <a:bodyPr/>
          <a:lstStyle/>
          <a:p>
            <a:r>
              <a:rPr lang="zh-CN" dirty="0" smtClean="0"/>
              <a:t>*奥沙利铂 85 mg/m</a:t>
            </a:r>
            <a:r>
              <a:rPr lang="zh-CN" baseline="30000" dirty="0" smtClean="0"/>
              <a:t>2</a:t>
            </a:r>
            <a:r>
              <a:rPr lang="zh-CN" dirty="0" smtClean="0"/>
              <a:t> + 亚叶酸 400 mg/m</a:t>
            </a:r>
            <a:r>
              <a:rPr lang="en-US" altLang="zh-CN" baseline="30000" dirty="0" smtClean="0"/>
              <a:t>2</a:t>
            </a:r>
            <a:r>
              <a:rPr lang="zh-CN" dirty="0" smtClean="0"/>
              <a:t> + 伊立替康 180 mg/m</a:t>
            </a:r>
            <a:r>
              <a:rPr lang="en-US" altLang="zh-CN" baseline="30000" dirty="0" smtClean="0"/>
              <a:t>2</a:t>
            </a:r>
            <a:r>
              <a:rPr lang="zh-CN" dirty="0" smtClean="0"/>
              <a:t> + 5FU 2.4 g/m</a:t>
            </a:r>
            <a:r>
              <a:rPr lang="en-US" altLang="zh-CN" baseline="30000" dirty="0" smtClean="0"/>
              <a:t>2</a:t>
            </a:r>
            <a:r>
              <a:rPr lang="zh-CN" dirty="0" smtClean="0"/>
              <a:t>，46 小时，q2w；</a:t>
            </a:r>
            <a:r>
              <a:rPr lang="zh-CN" baseline="30000" dirty="0" smtClean="0"/>
              <a:t>†</a:t>
            </a:r>
            <a:r>
              <a:rPr lang="zh-CN" dirty="0" smtClean="0"/>
              <a:t>mFOLFOX6，6 个周期；或卡培他滨，4 个周期；</a:t>
            </a:r>
            <a:r>
              <a:rPr lang="zh-CN" baseline="30000" dirty="0" smtClean="0"/>
              <a:t>‡</a:t>
            </a:r>
            <a:r>
              <a:rPr lang="zh-CN" dirty="0" smtClean="0"/>
              <a:t>mFOLFOX6，12 个周期；或卡培他滨，8 个周期</a:t>
            </a:r>
            <a:endParaRPr lang="zh-CN" dirty="0"/>
          </a:p>
        </p:txBody>
      </p:sp>
      <p:sp>
        <p:nvSpPr>
          <p:cNvPr id="5" name="Text Placeholder 4"/>
          <p:cNvSpPr>
            <a:spLocks noGrp="1"/>
          </p:cNvSpPr>
          <p:nvPr>
            <p:ph type="body" sz="quarter" idx="11"/>
          </p:nvPr>
        </p:nvSpPr>
        <p:spPr/>
        <p:txBody>
          <a:bodyPr/>
          <a:lstStyle/>
          <a:p>
            <a:r>
              <a:rPr lang="zh-CN" dirty="0" smtClean="0"/>
              <a:t>Conroy T, et al.J Clin Oncol 2020;38(suppl);abstr 4007</a:t>
            </a:r>
            <a:endParaRPr lang="zh-CN" dirty="0"/>
          </a:p>
        </p:txBody>
      </p:sp>
      <p:sp>
        <p:nvSpPr>
          <p:cNvPr id="25" name="Title 1"/>
          <p:cNvSpPr>
            <a:spLocks noGrp="1"/>
          </p:cNvSpPr>
          <p:nvPr>
            <p:ph type="title"/>
          </p:nvPr>
        </p:nvSpPr>
        <p:spPr>
          <a:xfrm>
            <a:off x="365124" y="179614"/>
            <a:ext cx="8289276" cy="807720"/>
          </a:xfrm>
        </p:spPr>
        <p:txBody>
          <a:bodyPr/>
          <a:lstStyle/>
          <a:p>
            <a:r>
              <a:rPr lang="zh-CN" dirty="0"/>
              <a:t>4007：使用 mFOLFIRINOX 的总新辅助疗法对比术前放化疗用于局部晚期直肠癌患者：PRODIGE 23 III 期试验（UNICANCER GI 试验）的最终结果 </a:t>
            </a:r>
            <a:r>
              <a:rPr lang="en-GB" altLang="zh-CN" dirty="0" smtClean="0"/>
              <a:t/>
            </a:r>
            <a:br>
              <a:rPr lang="en-GB" altLang="zh-CN" dirty="0" smtClean="0"/>
            </a:br>
            <a:r>
              <a:rPr lang="zh-CN" dirty="0" smtClean="0"/>
              <a:t>– </a:t>
            </a:r>
            <a:r>
              <a:rPr lang="zh-CN" dirty="0"/>
              <a:t>Conroy T 等人</a:t>
            </a:r>
          </a:p>
        </p:txBody>
      </p:sp>
      <p:sp>
        <p:nvSpPr>
          <p:cNvPr id="26" name="Content Placeholder 2"/>
          <p:cNvSpPr>
            <a:spLocks noGrp="1"/>
          </p:cNvSpPr>
          <p:nvPr>
            <p:ph idx="1"/>
          </p:nvPr>
        </p:nvSpPr>
        <p:spPr>
          <a:xfrm>
            <a:off x="365124" y="1254035"/>
            <a:ext cx="8413751" cy="4746172"/>
          </a:xfrm>
        </p:spPr>
        <p:txBody>
          <a:bodyPr/>
          <a:lstStyle/>
          <a:p>
            <a:pPr marL="0" indent="0">
              <a:buNone/>
            </a:pPr>
            <a:r>
              <a:rPr lang="zh-CN" b="1"/>
              <a:t>研究目的</a:t>
            </a:r>
          </a:p>
          <a:p>
            <a:r>
              <a:rPr lang="zh-CN"/>
              <a:t>评价 mFOLFIRINOX 新辅助疗法相比术前放化疗用于局部晚期直肠癌患者的疗效和安全性</a:t>
            </a:r>
          </a:p>
        </p:txBody>
      </p:sp>
      <p:sp>
        <p:nvSpPr>
          <p:cNvPr id="27" name="AutoShape 9"/>
          <p:cNvSpPr>
            <a:spLocks noChangeArrowheads="1"/>
          </p:cNvSpPr>
          <p:nvPr/>
        </p:nvSpPr>
        <p:spPr bwMode="auto">
          <a:xfrm>
            <a:off x="192619" y="2744174"/>
            <a:ext cx="2791490"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患者关键纳入标准</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a:cs typeface="Arial" charset="0"/>
              </a:rPr>
              <a:t>cT3 或 cT4、M0 直肠腺癌距离肛外缘 &lt;15 cm</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zh-CN" sz="1600" b="0" i="0" u="none" strike="noStrike" cap="none" normalizeH="0" baseline="0" dirty="0">
                <a:ln>
                  <a:noFill/>
                </a:ln>
                <a:solidFill>
                  <a:srgbClr val="FFFFFF"/>
                </a:solidFill>
                <a:uLnTx/>
                <a:uFillTx/>
                <a:latin typeface="Arial" charset="0"/>
                <a:ea typeface="SimSun"/>
                <a:cs typeface="Arial" charset="0"/>
              </a:rPr>
              <a:t>WHO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zh-CN" sz="1600" b="0" i="0" u="none" strike="noStrike" cap="none" normalizeH="0" baseline="0" dirty="0">
                <a:ln>
                  <a:noFill/>
                </a:ln>
                <a:solidFill>
                  <a:srgbClr val="FFFFFF"/>
                </a:solidFill>
                <a:uLnTx/>
                <a:uFillTx/>
                <a:latin typeface="Arial" charset="0"/>
                <a:ea typeface="SimSun" pitchFamily="2" charset="-122"/>
                <a:cs typeface="Arial" charset="0"/>
              </a:rPr>
              <a:t>(n=46</a:t>
            </a:r>
            <a:r>
              <a:rPr kumimoji="0" lang="zh-CN" sz="1600" b="0" i="0" u="none" strike="noStrike" cap="none" normalizeH="0" baseline="0" dirty="0" smtClean="0">
                <a:ln>
                  <a:noFill/>
                </a:ln>
                <a:solidFill>
                  <a:srgbClr val="FFFFFF"/>
                </a:solidFill>
                <a:uLnTx/>
                <a:uFillTx/>
                <a:latin typeface="Arial" charset="0"/>
                <a:ea typeface="SimSun" pitchFamily="2" charset="-122"/>
                <a:cs typeface="Arial" charset="0"/>
              </a:rPr>
              <a:t>1</a:t>
            </a:r>
            <a:r>
              <a:rPr kumimoji="0" lang="en-GB" altLang="zh-CN" sz="1600" b="0" i="0" u="none" strike="noStrike" cap="none" normalizeH="0" baseline="0" dirty="0" smtClean="0">
                <a:ln>
                  <a:noFill/>
                </a:ln>
                <a:solidFill>
                  <a:srgbClr val="FFFFFF"/>
                </a:solidFill>
                <a:uLnTx/>
                <a:uFillTx/>
                <a:latin typeface="Arial" charset="0"/>
                <a:ea typeface="SimSun" pitchFamily="2" charset="-122"/>
                <a:cs typeface="Arial" charset="0"/>
              </a:rPr>
              <a:t>)</a:t>
            </a:r>
            <a:endParaRPr kumimoji="0" lang="zh-CN" sz="1600" b="0" i="0" u="none" strike="noStrike" cap="none" normalizeH="0" baseline="0" dirty="0">
              <a:ln>
                <a:noFill/>
              </a:ln>
              <a:solidFill>
                <a:srgbClr val="FFFFFF"/>
              </a:solidFill>
              <a:uLnTx/>
              <a:uFillTx/>
              <a:latin typeface="Arial" charset="0"/>
              <a:ea typeface="SimSun" pitchFamily="2" charset="-122"/>
              <a:cs typeface="Arial" charset="0"/>
            </a:endParaRPr>
          </a:p>
        </p:txBody>
      </p:sp>
      <p:sp>
        <p:nvSpPr>
          <p:cNvPr id="28" name="Oval 14"/>
          <p:cNvSpPr>
            <a:spLocks noChangeArrowheads="1"/>
          </p:cNvSpPr>
          <p:nvPr/>
        </p:nvSpPr>
        <p:spPr bwMode="auto">
          <a:xfrm>
            <a:off x="3143619" y="322331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R
</a:t>
            </a:r>
            <a:r>
              <a:rPr kumimoji="0" lang="zh-CN" sz="1400" b="1" i="0" u="none" strike="noStrike" cap="none" normalizeH="0" baseline="0" dirty="0" smtClean="0">
                <a:ln>
                  <a:noFill/>
                </a:ln>
                <a:solidFill>
                  <a:srgbClr val="043882"/>
                </a:solidFill>
                <a:uLnTx/>
                <a:uFillTx/>
                <a:latin typeface="Arial" charset="0"/>
                <a:ea typeface="SimSun" pitchFamily="2" charset="-122"/>
                <a:cs typeface="Arial" charset="0"/>
              </a:rPr>
              <a:t>1</a:t>
            </a:r>
            <a:r>
              <a:rPr kumimoji="0" lang="zh-CN" sz="1400" b="1" i="0" u="none" strike="noStrike" cap="none" normalizeH="0" baseline="0" dirty="0">
                <a:ln>
                  <a:noFill/>
                </a:ln>
                <a:solidFill>
                  <a:srgbClr val="043882"/>
                </a:solidFill>
                <a:uLnTx/>
                <a:uFillTx/>
                <a:latin typeface="Arial" charset="0"/>
                <a:ea typeface="SimSun" pitchFamily="2" charset="-122"/>
                <a:cs typeface="Arial" charset="0"/>
              </a:rPr>
              <a:t>:1</a:t>
            </a:r>
          </a:p>
        </p:txBody>
      </p:sp>
      <p:cxnSp>
        <p:nvCxnSpPr>
          <p:cNvPr id="29" name="AutoShape 15"/>
          <p:cNvCxnSpPr>
            <a:cxnSpLocks noChangeShapeType="1"/>
            <a:stCxn id="28" idx="0"/>
            <a:endCxn id="32" idx="1"/>
          </p:cNvCxnSpPr>
          <p:nvPr/>
        </p:nvCxnSpPr>
        <p:spPr bwMode="auto">
          <a:xfrm rot="5400000" flipH="1" flipV="1">
            <a:off x="3439478" y="2833176"/>
            <a:ext cx="386075" cy="394197"/>
          </a:xfrm>
          <a:prstGeom prst="bentConnector2">
            <a:avLst/>
          </a:prstGeom>
          <a:noFill/>
          <a:ln w="57150">
            <a:solidFill>
              <a:schemeClr val="bg2">
                <a:lumMod val="60000"/>
                <a:lumOff val="40000"/>
              </a:schemeClr>
            </a:solidFill>
            <a:round/>
            <a:headEnd/>
            <a:tailEnd type="triangle" w="med" len="med"/>
          </a:ln>
        </p:spPr>
      </p:cxnSp>
      <p:cxnSp>
        <p:nvCxnSpPr>
          <p:cNvPr id="31" name="AutoShape 19"/>
          <p:cNvCxnSpPr>
            <a:cxnSpLocks noChangeShapeType="1"/>
            <a:stCxn id="27" idx="3"/>
            <a:endCxn id="28" idx="2"/>
          </p:cNvCxnSpPr>
          <p:nvPr/>
        </p:nvCxnSpPr>
        <p:spPr bwMode="auto">
          <a:xfrm>
            <a:off x="2984109" y="3515411"/>
            <a:ext cx="159510" cy="0"/>
          </a:xfrm>
          <a:prstGeom prst="straightConnector1">
            <a:avLst/>
          </a:prstGeom>
          <a:noFill/>
          <a:ln w="57150">
            <a:solidFill>
              <a:schemeClr val="bg2">
                <a:lumMod val="60000"/>
                <a:lumOff val="40000"/>
              </a:schemeClr>
            </a:solidFill>
            <a:round/>
            <a:headEnd type="none" w="med" len="med"/>
            <a:tailEnd type="none" w="med" len="med"/>
          </a:ln>
        </p:spPr>
      </p:cxnSp>
      <p:sp>
        <p:nvSpPr>
          <p:cNvPr id="32" name="AutoShape 8"/>
          <p:cNvSpPr>
            <a:spLocks noChangeArrowheads="1"/>
          </p:cNvSpPr>
          <p:nvPr/>
        </p:nvSpPr>
        <p:spPr bwMode="auto">
          <a:xfrm>
            <a:off x="3829614" y="2299086"/>
            <a:ext cx="5223849" cy="1076300"/>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mFOLFIRINOX*（6 个周期），然后术前放化</a:t>
            </a:r>
            <a:r>
              <a:rPr kumimoji="0" 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t>疗</a:t>
            </a:r>
            <a:r>
              <a:rPr kumimoji="0" lang="en-GB" alt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t/>
            </a:r>
            <a:br>
              <a:rPr kumimoji="0" lang="en-GB" alt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br>
            <a:r>
              <a:rPr kumimoji="0" 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50.4 Gy，2 Gy/次；25 次 + 卡培他滨）</a:t>
            </a:r>
            <a:r>
              <a:rPr kumimoji="0" 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en-GB" alt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t/>
            </a:r>
            <a:br>
              <a:rPr kumimoji="0" lang="en-GB" alt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br>
            <a:r>
              <a:rPr kumimoji="0" lang="zh-CN" sz="1800" b="0" i="0" u="none" strike="noStrike" cap="none" normalizeH="0" baseline="0" dirty="0" smtClean="0">
                <a:ln>
                  <a:noFill/>
                </a:ln>
                <a:solidFill>
                  <a:srgbClr val="FFFFFF"/>
                </a:solidFill>
                <a:uLnTx/>
                <a:uFillTx/>
                <a:latin typeface="Arial" panose="020B0604020202020204" pitchFamily="34" charset="0"/>
                <a:ea typeface="SimSun" pitchFamily="2" charset="-122"/>
                <a:cs typeface="Arial" panose="020B0604020202020204" pitchFamily="34" charset="0"/>
              </a:rPr>
              <a:t>然</a:t>
            </a:r>
            <a:r>
              <a:rPr kumimoji="0" lang="zh-CN" sz="18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后手术，接着辅助化疗</a:t>
            </a:r>
            <a:r>
              <a:rPr kumimoji="0" lang="zh-CN" sz="1800" b="0" i="0" u="none" strike="noStrike" cap="none" normalizeH="0" baseline="30000" dirty="0">
                <a:ln>
                  <a:noFill/>
                </a:ln>
                <a:solidFill>
                  <a:srgbClr val="FFFFFF"/>
                </a:solidFill>
                <a:uLnTx/>
                <a:uFillTx/>
                <a:latin typeface="Arial" panose="020B0604020202020204" pitchFamily="34" charset="0"/>
                <a:ea typeface="SimSun" pitchFamily="2" charset="-122"/>
                <a:cs typeface="Arial" panose="020B0604020202020204" pitchFamily="34" charset="0"/>
              </a:rPr>
              <a:t>†</a:t>
            </a:r>
            <a:r>
              <a:rPr kumimoji="0" lang="zh-CN" sz="1800" b="0" i="0" u="none" strike="noStrike" cap="none" normalizeH="0" baseline="0" dirty="0">
                <a:ln>
                  <a:noFill/>
                </a:ln>
                <a:solidFill>
                  <a:srgbClr val="FFFFFF"/>
                </a:solidFill>
                <a:uLnTx/>
                <a:uFillTx/>
                <a:latin typeface="Arial" panose="020B0604020202020204" pitchFamily="34" charset="0"/>
                <a:ea typeface="SimSun" pitchFamily="2" charset="-122"/>
                <a:cs typeface="Arial" panose="020B0604020202020204" pitchFamily="34" charset="0"/>
              </a:rPr>
              <a:t>（3 个月）(n=231)</a:t>
            </a:r>
          </a:p>
        </p:txBody>
      </p:sp>
      <p:cxnSp>
        <p:nvCxnSpPr>
          <p:cNvPr id="33" name="AutoShape 16"/>
          <p:cNvCxnSpPr>
            <a:cxnSpLocks noChangeShapeType="1"/>
            <a:stCxn id="28" idx="4"/>
            <a:endCxn id="34" idx="1"/>
          </p:cNvCxnSpPr>
          <p:nvPr/>
        </p:nvCxnSpPr>
        <p:spPr bwMode="auto">
          <a:xfrm rot="16200000" flipH="1">
            <a:off x="3455576" y="3787351"/>
            <a:ext cx="350879" cy="391197"/>
          </a:xfrm>
          <a:prstGeom prst="bentConnector2">
            <a:avLst/>
          </a:prstGeom>
          <a:noFill/>
          <a:ln w="57150">
            <a:solidFill>
              <a:schemeClr val="bg2">
                <a:lumMod val="60000"/>
                <a:lumOff val="40000"/>
              </a:schemeClr>
            </a:solidFill>
            <a:round/>
            <a:headEnd/>
            <a:tailEnd type="triangle" w="med" len="med"/>
          </a:ln>
        </p:spPr>
      </p:cxnSp>
      <p:sp>
        <p:nvSpPr>
          <p:cNvPr id="34" name="AutoShape 12"/>
          <p:cNvSpPr>
            <a:spLocks noChangeArrowheads="1"/>
          </p:cNvSpPr>
          <p:nvPr/>
        </p:nvSpPr>
        <p:spPr bwMode="auto">
          <a:xfrm>
            <a:off x="3826614" y="3624164"/>
            <a:ext cx="5223849" cy="1068452"/>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术前放化疗（50.4 Gy，2 Gy/次；25 次 + </a:t>
            </a:r>
            <a: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t/>
            </a:r>
            <a:br>
              <a:rPr kumimoji="0" lang="en-GB" altLang="zh-CN" sz="1800" b="0" i="0" u="none" strike="noStrike" cap="none" normalizeH="0" baseline="0" dirty="0" smtClean="0">
                <a:ln>
                  <a:noFill/>
                </a:ln>
                <a:solidFill>
                  <a:srgbClr val="4D4D4D"/>
                </a:solidFill>
                <a:uLnTx/>
                <a:uFillTx/>
                <a:latin typeface="Arial" charset="0"/>
                <a:ea typeface="SimSun" pitchFamily="2" charset="-122"/>
                <a:cs typeface="Arial" charset="0"/>
              </a:rPr>
            </a:br>
            <a:r>
              <a:rPr kumimoji="0" lang="zh-CN" sz="1800" b="0" i="0" u="none" strike="noStrike" cap="none" normalizeH="0" baseline="0" dirty="0" smtClean="0">
                <a:ln>
                  <a:noFill/>
                </a:ln>
                <a:solidFill>
                  <a:srgbClr val="4D4D4D"/>
                </a:solidFill>
                <a:uLnTx/>
                <a:uFillTx/>
                <a:latin typeface="Arial" charset="0"/>
                <a:ea typeface="SimSun" pitchFamily="2" charset="-122"/>
                <a:cs typeface="Arial" charset="0"/>
              </a:rPr>
              <a:t>卡</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培他滨），然后手术，接着辅助化疗</a:t>
            </a:r>
            <a:r>
              <a:rPr kumimoji="0" lang="zh-CN" sz="1800" b="0" i="0" u="none" strike="noStrike" cap="none" normalizeH="0" baseline="30000" dirty="0">
                <a:ln>
                  <a:noFill/>
                </a:ln>
                <a:solidFill>
                  <a:srgbClr val="4D4D4D"/>
                </a:solidFill>
                <a:uLnTx/>
                <a:uFillTx/>
                <a:latin typeface="Arial" charset="0"/>
                <a:ea typeface="SimSun" pitchFamily="2" charset="-122"/>
                <a:cs typeface="Arial" charset="0"/>
              </a:rPr>
              <a:t>‡</a:t>
            </a: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（6 个月)</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zh-CN" sz="1800" b="0" i="0" u="none" strike="noStrike" cap="none" normalizeH="0" baseline="0" dirty="0">
                <a:ln>
                  <a:noFill/>
                </a:ln>
                <a:solidFill>
                  <a:srgbClr val="4D4D4D"/>
                </a:solidFill>
                <a:uLnTx/>
                <a:uFillTx/>
                <a:latin typeface="Arial" charset="0"/>
                <a:ea typeface="SimSun" pitchFamily="2" charset="-122"/>
                <a:cs typeface="Arial" charset="0"/>
              </a:rPr>
              <a:t>(n=230)</a:t>
            </a:r>
          </a:p>
        </p:txBody>
      </p:sp>
      <p:sp>
        <p:nvSpPr>
          <p:cNvPr id="35" name="Rectangle 9"/>
          <p:cNvSpPr txBox="1">
            <a:spLocks noChangeArrowheads="1"/>
          </p:cNvSpPr>
          <p:nvPr/>
        </p:nvSpPr>
        <p:spPr bwMode="auto">
          <a:xfrm>
            <a:off x="397833" y="5157448"/>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dirty="0">
                <a:ln>
                  <a:noFill/>
                </a:ln>
                <a:solidFill>
                  <a:srgbClr val="A0A0A0"/>
                </a:solidFill>
                <a:uLnTx/>
                <a:uFillTx/>
                <a:latin typeface="Arial"/>
                <a:ea typeface="SimSun"/>
                <a:cs typeface="Arial"/>
              </a:rPr>
              <a:t>主要终点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dirty="0">
                <a:ln>
                  <a:noFill/>
                </a:ln>
                <a:solidFill>
                  <a:srgbClr val="4D4D4D"/>
                </a:solidFill>
                <a:uLnTx/>
                <a:uFillTx/>
                <a:latin typeface="Arial"/>
                <a:ea typeface="SimSun"/>
                <a:cs typeface="Arial"/>
              </a:rPr>
              <a:t>3 年 DFS</a:t>
            </a:r>
          </a:p>
        </p:txBody>
      </p:sp>
      <p:sp>
        <p:nvSpPr>
          <p:cNvPr id="36" name="Content Placeholder 26"/>
          <p:cNvSpPr txBox="1">
            <a:spLocks/>
          </p:cNvSpPr>
          <p:nvPr/>
        </p:nvSpPr>
        <p:spPr>
          <a:xfrm>
            <a:off x="4620904" y="5157448"/>
            <a:ext cx="4330476" cy="77505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zh-CN" sz="1600" b="1" i="0" u="none" strike="noStrike" cap="none" normalizeH="0" baseline="0">
                <a:ln>
                  <a:noFill/>
                </a:ln>
                <a:solidFill>
                  <a:srgbClr val="A0A0A0"/>
                </a:solidFill>
                <a:uLnTx/>
                <a:uFillTx/>
                <a:latin typeface="Arial"/>
                <a:ea typeface="SimSun"/>
                <a:cs typeface="Arial"/>
              </a:rPr>
              <a:t>次要终点</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zh-CN" sz="1600" b="0" i="0" u="none" strike="noStrike" cap="none" normalizeH="0" baseline="0">
                <a:ln>
                  <a:noFill/>
                </a:ln>
                <a:solidFill>
                  <a:srgbClr val="4D4D4D"/>
                </a:solidFill>
                <a:uLnTx/>
                <a:uFillTx/>
                <a:latin typeface="Arial"/>
                <a:ea typeface="SimSun"/>
                <a:cs typeface="Arial"/>
              </a:rPr>
              <a:t>pCR (ypT0N0) 率、OS、MFS、安全性、QoL</a:t>
            </a:r>
          </a:p>
        </p:txBody>
      </p:sp>
      <p:sp>
        <p:nvSpPr>
          <p:cNvPr id="37" name="Content Placeholder 26"/>
          <p:cNvSpPr txBox="1">
            <a:spLocks/>
          </p:cNvSpPr>
          <p:nvPr/>
        </p:nvSpPr>
        <p:spPr bwMode="auto">
          <a:xfrm>
            <a:off x="192618" y="4276058"/>
            <a:ext cx="4407905"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zh-CN" sz="1400" b="1" i="0" u="none" strike="noStrike" cap="none" normalizeH="0" baseline="0" dirty="0">
                <a:ln>
                  <a:noFill/>
                </a:ln>
                <a:solidFill>
                  <a:srgbClr val="043882"/>
                </a:solidFill>
                <a:uLnTx/>
                <a:uFillTx/>
                <a:latin typeface="Arial"/>
                <a:ea typeface="SimSun"/>
                <a:cs typeface="Arial"/>
              </a:rPr>
              <a:t>分层</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zh-CN" sz="1400" b="0" i="0" u="none" strike="noStrike" cap="none" normalizeH="0" baseline="0" dirty="0">
                <a:ln>
                  <a:noFill/>
                </a:ln>
                <a:solidFill>
                  <a:srgbClr val="4D4D4D"/>
                </a:solidFill>
                <a:uLnTx/>
                <a:uFillTx/>
                <a:latin typeface="Arial"/>
                <a:ea typeface="SimSun"/>
                <a:cs typeface="Arial"/>
              </a:rPr>
              <a:t>中心、T 阶段、N 状态、肿瘤位置</a:t>
            </a:r>
            <a:r>
              <a:rPr kumimoji="0" lang="zh-CN" sz="1400" b="0" i="0" u="none" strike="noStrike" cap="none" normalizeH="0" baseline="0" dirty="0" smtClean="0">
                <a:ln>
                  <a:noFill/>
                </a:ln>
                <a:solidFill>
                  <a:srgbClr val="4D4D4D"/>
                </a:solidFill>
                <a:uLnTx/>
                <a:uFillTx/>
                <a:latin typeface="Arial"/>
                <a:ea typeface="SimSun"/>
                <a:cs typeface="Arial"/>
              </a:rPr>
              <a:t>、</a:t>
            </a:r>
            <a:r>
              <a:rPr kumimoji="0" lang="en-GB" altLang="zh-CN" sz="1400" b="0" i="0" u="none" strike="noStrike" cap="none" normalizeH="0" baseline="0" dirty="0" smtClean="0">
                <a:ln>
                  <a:noFill/>
                </a:ln>
                <a:solidFill>
                  <a:srgbClr val="4D4D4D"/>
                </a:solidFill>
                <a:uLnTx/>
                <a:uFillTx/>
                <a:latin typeface="Arial"/>
                <a:ea typeface="SimSun"/>
                <a:cs typeface="Arial"/>
              </a:rPr>
              <a:t/>
            </a:r>
            <a:br>
              <a:rPr kumimoji="0" lang="en-GB" altLang="zh-CN" sz="1400" b="0" i="0" u="none" strike="noStrike" cap="none" normalizeH="0" baseline="0" dirty="0" smtClean="0">
                <a:ln>
                  <a:noFill/>
                </a:ln>
                <a:solidFill>
                  <a:srgbClr val="4D4D4D"/>
                </a:solidFill>
                <a:uLnTx/>
                <a:uFillTx/>
                <a:latin typeface="Arial"/>
                <a:ea typeface="SimSun"/>
                <a:cs typeface="Arial"/>
              </a:rPr>
            </a:br>
            <a:r>
              <a:rPr kumimoji="0" lang="zh-CN" sz="1400" b="0" i="0" u="none" strike="noStrike" cap="none" normalizeH="0" baseline="0" dirty="0" smtClean="0">
                <a:ln>
                  <a:noFill/>
                </a:ln>
                <a:solidFill>
                  <a:srgbClr val="4D4D4D"/>
                </a:solidFill>
                <a:uLnTx/>
                <a:uFillTx/>
                <a:latin typeface="Arial"/>
                <a:ea typeface="SimSun"/>
                <a:cs typeface="Arial"/>
              </a:rPr>
              <a:t>直</a:t>
            </a:r>
            <a:r>
              <a:rPr kumimoji="0" lang="zh-CN" sz="1400" b="0" i="0" u="none" strike="noStrike" cap="none" normalizeH="0" baseline="0" dirty="0">
                <a:ln>
                  <a:noFill/>
                </a:ln>
                <a:solidFill>
                  <a:srgbClr val="4D4D4D"/>
                </a:solidFill>
                <a:uLnTx/>
                <a:uFillTx/>
                <a:latin typeface="Arial"/>
                <a:ea typeface="SimSun"/>
                <a:cs typeface="Arial"/>
              </a:rPr>
              <a:t>肠周围脂肪外延</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381404794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4007：使用 mFOLFIRINOX 的总新辅助疗法对比术前放化疗用于局部晚期直肠癌患者：PRODIGE 23 III 期试验（UNICANCER GI 试验）的最终结果 </a:t>
            </a:r>
            <a:r>
              <a:rPr lang="en-GB" altLang="zh-CN" dirty="0" smtClean="0"/>
              <a:t/>
            </a:r>
            <a:br>
              <a:rPr lang="en-GB" altLang="zh-CN" dirty="0" smtClean="0"/>
            </a:br>
            <a:r>
              <a:rPr lang="zh-CN" dirty="0" smtClean="0"/>
              <a:t>– </a:t>
            </a:r>
            <a:r>
              <a:rPr lang="zh-CN" dirty="0"/>
              <a:t>Conroy T 等人</a:t>
            </a:r>
          </a:p>
        </p:txBody>
      </p:sp>
      <p:sp>
        <p:nvSpPr>
          <p:cNvPr id="3" name="Content Placeholder 2"/>
          <p:cNvSpPr>
            <a:spLocks noGrp="1"/>
          </p:cNvSpPr>
          <p:nvPr>
            <p:ph idx="1"/>
          </p:nvPr>
        </p:nvSpPr>
        <p:spPr/>
        <p:txBody>
          <a:bodyPr/>
          <a:lstStyle/>
          <a:p>
            <a:pPr marL="0" indent="0">
              <a:buNone/>
            </a:pPr>
            <a:r>
              <a:rPr lang="zh-CN" b="1"/>
              <a:t>关键结果</a:t>
            </a:r>
          </a:p>
          <a:p>
            <a:endParaRPr lang="en-US" dirty="0"/>
          </a:p>
        </p:txBody>
      </p:sp>
      <p:sp>
        <p:nvSpPr>
          <p:cNvPr id="10" name="TextBox 9"/>
          <p:cNvSpPr txBox="1"/>
          <p:nvPr/>
        </p:nvSpPr>
        <p:spPr>
          <a:xfrm>
            <a:off x="2271134" y="1775872"/>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DFS</a:t>
            </a:r>
          </a:p>
        </p:txBody>
      </p:sp>
      <p:sp>
        <p:nvSpPr>
          <p:cNvPr id="11" name="TextBox 10"/>
          <p:cNvSpPr txBox="1"/>
          <p:nvPr/>
        </p:nvSpPr>
        <p:spPr>
          <a:xfrm>
            <a:off x="6730859" y="1775872"/>
            <a:ext cx="61747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MFS</a:t>
            </a:r>
          </a:p>
        </p:txBody>
      </p:sp>
      <p:sp>
        <p:nvSpPr>
          <p:cNvPr id="61" name="TextBox 60">
            <a:extLst>
              <a:ext uri="{FF2B5EF4-FFF2-40B4-BE49-F238E27FC236}">
                <a16:creationId xmlns:a16="http://schemas.microsoft.com/office/drawing/2014/main" id="{F1D0A493-5FD4-4B25-B8ED-C27DD65B5C33}"/>
              </a:ext>
            </a:extLst>
          </p:cNvPr>
          <p:cNvSpPr txBox="1"/>
          <p:nvPr/>
        </p:nvSpPr>
        <p:spPr>
          <a:xfrm>
            <a:off x="53799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100</a:t>
            </a:r>
          </a:p>
        </p:txBody>
      </p:sp>
      <p:sp>
        <p:nvSpPr>
          <p:cNvPr id="62" name="TextBox 61">
            <a:extLst>
              <a:ext uri="{FF2B5EF4-FFF2-40B4-BE49-F238E27FC236}">
                <a16:creationId xmlns:a16="http://schemas.microsoft.com/office/drawing/2014/main" id="{89575DD6-4534-405A-82A7-A1094D41B2F1}"/>
              </a:ext>
            </a:extLst>
          </p:cNvPr>
          <p:cNvSpPr txBox="1"/>
          <p:nvPr/>
        </p:nvSpPr>
        <p:spPr>
          <a:xfrm>
            <a:off x="2152884" y="4943506"/>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时间（月）</a:t>
            </a:r>
          </a:p>
        </p:txBody>
      </p:sp>
      <p:sp>
        <p:nvSpPr>
          <p:cNvPr id="63" name="TextBox 62">
            <a:extLst>
              <a:ext uri="{FF2B5EF4-FFF2-40B4-BE49-F238E27FC236}">
                <a16:creationId xmlns:a16="http://schemas.microsoft.com/office/drawing/2014/main" id="{889335BA-D1A7-4F65-9B7C-BE0F6A6AEAAF}"/>
              </a:ext>
            </a:extLst>
          </p:cNvPr>
          <p:cNvSpPr txBox="1"/>
          <p:nvPr/>
        </p:nvSpPr>
        <p:spPr>
          <a:xfrm>
            <a:off x="62295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80</a:t>
            </a:r>
          </a:p>
        </p:txBody>
      </p:sp>
      <p:sp>
        <p:nvSpPr>
          <p:cNvPr id="64" name="TextBox 63">
            <a:extLst>
              <a:ext uri="{FF2B5EF4-FFF2-40B4-BE49-F238E27FC236}">
                <a16:creationId xmlns:a16="http://schemas.microsoft.com/office/drawing/2014/main" id="{1FA3A0B5-81DF-4E21-AC5A-B14503D9A7B1}"/>
              </a:ext>
            </a:extLst>
          </p:cNvPr>
          <p:cNvSpPr txBox="1"/>
          <p:nvPr/>
        </p:nvSpPr>
        <p:spPr>
          <a:xfrm>
            <a:off x="62295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65" name="TextBox 64">
            <a:extLst>
              <a:ext uri="{FF2B5EF4-FFF2-40B4-BE49-F238E27FC236}">
                <a16:creationId xmlns:a16="http://schemas.microsoft.com/office/drawing/2014/main" id="{502C47D9-155A-4CA0-B60F-B3AF8345AE62}"/>
              </a:ext>
            </a:extLst>
          </p:cNvPr>
          <p:cNvSpPr txBox="1"/>
          <p:nvPr/>
        </p:nvSpPr>
        <p:spPr>
          <a:xfrm>
            <a:off x="62295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40</a:t>
            </a:r>
          </a:p>
        </p:txBody>
      </p:sp>
      <p:sp>
        <p:nvSpPr>
          <p:cNvPr id="66" name="TextBox 65">
            <a:extLst>
              <a:ext uri="{FF2B5EF4-FFF2-40B4-BE49-F238E27FC236}">
                <a16:creationId xmlns:a16="http://schemas.microsoft.com/office/drawing/2014/main" id="{D1261AD7-327D-4A21-A792-7F7B237BAB7A}"/>
              </a:ext>
            </a:extLst>
          </p:cNvPr>
          <p:cNvSpPr txBox="1"/>
          <p:nvPr/>
        </p:nvSpPr>
        <p:spPr>
          <a:xfrm>
            <a:off x="62295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20</a:t>
            </a:r>
          </a:p>
        </p:txBody>
      </p:sp>
      <p:sp>
        <p:nvSpPr>
          <p:cNvPr id="67" name="TextBox 66">
            <a:extLst>
              <a:ext uri="{FF2B5EF4-FFF2-40B4-BE49-F238E27FC236}">
                <a16:creationId xmlns:a16="http://schemas.microsoft.com/office/drawing/2014/main" id="{A8353C28-FAAE-4A0E-8CEB-808367115A3F}"/>
              </a:ext>
            </a:extLst>
          </p:cNvPr>
          <p:cNvSpPr txBox="1"/>
          <p:nvPr/>
        </p:nvSpPr>
        <p:spPr>
          <a:xfrm>
            <a:off x="70792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69" name="Freeform 21">
            <a:extLst>
              <a:ext uri="{FF2B5EF4-FFF2-40B4-BE49-F238E27FC236}">
                <a16:creationId xmlns:a16="http://schemas.microsoft.com/office/drawing/2014/main" id="{0B3510AD-58C0-4C91-B36D-450D9B26F33A}"/>
              </a:ext>
            </a:extLst>
          </p:cNvPr>
          <p:cNvSpPr>
            <a:spLocks/>
          </p:cNvSpPr>
          <p:nvPr/>
        </p:nvSpPr>
        <p:spPr bwMode="auto">
          <a:xfrm>
            <a:off x="93786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0" name="Line 6">
            <a:extLst>
              <a:ext uri="{FF2B5EF4-FFF2-40B4-BE49-F238E27FC236}">
                <a16:creationId xmlns:a16="http://schemas.microsoft.com/office/drawing/2014/main" id="{EDDBBBA4-094E-405E-A73F-65D8D842D38B}"/>
              </a:ext>
            </a:extLst>
          </p:cNvPr>
          <p:cNvSpPr>
            <a:spLocks noChangeShapeType="1"/>
          </p:cNvSpPr>
          <p:nvPr/>
        </p:nvSpPr>
        <p:spPr bwMode="auto">
          <a:xfrm>
            <a:off x="88779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1" name="Line 7">
            <a:extLst>
              <a:ext uri="{FF2B5EF4-FFF2-40B4-BE49-F238E27FC236}">
                <a16:creationId xmlns:a16="http://schemas.microsoft.com/office/drawing/2014/main" id="{85A66D20-1DDC-4FF9-A534-36DBE7E995CE}"/>
              </a:ext>
            </a:extLst>
          </p:cNvPr>
          <p:cNvSpPr>
            <a:spLocks noChangeShapeType="1"/>
          </p:cNvSpPr>
          <p:nvPr/>
        </p:nvSpPr>
        <p:spPr bwMode="auto">
          <a:xfrm>
            <a:off x="88779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2" name="Line 8">
            <a:extLst>
              <a:ext uri="{FF2B5EF4-FFF2-40B4-BE49-F238E27FC236}">
                <a16:creationId xmlns:a16="http://schemas.microsoft.com/office/drawing/2014/main" id="{1179EAEB-92AF-4E64-BB05-03B14F4B363C}"/>
              </a:ext>
            </a:extLst>
          </p:cNvPr>
          <p:cNvSpPr>
            <a:spLocks noChangeShapeType="1"/>
          </p:cNvSpPr>
          <p:nvPr/>
        </p:nvSpPr>
        <p:spPr bwMode="auto">
          <a:xfrm>
            <a:off x="88779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3" name="Line 9">
            <a:extLst>
              <a:ext uri="{FF2B5EF4-FFF2-40B4-BE49-F238E27FC236}">
                <a16:creationId xmlns:a16="http://schemas.microsoft.com/office/drawing/2014/main" id="{29E3A715-6803-47ED-92A1-E863A7F13100}"/>
              </a:ext>
            </a:extLst>
          </p:cNvPr>
          <p:cNvSpPr>
            <a:spLocks noChangeShapeType="1"/>
          </p:cNvSpPr>
          <p:nvPr/>
        </p:nvSpPr>
        <p:spPr bwMode="auto">
          <a:xfrm>
            <a:off x="88779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4" name="Line 10">
            <a:extLst>
              <a:ext uri="{FF2B5EF4-FFF2-40B4-BE49-F238E27FC236}">
                <a16:creationId xmlns:a16="http://schemas.microsoft.com/office/drawing/2014/main" id="{E00021BE-619F-4517-B481-1E3089F1859E}"/>
              </a:ext>
            </a:extLst>
          </p:cNvPr>
          <p:cNvSpPr>
            <a:spLocks noChangeShapeType="1"/>
          </p:cNvSpPr>
          <p:nvPr/>
        </p:nvSpPr>
        <p:spPr bwMode="auto">
          <a:xfrm>
            <a:off x="88779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5" name="Line 11">
            <a:extLst>
              <a:ext uri="{FF2B5EF4-FFF2-40B4-BE49-F238E27FC236}">
                <a16:creationId xmlns:a16="http://schemas.microsoft.com/office/drawing/2014/main" id="{F5A300ED-81E6-4617-91E1-0C32DAADE871}"/>
              </a:ext>
            </a:extLst>
          </p:cNvPr>
          <p:cNvSpPr>
            <a:spLocks noChangeShapeType="1"/>
          </p:cNvSpPr>
          <p:nvPr/>
        </p:nvSpPr>
        <p:spPr bwMode="auto">
          <a:xfrm>
            <a:off x="88779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6" name="Line 21">
            <a:extLst>
              <a:ext uri="{FF2B5EF4-FFF2-40B4-BE49-F238E27FC236}">
                <a16:creationId xmlns:a16="http://schemas.microsoft.com/office/drawing/2014/main" id="{682559AB-CD6B-42F1-B41A-2F16A1038A86}"/>
              </a:ext>
            </a:extLst>
          </p:cNvPr>
          <p:cNvSpPr>
            <a:spLocks noChangeShapeType="1"/>
          </p:cNvSpPr>
          <p:nvPr/>
        </p:nvSpPr>
        <p:spPr bwMode="auto">
          <a:xfrm>
            <a:off x="92787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7" name="Line 19">
            <a:extLst>
              <a:ext uri="{FF2B5EF4-FFF2-40B4-BE49-F238E27FC236}">
                <a16:creationId xmlns:a16="http://schemas.microsoft.com/office/drawing/2014/main" id="{E3EFE91A-CA67-49A8-8BA0-8BD92D1C57AD}"/>
              </a:ext>
            </a:extLst>
          </p:cNvPr>
          <p:cNvSpPr>
            <a:spLocks noChangeShapeType="1"/>
          </p:cNvSpPr>
          <p:nvPr/>
        </p:nvSpPr>
        <p:spPr bwMode="auto">
          <a:xfrm>
            <a:off x="16634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8" name="Line 21">
            <a:extLst>
              <a:ext uri="{FF2B5EF4-FFF2-40B4-BE49-F238E27FC236}">
                <a16:creationId xmlns:a16="http://schemas.microsoft.com/office/drawing/2014/main" id="{76DD09F6-0C6B-4653-9873-738BF8A1EDC1}"/>
              </a:ext>
            </a:extLst>
          </p:cNvPr>
          <p:cNvSpPr>
            <a:spLocks noChangeShapeType="1"/>
          </p:cNvSpPr>
          <p:nvPr/>
        </p:nvSpPr>
        <p:spPr bwMode="auto">
          <a:xfrm>
            <a:off x="202649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9" name="Line 19">
            <a:extLst>
              <a:ext uri="{FF2B5EF4-FFF2-40B4-BE49-F238E27FC236}">
                <a16:creationId xmlns:a16="http://schemas.microsoft.com/office/drawing/2014/main" id="{FE759137-8571-4A5B-98DD-C575F270A758}"/>
              </a:ext>
            </a:extLst>
          </p:cNvPr>
          <p:cNvSpPr>
            <a:spLocks noChangeShapeType="1"/>
          </p:cNvSpPr>
          <p:nvPr/>
        </p:nvSpPr>
        <p:spPr bwMode="auto">
          <a:xfrm>
            <a:off x="273582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80" name="Line 21">
            <a:extLst>
              <a:ext uri="{FF2B5EF4-FFF2-40B4-BE49-F238E27FC236}">
                <a16:creationId xmlns:a16="http://schemas.microsoft.com/office/drawing/2014/main" id="{80BFCC2E-2AB9-4DDD-A90D-761D191F2386}"/>
              </a:ext>
            </a:extLst>
          </p:cNvPr>
          <p:cNvSpPr>
            <a:spLocks noChangeShapeType="1"/>
          </p:cNvSpPr>
          <p:nvPr/>
        </p:nvSpPr>
        <p:spPr bwMode="auto">
          <a:xfrm>
            <a:off x="344562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81" name="Line 19">
            <a:extLst>
              <a:ext uri="{FF2B5EF4-FFF2-40B4-BE49-F238E27FC236}">
                <a16:creationId xmlns:a16="http://schemas.microsoft.com/office/drawing/2014/main" id="{BC02BE42-7B73-4EC5-81D6-3C191194036C}"/>
              </a:ext>
            </a:extLst>
          </p:cNvPr>
          <p:cNvSpPr>
            <a:spLocks noChangeShapeType="1"/>
          </p:cNvSpPr>
          <p:nvPr/>
        </p:nvSpPr>
        <p:spPr bwMode="auto">
          <a:xfrm>
            <a:off x="414732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4" name="Line 19">
            <a:extLst>
              <a:ext uri="{FF2B5EF4-FFF2-40B4-BE49-F238E27FC236}">
                <a16:creationId xmlns:a16="http://schemas.microsoft.com/office/drawing/2014/main" id="{18F6D3C0-CE29-4A46-9AAF-876A7F941849}"/>
              </a:ext>
            </a:extLst>
          </p:cNvPr>
          <p:cNvSpPr>
            <a:spLocks noChangeShapeType="1"/>
          </p:cNvSpPr>
          <p:nvPr/>
        </p:nvSpPr>
        <p:spPr bwMode="auto">
          <a:xfrm>
            <a:off x="129003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6" name="Line 19">
            <a:extLst>
              <a:ext uri="{FF2B5EF4-FFF2-40B4-BE49-F238E27FC236}">
                <a16:creationId xmlns:a16="http://schemas.microsoft.com/office/drawing/2014/main" id="{72F63CFB-1306-417A-A08E-1444499A865A}"/>
              </a:ext>
            </a:extLst>
          </p:cNvPr>
          <p:cNvSpPr>
            <a:spLocks noChangeShapeType="1"/>
          </p:cNvSpPr>
          <p:nvPr/>
        </p:nvSpPr>
        <p:spPr bwMode="auto">
          <a:xfrm>
            <a:off x="237006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7" name="Line 21">
            <a:extLst>
              <a:ext uri="{FF2B5EF4-FFF2-40B4-BE49-F238E27FC236}">
                <a16:creationId xmlns:a16="http://schemas.microsoft.com/office/drawing/2014/main" id="{CAAE5687-FA6B-40B1-B1FB-A3CB4BCBCB3D}"/>
              </a:ext>
            </a:extLst>
          </p:cNvPr>
          <p:cNvSpPr>
            <a:spLocks noChangeShapeType="1"/>
          </p:cNvSpPr>
          <p:nvPr/>
        </p:nvSpPr>
        <p:spPr bwMode="auto">
          <a:xfrm>
            <a:off x="309129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8" name="Line 19">
            <a:extLst>
              <a:ext uri="{FF2B5EF4-FFF2-40B4-BE49-F238E27FC236}">
                <a16:creationId xmlns:a16="http://schemas.microsoft.com/office/drawing/2014/main" id="{C14D207D-F1D1-406B-AC0B-CFA0495CB4F7}"/>
              </a:ext>
            </a:extLst>
          </p:cNvPr>
          <p:cNvSpPr>
            <a:spLocks noChangeShapeType="1"/>
          </p:cNvSpPr>
          <p:nvPr/>
        </p:nvSpPr>
        <p:spPr bwMode="auto">
          <a:xfrm>
            <a:off x="378918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54" name="TextBox 53">
            <a:extLst>
              <a:ext uri="{FF2B5EF4-FFF2-40B4-BE49-F238E27FC236}">
                <a16:creationId xmlns:a16="http://schemas.microsoft.com/office/drawing/2014/main" id="{86EF9D92-86B8-42C8-BB3C-2043C79030B1}"/>
              </a:ext>
            </a:extLst>
          </p:cNvPr>
          <p:cNvSpPr txBox="1"/>
          <p:nvPr/>
        </p:nvSpPr>
        <p:spPr>
          <a:xfrm>
            <a:off x="84633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55" name="TextBox 54">
            <a:extLst>
              <a:ext uri="{FF2B5EF4-FFF2-40B4-BE49-F238E27FC236}">
                <a16:creationId xmlns:a16="http://schemas.microsoft.com/office/drawing/2014/main" id="{5FA69AB6-8E27-4A48-BD75-53C903163BDA}"/>
              </a:ext>
            </a:extLst>
          </p:cNvPr>
          <p:cNvSpPr txBox="1"/>
          <p:nvPr/>
        </p:nvSpPr>
        <p:spPr>
          <a:xfrm>
            <a:off x="122337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a:t>
            </a:r>
          </a:p>
        </p:txBody>
      </p:sp>
      <p:sp>
        <p:nvSpPr>
          <p:cNvPr id="56" name="TextBox 55">
            <a:extLst>
              <a:ext uri="{FF2B5EF4-FFF2-40B4-BE49-F238E27FC236}">
                <a16:creationId xmlns:a16="http://schemas.microsoft.com/office/drawing/2014/main" id="{6EDCD11C-9B0B-429D-9C00-BF991E98FDDA}"/>
              </a:ext>
            </a:extLst>
          </p:cNvPr>
          <p:cNvSpPr txBox="1"/>
          <p:nvPr/>
        </p:nvSpPr>
        <p:spPr>
          <a:xfrm>
            <a:off x="155140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12</a:t>
            </a:r>
          </a:p>
        </p:txBody>
      </p:sp>
      <p:sp>
        <p:nvSpPr>
          <p:cNvPr id="57" name="TextBox 56">
            <a:extLst>
              <a:ext uri="{FF2B5EF4-FFF2-40B4-BE49-F238E27FC236}">
                <a16:creationId xmlns:a16="http://schemas.microsoft.com/office/drawing/2014/main" id="{1246F60B-D849-4EEA-949B-129927B03ED3}"/>
              </a:ext>
            </a:extLst>
          </p:cNvPr>
          <p:cNvSpPr txBox="1"/>
          <p:nvPr/>
        </p:nvSpPr>
        <p:spPr>
          <a:xfrm>
            <a:off x="261604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30</a:t>
            </a:r>
          </a:p>
        </p:txBody>
      </p:sp>
      <p:sp>
        <p:nvSpPr>
          <p:cNvPr id="58" name="TextBox 57">
            <a:extLst>
              <a:ext uri="{FF2B5EF4-FFF2-40B4-BE49-F238E27FC236}">
                <a16:creationId xmlns:a16="http://schemas.microsoft.com/office/drawing/2014/main" id="{E59BB173-B645-4137-AFD9-F4F0B62FBF7C}"/>
              </a:ext>
            </a:extLst>
          </p:cNvPr>
          <p:cNvSpPr txBox="1"/>
          <p:nvPr/>
        </p:nvSpPr>
        <p:spPr>
          <a:xfrm>
            <a:off x="297504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36</a:t>
            </a:r>
          </a:p>
        </p:txBody>
      </p:sp>
      <p:sp>
        <p:nvSpPr>
          <p:cNvPr id="59" name="TextBox 58">
            <a:extLst>
              <a:ext uri="{FF2B5EF4-FFF2-40B4-BE49-F238E27FC236}">
                <a16:creationId xmlns:a16="http://schemas.microsoft.com/office/drawing/2014/main" id="{2C58DB4D-120D-48A3-B4C2-17ADA761AD7B}"/>
              </a:ext>
            </a:extLst>
          </p:cNvPr>
          <p:cNvSpPr txBox="1"/>
          <p:nvPr/>
        </p:nvSpPr>
        <p:spPr>
          <a:xfrm>
            <a:off x="404492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54</a:t>
            </a:r>
          </a:p>
        </p:txBody>
      </p:sp>
      <p:sp>
        <p:nvSpPr>
          <p:cNvPr id="60" name="TextBox 59">
            <a:extLst>
              <a:ext uri="{FF2B5EF4-FFF2-40B4-BE49-F238E27FC236}">
                <a16:creationId xmlns:a16="http://schemas.microsoft.com/office/drawing/2014/main" id="{60323077-6E82-40D3-B86A-D4515666BB8C}"/>
              </a:ext>
            </a:extLst>
          </p:cNvPr>
          <p:cNvSpPr txBox="1"/>
          <p:nvPr/>
        </p:nvSpPr>
        <p:spPr>
          <a:xfrm>
            <a:off x="441741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18" name="TextBox 17">
            <a:extLst>
              <a:ext uri="{FF2B5EF4-FFF2-40B4-BE49-F238E27FC236}">
                <a16:creationId xmlns:a16="http://schemas.microsoft.com/office/drawing/2014/main" id="{27BB262B-2CD9-40DF-9103-EB301374826E}"/>
              </a:ext>
            </a:extLst>
          </p:cNvPr>
          <p:cNvSpPr txBox="1"/>
          <p:nvPr/>
        </p:nvSpPr>
        <p:spPr>
          <a:xfrm rot="16200000">
            <a:off x="197140" y="3403062"/>
            <a:ext cx="603297"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DFS, %</a:t>
            </a:r>
          </a:p>
        </p:txBody>
      </p:sp>
      <p:sp>
        <p:nvSpPr>
          <p:cNvPr id="159" name="TextBox 158">
            <a:extLst>
              <a:ext uri="{FF2B5EF4-FFF2-40B4-BE49-F238E27FC236}">
                <a16:creationId xmlns:a16="http://schemas.microsoft.com/office/drawing/2014/main" id="{50327642-9494-4240-9A75-D4F9D0BEC415}"/>
              </a:ext>
            </a:extLst>
          </p:cNvPr>
          <p:cNvSpPr txBox="1"/>
          <p:nvPr/>
        </p:nvSpPr>
        <p:spPr>
          <a:xfrm>
            <a:off x="188928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18</a:t>
            </a:r>
          </a:p>
        </p:txBody>
      </p:sp>
      <p:sp>
        <p:nvSpPr>
          <p:cNvPr id="160" name="TextBox 159">
            <a:extLst>
              <a:ext uri="{FF2B5EF4-FFF2-40B4-BE49-F238E27FC236}">
                <a16:creationId xmlns:a16="http://schemas.microsoft.com/office/drawing/2014/main" id="{53BFA72B-2541-4993-8273-9C424DFB28B4}"/>
              </a:ext>
            </a:extLst>
          </p:cNvPr>
          <p:cNvSpPr txBox="1"/>
          <p:nvPr/>
        </p:nvSpPr>
        <p:spPr>
          <a:xfrm>
            <a:off x="225979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24</a:t>
            </a:r>
          </a:p>
        </p:txBody>
      </p:sp>
      <p:sp>
        <p:nvSpPr>
          <p:cNvPr id="161" name="TextBox 160">
            <a:extLst>
              <a:ext uri="{FF2B5EF4-FFF2-40B4-BE49-F238E27FC236}">
                <a16:creationId xmlns:a16="http://schemas.microsoft.com/office/drawing/2014/main" id="{6C0A0B70-E34C-41F0-B776-F37AD7671F98}"/>
              </a:ext>
            </a:extLst>
          </p:cNvPr>
          <p:cNvSpPr txBox="1"/>
          <p:nvPr/>
        </p:nvSpPr>
        <p:spPr>
          <a:xfrm>
            <a:off x="331325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42</a:t>
            </a:r>
          </a:p>
        </p:txBody>
      </p:sp>
      <p:sp>
        <p:nvSpPr>
          <p:cNvPr id="162" name="TextBox 161">
            <a:extLst>
              <a:ext uri="{FF2B5EF4-FFF2-40B4-BE49-F238E27FC236}">
                <a16:creationId xmlns:a16="http://schemas.microsoft.com/office/drawing/2014/main" id="{791C5B98-A052-48FC-B34A-876031E88CD5}"/>
              </a:ext>
            </a:extLst>
          </p:cNvPr>
          <p:cNvSpPr txBox="1"/>
          <p:nvPr/>
        </p:nvSpPr>
        <p:spPr>
          <a:xfrm>
            <a:off x="367225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48</a:t>
            </a:r>
          </a:p>
        </p:txBody>
      </p:sp>
      <p:grpSp>
        <p:nvGrpSpPr>
          <p:cNvPr id="4" name="Group 3">
            <a:extLst>
              <a:ext uri="{FF2B5EF4-FFF2-40B4-BE49-F238E27FC236}">
                <a16:creationId xmlns:a16="http://schemas.microsoft.com/office/drawing/2014/main" id="{A00372D2-9069-49B1-8D89-4D306DBBCCA6}"/>
              </a:ext>
            </a:extLst>
          </p:cNvPr>
          <p:cNvGrpSpPr/>
          <p:nvPr/>
        </p:nvGrpSpPr>
        <p:grpSpPr>
          <a:xfrm>
            <a:off x="757193" y="5395374"/>
            <a:ext cx="3930913" cy="288147"/>
            <a:chOff x="610195" y="5108766"/>
            <a:chExt cx="3930913" cy="288147"/>
          </a:xfrm>
        </p:grpSpPr>
        <p:sp>
          <p:nvSpPr>
            <p:cNvPr id="47" name="TextBox 46">
              <a:extLst>
                <a:ext uri="{FF2B5EF4-FFF2-40B4-BE49-F238E27FC236}">
                  <a16:creationId xmlns:a16="http://schemas.microsoft.com/office/drawing/2014/main" id="{D535AAD5-CFFF-4552-92DD-AA85A864525D}"/>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231</a:t>
              </a:r>
            </a:p>
          </p:txBody>
        </p:sp>
        <p:sp>
          <p:nvSpPr>
            <p:cNvPr id="48" name="TextBox 47">
              <a:extLst>
                <a:ext uri="{FF2B5EF4-FFF2-40B4-BE49-F238E27FC236}">
                  <a16:creationId xmlns:a16="http://schemas.microsoft.com/office/drawing/2014/main" id="{F9A6BA30-8550-4F5F-810F-80232706A988}"/>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217</a:t>
              </a:r>
            </a:p>
          </p:txBody>
        </p:sp>
        <p:sp>
          <p:nvSpPr>
            <p:cNvPr id="49" name="TextBox 48">
              <a:extLst>
                <a:ext uri="{FF2B5EF4-FFF2-40B4-BE49-F238E27FC236}">
                  <a16:creationId xmlns:a16="http://schemas.microsoft.com/office/drawing/2014/main" id="{ED97ECA7-BA75-4937-8DB0-55641D888FEB}"/>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210</a:t>
              </a:r>
            </a:p>
          </p:txBody>
        </p:sp>
        <p:sp>
          <p:nvSpPr>
            <p:cNvPr id="50" name="TextBox 49">
              <a:extLst>
                <a:ext uri="{FF2B5EF4-FFF2-40B4-BE49-F238E27FC236}">
                  <a16:creationId xmlns:a16="http://schemas.microsoft.com/office/drawing/2014/main" id="{D59CBEEF-33B0-4231-B244-E1EA4EEB35D0}"/>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194</a:t>
              </a:r>
            </a:p>
          </p:txBody>
        </p:sp>
        <p:sp>
          <p:nvSpPr>
            <p:cNvPr id="51" name="TextBox 50">
              <a:extLst>
                <a:ext uri="{FF2B5EF4-FFF2-40B4-BE49-F238E27FC236}">
                  <a16:creationId xmlns:a16="http://schemas.microsoft.com/office/drawing/2014/main" id="{889B7911-2F9A-4930-BDB3-521478C7C2D1}"/>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176</a:t>
              </a:r>
            </a:p>
          </p:txBody>
        </p:sp>
        <p:sp>
          <p:nvSpPr>
            <p:cNvPr id="52" name="TextBox 51">
              <a:extLst>
                <a:ext uri="{FF2B5EF4-FFF2-40B4-BE49-F238E27FC236}">
                  <a16:creationId xmlns:a16="http://schemas.microsoft.com/office/drawing/2014/main" id="{A82FABCA-868A-4092-8971-92D42357095D}"/>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150</a:t>
              </a:r>
            </a:p>
          </p:txBody>
        </p:sp>
        <p:sp>
          <p:nvSpPr>
            <p:cNvPr id="53" name="TextBox 52">
              <a:extLst>
                <a:ext uri="{FF2B5EF4-FFF2-40B4-BE49-F238E27FC236}">
                  <a16:creationId xmlns:a16="http://schemas.microsoft.com/office/drawing/2014/main" id="{548F593F-2D83-4F9E-B643-E13528306AC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51</a:t>
              </a:r>
            </a:p>
          </p:txBody>
        </p:sp>
        <p:sp>
          <p:nvSpPr>
            <p:cNvPr id="165" name="TextBox 164">
              <a:extLst>
                <a:ext uri="{FF2B5EF4-FFF2-40B4-BE49-F238E27FC236}">
                  <a16:creationId xmlns:a16="http://schemas.microsoft.com/office/drawing/2014/main" id="{6B2DF0E8-BAF6-4B5A-A713-1A73AFCDD450}"/>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126</a:t>
              </a:r>
            </a:p>
          </p:txBody>
        </p:sp>
        <p:sp>
          <p:nvSpPr>
            <p:cNvPr id="166" name="TextBox 165">
              <a:extLst>
                <a:ext uri="{FF2B5EF4-FFF2-40B4-BE49-F238E27FC236}">
                  <a16:creationId xmlns:a16="http://schemas.microsoft.com/office/drawing/2014/main" id="{F4F06121-9D27-489B-B7CF-D87C561693D1}"/>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104</a:t>
              </a:r>
            </a:p>
          </p:txBody>
        </p:sp>
        <p:sp>
          <p:nvSpPr>
            <p:cNvPr id="167" name="TextBox 166">
              <a:extLst>
                <a:ext uri="{FF2B5EF4-FFF2-40B4-BE49-F238E27FC236}">
                  <a16:creationId xmlns:a16="http://schemas.microsoft.com/office/drawing/2014/main" id="{E1BC9D8E-BF88-48F3-9D02-ED220913B260}"/>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80</a:t>
              </a:r>
            </a:p>
          </p:txBody>
        </p:sp>
        <p:sp>
          <p:nvSpPr>
            <p:cNvPr id="168" name="TextBox 167">
              <a:extLst>
                <a:ext uri="{FF2B5EF4-FFF2-40B4-BE49-F238E27FC236}">
                  <a16:creationId xmlns:a16="http://schemas.microsoft.com/office/drawing/2014/main" id="{F9674BAD-05F6-49B5-84ED-8CAF46CE190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62</a:t>
              </a:r>
            </a:p>
          </p:txBody>
        </p:sp>
      </p:grpSp>
      <p:grpSp>
        <p:nvGrpSpPr>
          <p:cNvPr id="169" name="Group 168">
            <a:extLst>
              <a:ext uri="{FF2B5EF4-FFF2-40B4-BE49-F238E27FC236}">
                <a16:creationId xmlns:a16="http://schemas.microsoft.com/office/drawing/2014/main" id="{3FE1394F-0E8A-4868-8D2C-2067B475D57F}"/>
              </a:ext>
            </a:extLst>
          </p:cNvPr>
          <p:cNvGrpSpPr/>
          <p:nvPr/>
        </p:nvGrpSpPr>
        <p:grpSpPr>
          <a:xfrm>
            <a:off x="757279" y="5682646"/>
            <a:ext cx="3930913" cy="288147"/>
            <a:chOff x="610195" y="5108766"/>
            <a:chExt cx="3930913" cy="288147"/>
          </a:xfrm>
        </p:grpSpPr>
        <p:sp>
          <p:nvSpPr>
            <p:cNvPr id="170" name="TextBox 169">
              <a:extLst>
                <a:ext uri="{FF2B5EF4-FFF2-40B4-BE49-F238E27FC236}">
                  <a16:creationId xmlns:a16="http://schemas.microsoft.com/office/drawing/2014/main" id="{CC3ED208-CDD1-449D-B465-564B3B025FC5}"/>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230</a:t>
              </a:r>
            </a:p>
          </p:txBody>
        </p:sp>
        <p:sp>
          <p:nvSpPr>
            <p:cNvPr id="171" name="TextBox 170">
              <a:extLst>
                <a:ext uri="{FF2B5EF4-FFF2-40B4-BE49-F238E27FC236}">
                  <a16:creationId xmlns:a16="http://schemas.microsoft.com/office/drawing/2014/main" id="{5D385B71-AC7E-471B-923B-5BFC6C4E0711}"/>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201</a:t>
              </a:r>
            </a:p>
          </p:txBody>
        </p:sp>
        <p:sp>
          <p:nvSpPr>
            <p:cNvPr id="172" name="TextBox 171">
              <a:extLst>
                <a:ext uri="{FF2B5EF4-FFF2-40B4-BE49-F238E27FC236}">
                  <a16:creationId xmlns:a16="http://schemas.microsoft.com/office/drawing/2014/main" id="{53699EE6-27AF-4AD6-91BD-B3F6E2ADC20C}"/>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188</a:t>
              </a:r>
            </a:p>
          </p:txBody>
        </p:sp>
        <p:sp>
          <p:nvSpPr>
            <p:cNvPr id="173" name="TextBox 172">
              <a:extLst>
                <a:ext uri="{FF2B5EF4-FFF2-40B4-BE49-F238E27FC236}">
                  <a16:creationId xmlns:a16="http://schemas.microsoft.com/office/drawing/2014/main" id="{A4E68A13-3C39-4F79-99AA-14F5EB20CEDE}"/>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177</a:t>
              </a:r>
            </a:p>
          </p:txBody>
        </p:sp>
        <p:sp>
          <p:nvSpPr>
            <p:cNvPr id="174" name="TextBox 173">
              <a:extLst>
                <a:ext uri="{FF2B5EF4-FFF2-40B4-BE49-F238E27FC236}">
                  <a16:creationId xmlns:a16="http://schemas.microsoft.com/office/drawing/2014/main" id="{955670AF-D844-441B-AAAD-8DDA5F8D8CA8}"/>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167</a:t>
              </a:r>
            </a:p>
          </p:txBody>
        </p:sp>
        <p:sp>
          <p:nvSpPr>
            <p:cNvPr id="175" name="TextBox 174">
              <a:extLst>
                <a:ext uri="{FF2B5EF4-FFF2-40B4-BE49-F238E27FC236}">
                  <a16:creationId xmlns:a16="http://schemas.microsoft.com/office/drawing/2014/main" id="{C7241C20-D05E-492F-ABE6-9D7272C3F0B2}"/>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146</a:t>
              </a:r>
            </a:p>
          </p:txBody>
        </p:sp>
        <p:sp>
          <p:nvSpPr>
            <p:cNvPr id="176" name="TextBox 175">
              <a:extLst>
                <a:ext uri="{FF2B5EF4-FFF2-40B4-BE49-F238E27FC236}">
                  <a16:creationId xmlns:a16="http://schemas.microsoft.com/office/drawing/2014/main" id="{A2E38612-FA3B-4BEC-B099-D787DAFF6943}"/>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40</a:t>
              </a:r>
            </a:p>
          </p:txBody>
        </p:sp>
        <p:sp>
          <p:nvSpPr>
            <p:cNvPr id="178" name="TextBox 177">
              <a:extLst>
                <a:ext uri="{FF2B5EF4-FFF2-40B4-BE49-F238E27FC236}">
                  <a16:creationId xmlns:a16="http://schemas.microsoft.com/office/drawing/2014/main" id="{28B1127C-C806-46E2-BCDE-F08B0E613FE8}"/>
                </a:ext>
              </a:extLst>
            </p:cNvPr>
            <p:cNvSpPr txBox="1"/>
            <p:nvPr/>
          </p:nvSpPr>
          <p:spPr>
            <a:xfrm>
              <a:off x="2799034" y="5108766"/>
              <a:ext cx="35752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117</a:t>
              </a:r>
            </a:p>
          </p:txBody>
        </p:sp>
        <p:sp>
          <p:nvSpPr>
            <p:cNvPr id="179" name="TextBox 178">
              <a:extLst>
                <a:ext uri="{FF2B5EF4-FFF2-40B4-BE49-F238E27FC236}">
                  <a16:creationId xmlns:a16="http://schemas.microsoft.com/office/drawing/2014/main" id="{AADFE63A-2816-4F8A-AE0E-79F456CA5C03}"/>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91</a:t>
              </a:r>
            </a:p>
          </p:txBody>
        </p:sp>
        <p:sp>
          <p:nvSpPr>
            <p:cNvPr id="180" name="TextBox 179">
              <a:extLst>
                <a:ext uri="{FF2B5EF4-FFF2-40B4-BE49-F238E27FC236}">
                  <a16:creationId xmlns:a16="http://schemas.microsoft.com/office/drawing/2014/main" id="{E4760367-7B0C-48A7-AA02-16CFAF8ECEC1}"/>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65</a:t>
              </a:r>
            </a:p>
          </p:txBody>
        </p:sp>
        <p:sp>
          <p:nvSpPr>
            <p:cNvPr id="181" name="TextBox 180">
              <a:extLst>
                <a:ext uri="{FF2B5EF4-FFF2-40B4-BE49-F238E27FC236}">
                  <a16:creationId xmlns:a16="http://schemas.microsoft.com/office/drawing/2014/main" id="{C1DC9BA4-6AE8-4EA6-9DC7-8EF6A98B94A3}"/>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55</a:t>
              </a:r>
            </a:p>
          </p:txBody>
        </p:sp>
      </p:grpSp>
      <p:sp>
        <p:nvSpPr>
          <p:cNvPr id="6" name="TextBox 5">
            <a:extLst>
              <a:ext uri="{FF2B5EF4-FFF2-40B4-BE49-F238E27FC236}">
                <a16:creationId xmlns:a16="http://schemas.microsoft.com/office/drawing/2014/main" id="{8631F4A1-0E24-4D4D-916A-34C37E94DF2F}"/>
              </a:ext>
            </a:extLst>
          </p:cNvPr>
          <p:cNvSpPr txBox="1"/>
          <p:nvPr/>
        </p:nvSpPr>
        <p:spPr>
          <a:xfrm>
            <a:off x="-19596" y="5125078"/>
            <a:ext cx="1471888" cy="319547"/>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dirty="0">
                <a:ln>
                  <a:noFill/>
                </a:ln>
                <a:solidFill>
                  <a:srgbClr val="4D4D4D"/>
                </a:solidFill>
                <a:uLnTx/>
                <a:uFillTx/>
                <a:latin typeface="Arial" charset="0"/>
                <a:ea typeface="SimSun"/>
                <a:cs typeface="Arial" charset="0"/>
              </a:rPr>
              <a:t>面临风险的人数</a:t>
            </a:r>
          </a:p>
        </p:txBody>
      </p:sp>
      <p:sp>
        <p:nvSpPr>
          <p:cNvPr id="1029" name="Freeform: Shape 1028">
            <a:extLst>
              <a:ext uri="{FF2B5EF4-FFF2-40B4-BE49-F238E27FC236}">
                <a16:creationId xmlns:a16="http://schemas.microsoft.com/office/drawing/2014/main" id="{B42E3062-E327-4E1A-9AD4-EC995015382E}"/>
              </a:ext>
            </a:extLst>
          </p:cNvPr>
          <p:cNvSpPr/>
          <p:nvPr/>
        </p:nvSpPr>
        <p:spPr>
          <a:xfrm>
            <a:off x="906284" y="2423147"/>
            <a:ext cx="3605416" cy="863692"/>
          </a:xfrm>
          <a:custGeom>
            <a:avLst/>
            <a:gdLst>
              <a:gd name="connsiteX0" fmla="*/ 5557457 w 5553075"/>
              <a:gd name="connsiteY0" fmla="*/ 1330655 h 1323975"/>
              <a:gd name="connsiteX1" fmla="*/ 5235664 w 5553075"/>
              <a:gd name="connsiteY1" fmla="*/ 1330655 h 1323975"/>
              <a:gd name="connsiteX2" fmla="*/ 5235664 w 5553075"/>
              <a:gd name="connsiteY2" fmla="*/ 1284278 h 1323975"/>
              <a:gd name="connsiteX3" fmla="*/ 4887773 w 5553075"/>
              <a:gd name="connsiteY3" fmla="*/ 1284278 h 1323975"/>
              <a:gd name="connsiteX4" fmla="*/ 4887773 w 5553075"/>
              <a:gd name="connsiteY4" fmla="*/ 1240787 h 1323975"/>
              <a:gd name="connsiteX5" fmla="*/ 4163016 w 5553075"/>
              <a:gd name="connsiteY5" fmla="*/ 1240787 h 1323975"/>
              <a:gd name="connsiteX6" fmla="*/ 4163016 w 5553075"/>
              <a:gd name="connsiteY6" fmla="*/ 1197305 h 1323975"/>
              <a:gd name="connsiteX7" fmla="*/ 3725266 w 5553075"/>
              <a:gd name="connsiteY7" fmla="*/ 1197305 h 1323975"/>
              <a:gd name="connsiteX8" fmla="*/ 3725266 w 5553075"/>
              <a:gd name="connsiteY8" fmla="*/ 1136421 h 1323975"/>
              <a:gd name="connsiteX9" fmla="*/ 3415065 w 5553075"/>
              <a:gd name="connsiteY9" fmla="*/ 1136421 h 1323975"/>
              <a:gd name="connsiteX10" fmla="*/ 3415065 w 5553075"/>
              <a:gd name="connsiteY10" fmla="*/ 1101636 h 1323975"/>
              <a:gd name="connsiteX11" fmla="*/ 2893238 w 5553075"/>
              <a:gd name="connsiteY11" fmla="*/ 1101636 h 1323975"/>
              <a:gd name="connsiteX12" fmla="*/ 2893238 w 5553075"/>
              <a:gd name="connsiteY12" fmla="*/ 1034961 h 1323975"/>
              <a:gd name="connsiteX13" fmla="*/ 2693203 w 5553075"/>
              <a:gd name="connsiteY13" fmla="*/ 1034961 h 1323975"/>
              <a:gd name="connsiteX14" fmla="*/ 2693203 w 5553075"/>
              <a:gd name="connsiteY14" fmla="*/ 1008862 h 1323975"/>
              <a:gd name="connsiteX15" fmla="*/ 2568550 w 5553075"/>
              <a:gd name="connsiteY15" fmla="*/ 1008862 h 1323975"/>
              <a:gd name="connsiteX16" fmla="*/ 2568550 w 5553075"/>
              <a:gd name="connsiteY16" fmla="*/ 982773 h 1323975"/>
              <a:gd name="connsiteX17" fmla="*/ 2449687 w 5553075"/>
              <a:gd name="connsiteY17" fmla="*/ 982773 h 1323975"/>
              <a:gd name="connsiteX18" fmla="*/ 2449687 w 5553075"/>
              <a:gd name="connsiteY18" fmla="*/ 947988 h 1323975"/>
              <a:gd name="connsiteX19" fmla="*/ 2316328 w 5553075"/>
              <a:gd name="connsiteY19" fmla="*/ 947988 h 1323975"/>
              <a:gd name="connsiteX20" fmla="*/ 2316328 w 5553075"/>
              <a:gd name="connsiteY20" fmla="*/ 901600 h 1323975"/>
              <a:gd name="connsiteX21" fmla="*/ 2272846 w 5553075"/>
              <a:gd name="connsiteY21" fmla="*/ 901600 h 1323975"/>
              <a:gd name="connsiteX22" fmla="*/ 2272846 w 5553075"/>
              <a:gd name="connsiteY22" fmla="*/ 852317 h 1323975"/>
              <a:gd name="connsiteX23" fmla="*/ 2197465 w 5553075"/>
              <a:gd name="connsiteY23" fmla="*/ 852317 h 1323975"/>
              <a:gd name="connsiteX24" fmla="*/ 2197465 w 5553075"/>
              <a:gd name="connsiteY24" fmla="*/ 823327 h 1323975"/>
              <a:gd name="connsiteX25" fmla="*/ 2145287 w 5553075"/>
              <a:gd name="connsiteY25" fmla="*/ 823327 h 1323975"/>
              <a:gd name="connsiteX26" fmla="*/ 2145287 w 5553075"/>
              <a:gd name="connsiteY26" fmla="*/ 768245 h 1323975"/>
              <a:gd name="connsiteX27" fmla="*/ 2014833 w 5553075"/>
              <a:gd name="connsiteY27" fmla="*/ 768245 h 1323975"/>
              <a:gd name="connsiteX28" fmla="*/ 2014833 w 5553075"/>
              <a:gd name="connsiteY28" fmla="*/ 745052 h 1323975"/>
              <a:gd name="connsiteX29" fmla="*/ 1820599 w 5553075"/>
              <a:gd name="connsiteY29" fmla="*/ 745052 h 1323975"/>
              <a:gd name="connsiteX30" fmla="*/ 1820599 w 5553075"/>
              <a:gd name="connsiteY30" fmla="*/ 716062 h 1323975"/>
              <a:gd name="connsiteX31" fmla="*/ 1611868 w 5553075"/>
              <a:gd name="connsiteY31" fmla="*/ 716062 h 1323975"/>
              <a:gd name="connsiteX32" fmla="*/ 1611868 w 5553075"/>
              <a:gd name="connsiteY32" fmla="*/ 678374 h 1323975"/>
              <a:gd name="connsiteX33" fmla="*/ 1452420 w 5553075"/>
              <a:gd name="connsiteY33" fmla="*/ 678374 h 1323975"/>
              <a:gd name="connsiteX34" fmla="*/ 1452420 w 5553075"/>
              <a:gd name="connsiteY34" fmla="*/ 658081 h 1323975"/>
              <a:gd name="connsiteX35" fmla="*/ 1336453 w 5553075"/>
              <a:gd name="connsiteY35" fmla="*/ 658081 h 1323975"/>
              <a:gd name="connsiteX36" fmla="*/ 1336453 w 5553075"/>
              <a:gd name="connsiteY36" fmla="*/ 652284 h 1323975"/>
              <a:gd name="connsiteX37" fmla="*/ 1266882 w 5553075"/>
              <a:gd name="connsiteY37" fmla="*/ 652284 h 1323975"/>
              <a:gd name="connsiteX38" fmla="*/ 1266882 w 5553075"/>
              <a:gd name="connsiteY38" fmla="*/ 631991 h 1323975"/>
              <a:gd name="connsiteX39" fmla="*/ 1220495 w 5553075"/>
              <a:gd name="connsiteY39" fmla="*/ 631991 h 1323975"/>
              <a:gd name="connsiteX40" fmla="*/ 1220495 w 5553075"/>
              <a:gd name="connsiteY40" fmla="*/ 597201 h 1323975"/>
              <a:gd name="connsiteX41" fmla="*/ 1107434 w 5553075"/>
              <a:gd name="connsiteY41" fmla="*/ 597201 h 1323975"/>
              <a:gd name="connsiteX42" fmla="*/ 1107434 w 5553075"/>
              <a:gd name="connsiteY42" fmla="*/ 585606 h 1323975"/>
              <a:gd name="connsiteX43" fmla="*/ 979875 w 5553075"/>
              <a:gd name="connsiteY43" fmla="*/ 585606 h 1323975"/>
              <a:gd name="connsiteX44" fmla="*/ 979875 w 5553075"/>
              <a:gd name="connsiteY44" fmla="*/ 533423 h 1323975"/>
              <a:gd name="connsiteX45" fmla="*/ 846518 w 5553075"/>
              <a:gd name="connsiteY45" fmla="*/ 533423 h 1323975"/>
              <a:gd name="connsiteX46" fmla="*/ 846518 w 5553075"/>
              <a:gd name="connsiteY46" fmla="*/ 478341 h 1323975"/>
              <a:gd name="connsiteX47" fmla="*/ 718961 w 5553075"/>
              <a:gd name="connsiteY47" fmla="*/ 478341 h 1323975"/>
              <a:gd name="connsiteX48" fmla="*/ 718961 w 5553075"/>
              <a:gd name="connsiteY48" fmla="*/ 443553 h 1323975"/>
              <a:gd name="connsiteX49" fmla="*/ 617494 w 5553075"/>
              <a:gd name="connsiteY49" fmla="*/ 443553 h 1323975"/>
              <a:gd name="connsiteX50" fmla="*/ 617494 w 5553075"/>
              <a:gd name="connsiteY50" fmla="*/ 426159 h 1323975"/>
              <a:gd name="connsiteX51" fmla="*/ 582706 w 5553075"/>
              <a:gd name="connsiteY51" fmla="*/ 426159 h 1323975"/>
              <a:gd name="connsiteX52" fmla="*/ 582706 w 5553075"/>
              <a:gd name="connsiteY52" fmla="*/ 391370 h 1323975"/>
              <a:gd name="connsiteX53" fmla="*/ 504433 w 5553075"/>
              <a:gd name="connsiteY53" fmla="*/ 391370 h 1323975"/>
              <a:gd name="connsiteX54" fmla="*/ 504433 w 5553075"/>
              <a:gd name="connsiteY54" fmla="*/ 342087 h 1323975"/>
              <a:gd name="connsiteX55" fmla="*/ 478341 w 5553075"/>
              <a:gd name="connsiteY55" fmla="*/ 342087 h 1323975"/>
              <a:gd name="connsiteX56" fmla="*/ 478341 w 5553075"/>
              <a:gd name="connsiteY56" fmla="*/ 298601 h 1323975"/>
              <a:gd name="connsiteX57" fmla="*/ 431957 w 5553075"/>
              <a:gd name="connsiteY57" fmla="*/ 298601 h 1323975"/>
              <a:gd name="connsiteX58" fmla="*/ 431957 w 5553075"/>
              <a:gd name="connsiteY58" fmla="*/ 258014 h 1323975"/>
              <a:gd name="connsiteX59" fmla="*/ 402966 w 5553075"/>
              <a:gd name="connsiteY59" fmla="*/ 258014 h 1323975"/>
              <a:gd name="connsiteX60" fmla="*/ 402966 w 5553075"/>
              <a:gd name="connsiteY60" fmla="*/ 223226 h 1323975"/>
              <a:gd name="connsiteX61" fmla="*/ 324692 w 5553075"/>
              <a:gd name="connsiteY61" fmla="*/ 223226 h 1323975"/>
              <a:gd name="connsiteX62" fmla="*/ 324692 w 5553075"/>
              <a:gd name="connsiteY62" fmla="*/ 144952 h 1323975"/>
              <a:gd name="connsiteX63" fmla="*/ 258014 w 5553075"/>
              <a:gd name="connsiteY63" fmla="*/ 144952 h 1323975"/>
              <a:gd name="connsiteX64" fmla="*/ 258014 w 5553075"/>
              <a:gd name="connsiteY64" fmla="*/ 60880 h 1323975"/>
              <a:gd name="connsiteX65" fmla="*/ 229024 w 5553075"/>
              <a:gd name="connsiteY65" fmla="*/ 60880 h 1323975"/>
              <a:gd name="connsiteX66" fmla="*/ 229024 w 5553075"/>
              <a:gd name="connsiteY66" fmla="*/ 0 h 1323975"/>
              <a:gd name="connsiteX67" fmla="*/ 0 w 5553075"/>
              <a:gd name="connsiteY67" fmla="*/ 0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553075" h="1323975">
                <a:moveTo>
                  <a:pt x="5557457" y="1330655"/>
                </a:moveTo>
                <a:lnTo>
                  <a:pt x="5235664" y="1330655"/>
                </a:lnTo>
                <a:lnTo>
                  <a:pt x="5235664" y="1284278"/>
                </a:lnTo>
                <a:lnTo>
                  <a:pt x="4887773" y="1284278"/>
                </a:lnTo>
                <a:lnTo>
                  <a:pt x="4887773" y="1240787"/>
                </a:lnTo>
                <a:lnTo>
                  <a:pt x="4163016" y="1240787"/>
                </a:lnTo>
                <a:lnTo>
                  <a:pt x="4163016" y="1197305"/>
                </a:lnTo>
                <a:lnTo>
                  <a:pt x="3725266" y="1197305"/>
                </a:lnTo>
                <a:lnTo>
                  <a:pt x="3725266" y="1136421"/>
                </a:lnTo>
                <a:lnTo>
                  <a:pt x="3415065" y="1136421"/>
                </a:lnTo>
                <a:lnTo>
                  <a:pt x="3415065" y="1101636"/>
                </a:lnTo>
                <a:lnTo>
                  <a:pt x="2893238" y="1101636"/>
                </a:lnTo>
                <a:lnTo>
                  <a:pt x="2893238" y="1034961"/>
                </a:lnTo>
                <a:lnTo>
                  <a:pt x="2693203" y="1034961"/>
                </a:lnTo>
                <a:lnTo>
                  <a:pt x="2693203" y="1008862"/>
                </a:lnTo>
                <a:lnTo>
                  <a:pt x="2568550" y="1008862"/>
                </a:lnTo>
                <a:lnTo>
                  <a:pt x="2568550" y="982773"/>
                </a:lnTo>
                <a:lnTo>
                  <a:pt x="2449687" y="982773"/>
                </a:lnTo>
                <a:lnTo>
                  <a:pt x="2449687" y="947988"/>
                </a:lnTo>
                <a:lnTo>
                  <a:pt x="2316328" y="947988"/>
                </a:lnTo>
                <a:lnTo>
                  <a:pt x="2316328" y="901600"/>
                </a:lnTo>
                <a:lnTo>
                  <a:pt x="2272846" y="901600"/>
                </a:lnTo>
                <a:lnTo>
                  <a:pt x="2272846" y="852317"/>
                </a:lnTo>
                <a:lnTo>
                  <a:pt x="2197465" y="852317"/>
                </a:lnTo>
                <a:lnTo>
                  <a:pt x="2197465" y="823327"/>
                </a:lnTo>
                <a:lnTo>
                  <a:pt x="2145287" y="823327"/>
                </a:lnTo>
                <a:lnTo>
                  <a:pt x="2145287" y="768245"/>
                </a:lnTo>
                <a:lnTo>
                  <a:pt x="2014833" y="768245"/>
                </a:lnTo>
                <a:lnTo>
                  <a:pt x="2014833" y="745052"/>
                </a:lnTo>
                <a:lnTo>
                  <a:pt x="1820599" y="745052"/>
                </a:lnTo>
                <a:lnTo>
                  <a:pt x="1820599" y="716062"/>
                </a:lnTo>
                <a:lnTo>
                  <a:pt x="1611868" y="716062"/>
                </a:lnTo>
                <a:lnTo>
                  <a:pt x="1611868" y="678374"/>
                </a:lnTo>
                <a:lnTo>
                  <a:pt x="1452420" y="678374"/>
                </a:lnTo>
                <a:lnTo>
                  <a:pt x="1452420" y="658081"/>
                </a:lnTo>
                <a:lnTo>
                  <a:pt x="1336453" y="658081"/>
                </a:lnTo>
                <a:lnTo>
                  <a:pt x="1336453" y="652284"/>
                </a:lnTo>
                <a:lnTo>
                  <a:pt x="1266882" y="652284"/>
                </a:lnTo>
                <a:lnTo>
                  <a:pt x="1266882" y="631991"/>
                </a:lnTo>
                <a:lnTo>
                  <a:pt x="1220495" y="631991"/>
                </a:lnTo>
                <a:lnTo>
                  <a:pt x="1220495" y="597201"/>
                </a:lnTo>
                <a:lnTo>
                  <a:pt x="1107434" y="597201"/>
                </a:lnTo>
                <a:lnTo>
                  <a:pt x="1107434" y="585606"/>
                </a:lnTo>
                <a:lnTo>
                  <a:pt x="979875" y="585606"/>
                </a:lnTo>
                <a:lnTo>
                  <a:pt x="979875" y="533423"/>
                </a:lnTo>
                <a:lnTo>
                  <a:pt x="846518" y="533423"/>
                </a:lnTo>
                <a:lnTo>
                  <a:pt x="846518" y="478341"/>
                </a:lnTo>
                <a:lnTo>
                  <a:pt x="718961" y="478341"/>
                </a:lnTo>
                <a:lnTo>
                  <a:pt x="718961" y="443553"/>
                </a:lnTo>
                <a:lnTo>
                  <a:pt x="617494" y="443553"/>
                </a:lnTo>
                <a:lnTo>
                  <a:pt x="617494" y="426159"/>
                </a:lnTo>
                <a:lnTo>
                  <a:pt x="582706" y="426159"/>
                </a:lnTo>
                <a:lnTo>
                  <a:pt x="582706" y="391370"/>
                </a:lnTo>
                <a:lnTo>
                  <a:pt x="504433" y="391370"/>
                </a:lnTo>
                <a:lnTo>
                  <a:pt x="504433" y="342087"/>
                </a:lnTo>
                <a:lnTo>
                  <a:pt x="478341" y="342087"/>
                </a:lnTo>
                <a:lnTo>
                  <a:pt x="478341" y="298601"/>
                </a:lnTo>
                <a:lnTo>
                  <a:pt x="431957" y="298601"/>
                </a:lnTo>
                <a:lnTo>
                  <a:pt x="431957" y="258014"/>
                </a:lnTo>
                <a:lnTo>
                  <a:pt x="402966" y="258014"/>
                </a:lnTo>
                <a:lnTo>
                  <a:pt x="402966" y="223226"/>
                </a:lnTo>
                <a:lnTo>
                  <a:pt x="324692" y="223226"/>
                </a:lnTo>
                <a:lnTo>
                  <a:pt x="324692" y="144952"/>
                </a:lnTo>
                <a:lnTo>
                  <a:pt x="258014" y="144952"/>
                </a:lnTo>
                <a:lnTo>
                  <a:pt x="258014" y="60880"/>
                </a:lnTo>
                <a:lnTo>
                  <a:pt x="229024" y="60880"/>
                </a:lnTo>
                <a:lnTo>
                  <a:pt x="229024"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35004A0A-A6C4-4966-B794-2128F854CCE3}"/>
              </a:ext>
            </a:extLst>
          </p:cNvPr>
          <p:cNvSpPr/>
          <p:nvPr/>
        </p:nvSpPr>
        <p:spPr>
          <a:xfrm>
            <a:off x="912081" y="2417349"/>
            <a:ext cx="3562126" cy="621361"/>
          </a:xfrm>
          <a:custGeom>
            <a:avLst/>
            <a:gdLst>
              <a:gd name="connsiteX0" fmla="*/ 5490775 w 5486400"/>
              <a:gd name="connsiteY0" fmla="*/ 953786 h 952500"/>
              <a:gd name="connsiteX1" fmla="*/ 4270280 w 5486400"/>
              <a:gd name="connsiteY1" fmla="*/ 953786 h 952500"/>
              <a:gd name="connsiteX2" fmla="*/ 4270280 w 5486400"/>
              <a:gd name="connsiteY2" fmla="*/ 918994 h 952500"/>
              <a:gd name="connsiteX3" fmla="*/ 4154322 w 5486400"/>
              <a:gd name="connsiteY3" fmla="*/ 918994 h 952500"/>
              <a:gd name="connsiteX4" fmla="*/ 4154322 w 5486400"/>
              <a:gd name="connsiteY4" fmla="*/ 884206 h 952500"/>
              <a:gd name="connsiteX5" fmla="*/ 3623799 w 5486400"/>
              <a:gd name="connsiteY5" fmla="*/ 884206 h 952500"/>
              <a:gd name="connsiteX6" fmla="*/ 3623799 w 5486400"/>
              <a:gd name="connsiteY6" fmla="*/ 858115 h 952500"/>
              <a:gd name="connsiteX7" fmla="*/ 3165751 w 5486400"/>
              <a:gd name="connsiteY7" fmla="*/ 858115 h 952500"/>
              <a:gd name="connsiteX8" fmla="*/ 3165751 w 5486400"/>
              <a:gd name="connsiteY8" fmla="*/ 846518 h 952500"/>
              <a:gd name="connsiteX9" fmla="*/ 2983109 w 5486400"/>
              <a:gd name="connsiteY9" fmla="*/ 846518 h 952500"/>
              <a:gd name="connsiteX10" fmla="*/ 2983109 w 5486400"/>
              <a:gd name="connsiteY10" fmla="*/ 829125 h 952500"/>
              <a:gd name="connsiteX11" fmla="*/ 2745384 w 5486400"/>
              <a:gd name="connsiteY11" fmla="*/ 829125 h 952500"/>
              <a:gd name="connsiteX12" fmla="*/ 2745384 w 5486400"/>
              <a:gd name="connsiteY12" fmla="*/ 803033 h 952500"/>
              <a:gd name="connsiteX13" fmla="*/ 2655516 w 5486400"/>
              <a:gd name="connsiteY13" fmla="*/ 803033 h 952500"/>
              <a:gd name="connsiteX14" fmla="*/ 2655516 w 5486400"/>
              <a:gd name="connsiteY14" fmla="*/ 779840 h 952500"/>
              <a:gd name="connsiteX15" fmla="*/ 2614930 w 5486400"/>
              <a:gd name="connsiteY15" fmla="*/ 779840 h 952500"/>
              <a:gd name="connsiteX16" fmla="*/ 2614930 w 5486400"/>
              <a:gd name="connsiteY16" fmla="*/ 747952 h 952500"/>
              <a:gd name="connsiteX17" fmla="*/ 2443889 w 5486400"/>
              <a:gd name="connsiteY17" fmla="*/ 747952 h 952500"/>
              <a:gd name="connsiteX18" fmla="*/ 2443889 w 5486400"/>
              <a:gd name="connsiteY18" fmla="*/ 733456 h 952500"/>
              <a:gd name="connsiteX19" fmla="*/ 2356916 w 5486400"/>
              <a:gd name="connsiteY19" fmla="*/ 733456 h 952500"/>
              <a:gd name="connsiteX20" fmla="*/ 2356916 w 5486400"/>
              <a:gd name="connsiteY20" fmla="*/ 710264 h 952500"/>
              <a:gd name="connsiteX21" fmla="*/ 2296033 w 5486400"/>
              <a:gd name="connsiteY21" fmla="*/ 710264 h 952500"/>
              <a:gd name="connsiteX22" fmla="*/ 2296033 w 5486400"/>
              <a:gd name="connsiteY22" fmla="*/ 692870 h 952500"/>
              <a:gd name="connsiteX23" fmla="*/ 2232263 w 5486400"/>
              <a:gd name="connsiteY23" fmla="*/ 692870 h 952500"/>
              <a:gd name="connsiteX24" fmla="*/ 2232263 w 5486400"/>
              <a:gd name="connsiteY24" fmla="*/ 652283 h 952500"/>
              <a:gd name="connsiteX25" fmla="*/ 2136594 w 5486400"/>
              <a:gd name="connsiteY25" fmla="*/ 652283 h 952500"/>
              <a:gd name="connsiteX26" fmla="*/ 2136594 w 5486400"/>
              <a:gd name="connsiteY26" fmla="*/ 629091 h 952500"/>
              <a:gd name="connsiteX27" fmla="*/ 1977145 w 5486400"/>
              <a:gd name="connsiteY27" fmla="*/ 629091 h 952500"/>
              <a:gd name="connsiteX28" fmla="*/ 1977145 w 5486400"/>
              <a:gd name="connsiteY28" fmla="*/ 571110 h 952500"/>
              <a:gd name="connsiteX29" fmla="*/ 1916261 w 5486400"/>
              <a:gd name="connsiteY29" fmla="*/ 571110 h 952500"/>
              <a:gd name="connsiteX30" fmla="*/ 1916261 w 5486400"/>
              <a:gd name="connsiteY30" fmla="*/ 542120 h 952500"/>
              <a:gd name="connsiteX31" fmla="*/ 1811896 w 5486400"/>
              <a:gd name="connsiteY31" fmla="*/ 542120 h 952500"/>
              <a:gd name="connsiteX32" fmla="*/ 1811896 w 5486400"/>
              <a:gd name="connsiteY32" fmla="*/ 487038 h 952500"/>
              <a:gd name="connsiteX33" fmla="*/ 1751021 w 5486400"/>
              <a:gd name="connsiteY33" fmla="*/ 487038 h 952500"/>
              <a:gd name="connsiteX34" fmla="*/ 1751021 w 5486400"/>
              <a:gd name="connsiteY34" fmla="*/ 449350 h 952500"/>
              <a:gd name="connsiteX35" fmla="*/ 1637960 w 5486400"/>
              <a:gd name="connsiteY35" fmla="*/ 449350 h 952500"/>
              <a:gd name="connsiteX36" fmla="*/ 1637960 w 5486400"/>
              <a:gd name="connsiteY36" fmla="*/ 417461 h 952500"/>
              <a:gd name="connsiteX37" fmla="*/ 1548082 w 5486400"/>
              <a:gd name="connsiteY37" fmla="*/ 417461 h 952500"/>
              <a:gd name="connsiteX38" fmla="*/ 1548082 w 5486400"/>
              <a:gd name="connsiteY38" fmla="*/ 379774 h 952500"/>
              <a:gd name="connsiteX39" fmla="*/ 1437925 w 5486400"/>
              <a:gd name="connsiteY39" fmla="*/ 379774 h 952500"/>
              <a:gd name="connsiteX40" fmla="*/ 1437925 w 5486400"/>
              <a:gd name="connsiteY40" fmla="*/ 342086 h 952500"/>
              <a:gd name="connsiteX41" fmla="*/ 1339351 w 5486400"/>
              <a:gd name="connsiteY41" fmla="*/ 342086 h 952500"/>
              <a:gd name="connsiteX42" fmla="*/ 1339351 w 5486400"/>
              <a:gd name="connsiteY42" fmla="*/ 301500 h 952500"/>
              <a:gd name="connsiteX43" fmla="*/ 1275572 w 5486400"/>
              <a:gd name="connsiteY43" fmla="*/ 301500 h 952500"/>
              <a:gd name="connsiteX44" fmla="*/ 1275572 w 5486400"/>
              <a:gd name="connsiteY44" fmla="*/ 260914 h 952500"/>
              <a:gd name="connsiteX45" fmla="*/ 1208897 w 5486400"/>
              <a:gd name="connsiteY45" fmla="*/ 260914 h 952500"/>
              <a:gd name="connsiteX46" fmla="*/ 1208897 w 5486400"/>
              <a:gd name="connsiteY46" fmla="*/ 217428 h 952500"/>
              <a:gd name="connsiteX47" fmla="*/ 1104531 w 5486400"/>
              <a:gd name="connsiteY47" fmla="*/ 217428 h 952500"/>
              <a:gd name="connsiteX48" fmla="*/ 1104531 w 5486400"/>
              <a:gd name="connsiteY48" fmla="*/ 194236 h 952500"/>
              <a:gd name="connsiteX49" fmla="*/ 803033 w 5486400"/>
              <a:gd name="connsiteY49" fmla="*/ 194236 h 952500"/>
              <a:gd name="connsiteX50" fmla="*/ 803033 w 5486400"/>
              <a:gd name="connsiteY50" fmla="*/ 176841 h 952500"/>
              <a:gd name="connsiteX51" fmla="*/ 759547 w 5486400"/>
              <a:gd name="connsiteY51" fmla="*/ 176841 h 952500"/>
              <a:gd name="connsiteX52" fmla="*/ 759547 w 5486400"/>
              <a:gd name="connsiteY52" fmla="*/ 144951 h 952500"/>
              <a:gd name="connsiteX53" fmla="*/ 663879 w 5486400"/>
              <a:gd name="connsiteY53" fmla="*/ 144951 h 952500"/>
              <a:gd name="connsiteX54" fmla="*/ 663879 w 5486400"/>
              <a:gd name="connsiteY54" fmla="*/ 127558 h 952500"/>
              <a:gd name="connsiteX55" fmla="*/ 574010 w 5486400"/>
              <a:gd name="connsiteY55" fmla="*/ 127558 h 952500"/>
              <a:gd name="connsiteX56" fmla="*/ 574010 w 5486400"/>
              <a:gd name="connsiteY56" fmla="*/ 107264 h 952500"/>
              <a:gd name="connsiteX57" fmla="*/ 455149 w 5486400"/>
              <a:gd name="connsiteY57" fmla="*/ 107264 h 952500"/>
              <a:gd name="connsiteX58" fmla="*/ 455149 w 5486400"/>
              <a:gd name="connsiteY58" fmla="*/ 69577 h 952500"/>
              <a:gd name="connsiteX59" fmla="*/ 298601 w 5486400"/>
              <a:gd name="connsiteY59" fmla="*/ 69577 h 952500"/>
              <a:gd name="connsiteX60" fmla="*/ 298601 w 5486400"/>
              <a:gd name="connsiteY60" fmla="*/ 49284 h 952500"/>
              <a:gd name="connsiteX61" fmla="*/ 252216 w 5486400"/>
              <a:gd name="connsiteY61" fmla="*/ 49284 h 952500"/>
              <a:gd name="connsiteX62" fmla="*/ 252216 w 5486400"/>
              <a:gd name="connsiteY62" fmla="*/ 40586 h 952500"/>
              <a:gd name="connsiteX63" fmla="*/ 78274 w 5486400"/>
              <a:gd name="connsiteY63" fmla="*/ 40586 h 952500"/>
              <a:gd name="connsiteX64" fmla="*/ 78274 w 5486400"/>
              <a:gd name="connsiteY64" fmla="*/ 0 h 952500"/>
              <a:gd name="connsiteX65" fmla="*/ 0 w 5486400"/>
              <a:gd name="connsiteY65"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486400" h="952500">
                <a:moveTo>
                  <a:pt x="5490775" y="953786"/>
                </a:moveTo>
                <a:lnTo>
                  <a:pt x="4270280" y="953786"/>
                </a:lnTo>
                <a:lnTo>
                  <a:pt x="4270280" y="918994"/>
                </a:lnTo>
                <a:lnTo>
                  <a:pt x="4154322" y="918994"/>
                </a:lnTo>
                <a:lnTo>
                  <a:pt x="4154322" y="884206"/>
                </a:lnTo>
                <a:lnTo>
                  <a:pt x="3623799" y="884206"/>
                </a:lnTo>
                <a:lnTo>
                  <a:pt x="3623799" y="858115"/>
                </a:lnTo>
                <a:lnTo>
                  <a:pt x="3165751" y="858115"/>
                </a:lnTo>
                <a:lnTo>
                  <a:pt x="3165751" y="846518"/>
                </a:lnTo>
                <a:lnTo>
                  <a:pt x="2983109" y="846518"/>
                </a:lnTo>
                <a:lnTo>
                  <a:pt x="2983109" y="829125"/>
                </a:lnTo>
                <a:lnTo>
                  <a:pt x="2745384" y="829125"/>
                </a:lnTo>
                <a:lnTo>
                  <a:pt x="2745384" y="803033"/>
                </a:lnTo>
                <a:lnTo>
                  <a:pt x="2655516" y="803033"/>
                </a:lnTo>
                <a:lnTo>
                  <a:pt x="2655516" y="779840"/>
                </a:lnTo>
                <a:lnTo>
                  <a:pt x="2614930" y="779840"/>
                </a:lnTo>
                <a:lnTo>
                  <a:pt x="2614930" y="747952"/>
                </a:lnTo>
                <a:lnTo>
                  <a:pt x="2443889" y="747952"/>
                </a:lnTo>
                <a:lnTo>
                  <a:pt x="2443889" y="733456"/>
                </a:lnTo>
                <a:lnTo>
                  <a:pt x="2356916" y="733456"/>
                </a:lnTo>
                <a:lnTo>
                  <a:pt x="2356916" y="710264"/>
                </a:lnTo>
                <a:lnTo>
                  <a:pt x="2296033" y="710264"/>
                </a:lnTo>
                <a:lnTo>
                  <a:pt x="2296033" y="692870"/>
                </a:lnTo>
                <a:lnTo>
                  <a:pt x="2232263" y="692870"/>
                </a:lnTo>
                <a:lnTo>
                  <a:pt x="2232263" y="652283"/>
                </a:lnTo>
                <a:lnTo>
                  <a:pt x="2136594" y="652283"/>
                </a:lnTo>
                <a:lnTo>
                  <a:pt x="2136594" y="629091"/>
                </a:lnTo>
                <a:lnTo>
                  <a:pt x="1977145" y="629091"/>
                </a:lnTo>
                <a:lnTo>
                  <a:pt x="1977145" y="571110"/>
                </a:lnTo>
                <a:lnTo>
                  <a:pt x="1916261" y="571110"/>
                </a:lnTo>
                <a:lnTo>
                  <a:pt x="1916261" y="542120"/>
                </a:lnTo>
                <a:lnTo>
                  <a:pt x="1811896" y="542120"/>
                </a:lnTo>
                <a:lnTo>
                  <a:pt x="1811896" y="487038"/>
                </a:lnTo>
                <a:lnTo>
                  <a:pt x="1751021" y="487038"/>
                </a:lnTo>
                <a:lnTo>
                  <a:pt x="1751021" y="449350"/>
                </a:lnTo>
                <a:lnTo>
                  <a:pt x="1637960" y="449350"/>
                </a:lnTo>
                <a:lnTo>
                  <a:pt x="1637960" y="417461"/>
                </a:lnTo>
                <a:lnTo>
                  <a:pt x="1548082" y="417461"/>
                </a:lnTo>
                <a:lnTo>
                  <a:pt x="1548082" y="379774"/>
                </a:lnTo>
                <a:lnTo>
                  <a:pt x="1437925" y="379774"/>
                </a:lnTo>
                <a:lnTo>
                  <a:pt x="1437925" y="342086"/>
                </a:lnTo>
                <a:lnTo>
                  <a:pt x="1339351" y="342086"/>
                </a:lnTo>
                <a:lnTo>
                  <a:pt x="1339351" y="301500"/>
                </a:lnTo>
                <a:lnTo>
                  <a:pt x="1275572" y="301500"/>
                </a:lnTo>
                <a:lnTo>
                  <a:pt x="1275572" y="260914"/>
                </a:lnTo>
                <a:lnTo>
                  <a:pt x="1208897" y="260914"/>
                </a:lnTo>
                <a:lnTo>
                  <a:pt x="1208897" y="217428"/>
                </a:lnTo>
                <a:lnTo>
                  <a:pt x="1104531" y="217428"/>
                </a:lnTo>
                <a:lnTo>
                  <a:pt x="1104531" y="194236"/>
                </a:lnTo>
                <a:lnTo>
                  <a:pt x="803033" y="194236"/>
                </a:lnTo>
                <a:lnTo>
                  <a:pt x="803033" y="176841"/>
                </a:lnTo>
                <a:lnTo>
                  <a:pt x="759547" y="176841"/>
                </a:lnTo>
                <a:lnTo>
                  <a:pt x="759547" y="144951"/>
                </a:lnTo>
                <a:lnTo>
                  <a:pt x="663879" y="144951"/>
                </a:lnTo>
                <a:lnTo>
                  <a:pt x="663879" y="127558"/>
                </a:lnTo>
                <a:lnTo>
                  <a:pt x="574010" y="127558"/>
                </a:lnTo>
                <a:lnTo>
                  <a:pt x="574010" y="107264"/>
                </a:lnTo>
                <a:lnTo>
                  <a:pt x="455149" y="107264"/>
                </a:lnTo>
                <a:lnTo>
                  <a:pt x="455149" y="69577"/>
                </a:lnTo>
                <a:lnTo>
                  <a:pt x="298601" y="69577"/>
                </a:lnTo>
                <a:lnTo>
                  <a:pt x="298601" y="49284"/>
                </a:lnTo>
                <a:lnTo>
                  <a:pt x="252216" y="49284"/>
                </a:lnTo>
                <a:lnTo>
                  <a:pt x="252216" y="40586"/>
                </a:lnTo>
                <a:lnTo>
                  <a:pt x="78274" y="40586"/>
                </a:lnTo>
                <a:lnTo>
                  <a:pt x="78274"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18F45191-47ED-4F1E-AEA0-56627E4EB719}"/>
              </a:ext>
            </a:extLst>
          </p:cNvPr>
          <p:cNvSpPr txBox="1"/>
          <p:nvPr/>
        </p:nvSpPr>
        <p:spPr>
          <a:xfrm>
            <a:off x="476097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100</a:t>
            </a:r>
          </a:p>
        </p:txBody>
      </p:sp>
      <p:sp>
        <p:nvSpPr>
          <p:cNvPr id="196" name="TextBox 195">
            <a:extLst>
              <a:ext uri="{FF2B5EF4-FFF2-40B4-BE49-F238E27FC236}">
                <a16:creationId xmlns:a16="http://schemas.microsoft.com/office/drawing/2014/main" id="{E2E95D7A-45AF-4AA6-B1B4-F815787988A2}"/>
              </a:ext>
            </a:extLst>
          </p:cNvPr>
          <p:cNvSpPr txBox="1"/>
          <p:nvPr/>
        </p:nvSpPr>
        <p:spPr>
          <a:xfrm>
            <a:off x="6375864" y="4916210"/>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时间（月）</a:t>
            </a:r>
          </a:p>
        </p:txBody>
      </p:sp>
      <p:sp>
        <p:nvSpPr>
          <p:cNvPr id="197" name="TextBox 196">
            <a:extLst>
              <a:ext uri="{FF2B5EF4-FFF2-40B4-BE49-F238E27FC236}">
                <a16:creationId xmlns:a16="http://schemas.microsoft.com/office/drawing/2014/main" id="{129A693B-0888-4FF6-8BC2-9C0C1436817B}"/>
              </a:ext>
            </a:extLst>
          </p:cNvPr>
          <p:cNvSpPr txBox="1"/>
          <p:nvPr/>
        </p:nvSpPr>
        <p:spPr>
          <a:xfrm>
            <a:off x="484593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80</a:t>
            </a:r>
          </a:p>
        </p:txBody>
      </p:sp>
      <p:sp>
        <p:nvSpPr>
          <p:cNvPr id="198" name="TextBox 197">
            <a:extLst>
              <a:ext uri="{FF2B5EF4-FFF2-40B4-BE49-F238E27FC236}">
                <a16:creationId xmlns:a16="http://schemas.microsoft.com/office/drawing/2014/main" id="{2210F54C-CA68-4315-A4E7-6BA7FE8170F9}"/>
              </a:ext>
            </a:extLst>
          </p:cNvPr>
          <p:cNvSpPr txBox="1"/>
          <p:nvPr/>
        </p:nvSpPr>
        <p:spPr>
          <a:xfrm>
            <a:off x="484593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199" name="TextBox 198">
            <a:extLst>
              <a:ext uri="{FF2B5EF4-FFF2-40B4-BE49-F238E27FC236}">
                <a16:creationId xmlns:a16="http://schemas.microsoft.com/office/drawing/2014/main" id="{2209CE22-1292-4FA4-B560-16004505EEE5}"/>
              </a:ext>
            </a:extLst>
          </p:cNvPr>
          <p:cNvSpPr txBox="1"/>
          <p:nvPr/>
        </p:nvSpPr>
        <p:spPr>
          <a:xfrm>
            <a:off x="484593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40</a:t>
            </a:r>
          </a:p>
        </p:txBody>
      </p:sp>
      <p:sp>
        <p:nvSpPr>
          <p:cNvPr id="200" name="TextBox 199">
            <a:extLst>
              <a:ext uri="{FF2B5EF4-FFF2-40B4-BE49-F238E27FC236}">
                <a16:creationId xmlns:a16="http://schemas.microsoft.com/office/drawing/2014/main" id="{C701CE03-6A51-4710-8354-52A9661B5008}"/>
              </a:ext>
            </a:extLst>
          </p:cNvPr>
          <p:cNvSpPr txBox="1"/>
          <p:nvPr/>
        </p:nvSpPr>
        <p:spPr>
          <a:xfrm>
            <a:off x="484593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20</a:t>
            </a:r>
          </a:p>
        </p:txBody>
      </p:sp>
      <p:sp>
        <p:nvSpPr>
          <p:cNvPr id="201" name="TextBox 200">
            <a:extLst>
              <a:ext uri="{FF2B5EF4-FFF2-40B4-BE49-F238E27FC236}">
                <a16:creationId xmlns:a16="http://schemas.microsoft.com/office/drawing/2014/main" id="{1365CEC3-6F1A-40EE-B3D9-5120D203B457}"/>
              </a:ext>
            </a:extLst>
          </p:cNvPr>
          <p:cNvSpPr txBox="1"/>
          <p:nvPr/>
        </p:nvSpPr>
        <p:spPr>
          <a:xfrm>
            <a:off x="493090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202" name="Freeform 21">
            <a:extLst>
              <a:ext uri="{FF2B5EF4-FFF2-40B4-BE49-F238E27FC236}">
                <a16:creationId xmlns:a16="http://schemas.microsoft.com/office/drawing/2014/main" id="{126B2D9C-07AC-45EC-92FC-63C6A60DF156}"/>
              </a:ext>
            </a:extLst>
          </p:cNvPr>
          <p:cNvSpPr>
            <a:spLocks/>
          </p:cNvSpPr>
          <p:nvPr/>
        </p:nvSpPr>
        <p:spPr bwMode="auto">
          <a:xfrm>
            <a:off x="516084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3" name="Line 6">
            <a:extLst>
              <a:ext uri="{FF2B5EF4-FFF2-40B4-BE49-F238E27FC236}">
                <a16:creationId xmlns:a16="http://schemas.microsoft.com/office/drawing/2014/main" id="{0EE267FE-BF59-4D38-B296-D8DE41EEDE66}"/>
              </a:ext>
            </a:extLst>
          </p:cNvPr>
          <p:cNvSpPr>
            <a:spLocks noChangeShapeType="1"/>
          </p:cNvSpPr>
          <p:nvPr/>
        </p:nvSpPr>
        <p:spPr bwMode="auto">
          <a:xfrm>
            <a:off x="511077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4" name="Line 7">
            <a:extLst>
              <a:ext uri="{FF2B5EF4-FFF2-40B4-BE49-F238E27FC236}">
                <a16:creationId xmlns:a16="http://schemas.microsoft.com/office/drawing/2014/main" id="{9262D922-E18C-4FA2-82FC-E09C5CFAFD13}"/>
              </a:ext>
            </a:extLst>
          </p:cNvPr>
          <p:cNvSpPr>
            <a:spLocks noChangeShapeType="1"/>
          </p:cNvSpPr>
          <p:nvPr/>
        </p:nvSpPr>
        <p:spPr bwMode="auto">
          <a:xfrm>
            <a:off x="511077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5" name="Line 8">
            <a:extLst>
              <a:ext uri="{FF2B5EF4-FFF2-40B4-BE49-F238E27FC236}">
                <a16:creationId xmlns:a16="http://schemas.microsoft.com/office/drawing/2014/main" id="{6B524BA4-46DB-4C3B-BCFA-A5ED845CA019}"/>
              </a:ext>
            </a:extLst>
          </p:cNvPr>
          <p:cNvSpPr>
            <a:spLocks noChangeShapeType="1"/>
          </p:cNvSpPr>
          <p:nvPr/>
        </p:nvSpPr>
        <p:spPr bwMode="auto">
          <a:xfrm>
            <a:off x="511077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6" name="Line 9">
            <a:extLst>
              <a:ext uri="{FF2B5EF4-FFF2-40B4-BE49-F238E27FC236}">
                <a16:creationId xmlns:a16="http://schemas.microsoft.com/office/drawing/2014/main" id="{09D30C89-DD41-4115-9004-373393CB43C6}"/>
              </a:ext>
            </a:extLst>
          </p:cNvPr>
          <p:cNvSpPr>
            <a:spLocks noChangeShapeType="1"/>
          </p:cNvSpPr>
          <p:nvPr/>
        </p:nvSpPr>
        <p:spPr bwMode="auto">
          <a:xfrm>
            <a:off x="511077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7" name="Line 10">
            <a:extLst>
              <a:ext uri="{FF2B5EF4-FFF2-40B4-BE49-F238E27FC236}">
                <a16:creationId xmlns:a16="http://schemas.microsoft.com/office/drawing/2014/main" id="{13BE427B-8EA5-4A5F-9C3E-5BBB8E247CF7}"/>
              </a:ext>
            </a:extLst>
          </p:cNvPr>
          <p:cNvSpPr>
            <a:spLocks noChangeShapeType="1"/>
          </p:cNvSpPr>
          <p:nvPr/>
        </p:nvSpPr>
        <p:spPr bwMode="auto">
          <a:xfrm>
            <a:off x="511077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8" name="Line 11">
            <a:extLst>
              <a:ext uri="{FF2B5EF4-FFF2-40B4-BE49-F238E27FC236}">
                <a16:creationId xmlns:a16="http://schemas.microsoft.com/office/drawing/2014/main" id="{2809EAC3-635B-4E57-A5BF-E24602D19A9B}"/>
              </a:ext>
            </a:extLst>
          </p:cNvPr>
          <p:cNvSpPr>
            <a:spLocks noChangeShapeType="1"/>
          </p:cNvSpPr>
          <p:nvPr/>
        </p:nvSpPr>
        <p:spPr bwMode="auto">
          <a:xfrm>
            <a:off x="511077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9" name="Line 21">
            <a:extLst>
              <a:ext uri="{FF2B5EF4-FFF2-40B4-BE49-F238E27FC236}">
                <a16:creationId xmlns:a16="http://schemas.microsoft.com/office/drawing/2014/main" id="{A592F0AF-0B01-463C-BAB1-8702F998ACEC}"/>
              </a:ext>
            </a:extLst>
          </p:cNvPr>
          <p:cNvSpPr>
            <a:spLocks noChangeShapeType="1"/>
          </p:cNvSpPr>
          <p:nvPr/>
        </p:nvSpPr>
        <p:spPr bwMode="auto">
          <a:xfrm>
            <a:off x="515085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0" name="Line 19">
            <a:extLst>
              <a:ext uri="{FF2B5EF4-FFF2-40B4-BE49-F238E27FC236}">
                <a16:creationId xmlns:a16="http://schemas.microsoft.com/office/drawing/2014/main" id="{E8862371-EC90-4FB9-838A-0A45BC1D173C}"/>
              </a:ext>
            </a:extLst>
          </p:cNvPr>
          <p:cNvSpPr>
            <a:spLocks noChangeShapeType="1"/>
          </p:cNvSpPr>
          <p:nvPr/>
        </p:nvSpPr>
        <p:spPr bwMode="auto">
          <a:xfrm>
            <a:off x="588639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1" name="Line 21">
            <a:extLst>
              <a:ext uri="{FF2B5EF4-FFF2-40B4-BE49-F238E27FC236}">
                <a16:creationId xmlns:a16="http://schemas.microsoft.com/office/drawing/2014/main" id="{2BE40E72-576C-4F6E-B4E9-8E6D39960F74}"/>
              </a:ext>
            </a:extLst>
          </p:cNvPr>
          <p:cNvSpPr>
            <a:spLocks noChangeShapeType="1"/>
          </p:cNvSpPr>
          <p:nvPr/>
        </p:nvSpPr>
        <p:spPr bwMode="auto">
          <a:xfrm>
            <a:off x="624947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2" name="Line 19">
            <a:extLst>
              <a:ext uri="{FF2B5EF4-FFF2-40B4-BE49-F238E27FC236}">
                <a16:creationId xmlns:a16="http://schemas.microsoft.com/office/drawing/2014/main" id="{9CDC4FAC-0FFB-4191-8279-FFE64024F5AE}"/>
              </a:ext>
            </a:extLst>
          </p:cNvPr>
          <p:cNvSpPr>
            <a:spLocks noChangeShapeType="1"/>
          </p:cNvSpPr>
          <p:nvPr/>
        </p:nvSpPr>
        <p:spPr bwMode="auto">
          <a:xfrm>
            <a:off x="695880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3" name="Line 21">
            <a:extLst>
              <a:ext uri="{FF2B5EF4-FFF2-40B4-BE49-F238E27FC236}">
                <a16:creationId xmlns:a16="http://schemas.microsoft.com/office/drawing/2014/main" id="{A93C89AC-E1E7-4915-823E-DD29E68E4E75}"/>
              </a:ext>
            </a:extLst>
          </p:cNvPr>
          <p:cNvSpPr>
            <a:spLocks noChangeShapeType="1"/>
          </p:cNvSpPr>
          <p:nvPr/>
        </p:nvSpPr>
        <p:spPr bwMode="auto">
          <a:xfrm>
            <a:off x="766860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4" name="Line 19">
            <a:extLst>
              <a:ext uri="{FF2B5EF4-FFF2-40B4-BE49-F238E27FC236}">
                <a16:creationId xmlns:a16="http://schemas.microsoft.com/office/drawing/2014/main" id="{CC4E7B36-8719-44C7-A4DB-2C81BD5C5784}"/>
              </a:ext>
            </a:extLst>
          </p:cNvPr>
          <p:cNvSpPr>
            <a:spLocks noChangeShapeType="1"/>
          </p:cNvSpPr>
          <p:nvPr/>
        </p:nvSpPr>
        <p:spPr bwMode="auto">
          <a:xfrm>
            <a:off x="837030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5" name="Line 19">
            <a:extLst>
              <a:ext uri="{FF2B5EF4-FFF2-40B4-BE49-F238E27FC236}">
                <a16:creationId xmlns:a16="http://schemas.microsoft.com/office/drawing/2014/main" id="{719098CE-E1C1-494F-AF8B-26F4994B830C}"/>
              </a:ext>
            </a:extLst>
          </p:cNvPr>
          <p:cNvSpPr>
            <a:spLocks noChangeShapeType="1"/>
          </p:cNvSpPr>
          <p:nvPr/>
        </p:nvSpPr>
        <p:spPr bwMode="auto">
          <a:xfrm>
            <a:off x="55130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6" name="Line 19">
            <a:extLst>
              <a:ext uri="{FF2B5EF4-FFF2-40B4-BE49-F238E27FC236}">
                <a16:creationId xmlns:a16="http://schemas.microsoft.com/office/drawing/2014/main" id="{52A217BB-98B9-4091-823D-02087816E9AF}"/>
              </a:ext>
            </a:extLst>
          </p:cNvPr>
          <p:cNvSpPr>
            <a:spLocks noChangeShapeType="1"/>
          </p:cNvSpPr>
          <p:nvPr/>
        </p:nvSpPr>
        <p:spPr bwMode="auto">
          <a:xfrm>
            <a:off x="659304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7" name="Line 21">
            <a:extLst>
              <a:ext uri="{FF2B5EF4-FFF2-40B4-BE49-F238E27FC236}">
                <a16:creationId xmlns:a16="http://schemas.microsoft.com/office/drawing/2014/main" id="{0A9AB0CF-24B1-43D4-818F-065503BE65D1}"/>
              </a:ext>
            </a:extLst>
          </p:cNvPr>
          <p:cNvSpPr>
            <a:spLocks noChangeShapeType="1"/>
          </p:cNvSpPr>
          <p:nvPr/>
        </p:nvSpPr>
        <p:spPr bwMode="auto">
          <a:xfrm>
            <a:off x="731427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8" name="Line 19">
            <a:extLst>
              <a:ext uri="{FF2B5EF4-FFF2-40B4-BE49-F238E27FC236}">
                <a16:creationId xmlns:a16="http://schemas.microsoft.com/office/drawing/2014/main" id="{23DDE3D2-F14E-4C29-A398-ABE4CF39EFEF}"/>
              </a:ext>
            </a:extLst>
          </p:cNvPr>
          <p:cNvSpPr>
            <a:spLocks noChangeShapeType="1"/>
          </p:cNvSpPr>
          <p:nvPr/>
        </p:nvSpPr>
        <p:spPr bwMode="auto">
          <a:xfrm>
            <a:off x="801216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9" name="TextBox 218">
            <a:extLst>
              <a:ext uri="{FF2B5EF4-FFF2-40B4-BE49-F238E27FC236}">
                <a16:creationId xmlns:a16="http://schemas.microsoft.com/office/drawing/2014/main" id="{DD192A9D-0044-4940-A25D-0F7AB33A4950}"/>
              </a:ext>
            </a:extLst>
          </p:cNvPr>
          <p:cNvSpPr txBox="1"/>
          <p:nvPr/>
        </p:nvSpPr>
        <p:spPr>
          <a:xfrm>
            <a:off x="506931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220" name="TextBox 219">
            <a:extLst>
              <a:ext uri="{FF2B5EF4-FFF2-40B4-BE49-F238E27FC236}">
                <a16:creationId xmlns:a16="http://schemas.microsoft.com/office/drawing/2014/main" id="{1B29CD85-9C22-497F-80EF-193DB66A28A5}"/>
              </a:ext>
            </a:extLst>
          </p:cNvPr>
          <p:cNvSpPr txBox="1"/>
          <p:nvPr/>
        </p:nvSpPr>
        <p:spPr>
          <a:xfrm>
            <a:off x="544635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a:t>
            </a:r>
          </a:p>
        </p:txBody>
      </p:sp>
      <p:sp>
        <p:nvSpPr>
          <p:cNvPr id="221" name="TextBox 220">
            <a:extLst>
              <a:ext uri="{FF2B5EF4-FFF2-40B4-BE49-F238E27FC236}">
                <a16:creationId xmlns:a16="http://schemas.microsoft.com/office/drawing/2014/main" id="{E6D60BC9-8B61-41B6-AA30-7001DFC1BF75}"/>
              </a:ext>
            </a:extLst>
          </p:cNvPr>
          <p:cNvSpPr txBox="1"/>
          <p:nvPr/>
        </p:nvSpPr>
        <p:spPr>
          <a:xfrm>
            <a:off x="577438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12</a:t>
            </a:r>
          </a:p>
        </p:txBody>
      </p:sp>
      <p:sp>
        <p:nvSpPr>
          <p:cNvPr id="222" name="TextBox 221">
            <a:extLst>
              <a:ext uri="{FF2B5EF4-FFF2-40B4-BE49-F238E27FC236}">
                <a16:creationId xmlns:a16="http://schemas.microsoft.com/office/drawing/2014/main" id="{273855D7-2660-4E72-B0AE-33CFF5344754}"/>
              </a:ext>
            </a:extLst>
          </p:cNvPr>
          <p:cNvSpPr txBox="1"/>
          <p:nvPr/>
        </p:nvSpPr>
        <p:spPr>
          <a:xfrm>
            <a:off x="683902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30</a:t>
            </a:r>
          </a:p>
        </p:txBody>
      </p:sp>
      <p:sp>
        <p:nvSpPr>
          <p:cNvPr id="223" name="TextBox 222">
            <a:extLst>
              <a:ext uri="{FF2B5EF4-FFF2-40B4-BE49-F238E27FC236}">
                <a16:creationId xmlns:a16="http://schemas.microsoft.com/office/drawing/2014/main" id="{31399ACF-766A-488C-883F-7B2132B9C0B4}"/>
              </a:ext>
            </a:extLst>
          </p:cNvPr>
          <p:cNvSpPr txBox="1"/>
          <p:nvPr/>
        </p:nvSpPr>
        <p:spPr>
          <a:xfrm>
            <a:off x="719802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36</a:t>
            </a:r>
          </a:p>
        </p:txBody>
      </p:sp>
      <p:sp>
        <p:nvSpPr>
          <p:cNvPr id="224" name="TextBox 223">
            <a:extLst>
              <a:ext uri="{FF2B5EF4-FFF2-40B4-BE49-F238E27FC236}">
                <a16:creationId xmlns:a16="http://schemas.microsoft.com/office/drawing/2014/main" id="{D7AA9605-1A58-4886-BFC3-8A7E19BDF9CA}"/>
              </a:ext>
            </a:extLst>
          </p:cNvPr>
          <p:cNvSpPr txBox="1"/>
          <p:nvPr/>
        </p:nvSpPr>
        <p:spPr>
          <a:xfrm>
            <a:off x="826790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54</a:t>
            </a:r>
          </a:p>
        </p:txBody>
      </p:sp>
      <p:sp>
        <p:nvSpPr>
          <p:cNvPr id="225" name="TextBox 224">
            <a:extLst>
              <a:ext uri="{FF2B5EF4-FFF2-40B4-BE49-F238E27FC236}">
                <a16:creationId xmlns:a16="http://schemas.microsoft.com/office/drawing/2014/main" id="{0BD62588-7961-4C5D-B00A-672DCE0C27E8}"/>
              </a:ext>
            </a:extLst>
          </p:cNvPr>
          <p:cNvSpPr txBox="1"/>
          <p:nvPr/>
        </p:nvSpPr>
        <p:spPr>
          <a:xfrm>
            <a:off x="864039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226" name="TextBox 225">
            <a:extLst>
              <a:ext uri="{FF2B5EF4-FFF2-40B4-BE49-F238E27FC236}">
                <a16:creationId xmlns:a16="http://schemas.microsoft.com/office/drawing/2014/main" id="{5B62A159-F71C-43B9-92B1-4F2DE960CA92}"/>
              </a:ext>
            </a:extLst>
          </p:cNvPr>
          <p:cNvSpPr txBox="1"/>
          <p:nvPr/>
        </p:nvSpPr>
        <p:spPr>
          <a:xfrm rot="16200000">
            <a:off x="4457959" y="3403062"/>
            <a:ext cx="620930"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MFS，%</a:t>
            </a:r>
          </a:p>
        </p:txBody>
      </p:sp>
      <p:sp>
        <p:nvSpPr>
          <p:cNvPr id="227" name="TextBox 226">
            <a:extLst>
              <a:ext uri="{FF2B5EF4-FFF2-40B4-BE49-F238E27FC236}">
                <a16:creationId xmlns:a16="http://schemas.microsoft.com/office/drawing/2014/main" id="{CB833F98-1BBE-4A96-B58D-841695D54545}"/>
              </a:ext>
            </a:extLst>
          </p:cNvPr>
          <p:cNvSpPr txBox="1"/>
          <p:nvPr/>
        </p:nvSpPr>
        <p:spPr>
          <a:xfrm>
            <a:off x="611226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18</a:t>
            </a:r>
          </a:p>
        </p:txBody>
      </p:sp>
      <p:sp>
        <p:nvSpPr>
          <p:cNvPr id="228" name="TextBox 227">
            <a:extLst>
              <a:ext uri="{FF2B5EF4-FFF2-40B4-BE49-F238E27FC236}">
                <a16:creationId xmlns:a16="http://schemas.microsoft.com/office/drawing/2014/main" id="{CFD012BD-A19B-4768-8A4B-5BC6F878B319}"/>
              </a:ext>
            </a:extLst>
          </p:cNvPr>
          <p:cNvSpPr txBox="1"/>
          <p:nvPr/>
        </p:nvSpPr>
        <p:spPr>
          <a:xfrm>
            <a:off x="648277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24</a:t>
            </a:r>
          </a:p>
        </p:txBody>
      </p:sp>
      <p:sp>
        <p:nvSpPr>
          <p:cNvPr id="229" name="TextBox 228">
            <a:extLst>
              <a:ext uri="{FF2B5EF4-FFF2-40B4-BE49-F238E27FC236}">
                <a16:creationId xmlns:a16="http://schemas.microsoft.com/office/drawing/2014/main" id="{A96F2BBF-75E5-4774-B8BF-850B22F98143}"/>
              </a:ext>
            </a:extLst>
          </p:cNvPr>
          <p:cNvSpPr txBox="1"/>
          <p:nvPr/>
        </p:nvSpPr>
        <p:spPr>
          <a:xfrm>
            <a:off x="753623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42</a:t>
            </a:r>
          </a:p>
        </p:txBody>
      </p:sp>
      <p:sp>
        <p:nvSpPr>
          <p:cNvPr id="230" name="TextBox 229">
            <a:extLst>
              <a:ext uri="{FF2B5EF4-FFF2-40B4-BE49-F238E27FC236}">
                <a16:creationId xmlns:a16="http://schemas.microsoft.com/office/drawing/2014/main" id="{3EAEEF3A-0109-466B-B7A0-7DA1FF8E31D9}"/>
              </a:ext>
            </a:extLst>
          </p:cNvPr>
          <p:cNvSpPr txBox="1"/>
          <p:nvPr/>
        </p:nvSpPr>
        <p:spPr>
          <a:xfrm>
            <a:off x="789523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48</a:t>
            </a:r>
          </a:p>
        </p:txBody>
      </p:sp>
      <p:grpSp>
        <p:nvGrpSpPr>
          <p:cNvPr id="231" name="Group 230">
            <a:extLst>
              <a:ext uri="{FF2B5EF4-FFF2-40B4-BE49-F238E27FC236}">
                <a16:creationId xmlns:a16="http://schemas.microsoft.com/office/drawing/2014/main" id="{4900A982-2531-46CB-AA3A-79999A80C039}"/>
              </a:ext>
            </a:extLst>
          </p:cNvPr>
          <p:cNvGrpSpPr/>
          <p:nvPr/>
        </p:nvGrpSpPr>
        <p:grpSpPr>
          <a:xfrm>
            <a:off x="4980173" y="5395374"/>
            <a:ext cx="3930913" cy="288147"/>
            <a:chOff x="610195" y="5108766"/>
            <a:chExt cx="3930913" cy="288147"/>
          </a:xfrm>
        </p:grpSpPr>
        <p:sp>
          <p:nvSpPr>
            <p:cNvPr id="254" name="TextBox 253">
              <a:extLst>
                <a:ext uri="{FF2B5EF4-FFF2-40B4-BE49-F238E27FC236}">
                  <a16:creationId xmlns:a16="http://schemas.microsoft.com/office/drawing/2014/main" id="{3C511044-6724-40FA-9EC5-05E8D1E56F9F}"/>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231</a:t>
              </a:r>
            </a:p>
          </p:txBody>
        </p:sp>
        <p:sp>
          <p:nvSpPr>
            <p:cNvPr id="255" name="TextBox 254">
              <a:extLst>
                <a:ext uri="{FF2B5EF4-FFF2-40B4-BE49-F238E27FC236}">
                  <a16:creationId xmlns:a16="http://schemas.microsoft.com/office/drawing/2014/main" id="{E1DFAAC0-8E4C-4BF2-BFF4-7D0377E14A0A}"/>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218</a:t>
              </a:r>
            </a:p>
          </p:txBody>
        </p:sp>
        <p:sp>
          <p:nvSpPr>
            <p:cNvPr id="256" name="TextBox 255">
              <a:extLst>
                <a:ext uri="{FF2B5EF4-FFF2-40B4-BE49-F238E27FC236}">
                  <a16:creationId xmlns:a16="http://schemas.microsoft.com/office/drawing/2014/main" id="{A8556CA7-2DBD-4803-93F6-0F1F3D2304CA}"/>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212</a:t>
              </a:r>
            </a:p>
          </p:txBody>
        </p:sp>
        <p:sp>
          <p:nvSpPr>
            <p:cNvPr id="257" name="TextBox 256">
              <a:extLst>
                <a:ext uri="{FF2B5EF4-FFF2-40B4-BE49-F238E27FC236}">
                  <a16:creationId xmlns:a16="http://schemas.microsoft.com/office/drawing/2014/main" id="{4DC9371E-A5F3-40CC-A154-13659168CDE3}"/>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200</a:t>
              </a:r>
            </a:p>
          </p:txBody>
        </p:sp>
        <p:sp>
          <p:nvSpPr>
            <p:cNvPr id="258" name="TextBox 257">
              <a:extLst>
                <a:ext uri="{FF2B5EF4-FFF2-40B4-BE49-F238E27FC236}">
                  <a16:creationId xmlns:a16="http://schemas.microsoft.com/office/drawing/2014/main" id="{E61AEE17-7285-4C29-AF46-F13AA659C156}"/>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184</a:t>
              </a:r>
            </a:p>
          </p:txBody>
        </p:sp>
        <p:sp>
          <p:nvSpPr>
            <p:cNvPr id="259" name="TextBox 258">
              <a:extLst>
                <a:ext uri="{FF2B5EF4-FFF2-40B4-BE49-F238E27FC236}">
                  <a16:creationId xmlns:a16="http://schemas.microsoft.com/office/drawing/2014/main" id="{FC302180-2E27-4FB0-AB1E-C917FA35D2DB}"/>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156</a:t>
              </a:r>
            </a:p>
          </p:txBody>
        </p:sp>
        <p:sp>
          <p:nvSpPr>
            <p:cNvPr id="260" name="TextBox 259">
              <a:extLst>
                <a:ext uri="{FF2B5EF4-FFF2-40B4-BE49-F238E27FC236}">
                  <a16:creationId xmlns:a16="http://schemas.microsoft.com/office/drawing/2014/main" id="{09BE01E1-48CD-4778-AD5D-6A0DC05A0D7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52</a:t>
              </a:r>
            </a:p>
          </p:txBody>
        </p:sp>
        <p:sp>
          <p:nvSpPr>
            <p:cNvPr id="262" name="TextBox 261">
              <a:extLst>
                <a:ext uri="{FF2B5EF4-FFF2-40B4-BE49-F238E27FC236}">
                  <a16:creationId xmlns:a16="http://schemas.microsoft.com/office/drawing/2014/main" id="{5E0B4C51-76C5-4744-8947-535A1755BCF7}"/>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131</a:t>
              </a:r>
            </a:p>
          </p:txBody>
        </p:sp>
        <p:sp>
          <p:nvSpPr>
            <p:cNvPr id="263" name="TextBox 262">
              <a:extLst>
                <a:ext uri="{FF2B5EF4-FFF2-40B4-BE49-F238E27FC236}">
                  <a16:creationId xmlns:a16="http://schemas.microsoft.com/office/drawing/2014/main" id="{26C2BB3A-4A48-4AB9-99E7-7F4CE9F77F15}"/>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109</a:t>
              </a:r>
            </a:p>
          </p:txBody>
        </p:sp>
        <p:sp>
          <p:nvSpPr>
            <p:cNvPr id="264" name="TextBox 263">
              <a:extLst>
                <a:ext uri="{FF2B5EF4-FFF2-40B4-BE49-F238E27FC236}">
                  <a16:creationId xmlns:a16="http://schemas.microsoft.com/office/drawing/2014/main" id="{0005C4D2-999E-4475-B585-48C8138E4A42}"/>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86</a:t>
              </a:r>
            </a:p>
          </p:txBody>
        </p:sp>
        <p:sp>
          <p:nvSpPr>
            <p:cNvPr id="265" name="TextBox 264">
              <a:extLst>
                <a:ext uri="{FF2B5EF4-FFF2-40B4-BE49-F238E27FC236}">
                  <a16:creationId xmlns:a16="http://schemas.microsoft.com/office/drawing/2014/main" id="{F6B33F7E-4655-4B4B-BB00-765A3C8719F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60D27"/>
                  </a:solidFill>
                  <a:uLnTx/>
                  <a:uFillTx/>
                  <a:latin typeface="Arial" panose="020B0604020202020204" pitchFamily="34" charset="0"/>
                  <a:ea typeface="SimSun"/>
                  <a:cs typeface="Arial" panose="020B0604020202020204" pitchFamily="34" charset="0"/>
                </a:rPr>
                <a:t>65</a:t>
              </a:r>
            </a:p>
          </p:txBody>
        </p:sp>
      </p:grpSp>
      <p:grpSp>
        <p:nvGrpSpPr>
          <p:cNvPr id="232" name="Group 231">
            <a:extLst>
              <a:ext uri="{FF2B5EF4-FFF2-40B4-BE49-F238E27FC236}">
                <a16:creationId xmlns:a16="http://schemas.microsoft.com/office/drawing/2014/main" id="{01860181-2F84-4735-B903-6D87E6630503}"/>
              </a:ext>
            </a:extLst>
          </p:cNvPr>
          <p:cNvGrpSpPr/>
          <p:nvPr/>
        </p:nvGrpSpPr>
        <p:grpSpPr>
          <a:xfrm>
            <a:off x="4980259" y="5682646"/>
            <a:ext cx="3930913" cy="288147"/>
            <a:chOff x="610195" y="5108766"/>
            <a:chExt cx="3930913" cy="288147"/>
          </a:xfrm>
        </p:grpSpPr>
        <p:sp>
          <p:nvSpPr>
            <p:cNvPr id="242" name="TextBox 241">
              <a:extLst>
                <a:ext uri="{FF2B5EF4-FFF2-40B4-BE49-F238E27FC236}">
                  <a16:creationId xmlns:a16="http://schemas.microsoft.com/office/drawing/2014/main" id="{9EE727BF-4671-477F-A92C-15D5D96E5EA7}"/>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230</a:t>
              </a:r>
            </a:p>
          </p:txBody>
        </p:sp>
        <p:sp>
          <p:nvSpPr>
            <p:cNvPr id="243" name="TextBox 242">
              <a:extLst>
                <a:ext uri="{FF2B5EF4-FFF2-40B4-BE49-F238E27FC236}">
                  <a16:creationId xmlns:a16="http://schemas.microsoft.com/office/drawing/2014/main" id="{CDB23BDA-3616-44AC-9003-617966D52E8B}"/>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202</a:t>
              </a:r>
            </a:p>
          </p:txBody>
        </p:sp>
        <p:sp>
          <p:nvSpPr>
            <p:cNvPr id="244" name="TextBox 243">
              <a:extLst>
                <a:ext uri="{FF2B5EF4-FFF2-40B4-BE49-F238E27FC236}">
                  <a16:creationId xmlns:a16="http://schemas.microsoft.com/office/drawing/2014/main" id="{88062CFA-0F45-4F46-BF16-8093015994F9}"/>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191</a:t>
              </a:r>
            </a:p>
          </p:txBody>
        </p:sp>
        <p:sp>
          <p:nvSpPr>
            <p:cNvPr id="245" name="TextBox 244">
              <a:extLst>
                <a:ext uri="{FF2B5EF4-FFF2-40B4-BE49-F238E27FC236}">
                  <a16:creationId xmlns:a16="http://schemas.microsoft.com/office/drawing/2014/main" id="{9F47B3AD-483A-4C2B-819C-3FABBEBDF1CA}"/>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178</a:t>
              </a:r>
            </a:p>
          </p:txBody>
        </p:sp>
        <p:sp>
          <p:nvSpPr>
            <p:cNvPr id="246" name="TextBox 245">
              <a:extLst>
                <a:ext uri="{FF2B5EF4-FFF2-40B4-BE49-F238E27FC236}">
                  <a16:creationId xmlns:a16="http://schemas.microsoft.com/office/drawing/2014/main" id="{0FBE1F8E-4E4A-46F3-AC34-FCD9717E852F}"/>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170</a:t>
              </a:r>
            </a:p>
          </p:txBody>
        </p:sp>
        <p:sp>
          <p:nvSpPr>
            <p:cNvPr id="247" name="TextBox 246">
              <a:extLst>
                <a:ext uri="{FF2B5EF4-FFF2-40B4-BE49-F238E27FC236}">
                  <a16:creationId xmlns:a16="http://schemas.microsoft.com/office/drawing/2014/main" id="{3565600F-47F4-4DD1-A2AE-D269D9A8F283}"/>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153</a:t>
              </a:r>
            </a:p>
          </p:txBody>
        </p:sp>
        <p:sp>
          <p:nvSpPr>
            <p:cNvPr id="248" name="TextBox 247">
              <a:extLst>
                <a:ext uri="{FF2B5EF4-FFF2-40B4-BE49-F238E27FC236}">
                  <a16:creationId xmlns:a16="http://schemas.microsoft.com/office/drawing/2014/main" id="{C2598B11-F436-44E9-8032-0CCFBD699B0E}"/>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43</a:t>
              </a:r>
            </a:p>
          </p:txBody>
        </p:sp>
        <p:sp>
          <p:nvSpPr>
            <p:cNvPr id="250" name="TextBox 249">
              <a:extLst>
                <a:ext uri="{FF2B5EF4-FFF2-40B4-BE49-F238E27FC236}">
                  <a16:creationId xmlns:a16="http://schemas.microsoft.com/office/drawing/2014/main" id="{E5A8A251-5098-49D6-86F4-7BEFFFE043FD}"/>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123</a:t>
              </a:r>
            </a:p>
          </p:txBody>
        </p:sp>
        <p:sp>
          <p:nvSpPr>
            <p:cNvPr id="251" name="TextBox 250">
              <a:extLst>
                <a:ext uri="{FF2B5EF4-FFF2-40B4-BE49-F238E27FC236}">
                  <a16:creationId xmlns:a16="http://schemas.microsoft.com/office/drawing/2014/main" id="{1C2351A2-B582-405C-9CE5-E73100076107}"/>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96</a:t>
              </a:r>
            </a:p>
          </p:txBody>
        </p:sp>
        <p:sp>
          <p:nvSpPr>
            <p:cNvPr id="252" name="TextBox 251">
              <a:extLst>
                <a:ext uri="{FF2B5EF4-FFF2-40B4-BE49-F238E27FC236}">
                  <a16:creationId xmlns:a16="http://schemas.microsoft.com/office/drawing/2014/main" id="{96095095-BC42-4490-9C45-C4A9F7E199BD}"/>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70</a:t>
              </a:r>
            </a:p>
          </p:txBody>
        </p:sp>
        <p:sp>
          <p:nvSpPr>
            <p:cNvPr id="253" name="TextBox 252">
              <a:extLst>
                <a:ext uri="{FF2B5EF4-FFF2-40B4-BE49-F238E27FC236}">
                  <a16:creationId xmlns:a16="http://schemas.microsoft.com/office/drawing/2014/main" id="{CA14B693-5AB1-412D-896E-E2B8494C23CB}"/>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B2C0D8"/>
                  </a:solidFill>
                  <a:uLnTx/>
                  <a:uFillTx/>
                  <a:latin typeface="Arial" panose="020B0604020202020204" pitchFamily="34" charset="0"/>
                  <a:ea typeface="SimSun"/>
                  <a:cs typeface="Arial" panose="020B0604020202020204" pitchFamily="34" charset="0"/>
                </a:rPr>
                <a:t>60</a:t>
              </a:r>
            </a:p>
          </p:txBody>
        </p:sp>
      </p:grpSp>
      <p:sp>
        <p:nvSpPr>
          <p:cNvPr id="1035" name="Freeform: Shape 1034">
            <a:extLst>
              <a:ext uri="{FF2B5EF4-FFF2-40B4-BE49-F238E27FC236}">
                <a16:creationId xmlns:a16="http://schemas.microsoft.com/office/drawing/2014/main" id="{2EA8156B-E96F-44D4-A849-F7E43BBA4524}"/>
              </a:ext>
            </a:extLst>
          </p:cNvPr>
          <p:cNvSpPr/>
          <p:nvPr/>
        </p:nvSpPr>
        <p:spPr>
          <a:xfrm>
            <a:off x="5156656" y="2411472"/>
            <a:ext cx="3175784" cy="786560"/>
          </a:xfrm>
          <a:custGeom>
            <a:avLst/>
            <a:gdLst>
              <a:gd name="connsiteX0" fmla="*/ 4918139 w 4914900"/>
              <a:gd name="connsiteY0" fmla="*/ 1235756 h 1228725"/>
              <a:gd name="connsiteX1" fmla="*/ 4647324 w 4914900"/>
              <a:gd name="connsiteY1" fmla="*/ 1235756 h 1228725"/>
              <a:gd name="connsiteX2" fmla="*/ 4647324 w 4914900"/>
              <a:gd name="connsiteY2" fmla="*/ 1195293 h 1228725"/>
              <a:gd name="connsiteX3" fmla="*/ 4516593 w 4914900"/>
              <a:gd name="connsiteY3" fmla="*/ 1195293 h 1228725"/>
              <a:gd name="connsiteX4" fmla="*/ 4516593 w 4914900"/>
              <a:gd name="connsiteY4" fmla="*/ 1142382 h 1228725"/>
              <a:gd name="connsiteX5" fmla="*/ 3660591 w 4914900"/>
              <a:gd name="connsiteY5" fmla="*/ 1142382 h 1228725"/>
              <a:gd name="connsiteX6" fmla="*/ 3660591 w 4914900"/>
              <a:gd name="connsiteY6" fmla="*/ 1101910 h 1228725"/>
              <a:gd name="connsiteX7" fmla="*/ 3539195 w 4914900"/>
              <a:gd name="connsiteY7" fmla="*/ 1101910 h 1228725"/>
              <a:gd name="connsiteX8" fmla="*/ 3539195 w 4914900"/>
              <a:gd name="connsiteY8" fmla="*/ 1073897 h 1228725"/>
              <a:gd name="connsiteX9" fmla="*/ 3290173 w 4914900"/>
              <a:gd name="connsiteY9" fmla="*/ 1073897 h 1228725"/>
              <a:gd name="connsiteX10" fmla="*/ 3290173 w 4914900"/>
              <a:gd name="connsiteY10" fmla="*/ 1033435 h 1228725"/>
              <a:gd name="connsiteX11" fmla="*/ 2994460 w 4914900"/>
              <a:gd name="connsiteY11" fmla="*/ 1033435 h 1228725"/>
              <a:gd name="connsiteX12" fmla="*/ 2994460 w 4914900"/>
              <a:gd name="connsiteY12" fmla="*/ 1002307 h 1228725"/>
              <a:gd name="connsiteX13" fmla="*/ 2540003 w 4914900"/>
              <a:gd name="connsiteY13" fmla="*/ 1002307 h 1228725"/>
              <a:gd name="connsiteX14" fmla="*/ 2540003 w 4914900"/>
              <a:gd name="connsiteY14" fmla="*/ 949386 h 1228725"/>
              <a:gd name="connsiteX15" fmla="*/ 2359457 w 4914900"/>
              <a:gd name="connsiteY15" fmla="*/ 949386 h 1228725"/>
              <a:gd name="connsiteX16" fmla="*/ 2359457 w 4914900"/>
              <a:gd name="connsiteY16" fmla="*/ 921373 h 1228725"/>
              <a:gd name="connsiteX17" fmla="*/ 2147792 w 4914900"/>
              <a:gd name="connsiteY17" fmla="*/ 921373 h 1228725"/>
              <a:gd name="connsiteX18" fmla="*/ 2147792 w 4914900"/>
              <a:gd name="connsiteY18" fmla="*/ 899584 h 1228725"/>
              <a:gd name="connsiteX19" fmla="*/ 2004612 w 4914900"/>
              <a:gd name="connsiteY19" fmla="*/ 899584 h 1228725"/>
              <a:gd name="connsiteX20" fmla="*/ 2004612 w 4914900"/>
              <a:gd name="connsiteY20" fmla="*/ 818652 h 1228725"/>
              <a:gd name="connsiteX21" fmla="*/ 1908115 w 4914900"/>
              <a:gd name="connsiteY21" fmla="*/ 818652 h 1228725"/>
              <a:gd name="connsiteX22" fmla="*/ 1908115 w 4914900"/>
              <a:gd name="connsiteY22" fmla="*/ 790637 h 1228725"/>
              <a:gd name="connsiteX23" fmla="*/ 1845859 w 4914900"/>
              <a:gd name="connsiteY23" fmla="*/ 790637 h 1228725"/>
              <a:gd name="connsiteX24" fmla="*/ 1845859 w 4914900"/>
              <a:gd name="connsiteY24" fmla="*/ 775073 h 1228725"/>
              <a:gd name="connsiteX25" fmla="*/ 1603067 w 4914900"/>
              <a:gd name="connsiteY25" fmla="*/ 775073 h 1228725"/>
              <a:gd name="connsiteX26" fmla="*/ 1603067 w 4914900"/>
              <a:gd name="connsiteY26" fmla="*/ 728383 h 1228725"/>
              <a:gd name="connsiteX27" fmla="*/ 1491005 w 4914900"/>
              <a:gd name="connsiteY27" fmla="*/ 728383 h 1228725"/>
              <a:gd name="connsiteX28" fmla="*/ 1491005 w 4914900"/>
              <a:gd name="connsiteY28" fmla="*/ 706593 h 1228725"/>
              <a:gd name="connsiteX29" fmla="*/ 1391393 w 4914900"/>
              <a:gd name="connsiteY29" fmla="*/ 706593 h 1228725"/>
              <a:gd name="connsiteX30" fmla="*/ 1391393 w 4914900"/>
              <a:gd name="connsiteY30" fmla="*/ 675465 h 1228725"/>
              <a:gd name="connsiteX31" fmla="*/ 1335367 w 4914900"/>
              <a:gd name="connsiteY31" fmla="*/ 675465 h 1228725"/>
              <a:gd name="connsiteX32" fmla="*/ 1335367 w 4914900"/>
              <a:gd name="connsiteY32" fmla="*/ 650564 h 1228725"/>
              <a:gd name="connsiteX33" fmla="*/ 1260662 w 4914900"/>
              <a:gd name="connsiteY33" fmla="*/ 650564 h 1228725"/>
              <a:gd name="connsiteX34" fmla="*/ 1260662 w 4914900"/>
              <a:gd name="connsiteY34" fmla="*/ 631888 h 1228725"/>
              <a:gd name="connsiteX35" fmla="*/ 1129922 w 4914900"/>
              <a:gd name="connsiteY35" fmla="*/ 631888 h 1228725"/>
              <a:gd name="connsiteX36" fmla="*/ 1129922 w 4914900"/>
              <a:gd name="connsiteY36" fmla="*/ 588309 h 1228725"/>
              <a:gd name="connsiteX37" fmla="*/ 1030319 w 4914900"/>
              <a:gd name="connsiteY37" fmla="*/ 588309 h 1228725"/>
              <a:gd name="connsiteX38" fmla="*/ 1030319 w 4914900"/>
              <a:gd name="connsiteY38" fmla="*/ 560294 h 1228725"/>
              <a:gd name="connsiteX39" fmla="*/ 955615 w 4914900"/>
              <a:gd name="connsiteY39" fmla="*/ 560294 h 1228725"/>
              <a:gd name="connsiteX40" fmla="*/ 955615 w 4914900"/>
              <a:gd name="connsiteY40" fmla="*/ 538505 h 1228725"/>
              <a:gd name="connsiteX41" fmla="*/ 852892 w 4914900"/>
              <a:gd name="connsiteY41" fmla="*/ 538505 h 1228725"/>
              <a:gd name="connsiteX42" fmla="*/ 852892 w 4914900"/>
              <a:gd name="connsiteY42" fmla="*/ 522942 h 1228725"/>
              <a:gd name="connsiteX43" fmla="*/ 728382 w 4914900"/>
              <a:gd name="connsiteY43" fmla="*/ 522942 h 1228725"/>
              <a:gd name="connsiteX44" fmla="*/ 728382 w 4914900"/>
              <a:gd name="connsiteY44" fmla="*/ 476250 h 1228725"/>
              <a:gd name="connsiteX45" fmla="*/ 619436 w 4914900"/>
              <a:gd name="connsiteY45" fmla="*/ 476250 h 1228725"/>
              <a:gd name="connsiteX46" fmla="*/ 619436 w 4914900"/>
              <a:gd name="connsiteY46" fmla="*/ 435785 h 1228725"/>
              <a:gd name="connsiteX47" fmla="*/ 516716 w 4914900"/>
              <a:gd name="connsiteY47" fmla="*/ 435785 h 1228725"/>
              <a:gd name="connsiteX48" fmla="*/ 516716 w 4914900"/>
              <a:gd name="connsiteY48" fmla="*/ 389094 h 1228725"/>
              <a:gd name="connsiteX49" fmla="*/ 457573 w 4914900"/>
              <a:gd name="connsiteY49" fmla="*/ 389094 h 1228725"/>
              <a:gd name="connsiteX50" fmla="*/ 457573 w 4914900"/>
              <a:gd name="connsiteY50" fmla="*/ 342402 h 1228725"/>
              <a:gd name="connsiteX51" fmla="*/ 407770 w 4914900"/>
              <a:gd name="connsiteY51" fmla="*/ 342402 h 1228725"/>
              <a:gd name="connsiteX52" fmla="*/ 407770 w 4914900"/>
              <a:gd name="connsiteY52" fmla="*/ 298824 h 1228725"/>
              <a:gd name="connsiteX53" fmla="*/ 370417 w 4914900"/>
              <a:gd name="connsiteY53" fmla="*/ 298824 h 1228725"/>
              <a:gd name="connsiteX54" fmla="*/ 370417 w 4914900"/>
              <a:gd name="connsiteY54" fmla="*/ 261471 h 1228725"/>
              <a:gd name="connsiteX55" fmla="*/ 333064 w 4914900"/>
              <a:gd name="connsiteY55" fmla="*/ 261471 h 1228725"/>
              <a:gd name="connsiteX56" fmla="*/ 333064 w 4914900"/>
              <a:gd name="connsiteY56" fmla="*/ 224118 h 1228725"/>
              <a:gd name="connsiteX57" fmla="*/ 273922 w 4914900"/>
              <a:gd name="connsiteY57" fmla="*/ 224118 h 1228725"/>
              <a:gd name="connsiteX58" fmla="*/ 273922 w 4914900"/>
              <a:gd name="connsiteY58" fmla="*/ 146299 h 1228725"/>
              <a:gd name="connsiteX59" fmla="*/ 264584 w 4914900"/>
              <a:gd name="connsiteY59" fmla="*/ 146299 h 1228725"/>
              <a:gd name="connsiteX60" fmla="*/ 264584 w 4914900"/>
              <a:gd name="connsiteY60" fmla="*/ 108946 h 1228725"/>
              <a:gd name="connsiteX61" fmla="*/ 221005 w 4914900"/>
              <a:gd name="connsiteY61" fmla="*/ 108946 h 1228725"/>
              <a:gd name="connsiteX62" fmla="*/ 221005 w 4914900"/>
              <a:gd name="connsiteY62" fmla="*/ 65368 h 1228725"/>
              <a:gd name="connsiteX63" fmla="*/ 202328 w 4914900"/>
              <a:gd name="connsiteY63" fmla="*/ 65368 h 1228725"/>
              <a:gd name="connsiteX64" fmla="*/ 202328 w 4914900"/>
              <a:gd name="connsiteY64" fmla="*/ 0 h 1228725"/>
              <a:gd name="connsiteX65" fmla="*/ 0 w 4914900"/>
              <a:gd name="connsiteY65"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14900" h="1228725">
                <a:moveTo>
                  <a:pt x="4918139" y="1235756"/>
                </a:moveTo>
                <a:lnTo>
                  <a:pt x="4647324" y="1235756"/>
                </a:lnTo>
                <a:lnTo>
                  <a:pt x="4647324" y="1195293"/>
                </a:lnTo>
                <a:lnTo>
                  <a:pt x="4516593" y="1195293"/>
                </a:lnTo>
                <a:lnTo>
                  <a:pt x="4516593" y="1142382"/>
                </a:lnTo>
                <a:lnTo>
                  <a:pt x="3660591" y="1142382"/>
                </a:lnTo>
                <a:lnTo>
                  <a:pt x="3660591" y="1101910"/>
                </a:lnTo>
                <a:lnTo>
                  <a:pt x="3539195" y="1101910"/>
                </a:lnTo>
                <a:lnTo>
                  <a:pt x="3539195" y="1073897"/>
                </a:lnTo>
                <a:lnTo>
                  <a:pt x="3290173" y="1073897"/>
                </a:lnTo>
                <a:lnTo>
                  <a:pt x="3290173" y="1033435"/>
                </a:lnTo>
                <a:lnTo>
                  <a:pt x="2994460" y="1033435"/>
                </a:lnTo>
                <a:lnTo>
                  <a:pt x="2994460" y="1002307"/>
                </a:lnTo>
                <a:lnTo>
                  <a:pt x="2540003" y="1002307"/>
                </a:lnTo>
                <a:lnTo>
                  <a:pt x="2540003" y="949386"/>
                </a:lnTo>
                <a:lnTo>
                  <a:pt x="2359457" y="949386"/>
                </a:lnTo>
                <a:lnTo>
                  <a:pt x="2359457" y="921373"/>
                </a:lnTo>
                <a:lnTo>
                  <a:pt x="2147792" y="921373"/>
                </a:lnTo>
                <a:lnTo>
                  <a:pt x="2147792" y="899584"/>
                </a:lnTo>
                <a:lnTo>
                  <a:pt x="2004612" y="899584"/>
                </a:lnTo>
                <a:lnTo>
                  <a:pt x="2004612" y="818652"/>
                </a:lnTo>
                <a:lnTo>
                  <a:pt x="1908115" y="818652"/>
                </a:lnTo>
                <a:lnTo>
                  <a:pt x="1908115" y="790637"/>
                </a:lnTo>
                <a:lnTo>
                  <a:pt x="1845859" y="790637"/>
                </a:lnTo>
                <a:lnTo>
                  <a:pt x="1845859" y="775073"/>
                </a:lnTo>
                <a:lnTo>
                  <a:pt x="1603067" y="775073"/>
                </a:lnTo>
                <a:lnTo>
                  <a:pt x="1603067" y="728383"/>
                </a:lnTo>
                <a:lnTo>
                  <a:pt x="1491005" y="728383"/>
                </a:lnTo>
                <a:lnTo>
                  <a:pt x="1491005" y="706593"/>
                </a:lnTo>
                <a:lnTo>
                  <a:pt x="1391393" y="706593"/>
                </a:lnTo>
                <a:lnTo>
                  <a:pt x="1391393" y="675465"/>
                </a:lnTo>
                <a:lnTo>
                  <a:pt x="1335367" y="675465"/>
                </a:lnTo>
                <a:lnTo>
                  <a:pt x="1335367" y="650564"/>
                </a:lnTo>
                <a:lnTo>
                  <a:pt x="1260662" y="650564"/>
                </a:lnTo>
                <a:lnTo>
                  <a:pt x="1260662" y="631888"/>
                </a:lnTo>
                <a:lnTo>
                  <a:pt x="1129922" y="631888"/>
                </a:lnTo>
                <a:lnTo>
                  <a:pt x="1129922" y="588309"/>
                </a:lnTo>
                <a:lnTo>
                  <a:pt x="1030319" y="588309"/>
                </a:lnTo>
                <a:lnTo>
                  <a:pt x="1030319" y="560294"/>
                </a:lnTo>
                <a:lnTo>
                  <a:pt x="955615" y="560294"/>
                </a:lnTo>
                <a:lnTo>
                  <a:pt x="955615" y="538505"/>
                </a:lnTo>
                <a:lnTo>
                  <a:pt x="852892" y="538505"/>
                </a:lnTo>
                <a:lnTo>
                  <a:pt x="852892" y="522942"/>
                </a:lnTo>
                <a:lnTo>
                  <a:pt x="728382" y="522942"/>
                </a:lnTo>
                <a:lnTo>
                  <a:pt x="728382" y="476250"/>
                </a:lnTo>
                <a:lnTo>
                  <a:pt x="619436" y="476250"/>
                </a:lnTo>
                <a:lnTo>
                  <a:pt x="619436" y="435785"/>
                </a:lnTo>
                <a:lnTo>
                  <a:pt x="516716" y="435785"/>
                </a:lnTo>
                <a:lnTo>
                  <a:pt x="516716" y="389094"/>
                </a:lnTo>
                <a:lnTo>
                  <a:pt x="457573" y="389094"/>
                </a:lnTo>
                <a:lnTo>
                  <a:pt x="457573" y="342402"/>
                </a:lnTo>
                <a:lnTo>
                  <a:pt x="407770" y="342402"/>
                </a:lnTo>
                <a:lnTo>
                  <a:pt x="407770" y="298824"/>
                </a:lnTo>
                <a:lnTo>
                  <a:pt x="370417" y="298824"/>
                </a:lnTo>
                <a:lnTo>
                  <a:pt x="370417" y="261471"/>
                </a:lnTo>
                <a:lnTo>
                  <a:pt x="333064" y="261471"/>
                </a:lnTo>
                <a:lnTo>
                  <a:pt x="333064" y="224118"/>
                </a:lnTo>
                <a:lnTo>
                  <a:pt x="273922" y="224118"/>
                </a:lnTo>
                <a:lnTo>
                  <a:pt x="273922" y="146299"/>
                </a:lnTo>
                <a:lnTo>
                  <a:pt x="264584" y="146299"/>
                </a:lnTo>
                <a:lnTo>
                  <a:pt x="264584" y="108946"/>
                </a:lnTo>
                <a:lnTo>
                  <a:pt x="221005" y="108946"/>
                </a:lnTo>
                <a:lnTo>
                  <a:pt x="221005" y="65368"/>
                </a:lnTo>
                <a:lnTo>
                  <a:pt x="202328" y="65368"/>
                </a:lnTo>
                <a:lnTo>
                  <a:pt x="202328"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BFF31209-C274-4776-81E6-25C3D6D70C7B}"/>
              </a:ext>
            </a:extLst>
          </p:cNvPr>
          <p:cNvSpPr/>
          <p:nvPr/>
        </p:nvSpPr>
        <p:spPr>
          <a:xfrm>
            <a:off x="5159769" y="2408358"/>
            <a:ext cx="3163475" cy="542665"/>
          </a:xfrm>
          <a:custGeom>
            <a:avLst/>
            <a:gdLst>
              <a:gd name="connsiteX0" fmla="*/ 4902577 w 4895850"/>
              <a:gd name="connsiteY0" fmla="*/ 856006 h 847725"/>
              <a:gd name="connsiteX1" fmla="*/ 4208433 w 4895850"/>
              <a:gd name="connsiteY1" fmla="*/ 856006 h 847725"/>
              <a:gd name="connsiteX2" fmla="*/ 4208433 w 4895850"/>
              <a:gd name="connsiteY2" fmla="*/ 827991 h 847725"/>
              <a:gd name="connsiteX3" fmla="*/ 3965640 w 4895850"/>
              <a:gd name="connsiteY3" fmla="*/ 827991 h 847725"/>
              <a:gd name="connsiteX4" fmla="*/ 3965640 w 4895850"/>
              <a:gd name="connsiteY4" fmla="*/ 784413 h 847725"/>
              <a:gd name="connsiteX5" fmla="*/ 3822451 w 4895850"/>
              <a:gd name="connsiteY5" fmla="*/ 784413 h 847725"/>
              <a:gd name="connsiteX6" fmla="*/ 3822451 w 4895850"/>
              <a:gd name="connsiteY6" fmla="*/ 762624 h 847725"/>
              <a:gd name="connsiteX7" fmla="*/ 2795246 w 4895850"/>
              <a:gd name="connsiteY7" fmla="*/ 762624 h 847725"/>
              <a:gd name="connsiteX8" fmla="*/ 2795246 w 4895850"/>
              <a:gd name="connsiteY8" fmla="*/ 737722 h 847725"/>
              <a:gd name="connsiteX9" fmla="*/ 2620930 w 4895850"/>
              <a:gd name="connsiteY9" fmla="*/ 737722 h 847725"/>
              <a:gd name="connsiteX10" fmla="*/ 2620930 w 4895850"/>
              <a:gd name="connsiteY10" fmla="*/ 703481 h 847725"/>
              <a:gd name="connsiteX11" fmla="*/ 2350124 w 4895850"/>
              <a:gd name="connsiteY11" fmla="*/ 703481 h 847725"/>
              <a:gd name="connsiteX12" fmla="*/ 2350124 w 4895850"/>
              <a:gd name="connsiteY12" fmla="*/ 684805 h 847725"/>
              <a:gd name="connsiteX13" fmla="*/ 2294089 w 4895850"/>
              <a:gd name="connsiteY13" fmla="*/ 684805 h 847725"/>
              <a:gd name="connsiteX14" fmla="*/ 2294089 w 4895850"/>
              <a:gd name="connsiteY14" fmla="*/ 659903 h 847725"/>
              <a:gd name="connsiteX15" fmla="*/ 2147794 w 4895850"/>
              <a:gd name="connsiteY15" fmla="*/ 659903 h 847725"/>
              <a:gd name="connsiteX16" fmla="*/ 2147794 w 4895850"/>
              <a:gd name="connsiteY16" fmla="*/ 635001 h 847725"/>
              <a:gd name="connsiteX17" fmla="*/ 2032618 w 4895850"/>
              <a:gd name="connsiteY17" fmla="*/ 635001 h 847725"/>
              <a:gd name="connsiteX18" fmla="*/ 2032618 w 4895850"/>
              <a:gd name="connsiteY18" fmla="*/ 563408 h 847725"/>
              <a:gd name="connsiteX19" fmla="*/ 1989041 w 4895850"/>
              <a:gd name="connsiteY19" fmla="*/ 563408 h 847725"/>
              <a:gd name="connsiteX20" fmla="*/ 1989041 w 4895850"/>
              <a:gd name="connsiteY20" fmla="*/ 544732 h 847725"/>
              <a:gd name="connsiteX21" fmla="*/ 1833403 w 4895850"/>
              <a:gd name="connsiteY21" fmla="*/ 544732 h 847725"/>
              <a:gd name="connsiteX22" fmla="*/ 1833403 w 4895850"/>
              <a:gd name="connsiteY22" fmla="*/ 507379 h 847725"/>
              <a:gd name="connsiteX23" fmla="*/ 1758698 w 4895850"/>
              <a:gd name="connsiteY23" fmla="*/ 507379 h 847725"/>
              <a:gd name="connsiteX24" fmla="*/ 1758698 w 4895850"/>
              <a:gd name="connsiteY24" fmla="*/ 429560 h 847725"/>
              <a:gd name="connsiteX25" fmla="*/ 1705787 w 4895850"/>
              <a:gd name="connsiteY25" fmla="*/ 429560 h 847725"/>
              <a:gd name="connsiteX26" fmla="*/ 1705787 w 4895850"/>
              <a:gd name="connsiteY26" fmla="*/ 407771 h 847725"/>
              <a:gd name="connsiteX27" fmla="*/ 1621738 w 4895850"/>
              <a:gd name="connsiteY27" fmla="*/ 407771 h 847725"/>
              <a:gd name="connsiteX28" fmla="*/ 1621738 w 4895850"/>
              <a:gd name="connsiteY28" fmla="*/ 379756 h 847725"/>
              <a:gd name="connsiteX29" fmla="*/ 1556368 w 4895850"/>
              <a:gd name="connsiteY29" fmla="*/ 379756 h 847725"/>
              <a:gd name="connsiteX30" fmla="*/ 1556368 w 4895850"/>
              <a:gd name="connsiteY30" fmla="*/ 351741 h 847725"/>
              <a:gd name="connsiteX31" fmla="*/ 1441201 w 4895850"/>
              <a:gd name="connsiteY31" fmla="*/ 351741 h 847725"/>
              <a:gd name="connsiteX32" fmla="*/ 1441201 w 4895850"/>
              <a:gd name="connsiteY32" fmla="*/ 317502 h 847725"/>
              <a:gd name="connsiteX33" fmla="*/ 1366497 w 4895850"/>
              <a:gd name="connsiteY33" fmla="*/ 317502 h 847725"/>
              <a:gd name="connsiteX34" fmla="*/ 1366497 w 4895850"/>
              <a:gd name="connsiteY34" fmla="*/ 277036 h 847725"/>
              <a:gd name="connsiteX35" fmla="*/ 1213973 w 4895850"/>
              <a:gd name="connsiteY35" fmla="*/ 277036 h 847725"/>
              <a:gd name="connsiteX36" fmla="*/ 1213973 w 4895850"/>
              <a:gd name="connsiteY36" fmla="*/ 258359 h 847725"/>
              <a:gd name="connsiteX37" fmla="*/ 1136153 w 4895850"/>
              <a:gd name="connsiteY37" fmla="*/ 258359 h 847725"/>
              <a:gd name="connsiteX38" fmla="*/ 1136153 w 4895850"/>
              <a:gd name="connsiteY38" fmla="*/ 233457 h 847725"/>
              <a:gd name="connsiteX39" fmla="*/ 1061449 w 4895850"/>
              <a:gd name="connsiteY39" fmla="*/ 233457 h 847725"/>
              <a:gd name="connsiteX40" fmla="*/ 1061449 w 4895850"/>
              <a:gd name="connsiteY40" fmla="*/ 174315 h 847725"/>
              <a:gd name="connsiteX41" fmla="*/ 834216 w 4895850"/>
              <a:gd name="connsiteY41" fmla="*/ 174315 h 847725"/>
              <a:gd name="connsiteX42" fmla="*/ 834216 w 4895850"/>
              <a:gd name="connsiteY42" fmla="*/ 158751 h 847725"/>
              <a:gd name="connsiteX43" fmla="*/ 700368 w 4895850"/>
              <a:gd name="connsiteY43" fmla="*/ 158751 h 847725"/>
              <a:gd name="connsiteX44" fmla="*/ 700368 w 4895850"/>
              <a:gd name="connsiteY44" fmla="*/ 136962 h 847725"/>
              <a:gd name="connsiteX45" fmla="*/ 569632 w 4895850"/>
              <a:gd name="connsiteY45" fmla="*/ 136962 h 847725"/>
              <a:gd name="connsiteX46" fmla="*/ 569632 w 4895850"/>
              <a:gd name="connsiteY46" fmla="*/ 112060 h 847725"/>
              <a:gd name="connsiteX47" fmla="*/ 470024 w 4895850"/>
              <a:gd name="connsiteY47" fmla="*/ 112060 h 847725"/>
              <a:gd name="connsiteX48" fmla="*/ 470024 w 4895850"/>
              <a:gd name="connsiteY48" fmla="*/ 90271 h 847725"/>
              <a:gd name="connsiteX49" fmla="*/ 407770 w 4895850"/>
              <a:gd name="connsiteY49" fmla="*/ 90271 h 847725"/>
              <a:gd name="connsiteX50" fmla="*/ 407770 w 4895850"/>
              <a:gd name="connsiteY50" fmla="*/ 52918 h 847725"/>
              <a:gd name="connsiteX51" fmla="*/ 196103 w 4895850"/>
              <a:gd name="connsiteY51" fmla="*/ 52918 h 847725"/>
              <a:gd name="connsiteX52" fmla="*/ 196103 w 4895850"/>
              <a:gd name="connsiteY52" fmla="*/ 49804 h 847725"/>
              <a:gd name="connsiteX53" fmla="*/ 59142 w 4895850"/>
              <a:gd name="connsiteY53" fmla="*/ 49804 h 847725"/>
              <a:gd name="connsiteX54" fmla="*/ 59142 w 4895850"/>
              <a:gd name="connsiteY54" fmla="*/ 0 h 847725"/>
              <a:gd name="connsiteX55" fmla="*/ 0 w 4895850"/>
              <a:gd name="connsiteY55" fmla="*/ 0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895850" h="847725">
                <a:moveTo>
                  <a:pt x="4902577" y="856006"/>
                </a:moveTo>
                <a:lnTo>
                  <a:pt x="4208433" y="856006"/>
                </a:lnTo>
                <a:lnTo>
                  <a:pt x="4208433" y="827991"/>
                </a:lnTo>
                <a:lnTo>
                  <a:pt x="3965640" y="827991"/>
                </a:lnTo>
                <a:lnTo>
                  <a:pt x="3965640" y="784413"/>
                </a:lnTo>
                <a:lnTo>
                  <a:pt x="3822451" y="784413"/>
                </a:lnTo>
                <a:lnTo>
                  <a:pt x="3822451" y="762624"/>
                </a:lnTo>
                <a:lnTo>
                  <a:pt x="2795246" y="762624"/>
                </a:lnTo>
                <a:lnTo>
                  <a:pt x="2795246" y="737722"/>
                </a:lnTo>
                <a:lnTo>
                  <a:pt x="2620930" y="737722"/>
                </a:lnTo>
                <a:lnTo>
                  <a:pt x="2620930" y="703481"/>
                </a:lnTo>
                <a:lnTo>
                  <a:pt x="2350124" y="703481"/>
                </a:lnTo>
                <a:lnTo>
                  <a:pt x="2350124" y="684805"/>
                </a:lnTo>
                <a:lnTo>
                  <a:pt x="2294089" y="684805"/>
                </a:lnTo>
                <a:lnTo>
                  <a:pt x="2294089" y="659903"/>
                </a:lnTo>
                <a:lnTo>
                  <a:pt x="2147794" y="659903"/>
                </a:lnTo>
                <a:lnTo>
                  <a:pt x="2147794" y="635001"/>
                </a:lnTo>
                <a:lnTo>
                  <a:pt x="2032618" y="635001"/>
                </a:lnTo>
                <a:lnTo>
                  <a:pt x="2032618" y="563408"/>
                </a:lnTo>
                <a:lnTo>
                  <a:pt x="1989041" y="563408"/>
                </a:lnTo>
                <a:lnTo>
                  <a:pt x="1989041" y="544732"/>
                </a:lnTo>
                <a:lnTo>
                  <a:pt x="1833403" y="544732"/>
                </a:lnTo>
                <a:lnTo>
                  <a:pt x="1833403" y="507379"/>
                </a:lnTo>
                <a:lnTo>
                  <a:pt x="1758698" y="507379"/>
                </a:lnTo>
                <a:lnTo>
                  <a:pt x="1758698" y="429560"/>
                </a:lnTo>
                <a:lnTo>
                  <a:pt x="1705787" y="429560"/>
                </a:lnTo>
                <a:lnTo>
                  <a:pt x="1705787" y="407771"/>
                </a:lnTo>
                <a:lnTo>
                  <a:pt x="1621738" y="407771"/>
                </a:lnTo>
                <a:lnTo>
                  <a:pt x="1621738" y="379756"/>
                </a:lnTo>
                <a:lnTo>
                  <a:pt x="1556368" y="379756"/>
                </a:lnTo>
                <a:lnTo>
                  <a:pt x="1556368" y="351741"/>
                </a:lnTo>
                <a:lnTo>
                  <a:pt x="1441201" y="351741"/>
                </a:lnTo>
                <a:lnTo>
                  <a:pt x="1441201" y="317502"/>
                </a:lnTo>
                <a:lnTo>
                  <a:pt x="1366497" y="317502"/>
                </a:lnTo>
                <a:lnTo>
                  <a:pt x="1366497" y="277036"/>
                </a:lnTo>
                <a:lnTo>
                  <a:pt x="1213973" y="277036"/>
                </a:lnTo>
                <a:lnTo>
                  <a:pt x="1213973" y="258359"/>
                </a:lnTo>
                <a:lnTo>
                  <a:pt x="1136153" y="258359"/>
                </a:lnTo>
                <a:lnTo>
                  <a:pt x="1136153" y="233457"/>
                </a:lnTo>
                <a:lnTo>
                  <a:pt x="1061449" y="233457"/>
                </a:lnTo>
                <a:lnTo>
                  <a:pt x="1061449" y="174315"/>
                </a:lnTo>
                <a:lnTo>
                  <a:pt x="834216" y="174315"/>
                </a:lnTo>
                <a:lnTo>
                  <a:pt x="834216" y="158751"/>
                </a:lnTo>
                <a:lnTo>
                  <a:pt x="700368" y="158751"/>
                </a:lnTo>
                <a:lnTo>
                  <a:pt x="700368" y="136962"/>
                </a:lnTo>
                <a:lnTo>
                  <a:pt x="569632" y="136962"/>
                </a:lnTo>
                <a:lnTo>
                  <a:pt x="569632" y="112060"/>
                </a:lnTo>
                <a:lnTo>
                  <a:pt x="470024" y="112060"/>
                </a:lnTo>
                <a:lnTo>
                  <a:pt x="470024" y="90271"/>
                </a:lnTo>
                <a:lnTo>
                  <a:pt x="407770" y="90271"/>
                </a:lnTo>
                <a:lnTo>
                  <a:pt x="407770" y="52918"/>
                </a:lnTo>
                <a:lnTo>
                  <a:pt x="196103" y="52918"/>
                </a:lnTo>
                <a:lnTo>
                  <a:pt x="196103" y="49804"/>
                </a:lnTo>
                <a:lnTo>
                  <a:pt x="59142" y="49804"/>
                </a:lnTo>
                <a:lnTo>
                  <a:pt x="59142"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6" name="Line 19">
            <a:extLst>
              <a:ext uri="{FF2B5EF4-FFF2-40B4-BE49-F238E27FC236}">
                <a16:creationId xmlns:a16="http://schemas.microsoft.com/office/drawing/2014/main" id="{4888CD3D-559D-4AEC-9FC5-29C58B9178AD}"/>
              </a:ext>
            </a:extLst>
          </p:cNvPr>
          <p:cNvSpPr>
            <a:spLocks noChangeShapeType="1"/>
          </p:cNvSpPr>
          <p:nvPr/>
        </p:nvSpPr>
        <p:spPr bwMode="auto">
          <a:xfrm>
            <a:off x="8774161" y="468690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77" name="Line 19">
            <a:extLst>
              <a:ext uri="{FF2B5EF4-FFF2-40B4-BE49-F238E27FC236}">
                <a16:creationId xmlns:a16="http://schemas.microsoft.com/office/drawing/2014/main" id="{0E8EC75B-7A5B-451A-81BB-85B9587196EB}"/>
              </a:ext>
            </a:extLst>
          </p:cNvPr>
          <p:cNvSpPr>
            <a:spLocks noChangeShapeType="1"/>
          </p:cNvSpPr>
          <p:nvPr/>
        </p:nvSpPr>
        <p:spPr bwMode="auto">
          <a:xfrm>
            <a:off x="4542626" y="4691672"/>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graphicFrame>
        <p:nvGraphicFramePr>
          <p:cNvPr id="151"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1803081763"/>
              </p:ext>
            </p:extLst>
          </p:nvPr>
        </p:nvGraphicFramePr>
        <p:xfrm>
          <a:off x="1015200" y="3433770"/>
          <a:ext cx="3453433" cy="1055202"/>
        </p:xfrm>
        <a:graphic>
          <a:graphicData uri="http://schemas.openxmlformats.org/drawingml/2006/table">
            <a:tbl>
              <a:tblPr firstRow="1" bandRow="1">
                <a:tableStyleId>{69012ECD-51FC-41F1-AA8D-1B2483CD663E}</a:tableStyleId>
              </a:tblPr>
              <a:tblGrid>
                <a:gridCol w="1346337">
                  <a:extLst>
                    <a:ext uri="{9D8B030D-6E8A-4147-A177-3AD203B41FA5}">
                      <a16:colId xmlns:a16="http://schemas.microsoft.com/office/drawing/2014/main" val="1519550775"/>
                    </a:ext>
                  </a:extLst>
                </a:gridCol>
                <a:gridCol w="1095316">
                  <a:extLst>
                    <a:ext uri="{9D8B030D-6E8A-4147-A177-3AD203B41FA5}">
                      <a16:colId xmlns:a16="http://schemas.microsoft.com/office/drawing/2014/main" val="3158427435"/>
                    </a:ext>
                  </a:extLst>
                </a:gridCol>
                <a:gridCol w="1011780">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chemeClr val="accent3"/>
                          </a:solidFill>
                        </a:rPr>
                        <a:t>mFOLIFIRNOX</a:t>
                      </a:r>
                      <a:r>
                        <a:rPr lang="zh-CN" sz="1000" baseline="0">
                          <a:solidFill>
                            <a:schemeClr val="accent3"/>
                          </a:solidFill>
                        </a:rPr>
                        <a:t> </a:t>
                      </a:r>
                      <a:r>
                        <a:rPr lang="zh-CN" sz="1000">
                          <a:solidFill>
                            <a:schemeClr val="accent3"/>
                          </a:solidFill>
                        </a:rPr>
                        <a:t>(n=231)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chemeClr val="accent2"/>
                          </a:solidFill>
                        </a:rPr>
                        <a:t>CRT</a:t>
                      </a:r>
                    </a:p>
                    <a:p>
                      <a:pPr algn="ctr"/>
                      <a:r>
                        <a:rPr lang="zh-CN" sz="1000">
                          <a:solidFill>
                            <a:schemeClr val="accent2"/>
                          </a:solidFill>
                        </a:rPr>
                        <a:t>(n=230)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zh-CN" sz="1000" dirty="0">
                          <a:solidFill>
                            <a:srgbClr val="4D4D4D"/>
                          </a:solidFill>
                        </a:rPr>
                        <a:t>3 </a:t>
                      </a:r>
                      <a:r>
                        <a:rPr lang="zh-CN" sz="1000" baseline="0" dirty="0">
                          <a:solidFill>
                            <a:srgbClr val="4D4D4D"/>
                          </a:solidFill>
                        </a:rPr>
                        <a:t>年</a:t>
                      </a:r>
                      <a:r>
                        <a:rPr lang="zh-CN" sz="1000" dirty="0">
                          <a:solidFill>
                            <a:srgbClr val="4D4D4D"/>
                          </a:solidFill>
                        </a:rPr>
                        <a:t> DFS，</a:t>
                      </a:r>
                      <a:r>
                        <a:rPr lang="zh-CN" sz="1000" baseline="0" dirty="0">
                          <a:solidFill>
                            <a:srgbClr val="4D4D4D"/>
                          </a:solidFill>
                        </a:rPr>
                        <a:t>% </a:t>
                      </a:r>
                      <a:r>
                        <a:rPr lang="zh-CN" sz="1000" dirty="0">
                          <a:solidFill>
                            <a:srgbClr val="4D4D4D"/>
                          </a:solidFill>
                        </a:rPr>
                        <a:t>(95% 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75.7 (69.4, 80.8)</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dirty="0">
                          <a:solidFill>
                            <a:schemeClr val="tx1"/>
                          </a:solidFill>
                        </a:rPr>
                        <a:t>68.5</a:t>
                      </a:r>
                      <a:r>
                        <a:rPr lang="zh-CN" sz="1000" baseline="0" dirty="0">
                          <a:solidFill>
                            <a:schemeClr val="tx1"/>
                          </a:solidFill>
                        </a:rPr>
                        <a:t> (61.9, 74.2)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zh-CN" sz="1000">
                          <a:solidFill>
                            <a:srgbClr val="4D4D4D"/>
                          </a:solidFill>
                        </a:rPr>
                        <a:t>HR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zh-CN" sz="1000">
                          <a:solidFill>
                            <a:srgbClr val="4D4D4D"/>
                          </a:solidFill>
                        </a:rPr>
                        <a:t>0.69</a:t>
                      </a:r>
                      <a:r>
                        <a:rPr lang="zh-CN" sz="1000" baseline="0">
                          <a:solidFill>
                            <a:srgbClr val="4D4D4D"/>
                          </a:solidFill>
                        </a:rPr>
                        <a:t> (0.49, 0.97)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zh-CN" sz="1000" b="0" i="0">
                          <a:solidFill>
                            <a:srgbClr val="4D4D4D"/>
                          </a:solidFill>
                        </a:rPr>
                        <a:t>p 值</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zh-CN" sz="1000" dirty="0">
                          <a:solidFill>
                            <a:srgbClr val="4D4D4D"/>
                          </a:solidFill>
                        </a:rPr>
                        <a:t>0.034</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graphicFrame>
        <p:nvGraphicFramePr>
          <p:cNvPr id="153"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521926970"/>
              </p:ext>
            </p:extLst>
          </p:nvPr>
        </p:nvGraphicFramePr>
        <p:xfrm>
          <a:off x="5241600" y="3422242"/>
          <a:ext cx="3424439" cy="1055202"/>
        </p:xfrm>
        <a:graphic>
          <a:graphicData uri="http://schemas.openxmlformats.org/drawingml/2006/table">
            <a:tbl>
              <a:tblPr firstRow="1" bandRow="1">
                <a:tableStyleId>{69012ECD-51FC-41F1-AA8D-1B2483CD663E}</a:tableStyleId>
              </a:tblPr>
              <a:tblGrid>
                <a:gridCol w="1353600">
                  <a:extLst>
                    <a:ext uri="{9D8B030D-6E8A-4147-A177-3AD203B41FA5}">
                      <a16:colId xmlns:a16="http://schemas.microsoft.com/office/drawing/2014/main" val="1519550775"/>
                    </a:ext>
                  </a:extLst>
                </a:gridCol>
                <a:gridCol w="1059059">
                  <a:extLst>
                    <a:ext uri="{9D8B030D-6E8A-4147-A177-3AD203B41FA5}">
                      <a16:colId xmlns:a16="http://schemas.microsoft.com/office/drawing/2014/main" val="3158427435"/>
                    </a:ext>
                  </a:extLst>
                </a:gridCol>
                <a:gridCol w="1011780">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chemeClr val="accent3"/>
                          </a:solidFill>
                        </a:rPr>
                        <a:t>mFOLIFIRNOX</a:t>
                      </a:r>
                      <a:r>
                        <a:rPr lang="zh-CN" sz="1000" baseline="0">
                          <a:solidFill>
                            <a:schemeClr val="accent3"/>
                          </a:solidFill>
                        </a:rPr>
                        <a:t> </a:t>
                      </a:r>
                      <a:r>
                        <a:rPr lang="zh-CN" sz="1000">
                          <a:solidFill>
                            <a:schemeClr val="accent3"/>
                          </a:solidFill>
                        </a:rPr>
                        <a:t>(n=231)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sz="1000">
                          <a:solidFill>
                            <a:schemeClr val="accent2"/>
                          </a:solidFill>
                        </a:rPr>
                        <a:t>CRT</a:t>
                      </a:r>
                    </a:p>
                    <a:p>
                      <a:pPr algn="ctr"/>
                      <a:r>
                        <a:rPr lang="zh-CN" sz="1000">
                          <a:solidFill>
                            <a:schemeClr val="accent2"/>
                          </a:solidFill>
                        </a:rPr>
                        <a:t>(n=230)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zh-CN" sz="1000">
                          <a:solidFill>
                            <a:srgbClr val="4D4D4D"/>
                          </a:solidFill>
                        </a:rPr>
                        <a:t>3 </a:t>
                      </a:r>
                      <a:r>
                        <a:rPr lang="zh-CN" sz="1000" baseline="0">
                          <a:solidFill>
                            <a:srgbClr val="4D4D4D"/>
                          </a:solidFill>
                        </a:rPr>
                        <a:t>年 M</a:t>
                      </a:r>
                      <a:r>
                        <a:rPr lang="zh-CN" sz="1000">
                          <a:solidFill>
                            <a:srgbClr val="4D4D4D"/>
                          </a:solidFill>
                        </a:rPr>
                        <a:t>FS，</a:t>
                      </a:r>
                      <a:r>
                        <a:rPr lang="zh-CN" sz="1000" baseline="0">
                          <a:solidFill>
                            <a:srgbClr val="4D4D4D"/>
                          </a:solidFill>
                        </a:rPr>
                        <a:t>% </a:t>
                      </a:r>
                      <a:r>
                        <a:rPr lang="zh-CN" sz="1000">
                          <a:solidFill>
                            <a:srgbClr val="4D4D4D"/>
                          </a:solidFill>
                        </a:rPr>
                        <a:t>(95% 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78.8 (72.7, 83.7)</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zh-CN" sz="1000">
                          <a:solidFill>
                            <a:schemeClr val="tx1"/>
                          </a:solidFill>
                        </a:rPr>
                        <a:t>71.7</a:t>
                      </a:r>
                      <a:r>
                        <a:rPr lang="zh-CN" sz="1000" baseline="0">
                          <a:solidFill>
                            <a:schemeClr val="tx1"/>
                          </a:solidFill>
                        </a:rPr>
                        <a:t> (65.3, 77.2)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zh-CN" sz="1000">
                          <a:solidFill>
                            <a:srgbClr val="4D4D4D"/>
                          </a:solidFill>
                        </a:rPr>
                        <a:t>HR (95% 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zh-CN" sz="1000">
                          <a:solidFill>
                            <a:srgbClr val="4D4D4D"/>
                          </a:solidFill>
                        </a:rPr>
                        <a:t>0.64</a:t>
                      </a:r>
                      <a:r>
                        <a:rPr lang="zh-CN" sz="1000" baseline="0">
                          <a:solidFill>
                            <a:srgbClr val="4D4D4D"/>
                          </a:solidFill>
                        </a:rPr>
                        <a:t> (0.44, 0.93)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zh-CN" sz="1000" b="0" i="0">
                          <a:solidFill>
                            <a:srgbClr val="4D4D4D"/>
                          </a:solidFill>
                        </a:rPr>
                        <a:t>p 值</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zh-CN" sz="1000" dirty="0">
                          <a:solidFill>
                            <a:srgbClr val="4D4D4D"/>
                          </a:solidFill>
                        </a:rPr>
                        <a:t>0.017</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sp>
        <p:nvSpPr>
          <p:cNvPr id="140" name="Text Placeholder 4"/>
          <p:cNvSpPr>
            <a:spLocks noGrp="1"/>
          </p:cNvSpPr>
          <p:nvPr>
            <p:ph type="body" sz="quarter" idx="11"/>
          </p:nvPr>
        </p:nvSpPr>
        <p:spPr/>
        <p:txBody>
          <a:bodyPr/>
          <a:lstStyle/>
          <a:p>
            <a:r>
              <a:rPr lang="zh-CN"/>
              <a:t>Conroy T, et al.J Clin Oncol 2020;38(suppl);abstr 4007</a:t>
            </a:r>
          </a:p>
        </p:txBody>
      </p:sp>
    </p:spTree>
    <p:extLst>
      <p:ext uri="{BB962C8B-B14F-4D97-AF65-F5344CB8AC3E}">
        <p14:creationId xmlns:p14="http://schemas.microsoft.com/office/powerpoint/2010/main" val="302637532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4007：使用 mFOLFIRINOX 的总新辅助疗法对比术前放化疗用于局部晚期直肠癌患者：PRODIGE 23 III 期试验（UNICANCER GI 试验）的最终结果 </a:t>
            </a:r>
            <a:r>
              <a:rPr lang="en-GB" altLang="zh-CN" dirty="0" smtClean="0"/>
              <a:t/>
            </a:r>
            <a:br>
              <a:rPr lang="en-GB" altLang="zh-CN" dirty="0" smtClean="0"/>
            </a:br>
            <a:r>
              <a:rPr lang="zh-CN" dirty="0" smtClean="0"/>
              <a:t>– </a:t>
            </a:r>
            <a:r>
              <a:rPr lang="zh-CN" dirty="0"/>
              <a:t>Conroy T 等人</a:t>
            </a:r>
          </a:p>
        </p:txBody>
      </p:sp>
      <p:sp>
        <p:nvSpPr>
          <p:cNvPr id="3" name="Content Placeholder 2"/>
          <p:cNvSpPr>
            <a:spLocks noGrp="1"/>
          </p:cNvSpPr>
          <p:nvPr>
            <p:ph idx="1"/>
          </p:nvPr>
        </p:nvSpPr>
        <p:spPr>
          <a:xfrm>
            <a:off x="398124" y="1303560"/>
            <a:ext cx="8413751" cy="4746172"/>
          </a:xfrm>
        </p:spPr>
        <p:txBody>
          <a:bodyPr/>
          <a:lstStyle/>
          <a:p>
            <a:pPr marL="0" indent="0">
              <a:buNone/>
            </a:pPr>
            <a:r>
              <a:rPr lang="zh-CN" b="1"/>
              <a:t>关键结果（续）</a:t>
            </a:r>
          </a:p>
        </p:txBody>
      </p:sp>
      <p:sp>
        <p:nvSpPr>
          <p:cNvPr id="9" name="Text Placeholder 8"/>
          <p:cNvSpPr>
            <a:spLocks noGrp="1"/>
          </p:cNvSpPr>
          <p:nvPr>
            <p:ph type="body" sz="quarter" idx="10"/>
          </p:nvPr>
        </p:nvSpPr>
        <p:spPr/>
        <p:txBody>
          <a:bodyPr/>
          <a:lstStyle/>
          <a:p>
            <a:r>
              <a:rPr lang="zh-CN"/>
              <a:t>*一级改良的 Dworak 肿瘤衰退</a:t>
            </a:r>
          </a:p>
        </p:txBody>
      </p:sp>
      <p:sp>
        <p:nvSpPr>
          <p:cNvPr id="5" name="Text Placeholder 4"/>
          <p:cNvSpPr>
            <a:spLocks noGrp="1"/>
          </p:cNvSpPr>
          <p:nvPr>
            <p:ph type="body" sz="quarter" idx="11"/>
          </p:nvPr>
        </p:nvSpPr>
        <p:spPr/>
        <p:txBody>
          <a:bodyPr/>
          <a:lstStyle/>
          <a:p>
            <a:r>
              <a:rPr lang="zh-CN"/>
              <a:t>Conroy T, et al.J Clin Oncol 2020;38(suppl);abstr 4007</a:t>
            </a:r>
          </a:p>
        </p:txBody>
      </p:sp>
      <p:graphicFrame>
        <p:nvGraphicFramePr>
          <p:cNvPr id="4" name="Chart 3"/>
          <p:cNvGraphicFramePr/>
          <p:nvPr>
            <p:extLst>
              <p:ext uri="{D42A27DB-BD31-4B8C-83A1-F6EECF244321}">
                <p14:modId xmlns:p14="http://schemas.microsoft.com/office/powerpoint/2010/main" val="2235754970"/>
              </p:ext>
            </p:extLst>
          </p:nvPr>
        </p:nvGraphicFramePr>
        <p:xfrm>
          <a:off x="1234288" y="1798964"/>
          <a:ext cx="7204846" cy="401697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3287834" y="1607136"/>
            <a:ext cx="25683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病理学参数</a:t>
            </a:r>
          </a:p>
        </p:txBody>
      </p:sp>
      <p:sp>
        <p:nvSpPr>
          <p:cNvPr id="12" name="TextBox 11"/>
          <p:cNvSpPr txBox="1"/>
          <p:nvPr/>
        </p:nvSpPr>
        <p:spPr>
          <a:xfrm>
            <a:off x="5743725" y="3676646"/>
            <a:ext cx="1074675"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charset="0"/>
                <a:ea typeface="SimSun"/>
                <a:cs typeface="Arial" charset="0"/>
              </a:rPr>
              <a:t>p&lt;0.001</a:t>
            </a:r>
          </a:p>
        </p:txBody>
      </p:sp>
      <p:sp>
        <p:nvSpPr>
          <p:cNvPr id="13" name="TextBox 12"/>
          <p:cNvSpPr txBox="1"/>
          <p:nvPr/>
        </p:nvSpPr>
        <p:spPr>
          <a:xfrm>
            <a:off x="3775409" y="3685699"/>
            <a:ext cx="829591"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charset="0"/>
                <a:ea typeface="SimSun"/>
                <a:cs typeface="Arial" charset="0"/>
              </a:rPr>
              <a:t>p&lt;0.001</a:t>
            </a:r>
          </a:p>
        </p:txBody>
      </p:sp>
      <p:sp>
        <p:nvSpPr>
          <p:cNvPr id="14" name="TextBox 13"/>
          <p:cNvSpPr txBox="1"/>
          <p:nvPr/>
        </p:nvSpPr>
        <p:spPr>
          <a:xfrm>
            <a:off x="4770790" y="2072674"/>
            <a:ext cx="931610"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charset="0"/>
                <a:ea typeface="SimSun"/>
                <a:cs typeface="Arial" charset="0"/>
              </a:rPr>
              <a:t>p&lt;0.001</a:t>
            </a:r>
          </a:p>
        </p:txBody>
      </p:sp>
      <p:sp>
        <p:nvSpPr>
          <p:cNvPr id="17" name="TextBox 16"/>
          <p:cNvSpPr txBox="1"/>
          <p:nvPr/>
        </p:nvSpPr>
        <p:spPr>
          <a:xfrm>
            <a:off x="2657088" y="3074247"/>
            <a:ext cx="93571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charset="0"/>
                <a:ea typeface="SimSun"/>
                <a:cs typeface="Arial" charset="0"/>
              </a:rPr>
              <a:t>p=0.003</a:t>
            </a:r>
          </a:p>
        </p:txBody>
      </p:sp>
      <p:sp>
        <p:nvSpPr>
          <p:cNvPr id="15" name="TextBox 14">
            <a:extLst>
              <a:ext uri="{FF2B5EF4-FFF2-40B4-BE49-F238E27FC236}">
                <a16:creationId xmlns:a16="http://schemas.microsoft.com/office/drawing/2014/main" id="{6BF43895-4082-4651-B556-80319CCF878F}"/>
              </a:ext>
            </a:extLst>
          </p:cNvPr>
          <p:cNvSpPr txBox="1"/>
          <p:nvPr/>
        </p:nvSpPr>
        <p:spPr>
          <a:xfrm>
            <a:off x="6497990" y="2541411"/>
            <a:ext cx="1985594" cy="215444"/>
          </a:xfrm>
          <a:prstGeom prst="rect">
            <a:avLst/>
          </a:prstGeom>
          <a:solidFill>
            <a:schemeClr val="tx2"/>
          </a:solidFill>
        </p:spPr>
        <p:txBody>
          <a:bodyPr wrap="square" lIns="0" tIns="0" rIns="0" bIns="0"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charset="0"/>
                <a:ea typeface="SimSun"/>
                <a:cs typeface="Arial" charset="0"/>
              </a:rPr>
              <a:t>mFOLFIRINOX (n=213</a:t>
            </a:r>
          </a:p>
        </p:txBody>
      </p:sp>
      <p:sp>
        <p:nvSpPr>
          <p:cNvPr id="16" name="TextBox 15">
            <a:extLst>
              <a:ext uri="{FF2B5EF4-FFF2-40B4-BE49-F238E27FC236}">
                <a16:creationId xmlns:a16="http://schemas.microsoft.com/office/drawing/2014/main" id="{4495E9AC-8243-4462-8C4B-BFA0D72929DB}"/>
              </a:ext>
            </a:extLst>
          </p:cNvPr>
          <p:cNvSpPr txBox="1"/>
          <p:nvPr/>
        </p:nvSpPr>
        <p:spPr>
          <a:xfrm>
            <a:off x="6491640" y="2800598"/>
            <a:ext cx="1985594" cy="215444"/>
          </a:xfrm>
          <a:prstGeom prst="rect">
            <a:avLst/>
          </a:prstGeom>
          <a:solidFill>
            <a:schemeClr val="tx2"/>
          </a:solidFill>
        </p:spPr>
        <p:txBody>
          <a:bodyPr wrap="square" lIns="0" tIns="0" rIns="0" bIns="0"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zh-CN" sz="1400" b="0" i="0" u="none" strike="noStrike" cap="none" normalizeH="0" baseline="0">
                <a:ln>
                  <a:noFill/>
                </a:ln>
                <a:solidFill>
                  <a:srgbClr val="4D4D4D"/>
                </a:solidFill>
                <a:uLnTx/>
                <a:uFillTx/>
                <a:latin typeface="Arial" charset="0"/>
                <a:ea typeface="SimSun"/>
                <a:cs typeface="Arial" charset="0"/>
              </a:rPr>
              <a:t>CRT (n=218)</a:t>
            </a:r>
          </a:p>
        </p:txBody>
      </p:sp>
      <p:sp>
        <p:nvSpPr>
          <p:cNvPr id="18" name="TextBox 17">
            <a:extLst>
              <a:ext uri="{FF2B5EF4-FFF2-40B4-BE49-F238E27FC236}">
                <a16:creationId xmlns:a16="http://schemas.microsoft.com/office/drawing/2014/main" id="{869B3840-B39E-4844-8E9F-58D9ABB8CBE1}"/>
              </a:ext>
            </a:extLst>
          </p:cNvPr>
          <p:cNvSpPr txBox="1"/>
          <p:nvPr/>
        </p:nvSpPr>
        <p:spPr>
          <a:xfrm>
            <a:off x="2706814" y="5353513"/>
            <a:ext cx="836260" cy="379270"/>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CR 肿瘤衰退*</a:t>
            </a:r>
          </a:p>
        </p:txBody>
      </p:sp>
      <p:sp>
        <p:nvSpPr>
          <p:cNvPr id="19" name="TextBox 18">
            <a:extLst>
              <a:ext uri="{FF2B5EF4-FFF2-40B4-BE49-F238E27FC236}">
                <a16:creationId xmlns:a16="http://schemas.microsoft.com/office/drawing/2014/main" id="{E7D9EFDD-019B-42AD-97B8-9C36B11A43ED}"/>
              </a:ext>
            </a:extLst>
          </p:cNvPr>
          <p:cNvSpPr txBox="1"/>
          <p:nvPr/>
        </p:nvSpPr>
        <p:spPr>
          <a:xfrm>
            <a:off x="3679852" y="5378511"/>
            <a:ext cx="836260" cy="184666"/>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ypT0</a:t>
            </a:r>
          </a:p>
        </p:txBody>
      </p:sp>
      <p:sp>
        <p:nvSpPr>
          <p:cNvPr id="20" name="TextBox 19">
            <a:extLst>
              <a:ext uri="{FF2B5EF4-FFF2-40B4-BE49-F238E27FC236}">
                <a16:creationId xmlns:a16="http://schemas.microsoft.com/office/drawing/2014/main" id="{DB59E923-1B4C-4717-95A6-D80EEDC9DF8E}"/>
              </a:ext>
            </a:extLst>
          </p:cNvPr>
          <p:cNvSpPr txBox="1"/>
          <p:nvPr/>
        </p:nvSpPr>
        <p:spPr>
          <a:xfrm>
            <a:off x="4736714" y="5378511"/>
            <a:ext cx="836260" cy="184666"/>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ypN0</a:t>
            </a:r>
          </a:p>
        </p:txBody>
      </p:sp>
      <p:sp>
        <p:nvSpPr>
          <p:cNvPr id="21" name="TextBox 20">
            <a:extLst>
              <a:ext uri="{FF2B5EF4-FFF2-40B4-BE49-F238E27FC236}">
                <a16:creationId xmlns:a16="http://schemas.microsoft.com/office/drawing/2014/main" id="{789ACAB3-EC8A-45A1-8D40-6A1C3FC11D5F}"/>
              </a:ext>
            </a:extLst>
          </p:cNvPr>
          <p:cNvSpPr txBox="1"/>
          <p:nvPr/>
        </p:nvSpPr>
        <p:spPr>
          <a:xfrm>
            <a:off x="5870927" y="5378511"/>
            <a:ext cx="836260" cy="184666"/>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4D4D4D"/>
                </a:solidFill>
                <a:uLnTx/>
                <a:uFillTx/>
                <a:latin typeface="Arial" charset="0"/>
                <a:ea typeface="SimSun"/>
                <a:cs typeface="Arial" charset="0"/>
              </a:rPr>
              <a:t>ypT0N0</a:t>
            </a:r>
          </a:p>
        </p:txBody>
      </p:sp>
    </p:spTree>
    <p:extLst>
      <p:ext uri="{BB962C8B-B14F-4D97-AF65-F5344CB8AC3E}">
        <p14:creationId xmlns:p14="http://schemas.microsoft.com/office/powerpoint/2010/main" val="295104569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4007：使用 mFOLFIRINOX 的总新辅助疗法对比术前放化疗用于局部晚期直肠癌患者：PRODIGE 23 III 期试验（UNICANCER GI 试验）的最终结果 </a:t>
            </a:r>
            <a:r>
              <a:rPr lang="en-GB" altLang="zh-CN" dirty="0" smtClean="0"/>
              <a:t/>
            </a:r>
            <a:br>
              <a:rPr lang="en-GB" altLang="zh-CN" dirty="0" smtClean="0"/>
            </a:br>
            <a:r>
              <a:rPr lang="zh-CN" dirty="0" smtClean="0"/>
              <a:t>– </a:t>
            </a:r>
            <a:r>
              <a:rPr lang="zh-CN" dirty="0"/>
              <a:t>Conroy T 等人</a:t>
            </a:r>
          </a:p>
        </p:txBody>
      </p:sp>
      <p:sp>
        <p:nvSpPr>
          <p:cNvPr id="3" name="Content Placeholder 2"/>
          <p:cNvSpPr>
            <a:spLocks noGrp="1"/>
          </p:cNvSpPr>
          <p:nvPr>
            <p:ph idx="1"/>
          </p:nvPr>
        </p:nvSpPr>
        <p:spPr>
          <a:xfrm>
            <a:off x="365124" y="1254035"/>
            <a:ext cx="8413751" cy="1470677"/>
          </a:xfrm>
        </p:spPr>
        <p:txBody>
          <a:bodyPr/>
          <a:lstStyle/>
          <a:p>
            <a:pPr marL="0" indent="0">
              <a:buNone/>
            </a:pPr>
            <a:r>
              <a:rPr lang="zh-CN" b="1"/>
              <a:t>关键结果（续）</a:t>
            </a:r>
          </a:p>
          <a:p>
            <a:pPr>
              <a:spcBef>
                <a:spcPts val="28200"/>
              </a:spcBef>
              <a:spcAft>
                <a:spcPts val="600"/>
              </a:spcAft>
            </a:pPr>
            <a:r>
              <a:rPr lang="zh-CN"/>
              <a:t>mFOLFIRINOX 和 CRT 组的整体健康状况随着时间的推移有所改善 (p&lt;0.001)</a:t>
            </a:r>
          </a:p>
          <a:p>
            <a:pPr lvl="1"/>
            <a:r>
              <a:rPr lang="zh-CN"/>
              <a:t>趋势有利于 mFOLFIRINO，p=0.076 </a:t>
            </a:r>
          </a:p>
        </p:txBody>
      </p:sp>
      <p:sp>
        <p:nvSpPr>
          <p:cNvPr id="5" name="Text Placeholder 4"/>
          <p:cNvSpPr>
            <a:spLocks noGrp="1"/>
          </p:cNvSpPr>
          <p:nvPr>
            <p:ph type="body" sz="quarter" idx="11"/>
          </p:nvPr>
        </p:nvSpPr>
        <p:spPr/>
        <p:txBody>
          <a:bodyPr/>
          <a:lstStyle/>
          <a:p>
            <a:r>
              <a:rPr lang="zh-CN"/>
              <a:t>Conroy T, et al.J Clin Oncol 2020;38(suppl);abstr 4007</a:t>
            </a:r>
          </a:p>
        </p:txBody>
      </p:sp>
      <p:sp>
        <p:nvSpPr>
          <p:cNvPr id="7" name="TextBox 6"/>
          <p:cNvSpPr txBox="1"/>
          <p:nvPr/>
        </p:nvSpPr>
        <p:spPr>
          <a:xfrm>
            <a:off x="3236500" y="1470656"/>
            <a:ext cx="26164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600" b="1" i="0" u="none" strike="noStrike" cap="none" normalizeH="0" baseline="0">
                <a:ln>
                  <a:noFill/>
                </a:ln>
                <a:solidFill>
                  <a:srgbClr val="4D4D4D"/>
                </a:solidFill>
                <a:uLnTx/>
                <a:uFillTx/>
                <a:latin typeface="Arial" charset="0"/>
                <a:ea typeface="SimSun"/>
                <a:cs typeface="Arial" charset="0"/>
              </a:rPr>
              <a:t>整体健康状况/QoL</a:t>
            </a:r>
          </a:p>
        </p:txBody>
      </p:sp>
      <p:grpSp>
        <p:nvGrpSpPr>
          <p:cNvPr id="95" name="Group 94">
            <a:extLst>
              <a:ext uri="{FF2B5EF4-FFF2-40B4-BE49-F238E27FC236}">
                <a16:creationId xmlns:a16="http://schemas.microsoft.com/office/drawing/2014/main" id="{2CA1344B-7DAC-454E-B919-E92A9E1802C1}"/>
              </a:ext>
            </a:extLst>
          </p:cNvPr>
          <p:cNvGrpSpPr/>
          <p:nvPr/>
        </p:nvGrpSpPr>
        <p:grpSpPr>
          <a:xfrm>
            <a:off x="1942825" y="1927114"/>
            <a:ext cx="5186350" cy="2991900"/>
            <a:chOff x="356859" y="1850914"/>
            <a:chExt cx="5186350" cy="2991900"/>
          </a:xfrm>
        </p:grpSpPr>
        <p:sp>
          <p:nvSpPr>
            <p:cNvPr id="2050" name="Freeform: Shape 2049">
              <a:extLst>
                <a:ext uri="{FF2B5EF4-FFF2-40B4-BE49-F238E27FC236}">
                  <a16:creationId xmlns:a16="http://schemas.microsoft.com/office/drawing/2014/main" id="{3E1CB887-1C50-4F61-95BD-9EC0A234FB07}"/>
                </a:ext>
              </a:extLst>
            </p:cNvPr>
            <p:cNvSpPr/>
            <p:nvPr/>
          </p:nvSpPr>
          <p:spPr>
            <a:xfrm>
              <a:off x="5537132" y="1998144"/>
              <a:ext cx="6077" cy="607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nvGrpSpPr>
            <p:cNvPr id="94" name="Group 93">
              <a:extLst>
                <a:ext uri="{FF2B5EF4-FFF2-40B4-BE49-F238E27FC236}">
                  <a16:creationId xmlns:a16="http://schemas.microsoft.com/office/drawing/2014/main" id="{C165D429-2735-4988-8442-B38D62EBC270}"/>
                </a:ext>
              </a:extLst>
            </p:cNvPr>
            <p:cNvGrpSpPr/>
            <p:nvPr/>
          </p:nvGrpSpPr>
          <p:grpSpPr>
            <a:xfrm>
              <a:off x="356859" y="1850914"/>
              <a:ext cx="4271291" cy="2991900"/>
              <a:chOff x="9398183" y="2131236"/>
              <a:chExt cx="4271291" cy="2991900"/>
            </a:xfrm>
          </p:grpSpPr>
          <p:sp>
            <p:nvSpPr>
              <p:cNvPr id="121" name="TextBox 120">
                <a:extLst>
                  <a:ext uri="{FF2B5EF4-FFF2-40B4-BE49-F238E27FC236}">
                    <a16:creationId xmlns:a16="http://schemas.microsoft.com/office/drawing/2014/main" id="{859CFD76-3FF4-4DC8-BEDE-DB8167A15434}"/>
                  </a:ext>
                </a:extLst>
              </p:cNvPr>
              <p:cNvSpPr txBox="1"/>
              <p:nvPr/>
            </p:nvSpPr>
            <p:spPr>
              <a:xfrm>
                <a:off x="9591416" y="2131236"/>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100</a:t>
                </a:r>
              </a:p>
            </p:txBody>
          </p:sp>
          <p:sp>
            <p:nvSpPr>
              <p:cNvPr id="122" name="TextBox 121">
                <a:extLst>
                  <a:ext uri="{FF2B5EF4-FFF2-40B4-BE49-F238E27FC236}">
                    <a16:creationId xmlns:a16="http://schemas.microsoft.com/office/drawing/2014/main" id="{6D9752DA-5833-4E0F-8A77-D3DB00BBC78C}"/>
                  </a:ext>
                </a:extLst>
              </p:cNvPr>
              <p:cNvSpPr txBox="1"/>
              <p:nvPr/>
            </p:nvSpPr>
            <p:spPr>
              <a:xfrm>
                <a:off x="11089233" y="4793064"/>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时间（月）</a:t>
                </a:r>
              </a:p>
            </p:txBody>
          </p:sp>
          <p:sp>
            <p:nvSpPr>
              <p:cNvPr id="123" name="TextBox 122">
                <a:extLst>
                  <a:ext uri="{FF2B5EF4-FFF2-40B4-BE49-F238E27FC236}">
                    <a16:creationId xmlns:a16="http://schemas.microsoft.com/office/drawing/2014/main" id="{14E11B39-FD35-42EF-A0D3-C908FDFE0F07}"/>
                  </a:ext>
                </a:extLst>
              </p:cNvPr>
              <p:cNvSpPr txBox="1"/>
              <p:nvPr/>
            </p:nvSpPr>
            <p:spPr>
              <a:xfrm>
                <a:off x="9676376" y="2593694"/>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80</a:t>
                </a:r>
              </a:p>
            </p:txBody>
          </p:sp>
          <p:sp>
            <p:nvSpPr>
              <p:cNvPr id="124" name="TextBox 123">
                <a:extLst>
                  <a:ext uri="{FF2B5EF4-FFF2-40B4-BE49-F238E27FC236}">
                    <a16:creationId xmlns:a16="http://schemas.microsoft.com/office/drawing/2014/main" id="{A9586CE8-AAD5-4049-A5B4-58D76BC0ECB2}"/>
                  </a:ext>
                </a:extLst>
              </p:cNvPr>
              <p:cNvSpPr txBox="1"/>
              <p:nvPr/>
            </p:nvSpPr>
            <p:spPr>
              <a:xfrm>
                <a:off x="9676376" y="3033560"/>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125" name="TextBox 124">
                <a:extLst>
                  <a:ext uri="{FF2B5EF4-FFF2-40B4-BE49-F238E27FC236}">
                    <a16:creationId xmlns:a16="http://schemas.microsoft.com/office/drawing/2014/main" id="{748B44F2-5D2E-4637-A31C-7A72BEF05812}"/>
                  </a:ext>
                </a:extLst>
              </p:cNvPr>
              <p:cNvSpPr txBox="1"/>
              <p:nvPr/>
            </p:nvSpPr>
            <p:spPr>
              <a:xfrm>
                <a:off x="9676376" y="348764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40</a:t>
                </a:r>
              </a:p>
            </p:txBody>
          </p:sp>
          <p:sp>
            <p:nvSpPr>
              <p:cNvPr id="126" name="TextBox 125">
                <a:extLst>
                  <a:ext uri="{FF2B5EF4-FFF2-40B4-BE49-F238E27FC236}">
                    <a16:creationId xmlns:a16="http://schemas.microsoft.com/office/drawing/2014/main" id="{084FAFF3-542A-4C84-AEA2-D49A9115975B}"/>
                  </a:ext>
                </a:extLst>
              </p:cNvPr>
              <p:cNvSpPr txBox="1"/>
              <p:nvPr/>
            </p:nvSpPr>
            <p:spPr>
              <a:xfrm>
                <a:off x="9676376" y="3932251"/>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20</a:t>
                </a:r>
              </a:p>
            </p:txBody>
          </p:sp>
          <p:sp>
            <p:nvSpPr>
              <p:cNvPr id="127" name="TextBox 126">
                <a:extLst>
                  <a:ext uri="{FF2B5EF4-FFF2-40B4-BE49-F238E27FC236}">
                    <a16:creationId xmlns:a16="http://schemas.microsoft.com/office/drawing/2014/main" id="{A8C16907-C0F1-4849-A60D-2E3632DE93AB}"/>
                  </a:ext>
                </a:extLst>
              </p:cNvPr>
              <p:cNvSpPr txBox="1"/>
              <p:nvPr/>
            </p:nvSpPr>
            <p:spPr>
              <a:xfrm>
                <a:off x="9761352" y="4381596"/>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128" name="Freeform 21">
                <a:extLst>
                  <a:ext uri="{FF2B5EF4-FFF2-40B4-BE49-F238E27FC236}">
                    <a16:creationId xmlns:a16="http://schemas.microsoft.com/office/drawing/2014/main" id="{85508524-6950-4106-BA55-65C57771EB13}"/>
                  </a:ext>
                </a:extLst>
              </p:cNvPr>
              <p:cNvSpPr>
                <a:spLocks/>
              </p:cNvSpPr>
              <p:nvPr/>
            </p:nvSpPr>
            <p:spPr bwMode="auto">
              <a:xfrm>
                <a:off x="9988943" y="2266892"/>
                <a:ext cx="3338120"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9" name="Line 6">
                <a:extLst>
                  <a:ext uri="{FF2B5EF4-FFF2-40B4-BE49-F238E27FC236}">
                    <a16:creationId xmlns:a16="http://schemas.microsoft.com/office/drawing/2014/main" id="{E26FC0A9-8164-41E4-999F-6DF7DBF93165}"/>
                  </a:ext>
                </a:extLst>
              </p:cNvPr>
              <p:cNvSpPr>
                <a:spLocks noChangeShapeType="1"/>
              </p:cNvSpPr>
              <p:nvPr/>
            </p:nvSpPr>
            <p:spPr bwMode="auto">
              <a:xfrm>
                <a:off x="9941222" y="226236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0" name="Line 7">
                <a:extLst>
                  <a:ext uri="{FF2B5EF4-FFF2-40B4-BE49-F238E27FC236}">
                    <a16:creationId xmlns:a16="http://schemas.microsoft.com/office/drawing/2014/main" id="{76665627-6635-42FC-9D4C-195ACBAC9E61}"/>
                  </a:ext>
                </a:extLst>
              </p:cNvPr>
              <p:cNvSpPr>
                <a:spLocks noChangeShapeType="1"/>
              </p:cNvSpPr>
              <p:nvPr/>
            </p:nvSpPr>
            <p:spPr bwMode="auto">
              <a:xfrm>
                <a:off x="9941222" y="2723118"/>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1" name="Line 8">
                <a:extLst>
                  <a:ext uri="{FF2B5EF4-FFF2-40B4-BE49-F238E27FC236}">
                    <a16:creationId xmlns:a16="http://schemas.microsoft.com/office/drawing/2014/main" id="{02CA5F88-E97B-43B8-85CD-B0C468C8DDB0}"/>
                  </a:ext>
                </a:extLst>
              </p:cNvPr>
              <p:cNvSpPr>
                <a:spLocks noChangeShapeType="1"/>
              </p:cNvSpPr>
              <p:nvPr/>
            </p:nvSpPr>
            <p:spPr bwMode="auto">
              <a:xfrm>
                <a:off x="9941222" y="31631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2" name="Line 9">
                <a:extLst>
                  <a:ext uri="{FF2B5EF4-FFF2-40B4-BE49-F238E27FC236}">
                    <a16:creationId xmlns:a16="http://schemas.microsoft.com/office/drawing/2014/main" id="{0E8B4C58-6840-4CC3-8F05-1476A279B606}"/>
                  </a:ext>
                </a:extLst>
              </p:cNvPr>
              <p:cNvSpPr>
                <a:spLocks noChangeShapeType="1"/>
              </p:cNvSpPr>
              <p:nvPr/>
            </p:nvSpPr>
            <p:spPr bwMode="auto">
              <a:xfrm>
                <a:off x="9941222" y="361747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3" name="Line 10">
                <a:extLst>
                  <a:ext uri="{FF2B5EF4-FFF2-40B4-BE49-F238E27FC236}">
                    <a16:creationId xmlns:a16="http://schemas.microsoft.com/office/drawing/2014/main" id="{146653B8-244C-451A-AB7A-14AB72A487FC}"/>
                  </a:ext>
                </a:extLst>
              </p:cNvPr>
              <p:cNvSpPr>
                <a:spLocks noChangeShapeType="1"/>
              </p:cNvSpPr>
              <p:nvPr/>
            </p:nvSpPr>
            <p:spPr bwMode="auto">
              <a:xfrm>
                <a:off x="9941222" y="4062282"/>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4" name="Line 11">
                <a:extLst>
                  <a:ext uri="{FF2B5EF4-FFF2-40B4-BE49-F238E27FC236}">
                    <a16:creationId xmlns:a16="http://schemas.microsoft.com/office/drawing/2014/main" id="{3019A4FC-A7EE-4AF0-94D6-A156FC6E719A}"/>
                  </a:ext>
                </a:extLst>
              </p:cNvPr>
              <p:cNvSpPr>
                <a:spLocks noChangeShapeType="1"/>
              </p:cNvSpPr>
              <p:nvPr/>
            </p:nvSpPr>
            <p:spPr bwMode="auto">
              <a:xfrm>
                <a:off x="9941222" y="4549931"/>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6" name="Line 21">
                <a:extLst>
                  <a:ext uri="{FF2B5EF4-FFF2-40B4-BE49-F238E27FC236}">
                    <a16:creationId xmlns:a16="http://schemas.microsoft.com/office/drawing/2014/main" id="{E1757442-ACD3-4D04-8148-629BE3B44C0B}"/>
                  </a:ext>
                </a:extLst>
              </p:cNvPr>
              <p:cNvSpPr>
                <a:spLocks noChangeShapeType="1"/>
              </p:cNvSpPr>
              <p:nvPr/>
            </p:nvSpPr>
            <p:spPr bwMode="auto">
              <a:xfrm>
                <a:off x="10677497"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38" name="Line 19">
                <a:extLst>
                  <a:ext uri="{FF2B5EF4-FFF2-40B4-BE49-F238E27FC236}">
                    <a16:creationId xmlns:a16="http://schemas.microsoft.com/office/drawing/2014/main" id="{C712BB61-B8C3-449F-B13F-D0A5A8D11BA6}"/>
                  </a:ext>
                </a:extLst>
              </p:cNvPr>
              <p:cNvSpPr>
                <a:spLocks noChangeShapeType="1"/>
              </p:cNvSpPr>
              <p:nvPr/>
            </p:nvSpPr>
            <p:spPr bwMode="auto">
              <a:xfrm>
                <a:off x="9988724"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9" name="Line 19">
                <a:extLst>
                  <a:ext uri="{FF2B5EF4-FFF2-40B4-BE49-F238E27FC236}">
                    <a16:creationId xmlns:a16="http://schemas.microsoft.com/office/drawing/2014/main" id="{BD3B62B5-8840-46EC-B1D8-2E5A99DF9EC5}"/>
                  </a:ext>
                </a:extLst>
              </p:cNvPr>
              <p:cNvSpPr>
                <a:spLocks noChangeShapeType="1"/>
              </p:cNvSpPr>
              <p:nvPr/>
            </p:nvSpPr>
            <p:spPr bwMode="auto">
              <a:xfrm>
                <a:off x="11328568"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0" name="Line 21">
                <a:extLst>
                  <a:ext uri="{FF2B5EF4-FFF2-40B4-BE49-F238E27FC236}">
                    <a16:creationId xmlns:a16="http://schemas.microsoft.com/office/drawing/2014/main" id="{662C1492-1D6C-460E-B1C9-4289B6273FD1}"/>
                  </a:ext>
                </a:extLst>
              </p:cNvPr>
              <p:cNvSpPr>
                <a:spLocks noChangeShapeType="1"/>
              </p:cNvSpPr>
              <p:nvPr/>
            </p:nvSpPr>
            <p:spPr bwMode="auto">
              <a:xfrm>
                <a:off x="1192398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3451CFDE-F56E-40C6-8797-72C90E7BDC7B}"/>
                  </a:ext>
                </a:extLst>
              </p:cNvPr>
              <p:cNvSpPr txBox="1"/>
              <p:nvPr/>
            </p:nvSpPr>
            <p:spPr>
              <a:xfrm>
                <a:off x="9895613" y="4572791"/>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0</a:t>
                </a:r>
              </a:p>
            </p:txBody>
          </p:sp>
          <p:sp>
            <p:nvSpPr>
              <p:cNvPr id="143" name="TextBox 142">
                <a:extLst>
                  <a:ext uri="{FF2B5EF4-FFF2-40B4-BE49-F238E27FC236}">
                    <a16:creationId xmlns:a16="http://schemas.microsoft.com/office/drawing/2014/main" id="{3339ECAB-23F7-4CA7-A2A2-260042D1C644}"/>
                  </a:ext>
                </a:extLst>
              </p:cNvPr>
              <p:cNvSpPr txBox="1"/>
              <p:nvPr/>
            </p:nvSpPr>
            <p:spPr>
              <a:xfrm>
                <a:off x="10475715"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12</a:t>
                </a:r>
              </a:p>
            </p:txBody>
          </p:sp>
          <p:sp>
            <p:nvSpPr>
              <p:cNvPr id="145" name="TextBox 144">
                <a:extLst>
                  <a:ext uri="{FF2B5EF4-FFF2-40B4-BE49-F238E27FC236}">
                    <a16:creationId xmlns:a16="http://schemas.microsoft.com/office/drawing/2014/main" id="{85482F79-E1FD-4130-B776-EB2AB5557401}"/>
                  </a:ext>
                </a:extLst>
              </p:cNvPr>
              <p:cNvSpPr txBox="1"/>
              <p:nvPr/>
            </p:nvSpPr>
            <p:spPr>
              <a:xfrm>
                <a:off x="12356693"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48</a:t>
                </a:r>
              </a:p>
            </p:txBody>
          </p:sp>
          <p:sp>
            <p:nvSpPr>
              <p:cNvPr id="146" name="TextBox 145">
                <a:extLst>
                  <a:ext uri="{FF2B5EF4-FFF2-40B4-BE49-F238E27FC236}">
                    <a16:creationId xmlns:a16="http://schemas.microsoft.com/office/drawing/2014/main" id="{B24F864D-0011-49BC-8727-DBA29CE576BC}"/>
                  </a:ext>
                </a:extLst>
              </p:cNvPr>
              <p:cNvSpPr txBox="1"/>
              <p:nvPr/>
            </p:nvSpPr>
            <p:spPr>
              <a:xfrm rot="16200000">
                <a:off x="9028498" y="3256550"/>
                <a:ext cx="996739"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HRQoL 评分</a:t>
                </a:r>
              </a:p>
            </p:txBody>
          </p:sp>
          <p:sp>
            <p:nvSpPr>
              <p:cNvPr id="147" name="TextBox 146">
                <a:extLst>
                  <a:ext uri="{FF2B5EF4-FFF2-40B4-BE49-F238E27FC236}">
                    <a16:creationId xmlns:a16="http://schemas.microsoft.com/office/drawing/2014/main" id="{0C8FE74B-190C-4081-96FB-E47780F15A01}"/>
                  </a:ext>
                </a:extLst>
              </p:cNvPr>
              <p:cNvSpPr txBox="1"/>
              <p:nvPr/>
            </p:nvSpPr>
            <p:spPr>
              <a:xfrm>
                <a:off x="11116139"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24</a:t>
                </a:r>
              </a:p>
            </p:txBody>
          </p:sp>
          <p:sp>
            <p:nvSpPr>
              <p:cNvPr id="148" name="TextBox 147">
                <a:extLst>
                  <a:ext uri="{FF2B5EF4-FFF2-40B4-BE49-F238E27FC236}">
                    <a16:creationId xmlns:a16="http://schemas.microsoft.com/office/drawing/2014/main" id="{A757DDC5-F5A1-49D2-9830-81B8BEED70D8}"/>
                  </a:ext>
                </a:extLst>
              </p:cNvPr>
              <p:cNvSpPr txBox="1"/>
              <p:nvPr/>
            </p:nvSpPr>
            <p:spPr>
              <a:xfrm>
                <a:off x="11726342"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36</a:t>
                </a:r>
              </a:p>
            </p:txBody>
          </p:sp>
          <p:sp>
            <p:nvSpPr>
              <p:cNvPr id="149" name="TextBox 148">
                <a:extLst>
                  <a:ext uri="{FF2B5EF4-FFF2-40B4-BE49-F238E27FC236}">
                    <a16:creationId xmlns:a16="http://schemas.microsoft.com/office/drawing/2014/main" id="{5FC1C4B4-FDCC-4AE5-A709-E7C56882D9CA}"/>
                  </a:ext>
                </a:extLst>
              </p:cNvPr>
              <p:cNvSpPr txBox="1"/>
              <p:nvPr/>
            </p:nvSpPr>
            <p:spPr>
              <a:xfrm>
                <a:off x="12966899"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sz="1200" b="0" i="0" u="none" strike="noStrike" cap="none" normalizeH="0" baseline="0">
                    <a:ln>
                      <a:noFill/>
                    </a:ln>
                    <a:solidFill>
                      <a:srgbClr val="363636"/>
                    </a:solidFill>
                    <a:uLnTx/>
                    <a:uFillTx/>
                    <a:latin typeface="Arial" panose="020B0604020202020204" pitchFamily="34" charset="0"/>
                    <a:ea typeface="SimSun"/>
                    <a:cs typeface="Arial" panose="020B0604020202020204" pitchFamily="34" charset="0"/>
                  </a:rPr>
                  <a:t>60</a:t>
                </a:r>
              </a:p>
            </p:txBody>
          </p:sp>
          <p:sp>
            <p:nvSpPr>
              <p:cNvPr id="168" name="TextBox 167">
                <a:extLst>
                  <a:ext uri="{FF2B5EF4-FFF2-40B4-BE49-F238E27FC236}">
                    <a16:creationId xmlns:a16="http://schemas.microsoft.com/office/drawing/2014/main" id="{CB3C2280-17FF-4CDF-B895-14C2C62F2A77}"/>
                  </a:ext>
                </a:extLst>
              </p:cNvPr>
              <p:cNvSpPr txBox="1"/>
              <p:nvPr/>
            </p:nvSpPr>
            <p:spPr>
              <a:xfrm>
                <a:off x="10354691" y="3905730"/>
                <a:ext cx="1148071" cy="43088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charset="0"/>
                    <a:ea typeface="SimSun"/>
                    <a:cs typeface="Arial" charset="0"/>
                  </a:rPr>
                  <a:t>mFOLFIRINOX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sz="1100" b="0" i="0" u="none" strike="noStrike" cap="none" normalizeH="0" baseline="0">
                    <a:ln>
                      <a:noFill/>
                    </a:ln>
                    <a:solidFill>
                      <a:srgbClr val="4D4D4D"/>
                    </a:solidFill>
                    <a:uLnTx/>
                    <a:uFillTx/>
                    <a:latin typeface="Arial" charset="0"/>
                    <a:ea typeface="SimSun"/>
                    <a:cs typeface="Arial" charset="0"/>
                  </a:rPr>
                  <a:t>CRT</a:t>
                </a:r>
              </a:p>
            </p:txBody>
          </p:sp>
          <p:cxnSp>
            <p:nvCxnSpPr>
              <p:cNvPr id="169" name="Straight Connector 168">
                <a:extLst>
                  <a:ext uri="{FF2B5EF4-FFF2-40B4-BE49-F238E27FC236}">
                    <a16:creationId xmlns:a16="http://schemas.microsoft.com/office/drawing/2014/main" id="{6795689D-DFE4-4BC9-8928-DF23E329C97A}"/>
                  </a:ext>
                </a:extLst>
              </p:cNvPr>
              <p:cNvCxnSpPr/>
              <p:nvPr/>
            </p:nvCxnSpPr>
            <p:spPr>
              <a:xfrm>
                <a:off x="10081499" y="4050638"/>
                <a:ext cx="273192"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66C22AAC-9D82-4168-AD2E-966432DF28F1}"/>
                  </a:ext>
                </a:extLst>
              </p:cNvPr>
              <p:cNvCxnSpPr/>
              <p:nvPr/>
            </p:nvCxnSpPr>
            <p:spPr>
              <a:xfrm>
                <a:off x="10081499" y="4220883"/>
                <a:ext cx="273192"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1" name="Line 21">
                <a:extLst>
                  <a:ext uri="{FF2B5EF4-FFF2-40B4-BE49-F238E27FC236}">
                    <a16:creationId xmlns:a16="http://schemas.microsoft.com/office/drawing/2014/main" id="{3D16BF1A-8187-4751-95BE-240D267DCAE2}"/>
                  </a:ext>
                </a:extLst>
              </p:cNvPr>
              <p:cNvSpPr>
                <a:spLocks noChangeShapeType="1"/>
              </p:cNvSpPr>
              <p:nvPr/>
            </p:nvSpPr>
            <p:spPr bwMode="auto">
              <a:xfrm>
                <a:off x="1318126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72" name="Line 21">
                <a:extLst>
                  <a:ext uri="{FF2B5EF4-FFF2-40B4-BE49-F238E27FC236}">
                    <a16:creationId xmlns:a16="http://schemas.microsoft.com/office/drawing/2014/main" id="{317F1237-3FBE-4849-9FC7-E8FA7A2B854D}"/>
                  </a:ext>
                </a:extLst>
              </p:cNvPr>
              <p:cNvSpPr>
                <a:spLocks noChangeShapeType="1"/>
              </p:cNvSpPr>
              <p:nvPr/>
            </p:nvSpPr>
            <p:spPr bwMode="auto">
              <a:xfrm>
                <a:off x="12554016"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cxnSp>
            <p:nvCxnSpPr>
              <p:cNvPr id="91" name="Straight Connector 90">
                <a:extLst>
                  <a:ext uri="{FF2B5EF4-FFF2-40B4-BE49-F238E27FC236}">
                    <a16:creationId xmlns:a16="http://schemas.microsoft.com/office/drawing/2014/main" id="{6E6F975B-CBA9-4DCF-AB90-689659DDDD19}"/>
                  </a:ext>
                </a:extLst>
              </p:cNvPr>
              <p:cNvCxnSpPr/>
              <p:nvPr/>
            </p:nvCxnSpPr>
            <p:spPr>
              <a:xfrm flipV="1">
                <a:off x="10081114" y="2792028"/>
                <a:ext cx="3570259" cy="26182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22C058C-393C-4BB4-ACC4-A8CEB65A2609}"/>
                  </a:ext>
                </a:extLst>
              </p:cNvPr>
              <p:cNvCxnSpPr/>
              <p:nvPr/>
            </p:nvCxnSpPr>
            <p:spPr>
              <a:xfrm flipH="1">
                <a:off x="10070662" y="2637117"/>
                <a:ext cx="3598812" cy="416736"/>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2523701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dirty="0"/>
              <a:t>4007：使用 mFOLFIRINOX 的总新辅助疗法对比术前放化疗用于局部晚期直肠癌患者：PRODIGE 23 III 期试验（UNICANCER GI 试验）的最终结果 </a:t>
            </a:r>
            <a:r>
              <a:rPr lang="en-GB" altLang="zh-CN" dirty="0" smtClean="0"/>
              <a:t/>
            </a:r>
            <a:br>
              <a:rPr lang="en-GB" altLang="zh-CN" dirty="0" smtClean="0"/>
            </a:br>
            <a:r>
              <a:rPr lang="zh-CN" dirty="0" smtClean="0"/>
              <a:t>– </a:t>
            </a:r>
            <a:r>
              <a:rPr lang="zh-CN" dirty="0"/>
              <a:t>Conroy T 等人</a:t>
            </a:r>
          </a:p>
        </p:txBody>
      </p:sp>
      <p:sp>
        <p:nvSpPr>
          <p:cNvPr id="3" name="Content Placeholder 2"/>
          <p:cNvSpPr>
            <a:spLocks noGrp="1"/>
          </p:cNvSpPr>
          <p:nvPr>
            <p:ph idx="1"/>
          </p:nvPr>
        </p:nvSpPr>
        <p:spPr>
          <a:xfrm>
            <a:off x="365125" y="1254035"/>
            <a:ext cx="8354076" cy="4746172"/>
          </a:xfrm>
        </p:spPr>
        <p:txBody>
          <a:bodyPr/>
          <a:lstStyle/>
          <a:p>
            <a:pPr marL="0" indent="0">
              <a:buNone/>
            </a:pPr>
            <a:r>
              <a:rPr lang="zh-CN" b="1"/>
              <a:t>关键结果（续）</a:t>
            </a:r>
          </a:p>
          <a:p>
            <a:pPr marL="0" indent="0">
              <a:spcBef>
                <a:spcPts val="20000"/>
              </a:spcBef>
              <a:buNone/>
            </a:pPr>
            <a:r>
              <a:rPr lang="zh-CN" b="1"/>
              <a:t>结论</a:t>
            </a:r>
          </a:p>
          <a:p>
            <a:r>
              <a:rPr lang="zh-CN" b="1"/>
              <a:t>在 II/III 期直肠癌患者中，mFOLFIRINOX 新辅助疗法的耐受性良好，安全性可管控，并且显著提高了 pCR、3 年 DFS 和 3 年 MFS</a:t>
            </a:r>
          </a:p>
        </p:txBody>
      </p:sp>
      <p:sp>
        <p:nvSpPr>
          <p:cNvPr id="5" name="Text Placeholder 4"/>
          <p:cNvSpPr>
            <a:spLocks noGrp="1"/>
          </p:cNvSpPr>
          <p:nvPr>
            <p:ph type="body" sz="quarter" idx="11"/>
          </p:nvPr>
        </p:nvSpPr>
        <p:spPr/>
        <p:txBody>
          <a:bodyPr/>
          <a:lstStyle/>
          <a:p>
            <a:r>
              <a:rPr lang="zh-CN"/>
              <a:t>Conroy T, et al.J Clin Oncol 2020;38(suppl);abstr 4007</a:t>
            </a:r>
          </a:p>
        </p:txBody>
      </p:sp>
      <p:graphicFrame>
        <p:nvGraphicFramePr>
          <p:cNvPr id="6" name="Group 88"/>
          <p:cNvGraphicFramePr>
            <a:graphicFrameLocks noGrp="1"/>
          </p:cNvGraphicFramePr>
          <p:nvPr>
            <p:extLst>
              <p:ext uri="{D42A27DB-BD31-4B8C-83A1-F6EECF244321}">
                <p14:modId xmlns:p14="http://schemas.microsoft.com/office/powerpoint/2010/main" val="3245425209"/>
              </p:ext>
            </p:extLst>
          </p:nvPr>
        </p:nvGraphicFramePr>
        <p:xfrm>
          <a:off x="638920" y="1665837"/>
          <a:ext cx="7866160" cy="2297670"/>
        </p:xfrm>
        <a:graphic>
          <a:graphicData uri="http://schemas.openxmlformats.org/drawingml/2006/table">
            <a:tbl>
              <a:tblPr firstRow="1" bandRow="1">
                <a:tableStyleId>{69012ECD-51FC-41F1-AA8D-1B2483CD663E}</a:tableStyleId>
              </a:tblPr>
              <a:tblGrid>
                <a:gridCol w="4470521">
                  <a:extLst>
                    <a:ext uri="{9D8B030D-6E8A-4147-A177-3AD203B41FA5}">
                      <a16:colId xmlns:a16="http://schemas.microsoft.com/office/drawing/2014/main" val="20000"/>
                    </a:ext>
                  </a:extLst>
                </a:gridCol>
                <a:gridCol w="3395639">
                  <a:extLst>
                    <a:ext uri="{9D8B030D-6E8A-4147-A177-3AD203B41FA5}">
                      <a16:colId xmlns:a16="http://schemas.microsoft.com/office/drawing/2014/main" val="3397994981"/>
                    </a:ext>
                  </a:extLst>
                </a:gridCol>
              </a:tblGrid>
              <a:tr h="28065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zh-CN" sz="1400" b="1" i="0" u="none" strike="noStrike" cap="none" normalizeH="0" baseline="0" noProof="0">
                          <a:ln>
                            <a:noFill/>
                          </a:ln>
                          <a:solidFill>
                            <a:schemeClr val="tx2"/>
                          </a:solidFill>
                          <a:latin typeface="+mn-lt"/>
                          <a:ea typeface="SimSun"/>
                          <a:cs typeface="Arial" charset="0"/>
                        </a:rPr>
                        <a:t>安全性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zh-CN" sz="1400" b="1" i="0" u="none" strike="noStrike" cap="none" normalizeH="0" baseline="0" noProof="0" dirty="0">
                          <a:ln>
                            <a:noFill/>
                          </a:ln>
                          <a:solidFill>
                            <a:schemeClr val="tx2"/>
                          </a:solidFill>
                          <a:latin typeface="+mn-lt"/>
                          <a:ea typeface="SimSun"/>
                          <a:cs typeface="Arial" charset="0"/>
                        </a:rPr>
                        <a:t>mFOLFIRINO</a:t>
                      </a:r>
                      <a:r>
                        <a:rPr kumimoji="0" lang="zh-CN" sz="1400" b="1" i="0" u="none" strike="noStrike" cap="none" normalizeH="0" baseline="0" noProof="0" dirty="0" smtClean="0">
                          <a:ln>
                            <a:noFill/>
                          </a:ln>
                          <a:solidFill>
                            <a:schemeClr val="tx2"/>
                          </a:solidFill>
                          <a:latin typeface="+mn-lt"/>
                          <a:ea typeface="SimSun"/>
                          <a:cs typeface="Arial" charset="0"/>
                        </a:rPr>
                        <a:t>X</a:t>
                      </a:r>
                      <a:r>
                        <a:rPr kumimoji="0" lang="zh-CN" sz="1400" b="1" i="0" u="none" strike="noStrike" cap="none" normalizeH="0" baseline="0" noProof="0" dirty="0">
                          <a:ln>
                            <a:noFill/>
                          </a:ln>
                          <a:solidFill>
                            <a:schemeClr val="tx2"/>
                          </a:solidFill>
                          <a:latin typeface="+mn-lt"/>
                          <a:ea typeface="SimSun"/>
                          <a:cs typeface="Arial" charset="0"/>
                        </a:rPr>
                        <a:t/>
                      </a:r>
                      <a:br>
                        <a:rPr kumimoji="0" lang="zh-CN" sz="1400" b="1" i="0" u="none" strike="noStrike" cap="none" normalizeH="0" baseline="0" noProof="0" dirty="0">
                          <a:ln>
                            <a:noFill/>
                          </a:ln>
                          <a:solidFill>
                            <a:schemeClr val="tx2"/>
                          </a:solidFill>
                          <a:latin typeface="+mn-lt"/>
                          <a:ea typeface="SimSun"/>
                          <a:cs typeface="Arial" charset="0"/>
                        </a:rPr>
                      </a:br>
                      <a:r>
                        <a:rPr kumimoji="0" lang="zh-CN" sz="1400" b="1" i="0" u="none" strike="noStrike" cap="none" normalizeH="0" baseline="0" noProof="0" dirty="0">
                          <a:ln>
                            <a:noFill/>
                          </a:ln>
                          <a:solidFill>
                            <a:schemeClr val="tx2"/>
                          </a:solidFill>
                          <a:latin typeface="+mn-lt"/>
                          <a:ea typeface="SimSun"/>
                          <a:cs typeface="Arial" charset="0"/>
                        </a:rPr>
                        <a:t>(n=226)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46790">
                <a:tc>
                  <a:txBody>
                    <a:bodyPr/>
                    <a:lstStyle/>
                    <a:p>
                      <a:r>
                        <a:rPr lang="zh-CN" sz="1400" baseline="0"/>
                        <a:t>所有 6 个周期均已完成，%</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noProof="0">
                          <a:ln>
                            <a:noFill/>
                          </a:ln>
                          <a:solidFill>
                            <a:srgbClr val="4D4D4D"/>
                          </a:solidFill>
                          <a:latin typeface="+mn-lt"/>
                          <a:ea typeface="SimSun"/>
                          <a:cs typeface="Arial" charset="0"/>
                        </a:rPr>
                        <a:t>91.6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03869">
                <a:tc>
                  <a:txBody>
                    <a:bodyPr/>
                    <a:lstStyle/>
                    <a:p>
                      <a:r>
                        <a:rPr lang="zh-CN" sz="1400"/>
                        <a:t>发生率≥5% 的 3-4 级 AE，% </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中性粒细胞减少症</a:t>
                      </a:r>
                    </a:p>
                    <a:p>
                      <a:pPr marL="18097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G-CSF 使用</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腹泻</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疲乏</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zh-CN" sz="1400" b="0" i="0" u="none" strike="noStrike" cap="none" normalizeH="0" baseline="0" noProof="0">
                          <a:ln>
                            <a:noFill/>
                          </a:ln>
                          <a:solidFill>
                            <a:srgbClr val="4D4D4D"/>
                          </a:solidFill>
                          <a:uLnTx/>
                          <a:uFillTx/>
                          <a:latin typeface="+mn-lt"/>
                          <a:ea typeface="SimSun"/>
                          <a:cs typeface="Arial" charset="0"/>
                        </a:rPr>
                        <a:t>恶心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16.9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27.0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11.1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zh-CN" sz="1400" b="0" i="0" u="none" strike="noStrike" cap="none" normalizeH="0" baseline="0" dirty="0">
                          <a:ln>
                            <a:noFill/>
                          </a:ln>
                          <a:solidFill>
                            <a:srgbClr val="4D4D4D"/>
                          </a:solidFill>
                          <a:latin typeface="+mn-lt"/>
                          <a:ea typeface="SimSun"/>
                          <a:cs typeface="Arial" charset="0"/>
                        </a:rPr>
                        <a:t>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842647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4009：循环肿瘤 DNA 检测微小残留疾病、对辅助疗法的反应，并识别 I-III 期 CRC 患者中有高复发风险的患者 – Tarazona N 等人</a:t>
            </a:r>
          </a:p>
        </p:txBody>
      </p:sp>
      <p:sp>
        <p:nvSpPr>
          <p:cNvPr id="3" name="Content Placeholder 2"/>
          <p:cNvSpPr>
            <a:spLocks noGrp="1"/>
          </p:cNvSpPr>
          <p:nvPr>
            <p:ph idx="1"/>
          </p:nvPr>
        </p:nvSpPr>
        <p:spPr/>
        <p:txBody>
          <a:bodyPr/>
          <a:lstStyle/>
          <a:p>
            <a:pPr marL="0" indent="0">
              <a:buNone/>
            </a:pPr>
            <a:r>
              <a:rPr lang="zh-CN" b="1"/>
              <a:t>研究目的</a:t>
            </a:r>
          </a:p>
          <a:p>
            <a:r>
              <a:rPr lang="zh-CN"/>
              <a:t>评价 ctDNA 检测与监控在辅助化疗期间和之后在 CRC 患者中的应用</a:t>
            </a:r>
          </a:p>
          <a:p>
            <a:pPr marL="0" indent="0">
              <a:spcBef>
                <a:spcPts val="1200"/>
              </a:spcBef>
              <a:buNone/>
            </a:pPr>
            <a:r>
              <a:rPr lang="zh-CN" b="1"/>
              <a:t>方法</a:t>
            </a:r>
          </a:p>
          <a:p>
            <a:r>
              <a:rPr lang="zh-CN"/>
              <a:t>采集了 I-III 期 CRC 切除患者 (n=193) 的血浆样本 (n=1052)</a:t>
            </a:r>
          </a:p>
          <a:p>
            <a:r>
              <a:rPr lang="zh-CN"/>
              <a:t>使用全外显子组测序来识别在个体肿瘤和匹配的生殖细胞系 DNA 中的体细胞突变</a:t>
            </a:r>
          </a:p>
          <a:p>
            <a:r>
              <a:rPr lang="zh-CN"/>
              <a:t>在血浆样本中追踪 ctDNA，使用的是针对 16 种肿瘤特异性核苷酸变体的多重 PCR 测定方法（Signatera</a:t>
            </a:r>
            <a:r>
              <a:rPr lang="zh-CN" baseline="30000"/>
              <a:t>TM</a:t>
            </a:r>
            <a:r>
              <a:rPr lang="zh-CN"/>
              <a:t> ctDNA [定制的 mPCR NGS] 测定）</a:t>
            </a:r>
          </a:p>
          <a:p>
            <a:r>
              <a:rPr lang="zh-CN"/>
              <a:t>使用 Cox 回归法评价 ctDAN 状态和临床结局之间的关系，适用于术后和辅助化疗后的 RFS</a:t>
            </a:r>
          </a:p>
        </p:txBody>
      </p:sp>
      <p:sp>
        <p:nvSpPr>
          <p:cNvPr id="5" name="Text Placeholder 4"/>
          <p:cNvSpPr>
            <a:spLocks noGrp="1"/>
          </p:cNvSpPr>
          <p:nvPr>
            <p:ph type="body" sz="quarter" idx="11"/>
          </p:nvPr>
        </p:nvSpPr>
        <p:spPr/>
        <p:txBody>
          <a:bodyPr/>
          <a:lstStyle/>
          <a:p>
            <a:r>
              <a:rPr lang="zh-CN"/>
              <a:t>Tarazona N, et al.J Clin Oncol 2020;38(suppl);abstr 4009</a:t>
            </a:r>
          </a:p>
        </p:txBody>
      </p:sp>
    </p:spTree>
    <p:extLst>
      <p:ext uri="{BB962C8B-B14F-4D97-AF65-F5344CB8AC3E}">
        <p14:creationId xmlns:p14="http://schemas.microsoft.com/office/powerpoint/2010/main" val="783875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zh-CN"/>
              <a:t>4009：循环肿瘤 DNA 检测微小残留疾病、对辅助疗法的反应，并识别 I-III 期 CRC 患者中有高复发风险的患者 – Tarazona N 等人</a:t>
            </a:r>
          </a:p>
        </p:txBody>
      </p:sp>
      <p:sp>
        <p:nvSpPr>
          <p:cNvPr id="3" name="Content Placeholder 2"/>
          <p:cNvSpPr>
            <a:spLocks noGrp="1"/>
          </p:cNvSpPr>
          <p:nvPr>
            <p:ph idx="1"/>
          </p:nvPr>
        </p:nvSpPr>
        <p:spPr/>
        <p:txBody>
          <a:bodyPr/>
          <a:lstStyle/>
          <a:p>
            <a:pPr marL="0" indent="0">
              <a:buNone/>
            </a:pPr>
            <a:r>
              <a:rPr lang="zh-CN" b="1"/>
              <a:t>关键结果</a:t>
            </a:r>
          </a:p>
          <a:p>
            <a:r>
              <a:rPr lang="zh-CN"/>
              <a:t>在治疗的多个阶段（手术后、确定性治疗后和辅助化疗后）进行的 ctDNA 检测与 DFS 较差高度相关 </a:t>
            </a:r>
          </a:p>
        </p:txBody>
      </p:sp>
      <p:sp>
        <p:nvSpPr>
          <p:cNvPr id="5" name="Text Placeholder 4"/>
          <p:cNvSpPr>
            <a:spLocks noGrp="1"/>
          </p:cNvSpPr>
          <p:nvPr>
            <p:ph type="body" sz="quarter" idx="11"/>
          </p:nvPr>
        </p:nvSpPr>
        <p:spPr/>
        <p:txBody>
          <a:bodyPr/>
          <a:lstStyle/>
          <a:p>
            <a:r>
              <a:rPr lang="zh-CN"/>
              <a:t>Tarazona N, et al.J Clin Oncol 2020;38(suppl);abstr 4009</a:t>
            </a:r>
          </a:p>
        </p:txBody>
      </p:sp>
      <p:grpSp>
        <p:nvGrpSpPr>
          <p:cNvPr id="8" name="Group 7">
            <a:extLst>
              <a:ext uri="{FF2B5EF4-FFF2-40B4-BE49-F238E27FC236}">
                <a16:creationId xmlns:a16="http://schemas.microsoft.com/office/drawing/2014/main" id="{3EDDC6B6-09A2-4273-9559-9FA64AAEF531}"/>
              </a:ext>
            </a:extLst>
          </p:cNvPr>
          <p:cNvGrpSpPr/>
          <p:nvPr/>
        </p:nvGrpSpPr>
        <p:grpSpPr>
          <a:xfrm>
            <a:off x="18529" y="2232683"/>
            <a:ext cx="3287449" cy="3232707"/>
            <a:chOff x="417177" y="2232683"/>
            <a:chExt cx="3287449" cy="3232707"/>
          </a:xfrm>
        </p:grpSpPr>
        <p:grpSp>
          <p:nvGrpSpPr>
            <p:cNvPr id="185" name="Group 184">
              <a:extLst>
                <a:ext uri="{FF2B5EF4-FFF2-40B4-BE49-F238E27FC236}">
                  <a16:creationId xmlns:a16="http://schemas.microsoft.com/office/drawing/2014/main" id="{D3E93F7D-9EC8-40EB-8EA1-76AB2F846D13}"/>
                </a:ext>
              </a:extLst>
            </p:cNvPr>
            <p:cNvGrpSpPr/>
            <p:nvPr/>
          </p:nvGrpSpPr>
          <p:grpSpPr>
            <a:xfrm>
              <a:off x="417177" y="2232683"/>
              <a:ext cx="3287449" cy="3232707"/>
              <a:chOff x="417177" y="2232683"/>
              <a:chExt cx="3287449" cy="3232707"/>
            </a:xfrm>
          </p:grpSpPr>
          <p:grpSp>
            <p:nvGrpSpPr>
              <p:cNvPr id="210" name="Group 209">
                <a:extLst>
                  <a:ext uri="{FF2B5EF4-FFF2-40B4-BE49-F238E27FC236}">
                    <a16:creationId xmlns:a16="http://schemas.microsoft.com/office/drawing/2014/main" id="{36CC4479-E2DA-4A5C-AE48-6F1601060860}"/>
                  </a:ext>
                </a:extLst>
              </p:cNvPr>
              <p:cNvGrpSpPr/>
              <p:nvPr/>
            </p:nvGrpSpPr>
            <p:grpSpPr>
              <a:xfrm>
                <a:off x="417177" y="2232683"/>
                <a:ext cx="2904657" cy="3232707"/>
                <a:chOff x="43750" y="2231008"/>
                <a:chExt cx="2904657" cy="3232707"/>
              </a:xfrm>
            </p:grpSpPr>
            <p:sp>
              <p:nvSpPr>
                <p:cNvPr id="220" name="TextBox 219">
                  <a:extLst>
                    <a:ext uri="{FF2B5EF4-FFF2-40B4-BE49-F238E27FC236}">
                      <a16:creationId xmlns:a16="http://schemas.microsoft.com/office/drawing/2014/main" id="{91322FD8-26CF-4D17-B7E0-C77D72707EEF}"/>
                    </a:ext>
                  </a:extLst>
                </p:cNvPr>
                <p:cNvSpPr txBox="1"/>
                <p:nvPr/>
              </p:nvSpPr>
              <p:spPr>
                <a:xfrm>
                  <a:off x="640383" y="2231008"/>
                  <a:ext cx="2101858" cy="523220"/>
                </a:xfrm>
                <a:prstGeom prst="rect">
                  <a:avLst/>
                </a:prstGeom>
                <a:noFill/>
              </p:spPr>
              <p:txBody>
                <a:bodyPr wrap="none" rtlCol="0">
                  <a:spAutoFit/>
                </a:bodyPr>
                <a:lstStyle/>
                <a:p>
                  <a:pPr algn="ctr"/>
                  <a:r>
                    <a:rPr lang="zh-CN" sz="1400" b="1">
                      <a:solidFill>
                        <a:srgbClr val="4D4D4D"/>
                      </a:solidFill>
                    </a:rPr>
                    <a:t>手术后的情况 </a:t>
                  </a:r>
                </a:p>
                <a:p>
                  <a:pPr algn="ctr"/>
                  <a:r>
                    <a:rPr lang="zh-CN" sz="1400" b="1">
                      <a:solidFill>
                        <a:srgbClr val="4D4D4D"/>
                      </a:solidFill>
                    </a:rPr>
                    <a:t>（单一时间点）</a:t>
                  </a:r>
                </a:p>
              </p:txBody>
            </p:sp>
            <p:sp>
              <p:nvSpPr>
                <p:cNvPr id="221" name="TextBox 220">
                  <a:extLst>
                    <a:ext uri="{FF2B5EF4-FFF2-40B4-BE49-F238E27FC236}">
                      <a16:creationId xmlns:a16="http://schemas.microsoft.com/office/drawing/2014/main" id="{35AA66EC-06AF-4828-9BF2-EC5CE7FA0C53}"/>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时间（月）</a:t>
                  </a:r>
                </a:p>
              </p:txBody>
            </p:sp>
            <p:sp>
              <p:nvSpPr>
                <p:cNvPr id="222" name="Freeform 21">
                  <a:extLst>
                    <a:ext uri="{FF2B5EF4-FFF2-40B4-BE49-F238E27FC236}">
                      <a16:creationId xmlns:a16="http://schemas.microsoft.com/office/drawing/2014/main" id="{803F0F0E-9B02-4F13-BBED-16F7137DBF3E}"/>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3" name="Line 6">
                  <a:extLst>
                    <a:ext uri="{FF2B5EF4-FFF2-40B4-BE49-F238E27FC236}">
                      <a16:creationId xmlns:a16="http://schemas.microsoft.com/office/drawing/2014/main" id="{65F935A5-3A9E-4682-8AF2-31590A7DA2C0}"/>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4" name="Line 7">
                  <a:extLst>
                    <a:ext uri="{FF2B5EF4-FFF2-40B4-BE49-F238E27FC236}">
                      <a16:creationId xmlns:a16="http://schemas.microsoft.com/office/drawing/2014/main" id="{FBEA2536-EA22-4AD1-A38B-70B925C4D61D}"/>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5" name="Line 8">
                  <a:extLst>
                    <a:ext uri="{FF2B5EF4-FFF2-40B4-BE49-F238E27FC236}">
                      <a16:creationId xmlns:a16="http://schemas.microsoft.com/office/drawing/2014/main" id="{B1A89740-663F-4505-B14E-1E0AB699E0F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6" name="Line 9">
                  <a:extLst>
                    <a:ext uri="{FF2B5EF4-FFF2-40B4-BE49-F238E27FC236}">
                      <a16:creationId xmlns:a16="http://schemas.microsoft.com/office/drawing/2014/main" id="{F1734E8E-B298-4529-954C-92F76B840C87}"/>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7" name="Line 10">
                  <a:extLst>
                    <a:ext uri="{FF2B5EF4-FFF2-40B4-BE49-F238E27FC236}">
                      <a16:creationId xmlns:a16="http://schemas.microsoft.com/office/drawing/2014/main" id="{4E76DEAA-DFE5-4224-9B6F-D0024B248069}"/>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8" name="Line 11">
                  <a:extLst>
                    <a:ext uri="{FF2B5EF4-FFF2-40B4-BE49-F238E27FC236}">
                      <a16:creationId xmlns:a16="http://schemas.microsoft.com/office/drawing/2014/main" id="{13BE2F9B-30C9-4E70-99CF-7B575D400065}"/>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9" name="TextBox 228">
                  <a:extLst>
                    <a:ext uri="{FF2B5EF4-FFF2-40B4-BE49-F238E27FC236}">
                      <a16:creationId xmlns:a16="http://schemas.microsoft.com/office/drawing/2014/main" id="{88852D3D-AD35-476A-8F20-D1E1234B2CE8}"/>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无疾病生存率</a:t>
                  </a:r>
                </a:p>
              </p:txBody>
            </p:sp>
            <p:sp>
              <p:nvSpPr>
                <p:cNvPr id="230" name="TextBox 229">
                  <a:extLst>
                    <a:ext uri="{FF2B5EF4-FFF2-40B4-BE49-F238E27FC236}">
                      <a16:creationId xmlns:a16="http://schemas.microsoft.com/office/drawing/2014/main" id="{CCD190A6-B483-41CB-8D9F-D0BE7E2C83B6}"/>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1.0</a:t>
                  </a:r>
                </a:p>
              </p:txBody>
            </p:sp>
            <p:sp>
              <p:nvSpPr>
                <p:cNvPr id="231" name="TextBox 230">
                  <a:extLst>
                    <a:ext uri="{FF2B5EF4-FFF2-40B4-BE49-F238E27FC236}">
                      <a16:creationId xmlns:a16="http://schemas.microsoft.com/office/drawing/2014/main" id="{DC32D2C1-EB58-40A2-923F-5FBC80A8B56D}"/>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0.8</a:t>
                  </a:r>
                </a:p>
              </p:txBody>
            </p:sp>
            <p:sp>
              <p:nvSpPr>
                <p:cNvPr id="232" name="TextBox 231">
                  <a:extLst>
                    <a:ext uri="{FF2B5EF4-FFF2-40B4-BE49-F238E27FC236}">
                      <a16:creationId xmlns:a16="http://schemas.microsoft.com/office/drawing/2014/main" id="{F430052D-13D1-4E44-8AEE-74CC67AA9373}"/>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0.6</a:t>
                  </a:r>
                </a:p>
              </p:txBody>
            </p:sp>
            <p:sp>
              <p:nvSpPr>
                <p:cNvPr id="233" name="TextBox 232">
                  <a:extLst>
                    <a:ext uri="{FF2B5EF4-FFF2-40B4-BE49-F238E27FC236}">
                      <a16:creationId xmlns:a16="http://schemas.microsoft.com/office/drawing/2014/main" id="{65300889-CF19-428E-939B-76593EF949CA}"/>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0.4</a:t>
                  </a:r>
                </a:p>
              </p:txBody>
            </p:sp>
            <p:sp>
              <p:nvSpPr>
                <p:cNvPr id="234" name="TextBox 233">
                  <a:extLst>
                    <a:ext uri="{FF2B5EF4-FFF2-40B4-BE49-F238E27FC236}">
                      <a16:creationId xmlns:a16="http://schemas.microsoft.com/office/drawing/2014/main" id="{86C24A3F-E3D5-47C4-A457-55AAE1E4E22A}"/>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0.2</a:t>
                  </a:r>
                </a:p>
              </p:txBody>
            </p:sp>
            <p:sp>
              <p:nvSpPr>
                <p:cNvPr id="235" name="TextBox 234">
                  <a:extLst>
                    <a:ext uri="{FF2B5EF4-FFF2-40B4-BE49-F238E27FC236}">
                      <a16:creationId xmlns:a16="http://schemas.microsoft.com/office/drawing/2014/main" id="{272DC930-0C25-43D1-B172-EA44342F1456}"/>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a:t>
                  </a:r>
                </a:p>
              </p:txBody>
            </p:sp>
            <p:sp>
              <p:nvSpPr>
                <p:cNvPr id="236" name="Line 21">
                  <a:extLst>
                    <a:ext uri="{FF2B5EF4-FFF2-40B4-BE49-F238E27FC236}">
                      <a16:creationId xmlns:a16="http://schemas.microsoft.com/office/drawing/2014/main" id="{4DB1FB1B-6A1D-4525-86BD-E54643BBCACD}"/>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37" name="Line 19">
                  <a:extLst>
                    <a:ext uri="{FF2B5EF4-FFF2-40B4-BE49-F238E27FC236}">
                      <a16:creationId xmlns:a16="http://schemas.microsoft.com/office/drawing/2014/main" id="{128AD94D-D582-482C-AF98-AEB0EC351AE1}"/>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38" name="Line 21">
                  <a:extLst>
                    <a:ext uri="{FF2B5EF4-FFF2-40B4-BE49-F238E27FC236}">
                      <a16:creationId xmlns:a16="http://schemas.microsoft.com/office/drawing/2014/main" id="{41AA912C-7CD6-41F5-9C63-A37BCA98D51A}"/>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39" name="Line 19">
                  <a:extLst>
                    <a:ext uri="{FF2B5EF4-FFF2-40B4-BE49-F238E27FC236}">
                      <a16:creationId xmlns:a16="http://schemas.microsoft.com/office/drawing/2014/main" id="{29521AFF-7C9F-4909-9BD0-43FFF869EAF6}"/>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40" name="Line 21">
                  <a:extLst>
                    <a:ext uri="{FF2B5EF4-FFF2-40B4-BE49-F238E27FC236}">
                      <a16:creationId xmlns:a16="http://schemas.microsoft.com/office/drawing/2014/main" id="{ED5388F3-C8F9-4D9D-AE09-CCE7917563DE}"/>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241" name="Group 240">
                  <a:extLst>
                    <a:ext uri="{FF2B5EF4-FFF2-40B4-BE49-F238E27FC236}">
                      <a16:creationId xmlns:a16="http://schemas.microsoft.com/office/drawing/2014/main" id="{E9CD3455-1710-4C0E-AFAE-7D295FC15A84}"/>
                    </a:ext>
                  </a:extLst>
                </p:cNvPr>
                <p:cNvGrpSpPr/>
                <p:nvPr/>
              </p:nvGrpSpPr>
              <p:grpSpPr>
                <a:xfrm>
                  <a:off x="820803" y="4529968"/>
                  <a:ext cx="2127604" cy="442035"/>
                  <a:chOff x="820803" y="4529968"/>
                  <a:chExt cx="2127604" cy="442035"/>
                </a:xfrm>
              </p:grpSpPr>
              <p:sp>
                <p:nvSpPr>
                  <p:cNvPr id="259" name="TextBox 258">
                    <a:extLst>
                      <a:ext uri="{FF2B5EF4-FFF2-40B4-BE49-F238E27FC236}">
                        <a16:creationId xmlns:a16="http://schemas.microsoft.com/office/drawing/2014/main" id="{C2F4E610-1870-44E4-9B89-517E400DE0B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260" name="TextBox 259">
                    <a:extLst>
                      <a:ext uri="{FF2B5EF4-FFF2-40B4-BE49-F238E27FC236}">
                        <a16:creationId xmlns:a16="http://schemas.microsoft.com/office/drawing/2014/main" id="{1F18BC27-0850-49E1-83A3-B9162565ABCB}"/>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10</a:t>
                    </a:r>
                  </a:p>
                </p:txBody>
              </p:sp>
              <p:sp>
                <p:nvSpPr>
                  <p:cNvPr id="261" name="TextBox 260">
                    <a:extLst>
                      <a:ext uri="{FF2B5EF4-FFF2-40B4-BE49-F238E27FC236}">
                        <a16:creationId xmlns:a16="http://schemas.microsoft.com/office/drawing/2014/main" id="{AAD6DE47-56A7-42D7-A066-36E72735446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20</a:t>
                    </a:r>
                  </a:p>
                </p:txBody>
              </p:sp>
              <p:sp>
                <p:nvSpPr>
                  <p:cNvPr id="262" name="TextBox 261">
                    <a:extLst>
                      <a:ext uri="{FF2B5EF4-FFF2-40B4-BE49-F238E27FC236}">
                        <a16:creationId xmlns:a16="http://schemas.microsoft.com/office/drawing/2014/main" id="{A3737CC8-8B2D-4944-9607-1D3EE2B1DEAC}"/>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30</a:t>
                    </a:r>
                  </a:p>
                </p:txBody>
              </p:sp>
              <p:sp>
                <p:nvSpPr>
                  <p:cNvPr id="263" name="TextBox 262">
                    <a:extLst>
                      <a:ext uri="{FF2B5EF4-FFF2-40B4-BE49-F238E27FC236}">
                        <a16:creationId xmlns:a16="http://schemas.microsoft.com/office/drawing/2014/main" id="{42602797-1F7F-4533-819B-1F22E4E5F46C}"/>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40</a:t>
                    </a:r>
                  </a:p>
                </p:txBody>
              </p:sp>
            </p:grpSp>
            <p:sp>
              <p:nvSpPr>
                <p:cNvPr id="242" name="TextBox 241">
                  <a:extLst>
                    <a:ext uri="{FF2B5EF4-FFF2-40B4-BE49-F238E27FC236}">
                      <a16:creationId xmlns:a16="http://schemas.microsoft.com/office/drawing/2014/main" id="{115350CF-EDF8-4440-B86E-B8B735464960}"/>
                    </a:ext>
                  </a:extLst>
                </p:cNvPr>
                <p:cNvSpPr txBox="1"/>
                <p:nvPr/>
              </p:nvSpPr>
              <p:spPr>
                <a:xfrm>
                  <a:off x="170127" y="4692499"/>
                  <a:ext cx="837904" cy="330072"/>
                </a:xfrm>
                <a:prstGeom prst="rect">
                  <a:avLst/>
                </a:prstGeom>
                <a:noFill/>
              </p:spPr>
              <p:txBody>
                <a:bodyPr wrap="none" lIns="72000" tIns="72000" rIns="72000" bIns="72000" rtlCol="0" anchor="ctr" anchorCtr="0">
                  <a:spAutoFit/>
                </a:bodyPr>
                <a:lstStyle/>
                <a:p>
                  <a:pPr algn="ctr"/>
                  <a:r>
                    <a:rPr lang="zh-CN" sz="1200" dirty="0">
                      <a:solidFill>
                        <a:srgbClr val="363636"/>
                      </a:solidFill>
                      <a:latin typeface="Arial" panose="020B0604020202020204" pitchFamily="34" charset="0"/>
                      <a:ea typeface="SimSun"/>
                      <a:cs typeface="Arial" panose="020B0604020202020204" pitchFamily="34" charset="0"/>
                    </a:rPr>
                    <a:t>面临风险的人数</a:t>
                  </a:r>
                </a:p>
              </p:txBody>
            </p:sp>
            <p:grpSp>
              <p:nvGrpSpPr>
                <p:cNvPr id="243" name="Group 242">
                  <a:extLst>
                    <a:ext uri="{FF2B5EF4-FFF2-40B4-BE49-F238E27FC236}">
                      <a16:creationId xmlns:a16="http://schemas.microsoft.com/office/drawing/2014/main" id="{3F81840D-DCBF-4055-90A2-FAADAD30E7BB}"/>
                    </a:ext>
                  </a:extLst>
                </p:cNvPr>
                <p:cNvGrpSpPr/>
                <p:nvPr/>
              </p:nvGrpSpPr>
              <p:grpSpPr>
                <a:xfrm>
                  <a:off x="43750" y="4875753"/>
                  <a:ext cx="2832203" cy="330072"/>
                  <a:chOff x="43750" y="4875753"/>
                  <a:chExt cx="2832203" cy="330072"/>
                </a:xfrm>
              </p:grpSpPr>
              <p:grpSp>
                <p:nvGrpSpPr>
                  <p:cNvPr id="252" name="Group 251">
                    <a:extLst>
                      <a:ext uri="{FF2B5EF4-FFF2-40B4-BE49-F238E27FC236}">
                        <a16:creationId xmlns:a16="http://schemas.microsoft.com/office/drawing/2014/main" id="{4D058854-EE14-4165-932A-4091FAAE2852}"/>
                      </a:ext>
                    </a:extLst>
                  </p:cNvPr>
                  <p:cNvGrpSpPr/>
                  <p:nvPr/>
                </p:nvGrpSpPr>
                <p:grpSpPr>
                  <a:xfrm>
                    <a:off x="705870" y="4912105"/>
                    <a:ext cx="2170083" cy="257369"/>
                    <a:chOff x="735844" y="4529968"/>
                    <a:chExt cx="2170083" cy="257369"/>
                  </a:xfrm>
                </p:grpSpPr>
                <p:sp>
                  <p:nvSpPr>
                    <p:cNvPr id="254" name="TextBox 253">
                      <a:extLst>
                        <a:ext uri="{FF2B5EF4-FFF2-40B4-BE49-F238E27FC236}">
                          <a16:creationId xmlns:a16="http://schemas.microsoft.com/office/drawing/2014/main" id="{4E3AEE4C-55FF-4498-A745-53F540CCB992}"/>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138</a:t>
                      </a:r>
                    </a:p>
                  </p:txBody>
                </p:sp>
                <p:sp>
                  <p:nvSpPr>
                    <p:cNvPr id="255" name="TextBox 254">
                      <a:extLst>
                        <a:ext uri="{FF2B5EF4-FFF2-40B4-BE49-F238E27FC236}">
                          <a16:creationId xmlns:a16="http://schemas.microsoft.com/office/drawing/2014/main" id="{44918069-B4B0-4392-91AC-18C118B9DC5F}"/>
                        </a:ext>
                      </a:extLst>
                    </p:cNvPr>
                    <p:cNvSpPr txBox="1"/>
                    <p:nvPr/>
                  </p:nvSpPr>
                  <p:spPr>
                    <a:xfrm>
                      <a:off x="1219986" y="4529968"/>
                      <a:ext cx="32758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132</a:t>
                      </a:r>
                    </a:p>
                  </p:txBody>
                </p:sp>
                <p:sp>
                  <p:nvSpPr>
                    <p:cNvPr id="256" name="TextBox 255">
                      <a:extLst>
                        <a:ext uri="{FF2B5EF4-FFF2-40B4-BE49-F238E27FC236}">
                          <a16:creationId xmlns:a16="http://schemas.microsoft.com/office/drawing/2014/main" id="{B043B296-5BFD-48D1-8A11-80C3B263180D}"/>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45</a:t>
                      </a:r>
                    </a:p>
                  </p:txBody>
                </p:sp>
                <p:sp>
                  <p:nvSpPr>
                    <p:cNvPr id="257" name="TextBox 256">
                      <a:extLst>
                        <a:ext uri="{FF2B5EF4-FFF2-40B4-BE49-F238E27FC236}">
                          <a16:creationId xmlns:a16="http://schemas.microsoft.com/office/drawing/2014/main" id="{BD742A62-1A51-4F58-880C-DFA360688D81}"/>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18</a:t>
                      </a:r>
                    </a:p>
                  </p:txBody>
                </p:sp>
                <p:sp>
                  <p:nvSpPr>
                    <p:cNvPr id="258" name="TextBox 257">
                      <a:extLst>
                        <a:ext uri="{FF2B5EF4-FFF2-40B4-BE49-F238E27FC236}">
                          <a16:creationId xmlns:a16="http://schemas.microsoft.com/office/drawing/2014/main" id="{8E542FA7-92C6-4563-B17C-8CCFB42FDFB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a:t>
                      </a:r>
                    </a:p>
                  </p:txBody>
                </p:sp>
              </p:grpSp>
              <p:sp>
                <p:nvSpPr>
                  <p:cNvPr id="253" name="TextBox 252">
                    <a:extLst>
                      <a:ext uri="{FF2B5EF4-FFF2-40B4-BE49-F238E27FC236}">
                        <a16:creationId xmlns:a16="http://schemas.microsoft.com/office/drawing/2014/main" id="{06215C67-8AF9-448D-A8B4-36D2529B29E6}"/>
                      </a:ext>
                    </a:extLst>
                  </p:cNvPr>
                  <p:cNvSpPr txBox="1"/>
                  <p:nvPr/>
                </p:nvSpPr>
                <p:spPr>
                  <a:xfrm>
                    <a:off x="43750" y="4875753"/>
                    <a:ext cx="647147" cy="330072"/>
                  </a:xfrm>
                  <a:prstGeom prst="rect">
                    <a:avLst/>
                  </a:prstGeom>
                  <a:noFill/>
                </p:spPr>
                <p:txBody>
                  <a:bodyPr wrap="none" lIns="72000" tIns="72000" rIns="72000" bIns="72000" rtlCol="0" anchor="ctr"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ctDNA</a:t>
                    </a:r>
                    <a:r>
                      <a:rPr lang="zh-CN" sz="1200" baseline="30000">
                        <a:solidFill>
                          <a:srgbClr val="043882"/>
                        </a:solidFill>
                        <a:latin typeface="Arial" panose="020B0604020202020204" pitchFamily="34" charset="0"/>
                        <a:ea typeface="SimSun"/>
                        <a:cs typeface="Arial" panose="020B0604020202020204" pitchFamily="34" charset="0"/>
                      </a:rPr>
                      <a:t>-</a:t>
                    </a:r>
                    <a:r>
                      <a:rPr lang="zh-CN" sz="1200">
                        <a:solidFill>
                          <a:srgbClr val="043882"/>
                        </a:solidFill>
                        <a:latin typeface="Arial" panose="020B0604020202020204" pitchFamily="34" charset="0"/>
                        <a:ea typeface="SimSun"/>
                        <a:cs typeface="Arial" panose="020B0604020202020204" pitchFamily="34" charset="0"/>
                      </a:rPr>
                      <a:t> </a:t>
                    </a:r>
                  </a:p>
                </p:txBody>
              </p:sp>
            </p:grpSp>
            <p:grpSp>
              <p:nvGrpSpPr>
                <p:cNvPr id="244" name="Group 243">
                  <a:extLst>
                    <a:ext uri="{FF2B5EF4-FFF2-40B4-BE49-F238E27FC236}">
                      <a16:creationId xmlns:a16="http://schemas.microsoft.com/office/drawing/2014/main" id="{47CD55A1-EC8A-4633-9D96-2FB79083DF65}"/>
                    </a:ext>
                  </a:extLst>
                </p:cNvPr>
                <p:cNvGrpSpPr/>
                <p:nvPr/>
              </p:nvGrpSpPr>
              <p:grpSpPr>
                <a:xfrm>
                  <a:off x="45513" y="5133643"/>
                  <a:ext cx="2830440" cy="330072"/>
                  <a:chOff x="45513" y="5133643"/>
                  <a:chExt cx="2830440" cy="330072"/>
                </a:xfrm>
              </p:grpSpPr>
              <p:grpSp>
                <p:nvGrpSpPr>
                  <p:cNvPr id="245" name="Group 244">
                    <a:extLst>
                      <a:ext uri="{FF2B5EF4-FFF2-40B4-BE49-F238E27FC236}">
                        <a16:creationId xmlns:a16="http://schemas.microsoft.com/office/drawing/2014/main" id="{7DAA3AF1-B2BB-467F-9036-F3BED4F5A0EC}"/>
                      </a:ext>
                    </a:extLst>
                  </p:cNvPr>
                  <p:cNvGrpSpPr/>
                  <p:nvPr/>
                </p:nvGrpSpPr>
                <p:grpSpPr>
                  <a:xfrm>
                    <a:off x="748350" y="5169995"/>
                    <a:ext cx="2127603" cy="257369"/>
                    <a:chOff x="778324" y="4529968"/>
                    <a:chExt cx="2127603" cy="257369"/>
                  </a:xfrm>
                </p:grpSpPr>
                <p:sp>
                  <p:nvSpPr>
                    <p:cNvPr id="247" name="TextBox 246">
                      <a:extLst>
                        <a:ext uri="{FF2B5EF4-FFF2-40B4-BE49-F238E27FC236}">
                          <a16:creationId xmlns:a16="http://schemas.microsoft.com/office/drawing/2014/main" id="{3B026C24-7854-4A78-A2F9-021A18AD4C1E}"/>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14</a:t>
                      </a:r>
                    </a:p>
                  </p:txBody>
                </p:sp>
                <p:sp>
                  <p:nvSpPr>
                    <p:cNvPr id="248" name="TextBox 247">
                      <a:extLst>
                        <a:ext uri="{FF2B5EF4-FFF2-40B4-BE49-F238E27FC236}">
                          <a16:creationId xmlns:a16="http://schemas.microsoft.com/office/drawing/2014/main" id="{3A8D1A1A-FB0B-421B-9700-FE66559DDA0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10</a:t>
                      </a:r>
                    </a:p>
                  </p:txBody>
                </p:sp>
                <p:sp>
                  <p:nvSpPr>
                    <p:cNvPr id="249" name="TextBox 248">
                      <a:extLst>
                        <a:ext uri="{FF2B5EF4-FFF2-40B4-BE49-F238E27FC236}">
                          <a16:creationId xmlns:a16="http://schemas.microsoft.com/office/drawing/2014/main" id="{899956EA-0083-410F-8EF6-85BC50583163}"/>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a:t>
                      </a:r>
                    </a:p>
                  </p:txBody>
                </p:sp>
                <p:sp>
                  <p:nvSpPr>
                    <p:cNvPr id="250" name="TextBox 249">
                      <a:extLst>
                        <a:ext uri="{FF2B5EF4-FFF2-40B4-BE49-F238E27FC236}">
                          <a16:creationId xmlns:a16="http://schemas.microsoft.com/office/drawing/2014/main" id="{6F7B78B2-6BF2-431E-A39F-47B7775D68F9}"/>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a:t>
                      </a:r>
                    </a:p>
                  </p:txBody>
                </p:sp>
                <p:sp>
                  <p:nvSpPr>
                    <p:cNvPr id="251" name="TextBox 250">
                      <a:extLst>
                        <a:ext uri="{FF2B5EF4-FFF2-40B4-BE49-F238E27FC236}">
                          <a16:creationId xmlns:a16="http://schemas.microsoft.com/office/drawing/2014/main" id="{DCDEC92F-F3BD-428B-836E-CCC4DC57927D}"/>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0</a:t>
                      </a:r>
                    </a:p>
                  </p:txBody>
                </p:sp>
              </p:grpSp>
              <p:sp>
                <p:nvSpPr>
                  <p:cNvPr id="246" name="TextBox 245">
                    <a:extLst>
                      <a:ext uri="{FF2B5EF4-FFF2-40B4-BE49-F238E27FC236}">
                        <a16:creationId xmlns:a16="http://schemas.microsoft.com/office/drawing/2014/main" id="{AEF65A95-A3ED-4125-AADB-52D370B3D98C}"/>
                      </a:ext>
                    </a:extLst>
                  </p:cNvPr>
                  <p:cNvSpPr txBox="1"/>
                  <p:nvPr/>
                </p:nvSpPr>
                <p:spPr>
                  <a:xfrm>
                    <a:off x="45513" y="5133643"/>
                    <a:ext cx="648749" cy="330072"/>
                  </a:xfrm>
                  <a:prstGeom prst="rect">
                    <a:avLst/>
                  </a:prstGeom>
                  <a:noFill/>
                </p:spPr>
                <p:txBody>
                  <a:bodyPr wrap="none" lIns="72000" tIns="72000" rIns="72000" bIns="72000" rtlCol="0" anchor="ctr"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ctDNA</a:t>
                    </a:r>
                    <a:r>
                      <a:rPr lang="zh-CN" sz="1200" baseline="30000">
                        <a:solidFill>
                          <a:srgbClr val="B60D27"/>
                        </a:solidFill>
                        <a:latin typeface="Arial" panose="020B0604020202020204" pitchFamily="34" charset="0"/>
                        <a:ea typeface="SimSun"/>
                        <a:cs typeface="Arial" panose="020B0604020202020204" pitchFamily="34" charset="0"/>
                      </a:rPr>
                      <a:t>+</a:t>
                    </a:r>
                  </a:p>
                </p:txBody>
              </p:sp>
            </p:grpSp>
          </p:grpSp>
          <p:grpSp>
            <p:nvGrpSpPr>
              <p:cNvPr id="211" name="Group 210">
                <a:extLst>
                  <a:ext uri="{FF2B5EF4-FFF2-40B4-BE49-F238E27FC236}">
                    <a16:creationId xmlns:a16="http://schemas.microsoft.com/office/drawing/2014/main" id="{B8DF4733-879A-41CF-A5BB-EF2AFDE89FA2}"/>
                  </a:ext>
                </a:extLst>
              </p:cNvPr>
              <p:cNvGrpSpPr/>
              <p:nvPr/>
            </p:nvGrpSpPr>
            <p:grpSpPr>
              <a:xfrm>
                <a:off x="1269475" y="2775511"/>
                <a:ext cx="1846193" cy="276999"/>
                <a:chOff x="1481436" y="5506042"/>
                <a:chExt cx="1846193" cy="276999"/>
              </a:xfrm>
            </p:grpSpPr>
            <p:cxnSp>
              <p:nvCxnSpPr>
                <p:cNvPr id="216" name="Straight Connector 215">
                  <a:extLst>
                    <a:ext uri="{FF2B5EF4-FFF2-40B4-BE49-F238E27FC236}">
                      <a16:creationId xmlns:a16="http://schemas.microsoft.com/office/drawing/2014/main" id="{81FA67E6-133B-400C-ACF8-5A3EAE334348}"/>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217" name="TextBox 216">
                  <a:extLst>
                    <a:ext uri="{FF2B5EF4-FFF2-40B4-BE49-F238E27FC236}">
                      <a16:creationId xmlns:a16="http://schemas.microsoft.com/office/drawing/2014/main" id="{A0B1AFD1-A8E9-4056-BFFD-A9EB1A97189B}"/>
                    </a:ext>
                  </a:extLst>
                </p:cNvPr>
                <p:cNvSpPr txBox="1"/>
                <p:nvPr/>
              </p:nvSpPr>
              <p:spPr>
                <a:xfrm>
                  <a:off x="1701238" y="5506042"/>
                  <a:ext cx="713657" cy="276999"/>
                </a:xfrm>
                <a:prstGeom prst="rect">
                  <a:avLst/>
                </a:prstGeom>
                <a:noFill/>
              </p:spPr>
              <p:txBody>
                <a:bodyPr wrap="none" rtlCol="0">
                  <a:spAutoFit/>
                </a:bodyPr>
                <a:lstStyle/>
                <a:p>
                  <a:r>
                    <a:rPr lang="zh-CN" sz="1200">
                      <a:solidFill>
                        <a:srgbClr val="043882"/>
                      </a:solidFill>
                    </a:rPr>
                    <a:t>ctDNA</a:t>
                  </a:r>
                  <a:r>
                    <a:rPr lang="zh-CN" sz="1200" baseline="30000">
                      <a:solidFill>
                        <a:srgbClr val="043882"/>
                      </a:solidFill>
                    </a:rPr>
                    <a:t>-</a:t>
                  </a:r>
                  <a:r>
                    <a:rPr lang="zh-CN" sz="1200">
                      <a:solidFill>
                        <a:srgbClr val="043882"/>
                      </a:solidFill>
                    </a:rPr>
                    <a:t> </a:t>
                  </a:r>
                </a:p>
              </p:txBody>
            </p:sp>
            <p:cxnSp>
              <p:nvCxnSpPr>
                <p:cNvPr id="218" name="Straight Connector 217">
                  <a:extLst>
                    <a:ext uri="{FF2B5EF4-FFF2-40B4-BE49-F238E27FC236}">
                      <a16:creationId xmlns:a16="http://schemas.microsoft.com/office/drawing/2014/main" id="{6109AC4A-9601-418A-81CF-9A24E4453FD4}"/>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E91C02AB-27F3-430B-BB87-7A0D0C751ABA}"/>
                    </a:ext>
                  </a:extLst>
                </p:cNvPr>
                <p:cNvSpPr txBox="1"/>
                <p:nvPr/>
              </p:nvSpPr>
              <p:spPr>
                <a:xfrm>
                  <a:off x="2613972" y="5506042"/>
                  <a:ext cx="713657" cy="276999"/>
                </a:xfrm>
                <a:prstGeom prst="rect">
                  <a:avLst/>
                </a:prstGeom>
                <a:noFill/>
              </p:spPr>
              <p:txBody>
                <a:bodyPr wrap="none" rtlCol="0">
                  <a:spAutoFit/>
                </a:bodyPr>
                <a:lstStyle/>
                <a:p>
                  <a:r>
                    <a:rPr lang="zh-CN" sz="1200">
                      <a:solidFill>
                        <a:srgbClr val="B60D27"/>
                      </a:solidFill>
                    </a:rPr>
                    <a:t>ctDNA</a:t>
                  </a:r>
                  <a:r>
                    <a:rPr lang="zh-CN" sz="1200" baseline="30000">
                      <a:solidFill>
                        <a:srgbClr val="B60D27"/>
                      </a:solidFill>
                    </a:rPr>
                    <a:t>+</a:t>
                  </a:r>
                </a:p>
              </p:txBody>
            </p:sp>
          </p:grpSp>
          <p:sp>
            <p:nvSpPr>
              <p:cNvPr id="212" name="Rectangle 211">
                <a:extLst>
                  <a:ext uri="{FF2B5EF4-FFF2-40B4-BE49-F238E27FC236}">
                    <a16:creationId xmlns:a16="http://schemas.microsoft.com/office/drawing/2014/main" id="{F3FA60A8-EEC4-4195-A1A2-594E9265EAD5}"/>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13" name="Rectangle 212">
                <a:extLst>
                  <a:ext uri="{FF2B5EF4-FFF2-40B4-BE49-F238E27FC236}">
                    <a16:creationId xmlns:a16="http://schemas.microsoft.com/office/drawing/2014/main" id="{0580A308-A3AB-4271-A0E7-15D8BA6D9B79}"/>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14" name="TextBox 213">
                <a:extLst>
                  <a:ext uri="{FF2B5EF4-FFF2-40B4-BE49-F238E27FC236}">
                    <a16:creationId xmlns:a16="http://schemas.microsoft.com/office/drawing/2014/main" id="{7AA104AC-2214-403A-841E-2FC854AECC74}"/>
                  </a:ext>
                </a:extLst>
              </p:cNvPr>
              <p:cNvSpPr txBox="1"/>
              <p:nvPr/>
            </p:nvSpPr>
            <p:spPr>
              <a:xfrm>
                <a:off x="1673300" y="3445114"/>
                <a:ext cx="2031326" cy="646331"/>
              </a:xfrm>
              <a:prstGeom prst="rect">
                <a:avLst/>
              </a:prstGeom>
              <a:noFill/>
            </p:spPr>
            <p:txBody>
              <a:bodyPr wrap="none" rtlCol="0">
                <a:spAutoFit/>
              </a:bodyPr>
              <a:lstStyle/>
              <a:p>
                <a:pPr algn="ctr"/>
                <a:r>
                  <a:rPr lang="zh-CN" sz="1200" dirty="0">
                    <a:solidFill>
                      <a:srgbClr val="4D4D4D"/>
                    </a:solidFill>
                  </a:rPr>
                  <a:t>HR 14 
</a:t>
                </a:r>
                <a:r>
                  <a:rPr lang="zh-CN" sz="1200" dirty="0" smtClean="0">
                    <a:solidFill>
                      <a:srgbClr val="4D4D4D"/>
                    </a:solidFill>
                  </a:rPr>
                  <a:t>（</a:t>
                </a:r>
                <a:r>
                  <a:rPr lang="zh-CN" sz="1200" dirty="0">
                    <a:solidFill>
                      <a:srgbClr val="4D4D4D"/>
                    </a:solidFill>
                  </a:rPr>
                  <a:t>95% CI 为 6.1, 30.0）； </a:t>
                </a:r>
              </a:p>
              <a:p>
                <a:pPr algn="ctr"/>
                <a:r>
                  <a:rPr lang="zh-CN" sz="1200" dirty="0">
                    <a:solidFill>
                      <a:srgbClr val="4D4D4D"/>
                    </a:solidFill>
                  </a:rPr>
                  <a:t>p&lt;0.001</a:t>
                </a:r>
              </a:p>
            </p:txBody>
          </p:sp>
          <p:sp>
            <p:nvSpPr>
              <p:cNvPr id="215" name="TextBox 214">
                <a:extLst>
                  <a:ext uri="{FF2B5EF4-FFF2-40B4-BE49-F238E27FC236}">
                    <a16:creationId xmlns:a16="http://schemas.microsoft.com/office/drawing/2014/main" id="{3812846C-8DE2-4A2A-8A4C-22A8F10A02B3}"/>
                  </a:ext>
                </a:extLst>
              </p:cNvPr>
              <p:cNvSpPr txBox="1"/>
              <p:nvPr/>
            </p:nvSpPr>
            <p:spPr>
              <a:xfrm>
                <a:off x="1185332" y="4230705"/>
                <a:ext cx="827471" cy="276999"/>
              </a:xfrm>
              <a:prstGeom prst="rect">
                <a:avLst/>
              </a:prstGeom>
              <a:noFill/>
            </p:spPr>
            <p:txBody>
              <a:bodyPr wrap="none" rtlCol="0">
                <a:spAutoFit/>
              </a:bodyPr>
              <a:lstStyle/>
              <a:p>
                <a:pPr algn="ctr"/>
                <a:r>
                  <a:rPr lang="zh-CN" sz="1200">
                    <a:solidFill>
                      <a:srgbClr val="4D4D4D"/>
                    </a:solidFill>
                  </a:rPr>
                  <a:t>p&lt;0.0001</a:t>
                </a:r>
              </a:p>
            </p:txBody>
          </p:sp>
        </p:grpSp>
        <p:sp>
          <p:nvSpPr>
            <p:cNvPr id="186" name="Freeform: Shape 82">
              <a:extLst>
                <a:ext uri="{FF2B5EF4-FFF2-40B4-BE49-F238E27FC236}">
                  <a16:creationId xmlns:a16="http://schemas.microsoft.com/office/drawing/2014/main" id="{63A99BB5-4BAB-495E-BC91-D268ADD530F6}"/>
                </a:ext>
              </a:extLst>
            </p:cNvPr>
            <p:cNvSpPr/>
            <p:nvPr/>
          </p:nvSpPr>
          <p:spPr>
            <a:xfrm>
              <a:off x="1252712" y="3131489"/>
              <a:ext cx="1717763" cy="1172650"/>
            </a:xfrm>
            <a:custGeom>
              <a:avLst/>
              <a:gdLst>
                <a:gd name="connsiteX0" fmla="*/ 2783929 w 2781300"/>
                <a:gd name="connsiteY0" fmla="*/ 1846917 h 1838325"/>
                <a:gd name="connsiteX1" fmla="*/ 1285485 w 2781300"/>
                <a:gd name="connsiteY1" fmla="*/ 1846917 h 1838325"/>
                <a:gd name="connsiteX2" fmla="*/ 1285485 w 2781300"/>
                <a:gd name="connsiteY2" fmla="*/ 1618479 h 1838325"/>
                <a:gd name="connsiteX3" fmla="*/ 1165460 w 2781300"/>
                <a:gd name="connsiteY3" fmla="*/ 1618479 h 1838325"/>
                <a:gd name="connsiteX4" fmla="*/ 1165460 w 2781300"/>
                <a:gd name="connsiteY4" fmla="*/ 1393898 h 1838325"/>
                <a:gd name="connsiteX5" fmla="*/ 944756 w 2781300"/>
                <a:gd name="connsiteY5" fmla="*/ 1393898 h 1838325"/>
                <a:gd name="connsiteX6" fmla="*/ 944756 w 2781300"/>
                <a:gd name="connsiteY6" fmla="*/ 1227411 h 1838325"/>
                <a:gd name="connsiteX7" fmla="*/ 913781 w 2781300"/>
                <a:gd name="connsiteY7" fmla="*/ 1227411 h 1838325"/>
                <a:gd name="connsiteX8" fmla="*/ 913781 w 2781300"/>
                <a:gd name="connsiteY8" fmla="*/ 1057046 h 1838325"/>
                <a:gd name="connsiteX9" fmla="*/ 890549 w 2781300"/>
                <a:gd name="connsiteY9" fmla="*/ 1057046 h 1838325"/>
                <a:gd name="connsiteX10" fmla="*/ 890549 w 2781300"/>
                <a:gd name="connsiteY10" fmla="*/ 855701 h 1838325"/>
                <a:gd name="connsiteX11" fmla="*/ 855701 w 2781300"/>
                <a:gd name="connsiteY11" fmla="*/ 855701 h 1838325"/>
                <a:gd name="connsiteX12" fmla="*/ 855701 w 2781300"/>
                <a:gd name="connsiteY12" fmla="*/ 727927 h 1838325"/>
                <a:gd name="connsiteX13" fmla="*/ 805365 w 2781300"/>
                <a:gd name="connsiteY13" fmla="*/ 727927 h 1838325"/>
                <a:gd name="connsiteX14" fmla="*/ 805365 w 2781300"/>
                <a:gd name="connsiteY14" fmla="*/ 584665 h 1838325"/>
                <a:gd name="connsiteX15" fmla="*/ 700823 w 2781300"/>
                <a:gd name="connsiteY15" fmla="*/ 584665 h 1838325"/>
                <a:gd name="connsiteX16" fmla="*/ 700823 w 2781300"/>
                <a:gd name="connsiteY16" fmla="*/ 433659 h 1838325"/>
                <a:gd name="connsiteX17" fmla="*/ 274909 w 2781300"/>
                <a:gd name="connsiteY17" fmla="*/ 433659 h 1838325"/>
                <a:gd name="connsiteX18" fmla="*/ 274909 w 2781300"/>
                <a:gd name="connsiteY18" fmla="*/ 294268 h 1838325"/>
                <a:gd name="connsiteX19" fmla="*/ 143262 w 2781300"/>
                <a:gd name="connsiteY19" fmla="*/ 294268 h 1838325"/>
                <a:gd name="connsiteX20" fmla="*/ 143262 w 2781300"/>
                <a:gd name="connsiteY20" fmla="*/ 143262 h 1838325"/>
                <a:gd name="connsiteX21" fmla="*/ 92927 w 2781300"/>
                <a:gd name="connsiteY21" fmla="*/ 143262 h 1838325"/>
                <a:gd name="connsiteX22" fmla="*/ 92927 w 2781300"/>
                <a:gd name="connsiteY22" fmla="*/ 0 h 1838325"/>
                <a:gd name="connsiteX23" fmla="*/ 0 w 2781300"/>
                <a:gd name="connsiteY23"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1300" h="1838325">
                  <a:moveTo>
                    <a:pt x="2783929" y="1846917"/>
                  </a:moveTo>
                  <a:lnTo>
                    <a:pt x="1285485" y="1846917"/>
                  </a:lnTo>
                  <a:lnTo>
                    <a:pt x="1285485" y="1618479"/>
                  </a:lnTo>
                  <a:lnTo>
                    <a:pt x="1165460" y="1618479"/>
                  </a:lnTo>
                  <a:lnTo>
                    <a:pt x="1165460" y="1393898"/>
                  </a:lnTo>
                  <a:lnTo>
                    <a:pt x="944756" y="1393898"/>
                  </a:lnTo>
                  <a:lnTo>
                    <a:pt x="944756" y="1227411"/>
                  </a:lnTo>
                  <a:lnTo>
                    <a:pt x="913781" y="1227411"/>
                  </a:lnTo>
                  <a:lnTo>
                    <a:pt x="913781" y="1057046"/>
                  </a:lnTo>
                  <a:lnTo>
                    <a:pt x="890549" y="1057046"/>
                  </a:lnTo>
                  <a:lnTo>
                    <a:pt x="890549" y="855701"/>
                  </a:lnTo>
                  <a:lnTo>
                    <a:pt x="855701" y="855701"/>
                  </a:lnTo>
                  <a:lnTo>
                    <a:pt x="855701" y="727927"/>
                  </a:lnTo>
                  <a:lnTo>
                    <a:pt x="805365" y="727927"/>
                  </a:lnTo>
                  <a:lnTo>
                    <a:pt x="805365" y="584665"/>
                  </a:lnTo>
                  <a:lnTo>
                    <a:pt x="700823" y="584665"/>
                  </a:lnTo>
                  <a:lnTo>
                    <a:pt x="700823" y="433659"/>
                  </a:lnTo>
                  <a:lnTo>
                    <a:pt x="274909" y="433659"/>
                  </a:lnTo>
                  <a:lnTo>
                    <a:pt x="274909" y="294268"/>
                  </a:lnTo>
                  <a:lnTo>
                    <a:pt x="143262" y="294268"/>
                  </a:lnTo>
                  <a:lnTo>
                    <a:pt x="143262" y="143262"/>
                  </a:lnTo>
                  <a:lnTo>
                    <a:pt x="92927" y="143262"/>
                  </a:lnTo>
                  <a:lnTo>
                    <a:pt x="92927"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grpSp>
          <p:nvGrpSpPr>
            <p:cNvPr id="187" name="Group 186">
              <a:extLst>
                <a:ext uri="{FF2B5EF4-FFF2-40B4-BE49-F238E27FC236}">
                  <a16:creationId xmlns:a16="http://schemas.microsoft.com/office/drawing/2014/main" id="{41D633F1-D071-46C1-9BBC-2F08E4B00035}"/>
                </a:ext>
              </a:extLst>
            </p:cNvPr>
            <p:cNvGrpSpPr/>
            <p:nvPr/>
          </p:nvGrpSpPr>
          <p:grpSpPr>
            <a:xfrm>
              <a:off x="1230826" y="3063924"/>
              <a:ext cx="2014664" cy="354950"/>
              <a:chOff x="1230826" y="3063924"/>
              <a:chExt cx="2014664" cy="354950"/>
            </a:xfrm>
          </p:grpSpPr>
          <p:sp>
            <p:nvSpPr>
              <p:cNvPr id="189" name="Freeform: Shape 86">
                <a:extLst>
                  <a:ext uri="{FF2B5EF4-FFF2-40B4-BE49-F238E27FC236}">
                    <a16:creationId xmlns:a16="http://schemas.microsoft.com/office/drawing/2014/main" id="{8229B36A-1F79-4D50-85D2-2D8AD7755E07}"/>
                  </a:ext>
                </a:extLst>
              </p:cNvPr>
              <p:cNvSpPr/>
              <p:nvPr/>
            </p:nvSpPr>
            <p:spPr>
              <a:xfrm>
                <a:off x="1230826" y="3100654"/>
                <a:ext cx="2007234" cy="283958"/>
              </a:xfrm>
              <a:custGeom>
                <a:avLst/>
                <a:gdLst>
                  <a:gd name="connsiteX0" fmla="*/ 3097559 w 3095625"/>
                  <a:gd name="connsiteY0" fmla="*/ 422043 h 419100"/>
                  <a:gd name="connsiteX1" fmla="*/ 2230241 w 3095625"/>
                  <a:gd name="connsiteY1" fmla="*/ 422043 h 419100"/>
                  <a:gd name="connsiteX2" fmla="*/ 2230241 w 3095625"/>
                  <a:gd name="connsiteY2" fmla="*/ 309756 h 419100"/>
                  <a:gd name="connsiteX3" fmla="*/ 1266130 w 3095625"/>
                  <a:gd name="connsiteY3" fmla="*/ 309756 h 419100"/>
                  <a:gd name="connsiteX4" fmla="*/ 1266130 w 3095625"/>
                  <a:gd name="connsiteY4" fmla="*/ 274909 h 419100"/>
                  <a:gd name="connsiteX5" fmla="*/ 1095766 w 3095625"/>
                  <a:gd name="connsiteY5" fmla="*/ 274909 h 419100"/>
                  <a:gd name="connsiteX6" fmla="*/ 1095766 w 3095625"/>
                  <a:gd name="connsiteY6" fmla="*/ 240061 h 419100"/>
                  <a:gd name="connsiteX7" fmla="*/ 998963 w 3095625"/>
                  <a:gd name="connsiteY7" fmla="*/ 240061 h 419100"/>
                  <a:gd name="connsiteX8" fmla="*/ 998963 w 3095625"/>
                  <a:gd name="connsiteY8" fmla="*/ 189726 h 419100"/>
                  <a:gd name="connsiteX9" fmla="*/ 944756 w 3095625"/>
                  <a:gd name="connsiteY9" fmla="*/ 189726 h 419100"/>
                  <a:gd name="connsiteX10" fmla="*/ 944756 w 3095625"/>
                  <a:gd name="connsiteY10" fmla="*/ 116159 h 419100"/>
                  <a:gd name="connsiteX11" fmla="*/ 871189 w 3095625"/>
                  <a:gd name="connsiteY11" fmla="*/ 116159 h 419100"/>
                  <a:gd name="connsiteX12" fmla="*/ 871189 w 3095625"/>
                  <a:gd name="connsiteY12" fmla="*/ 54207 h 419100"/>
                  <a:gd name="connsiteX13" fmla="*/ 793750 w 3095625"/>
                  <a:gd name="connsiteY13" fmla="*/ 54207 h 419100"/>
                  <a:gd name="connsiteX14" fmla="*/ 793750 w 3095625"/>
                  <a:gd name="connsiteY14" fmla="*/ 0 h 419100"/>
                  <a:gd name="connsiteX15" fmla="*/ 0 w 3095625"/>
                  <a:gd name="connsiteY15" fmla="*/ 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5625" h="419100">
                    <a:moveTo>
                      <a:pt x="3097559" y="422043"/>
                    </a:moveTo>
                    <a:lnTo>
                      <a:pt x="2230241" y="422043"/>
                    </a:lnTo>
                    <a:lnTo>
                      <a:pt x="2230241" y="309756"/>
                    </a:lnTo>
                    <a:lnTo>
                      <a:pt x="1266130" y="309756"/>
                    </a:lnTo>
                    <a:lnTo>
                      <a:pt x="1266130" y="274909"/>
                    </a:lnTo>
                    <a:lnTo>
                      <a:pt x="1095766" y="274909"/>
                    </a:lnTo>
                    <a:lnTo>
                      <a:pt x="1095766" y="240061"/>
                    </a:lnTo>
                    <a:lnTo>
                      <a:pt x="998963" y="240061"/>
                    </a:lnTo>
                    <a:lnTo>
                      <a:pt x="998963" y="189726"/>
                    </a:lnTo>
                    <a:lnTo>
                      <a:pt x="944756" y="189726"/>
                    </a:lnTo>
                    <a:lnTo>
                      <a:pt x="944756" y="116159"/>
                    </a:lnTo>
                    <a:lnTo>
                      <a:pt x="871189" y="116159"/>
                    </a:lnTo>
                    <a:lnTo>
                      <a:pt x="871189" y="54207"/>
                    </a:lnTo>
                    <a:lnTo>
                      <a:pt x="793750" y="54207"/>
                    </a:lnTo>
                    <a:lnTo>
                      <a:pt x="793750"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0" name="Freeform: Shape 87">
                <a:extLst>
                  <a:ext uri="{FF2B5EF4-FFF2-40B4-BE49-F238E27FC236}">
                    <a16:creationId xmlns:a16="http://schemas.microsoft.com/office/drawing/2014/main" id="{EB2E5E28-B9EE-4B5D-8E47-096A0E69A50D}"/>
                  </a:ext>
                </a:extLst>
              </p:cNvPr>
              <p:cNvSpPr/>
              <p:nvPr/>
            </p:nvSpPr>
            <p:spPr>
              <a:xfrm>
                <a:off x="323931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1" name="Freeform: Shape 88">
                <a:extLst>
                  <a:ext uri="{FF2B5EF4-FFF2-40B4-BE49-F238E27FC236}">
                    <a16:creationId xmlns:a16="http://schemas.microsoft.com/office/drawing/2014/main" id="{5CF02B50-1FEC-469A-8DC8-4E30531BA73B}"/>
                  </a:ext>
                </a:extLst>
              </p:cNvPr>
              <p:cNvSpPr/>
              <p:nvPr/>
            </p:nvSpPr>
            <p:spPr>
              <a:xfrm>
                <a:off x="3165201"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2" name="Freeform: Shape 89">
                <a:extLst>
                  <a:ext uri="{FF2B5EF4-FFF2-40B4-BE49-F238E27FC236}">
                    <a16:creationId xmlns:a16="http://schemas.microsoft.com/office/drawing/2014/main" id="{00AC7F97-42E5-4E87-8B69-6720ADB49303}"/>
                  </a:ext>
                </a:extLst>
              </p:cNvPr>
              <p:cNvSpPr/>
              <p:nvPr/>
            </p:nvSpPr>
            <p:spPr>
              <a:xfrm>
                <a:off x="3091087"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3" name="Freeform: Shape 90">
                <a:extLst>
                  <a:ext uri="{FF2B5EF4-FFF2-40B4-BE49-F238E27FC236}">
                    <a16:creationId xmlns:a16="http://schemas.microsoft.com/office/drawing/2014/main" id="{7CDF0DBD-84A2-4991-BA31-1479EB3F51C6}"/>
                  </a:ext>
                </a:extLst>
              </p:cNvPr>
              <p:cNvSpPr/>
              <p:nvPr/>
            </p:nvSpPr>
            <p:spPr>
              <a:xfrm>
                <a:off x="301697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4" name="Freeform: Shape 91">
                <a:extLst>
                  <a:ext uri="{FF2B5EF4-FFF2-40B4-BE49-F238E27FC236}">
                    <a16:creationId xmlns:a16="http://schemas.microsoft.com/office/drawing/2014/main" id="{14C8495E-C5E0-4E2A-BE3B-1D4054CC58DF}"/>
                  </a:ext>
                </a:extLst>
              </p:cNvPr>
              <p:cNvSpPr/>
              <p:nvPr/>
            </p:nvSpPr>
            <p:spPr>
              <a:xfrm>
                <a:off x="2967565"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5" name="Freeform: Shape 92">
                <a:extLst>
                  <a:ext uri="{FF2B5EF4-FFF2-40B4-BE49-F238E27FC236}">
                    <a16:creationId xmlns:a16="http://schemas.microsoft.com/office/drawing/2014/main" id="{17A03242-69AD-4D3A-841A-370639EED64A}"/>
                  </a:ext>
                </a:extLst>
              </p:cNvPr>
              <p:cNvSpPr/>
              <p:nvPr/>
            </p:nvSpPr>
            <p:spPr>
              <a:xfrm>
                <a:off x="2634056"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6" name="Freeform: Shape 93">
                <a:extLst>
                  <a:ext uri="{FF2B5EF4-FFF2-40B4-BE49-F238E27FC236}">
                    <a16:creationId xmlns:a16="http://schemas.microsoft.com/office/drawing/2014/main" id="{72A62955-A527-457C-97D7-FF74E47F9470}"/>
                  </a:ext>
                </a:extLst>
              </p:cNvPr>
              <p:cNvSpPr/>
              <p:nvPr/>
            </p:nvSpPr>
            <p:spPr>
              <a:xfrm>
                <a:off x="2596999"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7" name="Freeform: Shape 94">
                <a:extLst>
                  <a:ext uri="{FF2B5EF4-FFF2-40B4-BE49-F238E27FC236}">
                    <a16:creationId xmlns:a16="http://schemas.microsoft.com/office/drawing/2014/main" id="{FB3CCB52-B6CA-4B81-8075-357C3927BF98}"/>
                  </a:ext>
                </a:extLst>
              </p:cNvPr>
              <p:cNvSpPr/>
              <p:nvPr/>
            </p:nvSpPr>
            <p:spPr>
              <a:xfrm>
                <a:off x="2547590"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8" name="Freeform: Shape 95">
                <a:extLst>
                  <a:ext uri="{FF2B5EF4-FFF2-40B4-BE49-F238E27FC236}">
                    <a16:creationId xmlns:a16="http://schemas.microsoft.com/office/drawing/2014/main" id="{74D186B7-5872-4E74-9CCE-A380D370C2EA}"/>
                  </a:ext>
                </a:extLst>
              </p:cNvPr>
              <p:cNvSpPr/>
              <p:nvPr/>
            </p:nvSpPr>
            <p:spPr>
              <a:xfrm>
                <a:off x="246112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9" name="Freeform: Shape 96">
                <a:extLst>
                  <a:ext uri="{FF2B5EF4-FFF2-40B4-BE49-F238E27FC236}">
                    <a16:creationId xmlns:a16="http://schemas.microsoft.com/office/drawing/2014/main" id="{1F5545C1-617F-4432-BE85-B88142DBCCE4}"/>
                  </a:ext>
                </a:extLst>
              </p:cNvPr>
              <p:cNvSpPr/>
              <p:nvPr/>
            </p:nvSpPr>
            <p:spPr>
              <a:xfrm>
                <a:off x="242406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0" name="Freeform: Shape 97">
                <a:extLst>
                  <a:ext uri="{FF2B5EF4-FFF2-40B4-BE49-F238E27FC236}">
                    <a16:creationId xmlns:a16="http://schemas.microsoft.com/office/drawing/2014/main" id="{32E83634-8E48-449E-BDDA-DF0699D6645D}"/>
                  </a:ext>
                </a:extLst>
              </p:cNvPr>
              <p:cNvSpPr/>
              <p:nvPr/>
            </p:nvSpPr>
            <p:spPr>
              <a:xfrm>
                <a:off x="231289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1" name="Freeform: Shape 98">
                <a:extLst>
                  <a:ext uri="{FF2B5EF4-FFF2-40B4-BE49-F238E27FC236}">
                    <a16:creationId xmlns:a16="http://schemas.microsoft.com/office/drawing/2014/main" id="{C0D0B059-DAE4-47C3-A93C-7932EEECDDF2}"/>
                  </a:ext>
                </a:extLst>
              </p:cNvPr>
              <p:cNvSpPr/>
              <p:nvPr/>
            </p:nvSpPr>
            <p:spPr>
              <a:xfrm>
                <a:off x="2275842"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2" name="Freeform: Shape 99">
                <a:extLst>
                  <a:ext uri="{FF2B5EF4-FFF2-40B4-BE49-F238E27FC236}">
                    <a16:creationId xmlns:a16="http://schemas.microsoft.com/office/drawing/2014/main" id="{61E42053-F23C-4D32-BB08-0C7931FF1B4F}"/>
                  </a:ext>
                </a:extLst>
              </p:cNvPr>
              <p:cNvSpPr/>
              <p:nvPr/>
            </p:nvSpPr>
            <p:spPr>
              <a:xfrm>
                <a:off x="223878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3" name="Freeform: Shape 100">
                <a:extLst>
                  <a:ext uri="{FF2B5EF4-FFF2-40B4-BE49-F238E27FC236}">
                    <a16:creationId xmlns:a16="http://schemas.microsoft.com/office/drawing/2014/main" id="{FBBB5E44-C762-4CC8-80F5-2D6959BB90A6}"/>
                  </a:ext>
                </a:extLst>
              </p:cNvPr>
              <p:cNvSpPr/>
              <p:nvPr/>
            </p:nvSpPr>
            <p:spPr>
              <a:xfrm>
                <a:off x="2214081"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4" name="Freeform: Shape 101">
                <a:extLst>
                  <a:ext uri="{FF2B5EF4-FFF2-40B4-BE49-F238E27FC236}">
                    <a16:creationId xmlns:a16="http://schemas.microsoft.com/office/drawing/2014/main" id="{EABC424C-260B-4D0D-98F4-70BBF89D848D}"/>
                  </a:ext>
                </a:extLst>
              </p:cNvPr>
              <p:cNvSpPr/>
              <p:nvPr/>
            </p:nvSpPr>
            <p:spPr>
              <a:xfrm>
                <a:off x="2028797"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5" name="Freeform: Shape 102">
                <a:extLst>
                  <a:ext uri="{FF2B5EF4-FFF2-40B4-BE49-F238E27FC236}">
                    <a16:creationId xmlns:a16="http://schemas.microsoft.com/office/drawing/2014/main" id="{19E7806B-A75B-4EFD-A1B8-D3081B659C2B}"/>
                  </a:ext>
                </a:extLst>
              </p:cNvPr>
              <p:cNvSpPr/>
              <p:nvPr/>
            </p:nvSpPr>
            <p:spPr>
              <a:xfrm>
                <a:off x="1979389"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6" name="Freeform: Shape 103">
                <a:extLst>
                  <a:ext uri="{FF2B5EF4-FFF2-40B4-BE49-F238E27FC236}">
                    <a16:creationId xmlns:a16="http://schemas.microsoft.com/office/drawing/2014/main" id="{0171D42A-EC5A-442C-A41B-2159EC1E7275}"/>
                  </a:ext>
                </a:extLst>
              </p:cNvPr>
              <p:cNvSpPr/>
              <p:nvPr/>
            </p:nvSpPr>
            <p:spPr>
              <a:xfrm>
                <a:off x="167058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7" name="Freeform: Shape 104">
                <a:extLst>
                  <a:ext uri="{FF2B5EF4-FFF2-40B4-BE49-F238E27FC236}">
                    <a16:creationId xmlns:a16="http://schemas.microsoft.com/office/drawing/2014/main" id="{3A521D8A-73C1-48D2-AEE0-CEAD10C9DD3D}"/>
                  </a:ext>
                </a:extLst>
              </p:cNvPr>
              <p:cNvSpPr/>
              <p:nvPr/>
            </p:nvSpPr>
            <p:spPr>
              <a:xfrm>
                <a:off x="1584117"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8" name="Freeform: Shape 105">
                <a:extLst>
                  <a:ext uri="{FF2B5EF4-FFF2-40B4-BE49-F238E27FC236}">
                    <a16:creationId xmlns:a16="http://schemas.microsoft.com/office/drawing/2014/main" id="{5AC03EB6-A447-4DAC-996B-E6206F76F056}"/>
                  </a:ext>
                </a:extLst>
              </p:cNvPr>
              <p:cNvSpPr/>
              <p:nvPr/>
            </p:nvSpPr>
            <p:spPr>
              <a:xfrm>
                <a:off x="144824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9" name="Freeform: Shape 106">
                <a:extLst>
                  <a:ext uri="{FF2B5EF4-FFF2-40B4-BE49-F238E27FC236}">
                    <a16:creationId xmlns:a16="http://schemas.microsoft.com/office/drawing/2014/main" id="{A307A858-4EE4-4C79-A697-5EBB750AB827}"/>
                  </a:ext>
                </a:extLst>
              </p:cNvPr>
              <p:cNvSpPr/>
              <p:nvPr/>
            </p:nvSpPr>
            <p:spPr>
              <a:xfrm>
                <a:off x="1300016"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88" name="Freeform: Shape 107">
              <a:extLst>
                <a:ext uri="{FF2B5EF4-FFF2-40B4-BE49-F238E27FC236}">
                  <a16:creationId xmlns:a16="http://schemas.microsoft.com/office/drawing/2014/main" id="{BFF73B76-19DF-455E-BB0A-351A11EE8BF7}"/>
                </a:ext>
              </a:extLst>
            </p:cNvPr>
            <p:cNvSpPr/>
            <p:nvPr/>
          </p:nvSpPr>
          <p:spPr>
            <a:xfrm>
              <a:off x="1272989" y="3095787"/>
              <a:ext cx="1964001" cy="432391"/>
            </a:xfrm>
            <a:custGeom>
              <a:avLst/>
              <a:gdLst>
                <a:gd name="connsiteX0" fmla="*/ 3035607 w 3028950"/>
                <a:gd name="connsiteY0" fmla="*/ 646617 h 638175"/>
                <a:gd name="connsiteX1" fmla="*/ 2160546 w 3028950"/>
                <a:gd name="connsiteY1" fmla="*/ 646617 h 638175"/>
                <a:gd name="connsiteX2" fmla="*/ 2160546 w 3028950"/>
                <a:gd name="connsiteY2" fmla="*/ 483994 h 638175"/>
                <a:gd name="connsiteX3" fmla="*/ 1192558 w 3028950"/>
                <a:gd name="connsiteY3" fmla="*/ 483994 h 638175"/>
                <a:gd name="connsiteX4" fmla="*/ 1192558 w 3028950"/>
                <a:gd name="connsiteY4" fmla="*/ 406555 h 638175"/>
                <a:gd name="connsiteX5" fmla="*/ 991218 w 3028950"/>
                <a:gd name="connsiteY5" fmla="*/ 406555 h 638175"/>
                <a:gd name="connsiteX6" fmla="*/ 991218 w 3028950"/>
                <a:gd name="connsiteY6" fmla="*/ 375580 h 638175"/>
                <a:gd name="connsiteX7" fmla="*/ 944755 w 3028950"/>
                <a:gd name="connsiteY7" fmla="*/ 375580 h 638175"/>
                <a:gd name="connsiteX8" fmla="*/ 944755 w 3028950"/>
                <a:gd name="connsiteY8" fmla="*/ 340732 h 638175"/>
                <a:gd name="connsiteX9" fmla="*/ 902169 w 3028950"/>
                <a:gd name="connsiteY9" fmla="*/ 340732 h 638175"/>
                <a:gd name="connsiteX10" fmla="*/ 902169 w 3028950"/>
                <a:gd name="connsiteY10" fmla="*/ 274908 h 638175"/>
                <a:gd name="connsiteX11" fmla="*/ 863445 w 3028950"/>
                <a:gd name="connsiteY11" fmla="*/ 274908 h 638175"/>
                <a:gd name="connsiteX12" fmla="*/ 863445 w 3028950"/>
                <a:gd name="connsiteY12" fmla="*/ 216829 h 638175"/>
                <a:gd name="connsiteX13" fmla="*/ 813109 w 3028950"/>
                <a:gd name="connsiteY13" fmla="*/ 216829 h 638175"/>
                <a:gd name="connsiteX14" fmla="*/ 813109 w 3028950"/>
                <a:gd name="connsiteY14" fmla="*/ 162622 h 638175"/>
                <a:gd name="connsiteX15" fmla="*/ 782134 w 3028950"/>
                <a:gd name="connsiteY15" fmla="*/ 162622 h 638175"/>
                <a:gd name="connsiteX16" fmla="*/ 782134 w 3028950"/>
                <a:gd name="connsiteY16" fmla="*/ 127775 h 638175"/>
                <a:gd name="connsiteX17" fmla="*/ 743415 w 3028950"/>
                <a:gd name="connsiteY17" fmla="*/ 127775 h 638175"/>
                <a:gd name="connsiteX18" fmla="*/ 743415 w 3028950"/>
                <a:gd name="connsiteY18" fmla="*/ 89055 h 638175"/>
                <a:gd name="connsiteX19" fmla="*/ 685335 w 3028950"/>
                <a:gd name="connsiteY19" fmla="*/ 89055 h 638175"/>
                <a:gd name="connsiteX20" fmla="*/ 685335 w 3028950"/>
                <a:gd name="connsiteY20" fmla="*/ 42592 h 638175"/>
                <a:gd name="connsiteX21" fmla="*/ 0 w 3028950"/>
                <a:gd name="connsiteY21" fmla="*/ 42592 h 638175"/>
                <a:gd name="connsiteX22" fmla="*/ 0 w 3028950"/>
                <a:gd name="connsiteY22" fmla="*/ 3872 h 638175"/>
                <a:gd name="connsiteX23" fmla="*/ 774390 w 3028950"/>
                <a:gd name="connsiteY23" fmla="*/ 3872 h 638175"/>
                <a:gd name="connsiteX24" fmla="*/ 774390 w 3028950"/>
                <a:gd name="connsiteY24" fmla="*/ 0 h 638175"/>
                <a:gd name="connsiteX25" fmla="*/ 801494 w 3028950"/>
                <a:gd name="connsiteY25" fmla="*/ 0 h 638175"/>
                <a:gd name="connsiteX26" fmla="*/ 801494 w 3028950"/>
                <a:gd name="connsiteY26" fmla="*/ 30976 h 638175"/>
                <a:gd name="connsiteX27" fmla="*/ 840214 w 3028950"/>
                <a:gd name="connsiteY27" fmla="*/ 30976 h 638175"/>
                <a:gd name="connsiteX28" fmla="*/ 840214 w 3028950"/>
                <a:gd name="connsiteY28" fmla="*/ 77440 h 638175"/>
                <a:gd name="connsiteX29" fmla="*/ 898293 w 3028950"/>
                <a:gd name="connsiteY29" fmla="*/ 77440 h 638175"/>
                <a:gd name="connsiteX30" fmla="*/ 898293 w 3028950"/>
                <a:gd name="connsiteY30" fmla="*/ 108415 h 638175"/>
                <a:gd name="connsiteX31" fmla="*/ 991218 w 3028950"/>
                <a:gd name="connsiteY31" fmla="*/ 108415 h 638175"/>
                <a:gd name="connsiteX32" fmla="*/ 991218 w 3028950"/>
                <a:gd name="connsiteY32" fmla="*/ 131646 h 638175"/>
                <a:gd name="connsiteX33" fmla="*/ 1165459 w 3028950"/>
                <a:gd name="connsiteY33" fmla="*/ 131646 h 638175"/>
                <a:gd name="connsiteX34" fmla="*/ 1165459 w 3028950"/>
                <a:gd name="connsiteY34" fmla="*/ 154878 h 638175"/>
                <a:gd name="connsiteX35" fmla="*/ 3035607 w 3028950"/>
                <a:gd name="connsiteY35" fmla="*/ 154878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8950" h="638175">
                  <a:moveTo>
                    <a:pt x="3035607" y="646617"/>
                  </a:moveTo>
                  <a:lnTo>
                    <a:pt x="2160546" y="646617"/>
                  </a:lnTo>
                  <a:lnTo>
                    <a:pt x="2160546" y="483994"/>
                  </a:lnTo>
                  <a:lnTo>
                    <a:pt x="1192558" y="483994"/>
                  </a:lnTo>
                  <a:lnTo>
                    <a:pt x="1192558" y="406555"/>
                  </a:lnTo>
                  <a:lnTo>
                    <a:pt x="991218" y="406555"/>
                  </a:lnTo>
                  <a:lnTo>
                    <a:pt x="991218" y="375580"/>
                  </a:lnTo>
                  <a:lnTo>
                    <a:pt x="944755" y="375580"/>
                  </a:lnTo>
                  <a:lnTo>
                    <a:pt x="944755" y="340732"/>
                  </a:lnTo>
                  <a:lnTo>
                    <a:pt x="902169" y="340732"/>
                  </a:lnTo>
                  <a:lnTo>
                    <a:pt x="902169" y="274908"/>
                  </a:lnTo>
                  <a:lnTo>
                    <a:pt x="863445" y="274908"/>
                  </a:lnTo>
                  <a:lnTo>
                    <a:pt x="863445" y="216829"/>
                  </a:lnTo>
                  <a:lnTo>
                    <a:pt x="813109" y="216829"/>
                  </a:lnTo>
                  <a:lnTo>
                    <a:pt x="813109" y="162622"/>
                  </a:lnTo>
                  <a:lnTo>
                    <a:pt x="782134" y="162622"/>
                  </a:lnTo>
                  <a:lnTo>
                    <a:pt x="782134" y="127775"/>
                  </a:lnTo>
                  <a:lnTo>
                    <a:pt x="743415" y="127775"/>
                  </a:lnTo>
                  <a:lnTo>
                    <a:pt x="743415" y="89055"/>
                  </a:lnTo>
                  <a:lnTo>
                    <a:pt x="685335" y="89055"/>
                  </a:lnTo>
                  <a:lnTo>
                    <a:pt x="685335" y="42592"/>
                  </a:lnTo>
                  <a:lnTo>
                    <a:pt x="0" y="42592"/>
                  </a:lnTo>
                  <a:lnTo>
                    <a:pt x="0" y="3872"/>
                  </a:lnTo>
                  <a:lnTo>
                    <a:pt x="774390" y="3872"/>
                  </a:lnTo>
                  <a:lnTo>
                    <a:pt x="774390" y="0"/>
                  </a:lnTo>
                  <a:lnTo>
                    <a:pt x="801494" y="0"/>
                  </a:lnTo>
                  <a:lnTo>
                    <a:pt x="801494" y="30976"/>
                  </a:lnTo>
                  <a:lnTo>
                    <a:pt x="840214" y="30976"/>
                  </a:lnTo>
                  <a:lnTo>
                    <a:pt x="840214" y="77440"/>
                  </a:lnTo>
                  <a:lnTo>
                    <a:pt x="898293" y="77440"/>
                  </a:lnTo>
                  <a:lnTo>
                    <a:pt x="898293" y="108415"/>
                  </a:lnTo>
                  <a:lnTo>
                    <a:pt x="991218" y="108415"/>
                  </a:lnTo>
                  <a:lnTo>
                    <a:pt x="991218" y="131646"/>
                  </a:lnTo>
                  <a:lnTo>
                    <a:pt x="1165459" y="131646"/>
                  </a:lnTo>
                  <a:lnTo>
                    <a:pt x="1165459" y="154878"/>
                  </a:lnTo>
                  <a:lnTo>
                    <a:pt x="3035607" y="154878"/>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0" name="Group 9">
            <a:extLst>
              <a:ext uri="{FF2B5EF4-FFF2-40B4-BE49-F238E27FC236}">
                <a16:creationId xmlns:a16="http://schemas.microsoft.com/office/drawing/2014/main" id="{1FD1CA2B-0F85-4AAC-A1A1-557796B61964}"/>
              </a:ext>
            </a:extLst>
          </p:cNvPr>
          <p:cNvGrpSpPr/>
          <p:nvPr/>
        </p:nvGrpSpPr>
        <p:grpSpPr>
          <a:xfrm>
            <a:off x="3067172" y="2232683"/>
            <a:ext cx="3337743" cy="3196356"/>
            <a:chOff x="591764" y="2232683"/>
            <a:chExt cx="3337743" cy="3196356"/>
          </a:xfrm>
        </p:grpSpPr>
        <p:grpSp>
          <p:nvGrpSpPr>
            <p:cNvPr id="136" name="Group 135">
              <a:extLst>
                <a:ext uri="{FF2B5EF4-FFF2-40B4-BE49-F238E27FC236}">
                  <a16:creationId xmlns:a16="http://schemas.microsoft.com/office/drawing/2014/main" id="{5D4C25EE-2169-43A3-A808-A405187F019B}"/>
                </a:ext>
              </a:extLst>
            </p:cNvPr>
            <p:cNvGrpSpPr/>
            <p:nvPr/>
          </p:nvGrpSpPr>
          <p:grpSpPr>
            <a:xfrm>
              <a:off x="591764" y="2232683"/>
              <a:ext cx="2730070" cy="3196356"/>
              <a:chOff x="218337" y="2231008"/>
              <a:chExt cx="2730070" cy="3196356"/>
            </a:xfrm>
          </p:grpSpPr>
          <p:sp>
            <p:nvSpPr>
              <p:cNvPr id="146" name="TextBox 145">
                <a:extLst>
                  <a:ext uri="{FF2B5EF4-FFF2-40B4-BE49-F238E27FC236}">
                    <a16:creationId xmlns:a16="http://schemas.microsoft.com/office/drawing/2014/main" id="{E6110312-A93F-4193-A225-9AB99648C11C}"/>
                  </a:ext>
                </a:extLst>
              </p:cNvPr>
              <p:cNvSpPr txBox="1"/>
              <p:nvPr/>
            </p:nvSpPr>
            <p:spPr>
              <a:xfrm>
                <a:off x="1302970" y="2231008"/>
                <a:ext cx="1261884" cy="523220"/>
              </a:xfrm>
              <a:prstGeom prst="rect">
                <a:avLst/>
              </a:prstGeom>
              <a:noFill/>
            </p:spPr>
            <p:txBody>
              <a:bodyPr wrap="none" rtlCol="0">
                <a:spAutoFit/>
              </a:bodyPr>
              <a:lstStyle/>
              <a:p>
                <a:pPr algn="ctr"/>
                <a:r>
                  <a:rPr lang="zh-CN" sz="1400" b="1" dirty="0">
                    <a:solidFill>
                      <a:srgbClr val="4D4D4D"/>
                    </a:solidFill>
                  </a:rPr>
                  <a:t>确定性治疗</a:t>
                </a:r>
                <a:r>
                  <a:rPr lang="zh-CN" sz="1400" b="1" dirty="0" smtClean="0">
                    <a:solidFill>
                      <a:srgbClr val="4D4D4D"/>
                    </a:solidFill>
                  </a:rPr>
                  <a:t>后</a:t>
                </a:r>
                <a:r>
                  <a:rPr lang="zh-CN" sz="1400" b="1" dirty="0">
                    <a:solidFill>
                      <a:srgbClr val="4D4D4D"/>
                    </a:solidFill>
                  </a:rPr>
                  <a:t/>
                </a:r>
                <a:br>
                  <a:rPr lang="zh-CN" sz="1400" b="1" dirty="0">
                    <a:solidFill>
                      <a:srgbClr val="4D4D4D"/>
                    </a:solidFill>
                  </a:rPr>
                </a:br>
                <a:r>
                  <a:rPr lang="zh-CN" sz="1400" b="1" dirty="0">
                    <a:solidFill>
                      <a:srgbClr val="4D4D4D"/>
                    </a:solidFill>
                  </a:rPr>
                  <a:t>的情况</a:t>
                </a:r>
              </a:p>
            </p:txBody>
          </p:sp>
          <p:sp>
            <p:nvSpPr>
              <p:cNvPr id="147" name="TextBox 146">
                <a:extLst>
                  <a:ext uri="{FF2B5EF4-FFF2-40B4-BE49-F238E27FC236}">
                    <a16:creationId xmlns:a16="http://schemas.microsoft.com/office/drawing/2014/main" id="{23469202-0F33-4D03-8D7C-B214AA0639FB}"/>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时间（月）</a:t>
                </a:r>
              </a:p>
            </p:txBody>
          </p:sp>
          <p:sp>
            <p:nvSpPr>
              <p:cNvPr id="148" name="Freeform 21">
                <a:extLst>
                  <a:ext uri="{FF2B5EF4-FFF2-40B4-BE49-F238E27FC236}">
                    <a16:creationId xmlns:a16="http://schemas.microsoft.com/office/drawing/2014/main" id="{CC926256-C7C8-4380-9D15-5DBF4829413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9" name="Line 6">
                <a:extLst>
                  <a:ext uri="{FF2B5EF4-FFF2-40B4-BE49-F238E27FC236}">
                    <a16:creationId xmlns:a16="http://schemas.microsoft.com/office/drawing/2014/main" id="{14C2798C-F04F-481F-B498-2B93A8721F4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0" name="Line 7">
                <a:extLst>
                  <a:ext uri="{FF2B5EF4-FFF2-40B4-BE49-F238E27FC236}">
                    <a16:creationId xmlns:a16="http://schemas.microsoft.com/office/drawing/2014/main" id="{0063BA80-1FF3-401A-9E96-F3BAA7347507}"/>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1" name="Line 8">
                <a:extLst>
                  <a:ext uri="{FF2B5EF4-FFF2-40B4-BE49-F238E27FC236}">
                    <a16:creationId xmlns:a16="http://schemas.microsoft.com/office/drawing/2014/main" id="{68B9AA41-50D6-4AE9-968D-36E12568A24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2" name="Line 9">
                <a:extLst>
                  <a:ext uri="{FF2B5EF4-FFF2-40B4-BE49-F238E27FC236}">
                    <a16:creationId xmlns:a16="http://schemas.microsoft.com/office/drawing/2014/main" id="{B958DB4F-0D94-48F3-97D1-C7C1C99702A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3" name="Line 10">
                <a:extLst>
                  <a:ext uri="{FF2B5EF4-FFF2-40B4-BE49-F238E27FC236}">
                    <a16:creationId xmlns:a16="http://schemas.microsoft.com/office/drawing/2014/main" id="{417259B8-67DD-43F8-8AED-289B1E0B0A7F}"/>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4" name="Line 11">
                <a:extLst>
                  <a:ext uri="{FF2B5EF4-FFF2-40B4-BE49-F238E27FC236}">
                    <a16:creationId xmlns:a16="http://schemas.microsoft.com/office/drawing/2014/main" id="{1C89DADA-94A9-42EB-8A6E-FB2E73D2904F}"/>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5" name="TextBox 154">
                <a:extLst>
                  <a:ext uri="{FF2B5EF4-FFF2-40B4-BE49-F238E27FC236}">
                    <a16:creationId xmlns:a16="http://schemas.microsoft.com/office/drawing/2014/main" id="{6F4C905F-4287-428B-950D-8953A5A3F76C}"/>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无疾病生存率</a:t>
                </a:r>
              </a:p>
            </p:txBody>
          </p:sp>
          <p:sp>
            <p:nvSpPr>
              <p:cNvPr id="156" name="TextBox 155">
                <a:extLst>
                  <a:ext uri="{FF2B5EF4-FFF2-40B4-BE49-F238E27FC236}">
                    <a16:creationId xmlns:a16="http://schemas.microsoft.com/office/drawing/2014/main" id="{E7AECA2D-5472-4653-8763-48473434733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1.0</a:t>
                </a:r>
              </a:p>
            </p:txBody>
          </p:sp>
          <p:sp>
            <p:nvSpPr>
              <p:cNvPr id="157" name="TextBox 156">
                <a:extLst>
                  <a:ext uri="{FF2B5EF4-FFF2-40B4-BE49-F238E27FC236}">
                    <a16:creationId xmlns:a16="http://schemas.microsoft.com/office/drawing/2014/main" id="{8175EE6A-96C3-498C-8796-CD9130C8BA75}"/>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0.8</a:t>
                </a:r>
              </a:p>
            </p:txBody>
          </p:sp>
          <p:sp>
            <p:nvSpPr>
              <p:cNvPr id="158" name="TextBox 157">
                <a:extLst>
                  <a:ext uri="{FF2B5EF4-FFF2-40B4-BE49-F238E27FC236}">
                    <a16:creationId xmlns:a16="http://schemas.microsoft.com/office/drawing/2014/main" id="{BCE258A2-5A6F-43D0-AF64-C745DF6AA41C}"/>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0.6</a:t>
                </a:r>
              </a:p>
            </p:txBody>
          </p:sp>
          <p:sp>
            <p:nvSpPr>
              <p:cNvPr id="159" name="TextBox 158">
                <a:extLst>
                  <a:ext uri="{FF2B5EF4-FFF2-40B4-BE49-F238E27FC236}">
                    <a16:creationId xmlns:a16="http://schemas.microsoft.com/office/drawing/2014/main" id="{D6E39CD1-BBE4-4628-BAA4-C553B922AD01}"/>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0.4</a:t>
                </a:r>
              </a:p>
            </p:txBody>
          </p:sp>
          <p:sp>
            <p:nvSpPr>
              <p:cNvPr id="160" name="TextBox 159">
                <a:extLst>
                  <a:ext uri="{FF2B5EF4-FFF2-40B4-BE49-F238E27FC236}">
                    <a16:creationId xmlns:a16="http://schemas.microsoft.com/office/drawing/2014/main" id="{C2F5D579-B645-48FD-89BE-07C7351AC16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0.2</a:t>
                </a:r>
              </a:p>
            </p:txBody>
          </p:sp>
          <p:sp>
            <p:nvSpPr>
              <p:cNvPr id="161" name="TextBox 160">
                <a:extLst>
                  <a:ext uri="{FF2B5EF4-FFF2-40B4-BE49-F238E27FC236}">
                    <a16:creationId xmlns:a16="http://schemas.microsoft.com/office/drawing/2014/main" id="{A1DC23AD-7A36-4AD2-98B9-34196D61F51E}"/>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a:t>
                </a:r>
              </a:p>
            </p:txBody>
          </p:sp>
          <p:sp>
            <p:nvSpPr>
              <p:cNvPr id="162" name="Line 21">
                <a:extLst>
                  <a:ext uri="{FF2B5EF4-FFF2-40B4-BE49-F238E27FC236}">
                    <a16:creationId xmlns:a16="http://schemas.microsoft.com/office/drawing/2014/main" id="{36D25338-A87C-4120-8B81-09D0DA220541}"/>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63" name="Line 19">
                <a:extLst>
                  <a:ext uri="{FF2B5EF4-FFF2-40B4-BE49-F238E27FC236}">
                    <a16:creationId xmlns:a16="http://schemas.microsoft.com/office/drawing/2014/main" id="{7C8DE096-1883-49E3-812D-FE75DABA5AC3}"/>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4" name="Line 21">
                <a:extLst>
                  <a:ext uri="{FF2B5EF4-FFF2-40B4-BE49-F238E27FC236}">
                    <a16:creationId xmlns:a16="http://schemas.microsoft.com/office/drawing/2014/main" id="{BF376A27-6C8F-4D63-B5BA-0F01CF6B759D}"/>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65" name="Line 19">
                <a:extLst>
                  <a:ext uri="{FF2B5EF4-FFF2-40B4-BE49-F238E27FC236}">
                    <a16:creationId xmlns:a16="http://schemas.microsoft.com/office/drawing/2014/main" id="{7E74D547-7935-478B-A007-70880379DBAC}"/>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6" name="Line 21">
                <a:extLst>
                  <a:ext uri="{FF2B5EF4-FFF2-40B4-BE49-F238E27FC236}">
                    <a16:creationId xmlns:a16="http://schemas.microsoft.com/office/drawing/2014/main" id="{4A236742-18DC-434F-82E3-00A26D2009A9}"/>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67" name="Group 166">
                <a:extLst>
                  <a:ext uri="{FF2B5EF4-FFF2-40B4-BE49-F238E27FC236}">
                    <a16:creationId xmlns:a16="http://schemas.microsoft.com/office/drawing/2014/main" id="{A2FFA166-A455-408A-82C3-A914F717D7D1}"/>
                  </a:ext>
                </a:extLst>
              </p:cNvPr>
              <p:cNvGrpSpPr/>
              <p:nvPr/>
            </p:nvGrpSpPr>
            <p:grpSpPr>
              <a:xfrm>
                <a:off x="820803" y="4529968"/>
                <a:ext cx="2127604" cy="442035"/>
                <a:chOff x="820803" y="4529968"/>
                <a:chExt cx="2127604" cy="442035"/>
              </a:xfrm>
            </p:grpSpPr>
            <p:sp>
              <p:nvSpPr>
                <p:cNvPr id="180" name="TextBox 179">
                  <a:extLst>
                    <a:ext uri="{FF2B5EF4-FFF2-40B4-BE49-F238E27FC236}">
                      <a16:creationId xmlns:a16="http://schemas.microsoft.com/office/drawing/2014/main" id="{DBB1E9BF-9615-4E02-B47B-DA49272C6C8F}"/>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181" name="TextBox 180">
                  <a:extLst>
                    <a:ext uri="{FF2B5EF4-FFF2-40B4-BE49-F238E27FC236}">
                      <a16:creationId xmlns:a16="http://schemas.microsoft.com/office/drawing/2014/main" id="{B3E2EEC7-4A74-4C50-8104-0B56878A8018}"/>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10</a:t>
                  </a:r>
                </a:p>
              </p:txBody>
            </p:sp>
            <p:sp>
              <p:nvSpPr>
                <p:cNvPr id="182" name="TextBox 181">
                  <a:extLst>
                    <a:ext uri="{FF2B5EF4-FFF2-40B4-BE49-F238E27FC236}">
                      <a16:creationId xmlns:a16="http://schemas.microsoft.com/office/drawing/2014/main" id="{3D1A4A4E-8E0F-4781-8C4E-44DDE30722B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20</a:t>
                  </a:r>
                </a:p>
              </p:txBody>
            </p:sp>
            <p:sp>
              <p:nvSpPr>
                <p:cNvPr id="183" name="TextBox 182">
                  <a:extLst>
                    <a:ext uri="{FF2B5EF4-FFF2-40B4-BE49-F238E27FC236}">
                      <a16:creationId xmlns:a16="http://schemas.microsoft.com/office/drawing/2014/main" id="{1D4A2E94-3F8E-45F5-B8E4-8B6647BA72D5}"/>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30</a:t>
                  </a:r>
                </a:p>
              </p:txBody>
            </p:sp>
            <p:sp>
              <p:nvSpPr>
                <p:cNvPr id="184" name="TextBox 183">
                  <a:extLst>
                    <a:ext uri="{FF2B5EF4-FFF2-40B4-BE49-F238E27FC236}">
                      <a16:creationId xmlns:a16="http://schemas.microsoft.com/office/drawing/2014/main" id="{D58D6E5B-C0D7-46D8-8EE2-E99AA60C7C46}"/>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40</a:t>
                  </a:r>
                </a:p>
              </p:txBody>
            </p:sp>
          </p:grpSp>
          <p:grpSp>
            <p:nvGrpSpPr>
              <p:cNvPr id="168" name="Group 167">
                <a:extLst>
                  <a:ext uri="{FF2B5EF4-FFF2-40B4-BE49-F238E27FC236}">
                    <a16:creationId xmlns:a16="http://schemas.microsoft.com/office/drawing/2014/main" id="{468875BC-C77A-483C-AF87-7E8E04C1D435}"/>
                  </a:ext>
                </a:extLst>
              </p:cNvPr>
              <p:cNvGrpSpPr/>
              <p:nvPr/>
            </p:nvGrpSpPr>
            <p:grpSpPr>
              <a:xfrm>
                <a:off x="705870" y="4912105"/>
                <a:ext cx="2170083" cy="257369"/>
                <a:chOff x="735844" y="4529968"/>
                <a:chExt cx="2170083" cy="257369"/>
              </a:xfrm>
            </p:grpSpPr>
            <p:sp>
              <p:nvSpPr>
                <p:cNvPr id="175" name="TextBox 174">
                  <a:extLst>
                    <a:ext uri="{FF2B5EF4-FFF2-40B4-BE49-F238E27FC236}">
                      <a16:creationId xmlns:a16="http://schemas.microsoft.com/office/drawing/2014/main" id="{44370B41-8E44-4747-973D-7A277A3670D3}"/>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120</a:t>
                  </a:r>
                </a:p>
              </p:txBody>
            </p:sp>
            <p:sp>
              <p:nvSpPr>
                <p:cNvPr id="176" name="TextBox 175">
                  <a:extLst>
                    <a:ext uri="{FF2B5EF4-FFF2-40B4-BE49-F238E27FC236}">
                      <a16:creationId xmlns:a16="http://schemas.microsoft.com/office/drawing/2014/main" id="{50C5A95A-3D56-45E4-985A-145D2F1B0DD3}"/>
                    </a:ext>
                  </a:extLst>
                </p:cNvPr>
                <p:cNvSpPr txBox="1"/>
                <p:nvPr/>
              </p:nvSpPr>
              <p:spPr>
                <a:xfrm>
                  <a:off x="1225693" y="4529968"/>
                  <a:ext cx="316168"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116</a:t>
                  </a:r>
                </a:p>
              </p:txBody>
            </p:sp>
            <p:sp>
              <p:nvSpPr>
                <p:cNvPr id="177" name="TextBox 176">
                  <a:extLst>
                    <a:ext uri="{FF2B5EF4-FFF2-40B4-BE49-F238E27FC236}">
                      <a16:creationId xmlns:a16="http://schemas.microsoft.com/office/drawing/2014/main" id="{573CBF42-0B78-42AA-BB57-815012769B78}"/>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59</a:t>
                  </a:r>
                </a:p>
              </p:txBody>
            </p:sp>
            <p:sp>
              <p:nvSpPr>
                <p:cNvPr id="178" name="TextBox 177">
                  <a:extLst>
                    <a:ext uri="{FF2B5EF4-FFF2-40B4-BE49-F238E27FC236}">
                      <a16:creationId xmlns:a16="http://schemas.microsoft.com/office/drawing/2014/main" id="{B0B718F4-488C-4619-B1FA-06204C659DE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27</a:t>
                  </a:r>
                </a:p>
              </p:txBody>
            </p:sp>
            <p:sp>
              <p:nvSpPr>
                <p:cNvPr id="179" name="TextBox 178">
                  <a:extLst>
                    <a:ext uri="{FF2B5EF4-FFF2-40B4-BE49-F238E27FC236}">
                      <a16:creationId xmlns:a16="http://schemas.microsoft.com/office/drawing/2014/main" id="{8CEEC52E-AA31-4DFD-B098-B8886D0960E3}"/>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2</a:t>
                  </a:r>
                </a:p>
              </p:txBody>
            </p:sp>
          </p:grpSp>
          <p:grpSp>
            <p:nvGrpSpPr>
              <p:cNvPr id="169" name="Group 168">
                <a:extLst>
                  <a:ext uri="{FF2B5EF4-FFF2-40B4-BE49-F238E27FC236}">
                    <a16:creationId xmlns:a16="http://schemas.microsoft.com/office/drawing/2014/main" id="{FB7A75DA-2BE7-4E52-81B0-F554DBF69674}"/>
                  </a:ext>
                </a:extLst>
              </p:cNvPr>
              <p:cNvGrpSpPr/>
              <p:nvPr/>
            </p:nvGrpSpPr>
            <p:grpSpPr>
              <a:xfrm>
                <a:off x="748350" y="5169995"/>
                <a:ext cx="2127603" cy="257369"/>
                <a:chOff x="778324" y="4529968"/>
                <a:chExt cx="2127603" cy="257369"/>
              </a:xfrm>
            </p:grpSpPr>
            <p:sp>
              <p:nvSpPr>
                <p:cNvPr id="170" name="TextBox 169">
                  <a:extLst>
                    <a:ext uri="{FF2B5EF4-FFF2-40B4-BE49-F238E27FC236}">
                      <a16:creationId xmlns:a16="http://schemas.microsoft.com/office/drawing/2014/main" id="{DCB0B4B2-887F-4A79-BB41-D1FF2EB3ACD5}"/>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19</a:t>
                  </a:r>
                </a:p>
              </p:txBody>
            </p:sp>
            <p:sp>
              <p:nvSpPr>
                <p:cNvPr id="171" name="TextBox 170">
                  <a:extLst>
                    <a:ext uri="{FF2B5EF4-FFF2-40B4-BE49-F238E27FC236}">
                      <a16:creationId xmlns:a16="http://schemas.microsoft.com/office/drawing/2014/main" id="{EBC7E3B3-1AD3-4B75-AA5F-C05D1C3A8E6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14</a:t>
                  </a:r>
                </a:p>
              </p:txBody>
            </p:sp>
            <p:sp>
              <p:nvSpPr>
                <p:cNvPr id="172" name="TextBox 171">
                  <a:extLst>
                    <a:ext uri="{FF2B5EF4-FFF2-40B4-BE49-F238E27FC236}">
                      <a16:creationId xmlns:a16="http://schemas.microsoft.com/office/drawing/2014/main" id="{0F68BC44-688F-4B63-88D5-5AE310DB4421}"/>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2</a:t>
                  </a:r>
                </a:p>
              </p:txBody>
            </p:sp>
            <p:sp>
              <p:nvSpPr>
                <p:cNvPr id="173" name="TextBox 172">
                  <a:extLst>
                    <a:ext uri="{FF2B5EF4-FFF2-40B4-BE49-F238E27FC236}">
                      <a16:creationId xmlns:a16="http://schemas.microsoft.com/office/drawing/2014/main" id="{FB04D51C-D7E5-4305-B3A7-8FF699C7D7EA}"/>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2</a:t>
                  </a:r>
                </a:p>
              </p:txBody>
            </p:sp>
            <p:sp>
              <p:nvSpPr>
                <p:cNvPr id="174" name="TextBox 173">
                  <a:extLst>
                    <a:ext uri="{FF2B5EF4-FFF2-40B4-BE49-F238E27FC236}">
                      <a16:creationId xmlns:a16="http://schemas.microsoft.com/office/drawing/2014/main" id="{73685469-676B-4BED-BFC2-9CF439D19994}"/>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0</a:t>
                  </a:r>
                </a:p>
              </p:txBody>
            </p:sp>
          </p:grpSp>
        </p:grpSp>
        <p:grpSp>
          <p:nvGrpSpPr>
            <p:cNvPr id="137" name="Group 136">
              <a:extLst>
                <a:ext uri="{FF2B5EF4-FFF2-40B4-BE49-F238E27FC236}">
                  <a16:creationId xmlns:a16="http://schemas.microsoft.com/office/drawing/2014/main" id="{7FBABD10-045D-4EFB-9BA9-3B0EC0CE087E}"/>
                </a:ext>
              </a:extLst>
            </p:cNvPr>
            <p:cNvGrpSpPr/>
            <p:nvPr/>
          </p:nvGrpSpPr>
          <p:grpSpPr>
            <a:xfrm>
              <a:off x="1269475" y="2775511"/>
              <a:ext cx="1846193" cy="276999"/>
              <a:chOff x="1481436" y="5506042"/>
              <a:chExt cx="1846193" cy="276999"/>
            </a:xfrm>
          </p:grpSpPr>
          <p:cxnSp>
            <p:nvCxnSpPr>
              <p:cNvPr id="142" name="Straight Connector 141">
                <a:extLst>
                  <a:ext uri="{FF2B5EF4-FFF2-40B4-BE49-F238E27FC236}">
                    <a16:creationId xmlns:a16="http://schemas.microsoft.com/office/drawing/2014/main" id="{90C66975-22FE-400F-8467-0A656BE85033}"/>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AA644310-1787-4FE7-A512-A31230959664}"/>
                  </a:ext>
                </a:extLst>
              </p:cNvPr>
              <p:cNvSpPr txBox="1"/>
              <p:nvPr/>
            </p:nvSpPr>
            <p:spPr>
              <a:xfrm>
                <a:off x="1701238" y="5506042"/>
                <a:ext cx="713657" cy="276999"/>
              </a:xfrm>
              <a:prstGeom prst="rect">
                <a:avLst/>
              </a:prstGeom>
              <a:noFill/>
            </p:spPr>
            <p:txBody>
              <a:bodyPr wrap="none" rtlCol="0">
                <a:spAutoFit/>
              </a:bodyPr>
              <a:lstStyle/>
              <a:p>
                <a:r>
                  <a:rPr lang="zh-CN" sz="1200">
                    <a:solidFill>
                      <a:srgbClr val="043882"/>
                    </a:solidFill>
                  </a:rPr>
                  <a:t>ctDNA</a:t>
                </a:r>
                <a:r>
                  <a:rPr lang="zh-CN" sz="1200" baseline="30000">
                    <a:solidFill>
                      <a:srgbClr val="043882"/>
                    </a:solidFill>
                  </a:rPr>
                  <a:t>-</a:t>
                </a:r>
                <a:r>
                  <a:rPr lang="zh-CN" sz="1200">
                    <a:solidFill>
                      <a:srgbClr val="043882"/>
                    </a:solidFill>
                  </a:rPr>
                  <a:t> </a:t>
                </a:r>
              </a:p>
            </p:txBody>
          </p:sp>
          <p:cxnSp>
            <p:nvCxnSpPr>
              <p:cNvPr id="144" name="Straight Connector 143">
                <a:extLst>
                  <a:ext uri="{FF2B5EF4-FFF2-40B4-BE49-F238E27FC236}">
                    <a16:creationId xmlns:a16="http://schemas.microsoft.com/office/drawing/2014/main" id="{E49A1E2A-B5CB-4191-889B-C33382634C86}"/>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E963753E-941E-48E1-9127-2805A4FF077D}"/>
                  </a:ext>
                </a:extLst>
              </p:cNvPr>
              <p:cNvSpPr txBox="1"/>
              <p:nvPr/>
            </p:nvSpPr>
            <p:spPr>
              <a:xfrm>
                <a:off x="2613972" y="5506042"/>
                <a:ext cx="713657" cy="276999"/>
              </a:xfrm>
              <a:prstGeom prst="rect">
                <a:avLst/>
              </a:prstGeom>
              <a:noFill/>
            </p:spPr>
            <p:txBody>
              <a:bodyPr wrap="none" rtlCol="0">
                <a:spAutoFit/>
              </a:bodyPr>
              <a:lstStyle/>
              <a:p>
                <a:r>
                  <a:rPr lang="zh-CN" sz="1200">
                    <a:solidFill>
                      <a:srgbClr val="B60D27"/>
                    </a:solidFill>
                  </a:rPr>
                  <a:t>ctDNA</a:t>
                </a:r>
                <a:r>
                  <a:rPr lang="zh-CN" sz="1200" baseline="30000">
                    <a:solidFill>
                      <a:srgbClr val="B60D27"/>
                    </a:solidFill>
                  </a:rPr>
                  <a:t>+</a:t>
                </a:r>
              </a:p>
            </p:txBody>
          </p:sp>
        </p:grpSp>
        <p:sp>
          <p:nvSpPr>
            <p:cNvPr id="138" name="Rectangle 137">
              <a:extLst>
                <a:ext uri="{FF2B5EF4-FFF2-40B4-BE49-F238E27FC236}">
                  <a16:creationId xmlns:a16="http://schemas.microsoft.com/office/drawing/2014/main" id="{B4342A71-3157-4DC5-A9FE-5DBC2F850CB7}"/>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39" name="Rectangle 138">
              <a:extLst>
                <a:ext uri="{FF2B5EF4-FFF2-40B4-BE49-F238E27FC236}">
                  <a16:creationId xmlns:a16="http://schemas.microsoft.com/office/drawing/2014/main" id="{70623126-1D05-4629-9A38-097C8595A8B6}"/>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40" name="TextBox 139">
              <a:extLst>
                <a:ext uri="{FF2B5EF4-FFF2-40B4-BE49-F238E27FC236}">
                  <a16:creationId xmlns:a16="http://schemas.microsoft.com/office/drawing/2014/main" id="{6532F318-E529-4D2E-BDEF-9AF0FADA3AA9}"/>
                </a:ext>
              </a:extLst>
            </p:cNvPr>
            <p:cNvSpPr txBox="1"/>
            <p:nvPr/>
          </p:nvSpPr>
          <p:spPr>
            <a:xfrm>
              <a:off x="1728263" y="3440835"/>
              <a:ext cx="2201244" cy="646331"/>
            </a:xfrm>
            <a:prstGeom prst="rect">
              <a:avLst/>
            </a:prstGeom>
            <a:noFill/>
          </p:spPr>
          <p:txBody>
            <a:bodyPr wrap="none" rtlCol="0">
              <a:spAutoFit/>
            </a:bodyPr>
            <a:lstStyle/>
            <a:p>
              <a:pPr algn="ctr"/>
              <a:r>
                <a:rPr lang="zh-CN" sz="1200" dirty="0">
                  <a:solidFill>
                    <a:srgbClr val="4D4D4D"/>
                  </a:solidFill>
                </a:rPr>
                <a:t>HR 47.</a:t>
              </a:r>
              <a:r>
                <a:rPr lang="zh-CN" sz="1200" dirty="0" smtClean="0">
                  <a:solidFill>
                    <a:srgbClr val="4D4D4D"/>
                  </a:solidFill>
                </a:rPr>
                <a:t>5</a:t>
              </a:r>
              <a:r>
                <a:rPr lang="zh-CN" sz="1200" dirty="0">
                  <a:solidFill>
                    <a:srgbClr val="4D4D4D"/>
                  </a:solidFill>
                </a:rPr>
                <a:t/>
              </a:r>
              <a:br>
                <a:rPr lang="zh-CN" sz="1200" dirty="0">
                  <a:solidFill>
                    <a:srgbClr val="4D4D4D"/>
                  </a:solidFill>
                </a:rPr>
              </a:br>
              <a:r>
                <a:rPr lang="zh-CN" sz="1200" dirty="0">
                  <a:solidFill>
                    <a:srgbClr val="4D4D4D"/>
                  </a:solidFill>
                </a:rPr>
                <a:t>（95% CI 为 17.3, 130.3）； </a:t>
              </a:r>
            </a:p>
            <a:p>
              <a:pPr algn="ctr"/>
              <a:r>
                <a:rPr lang="zh-CN" sz="1200" dirty="0">
                  <a:solidFill>
                    <a:srgbClr val="4D4D4D"/>
                  </a:solidFill>
                </a:rPr>
                <a:t>p&lt;0.001</a:t>
              </a:r>
            </a:p>
          </p:txBody>
        </p:sp>
        <p:sp>
          <p:nvSpPr>
            <p:cNvPr id="141" name="TextBox 140">
              <a:extLst>
                <a:ext uri="{FF2B5EF4-FFF2-40B4-BE49-F238E27FC236}">
                  <a16:creationId xmlns:a16="http://schemas.microsoft.com/office/drawing/2014/main" id="{BCAE5529-DB97-4D67-8679-E40941FA3BDD}"/>
                </a:ext>
              </a:extLst>
            </p:cNvPr>
            <p:cNvSpPr txBox="1"/>
            <p:nvPr/>
          </p:nvSpPr>
          <p:spPr>
            <a:xfrm>
              <a:off x="1185332" y="4230705"/>
              <a:ext cx="827471" cy="276999"/>
            </a:xfrm>
            <a:prstGeom prst="rect">
              <a:avLst/>
            </a:prstGeom>
            <a:noFill/>
          </p:spPr>
          <p:txBody>
            <a:bodyPr wrap="none" rtlCol="0">
              <a:spAutoFit/>
            </a:bodyPr>
            <a:lstStyle/>
            <a:p>
              <a:pPr algn="ctr"/>
              <a:r>
                <a:rPr lang="zh-CN" sz="1200">
                  <a:solidFill>
                    <a:srgbClr val="4D4D4D"/>
                  </a:solidFill>
                </a:rPr>
                <a:t>p&lt;0.0001</a:t>
              </a:r>
            </a:p>
          </p:txBody>
        </p:sp>
      </p:grpSp>
      <p:grpSp>
        <p:nvGrpSpPr>
          <p:cNvPr id="11" name="Group 10">
            <a:extLst>
              <a:ext uri="{FF2B5EF4-FFF2-40B4-BE49-F238E27FC236}">
                <a16:creationId xmlns:a16="http://schemas.microsoft.com/office/drawing/2014/main" id="{28A2A7F3-B2FF-42A5-96F3-7F5194C8583E}"/>
              </a:ext>
            </a:extLst>
          </p:cNvPr>
          <p:cNvGrpSpPr/>
          <p:nvPr/>
        </p:nvGrpSpPr>
        <p:grpSpPr>
          <a:xfrm>
            <a:off x="6144617" y="2232683"/>
            <a:ext cx="3098376" cy="3196356"/>
            <a:chOff x="591764" y="2232683"/>
            <a:chExt cx="3098376" cy="3196356"/>
          </a:xfrm>
        </p:grpSpPr>
        <p:grpSp>
          <p:nvGrpSpPr>
            <p:cNvPr id="87" name="Group 86">
              <a:extLst>
                <a:ext uri="{FF2B5EF4-FFF2-40B4-BE49-F238E27FC236}">
                  <a16:creationId xmlns:a16="http://schemas.microsoft.com/office/drawing/2014/main" id="{D33C760F-0542-4C73-9587-DD597CB0DD33}"/>
                </a:ext>
              </a:extLst>
            </p:cNvPr>
            <p:cNvGrpSpPr/>
            <p:nvPr/>
          </p:nvGrpSpPr>
          <p:grpSpPr>
            <a:xfrm>
              <a:off x="591764" y="2232683"/>
              <a:ext cx="2730070" cy="3196356"/>
              <a:chOff x="218337" y="2231008"/>
              <a:chExt cx="2730070" cy="3196356"/>
            </a:xfrm>
          </p:grpSpPr>
          <p:sp>
            <p:nvSpPr>
              <p:cNvPr id="97" name="TextBox 96">
                <a:extLst>
                  <a:ext uri="{FF2B5EF4-FFF2-40B4-BE49-F238E27FC236}">
                    <a16:creationId xmlns:a16="http://schemas.microsoft.com/office/drawing/2014/main" id="{A06CB9D0-9A13-497F-9995-38A5D0F2FFCE}"/>
                  </a:ext>
                </a:extLst>
              </p:cNvPr>
              <p:cNvSpPr txBox="1"/>
              <p:nvPr/>
            </p:nvSpPr>
            <p:spPr>
              <a:xfrm>
                <a:off x="1298945" y="2231008"/>
                <a:ext cx="1082348" cy="523220"/>
              </a:xfrm>
              <a:prstGeom prst="rect">
                <a:avLst/>
              </a:prstGeom>
              <a:noFill/>
            </p:spPr>
            <p:txBody>
              <a:bodyPr wrap="none" rtlCol="0">
                <a:spAutoFit/>
              </a:bodyPr>
              <a:lstStyle/>
              <a:p>
                <a:pPr algn="ctr"/>
                <a:r>
                  <a:rPr lang="zh-CN" sz="1400" b="1" dirty="0">
                    <a:solidFill>
                      <a:srgbClr val="4D4D4D"/>
                    </a:solidFill>
                  </a:rPr>
                  <a:t>辅助化疗</a:t>
                </a:r>
                <a:r>
                  <a:rPr lang="zh-CN" sz="1400" b="1" dirty="0" smtClean="0">
                    <a:solidFill>
                      <a:srgbClr val="4D4D4D"/>
                    </a:solidFill>
                  </a:rPr>
                  <a:t>后</a:t>
                </a:r>
                <a:r>
                  <a:rPr lang="zh-CN" sz="1400" b="1" dirty="0">
                    <a:solidFill>
                      <a:srgbClr val="4D4D4D"/>
                    </a:solidFill>
                  </a:rPr>
                  <a:t/>
                </a:r>
                <a:br>
                  <a:rPr lang="zh-CN" sz="1400" b="1" dirty="0">
                    <a:solidFill>
                      <a:srgbClr val="4D4D4D"/>
                    </a:solidFill>
                  </a:rPr>
                </a:br>
                <a:r>
                  <a:rPr lang="zh-CN" sz="1400" b="1" dirty="0">
                    <a:solidFill>
                      <a:srgbClr val="4D4D4D"/>
                    </a:solidFill>
                  </a:rPr>
                  <a:t>的情况</a:t>
                </a:r>
              </a:p>
            </p:txBody>
          </p:sp>
          <p:sp>
            <p:nvSpPr>
              <p:cNvPr id="98" name="TextBox 97">
                <a:extLst>
                  <a:ext uri="{FF2B5EF4-FFF2-40B4-BE49-F238E27FC236}">
                    <a16:creationId xmlns:a16="http://schemas.microsoft.com/office/drawing/2014/main" id="{CB94410C-3D11-4844-AC41-B0CB34128957}"/>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时间（月）</a:t>
                </a:r>
              </a:p>
            </p:txBody>
          </p:sp>
          <p:sp>
            <p:nvSpPr>
              <p:cNvPr id="99" name="Freeform 21">
                <a:extLst>
                  <a:ext uri="{FF2B5EF4-FFF2-40B4-BE49-F238E27FC236}">
                    <a16:creationId xmlns:a16="http://schemas.microsoft.com/office/drawing/2014/main" id="{07A44ACE-C3C0-414E-8604-411A077FCA0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0" name="Line 6">
                <a:extLst>
                  <a:ext uri="{FF2B5EF4-FFF2-40B4-BE49-F238E27FC236}">
                    <a16:creationId xmlns:a16="http://schemas.microsoft.com/office/drawing/2014/main" id="{ED002446-FEB5-4FC8-8A2D-EA112CD4472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1" name="Line 7">
                <a:extLst>
                  <a:ext uri="{FF2B5EF4-FFF2-40B4-BE49-F238E27FC236}">
                    <a16:creationId xmlns:a16="http://schemas.microsoft.com/office/drawing/2014/main" id="{5409034D-F018-4122-A622-54EE2C58BD25}"/>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2" name="Line 8">
                <a:extLst>
                  <a:ext uri="{FF2B5EF4-FFF2-40B4-BE49-F238E27FC236}">
                    <a16:creationId xmlns:a16="http://schemas.microsoft.com/office/drawing/2014/main" id="{734209B7-47F2-4EEC-B1D8-B1320FCEB178}"/>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3" name="Line 9">
                <a:extLst>
                  <a:ext uri="{FF2B5EF4-FFF2-40B4-BE49-F238E27FC236}">
                    <a16:creationId xmlns:a16="http://schemas.microsoft.com/office/drawing/2014/main" id="{48F45747-63FC-45FC-A674-01834022343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4" name="Line 10">
                <a:extLst>
                  <a:ext uri="{FF2B5EF4-FFF2-40B4-BE49-F238E27FC236}">
                    <a16:creationId xmlns:a16="http://schemas.microsoft.com/office/drawing/2014/main" id="{5DBB346E-21D2-4E6A-B842-AD89CC40EFE8}"/>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5" name="Line 11">
                <a:extLst>
                  <a:ext uri="{FF2B5EF4-FFF2-40B4-BE49-F238E27FC236}">
                    <a16:creationId xmlns:a16="http://schemas.microsoft.com/office/drawing/2014/main" id="{19AB44CD-5D36-4849-AC37-BD7C5E923460}"/>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6" name="TextBox 105">
                <a:extLst>
                  <a:ext uri="{FF2B5EF4-FFF2-40B4-BE49-F238E27FC236}">
                    <a16:creationId xmlns:a16="http://schemas.microsoft.com/office/drawing/2014/main" id="{43124FC1-E36C-4910-8E1D-A94F8D649B78}"/>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无疾病生存率</a:t>
                </a:r>
              </a:p>
            </p:txBody>
          </p:sp>
          <p:sp>
            <p:nvSpPr>
              <p:cNvPr id="107" name="TextBox 106">
                <a:extLst>
                  <a:ext uri="{FF2B5EF4-FFF2-40B4-BE49-F238E27FC236}">
                    <a16:creationId xmlns:a16="http://schemas.microsoft.com/office/drawing/2014/main" id="{ED2D3999-735E-42A4-8A20-1C4D69BB052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1.0</a:t>
                </a:r>
              </a:p>
            </p:txBody>
          </p:sp>
          <p:sp>
            <p:nvSpPr>
              <p:cNvPr id="108" name="TextBox 107">
                <a:extLst>
                  <a:ext uri="{FF2B5EF4-FFF2-40B4-BE49-F238E27FC236}">
                    <a16:creationId xmlns:a16="http://schemas.microsoft.com/office/drawing/2014/main" id="{1F7FCCB3-21BA-4FD1-8A77-FE4290805991}"/>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0.8</a:t>
                </a:r>
              </a:p>
            </p:txBody>
          </p:sp>
          <p:sp>
            <p:nvSpPr>
              <p:cNvPr id="109" name="TextBox 108">
                <a:extLst>
                  <a:ext uri="{FF2B5EF4-FFF2-40B4-BE49-F238E27FC236}">
                    <a16:creationId xmlns:a16="http://schemas.microsoft.com/office/drawing/2014/main" id="{775AB590-8351-4EF7-BD67-DAC1B72CF2A8}"/>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0.6</a:t>
                </a:r>
              </a:p>
            </p:txBody>
          </p:sp>
          <p:sp>
            <p:nvSpPr>
              <p:cNvPr id="110" name="TextBox 109">
                <a:extLst>
                  <a:ext uri="{FF2B5EF4-FFF2-40B4-BE49-F238E27FC236}">
                    <a16:creationId xmlns:a16="http://schemas.microsoft.com/office/drawing/2014/main" id="{4A45AA10-20E7-430F-99F1-9969EE847AB8}"/>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0.4</a:t>
                </a:r>
              </a:p>
            </p:txBody>
          </p:sp>
          <p:sp>
            <p:nvSpPr>
              <p:cNvPr id="111" name="TextBox 110">
                <a:extLst>
                  <a:ext uri="{FF2B5EF4-FFF2-40B4-BE49-F238E27FC236}">
                    <a16:creationId xmlns:a16="http://schemas.microsoft.com/office/drawing/2014/main" id="{BE15FB54-8A5D-43F8-BCC3-A720B71BB05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0.2</a:t>
                </a:r>
              </a:p>
            </p:txBody>
          </p:sp>
          <p:sp>
            <p:nvSpPr>
              <p:cNvPr id="112" name="TextBox 111">
                <a:extLst>
                  <a:ext uri="{FF2B5EF4-FFF2-40B4-BE49-F238E27FC236}">
                    <a16:creationId xmlns:a16="http://schemas.microsoft.com/office/drawing/2014/main" id="{12EC1B48-EE91-49DD-A85C-1145D37871D4}"/>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zh-CN" sz="1200">
                    <a:solidFill>
                      <a:srgbClr val="363636"/>
                    </a:solidFill>
                    <a:latin typeface="Arial" panose="020B0604020202020204" pitchFamily="34" charset="0"/>
                    <a:ea typeface="SimSun"/>
                    <a:cs typeface="Arial" panose="020B0604020202020204" pitchFamily="34" charset="0"/>
                  </a:rPr>
                  <a:t>0</a:t>
                </a:r>
              </a:p>
            </p:txBody>
          </p:sp>
          <p:sp>
            <p:nvSpPr>
              <p:cNvPr id="113" name="Line 21">
                <a:extLst>
                  <a:ext uri="{FF2B5EF4-FFF2-40B4-BE49-F238E27FC236}">
                    <a16:creationId xmlns:a16="http://schemas.microsoft.com/office/drawing/2014/main" id="{749E7BE1-6B0F-475E-A9A8-69507646CBD8}"/>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14" name="Line 19">
                <a:extLst>
                  <a:ext uri="{FF2B5EF4-FFF2-40B4-BE49-F238E27FC236}">
                    <a16:creationId xmlns:a16="http://schemas.microsoft.com/office/drawing/2014/main" id="{AC747788-3418-4271-B70C-CCF7DD395738}"/>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5" name="Line 21">
                <a:extLst>
                  <a:ext uri="{FF2B5EF4-FFF2-40B4-BE49-F238E27FC236}">
                    <a16:creationId xmlns:a16="http://schemas.microsoft.com/office/drawing/2014/main" id="{BF2B6F64-4501-453C-8D7B-CAE4C0049416}"/>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16" name="Line 19">
                <a:extLst>
                  <a:ext uri="{FF2B5EF4-FFF2-40B4-BE49-F238E27FC236}">
                    <a16:creationId xmlns:a16="http://schemas.microsoft.com/office/drawing/2014/main" id="{4E6120AB-4BC3-4E24-B4FC-106753C035BD}"/>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7" name="Line 21">
                <a:extLst>
                  <a:ext uri="{FF2B5EF4-FFF2-40B4-BE49-F238E27FC236}">
                    <a16:creationId xmlns:a16="http://schemas.microsoft.com/office/drawing/2014/main" id="{5A470D16-34D2-403D-86CC-DCA07BCD0C5F}"/>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18" name="Group 117">
                <a:extLst>
                  <a:ext uri="{FF2B5EF4-FFF2-40B4-BE49-F238E27FC236}">
                    <a16:creationId xmlns:a16="http://schemas.microsoft.com/office/drawing/2014/main" id="{AC75970A-DDFF-4827-AABE-ED84445AC867}"/>
                  </a:ext>
                </a:extLst>
              </p:cNvPr>
              <p:cNvGrpSpPr/>
              <p:nvPr/>
            </p:nvGrpSpPr>
            <p:grpSpPr>
              <a:xfrm>
                <a:off x="820803" y="4529968"/>
                <a:ext cx="2127604" cy="442035"/>
                <a:chOff x="820803" y="4529968"/>
                <a:chExt cx="2127604" cy="442035"/>
              </a:xfrm>
            </p:grpSpPr>
            <p:sp>
              <p:nvSpPr>
                <p:cNvPr id="131" name="TextBox 130">
                  <a:extLst>
                    <a:ext uri="{FF2B5EF4-FFF2-40B4-BE49-F238E27FC236}">
                      <a16:creationId xmlns:a16="http://schemas.microsoft.com/office/drawing/2014/main" id="{99970A34-D225-4D1C-8A73-D0666BE405C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132" name="TextBox 131">
                  <a:extLst>
                    <a:ext uri="{FF2B5EF4-FFF2-40B4-BE49-F238E27FC236}">
                      <a16:creationId xmlns:a16="http://schemas.microsoft.com/office/drawing/2014/main" id="{F07F337F-1276-4E54-9034-35CA7CEF6849}"/>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10</a:t>
                  </a:r>
                </a:p>
              </p:txBody>
            </p:sp>
            <p:sp>
              <p:nvSpPr>
                <p:cNvPr id="133" name="TextBox 132">
                  <a:extLst>
                    <a:ext uri="{FF2B5EF4-FFF2-40B4-BE49-F238E27FC236}">
                      <a16:creationId xmlns:a16="http://schemas.microsoft.com/office/drawing/2014/main" id="{A79AD1B2-3211-4ADB-ADFB-490805CAD800}"/>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20</a:t>
                  </a:r>
                </a:p>
              </p:txBody>
            </p:sp>
            <p:sp>
              <p:nvSpPr>
                <p:cNvPr id="134" name="TextBox 133">
                  <a:extLst>
                    <a:ext uri="{FF2B5EF4-FFF2-40B4-BE49-F238E27FC236}">
                      <a16:creationId xmlns:a16="http://schemas.microsoft.com/office/drawing/2014/main" id="{2D96BFCC-FEBC-4E3E-93A9-84DEECF562A6}"/>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30</a:t>
                  </a:r>
                </a:p>
              </p:txBody>
            </p:sp>
            <p:sp>
              <p:nvSpPr>
                <p:cNvPr id="135" name="TextBox 134">
                  <a:extLst>
                    <a:ext uri="{FF2B5EF4-FFF2-40B4-BE49-F238E27FC236}">
                      <a16:creationId xmlns:a16="http://schemas.microsoft.com/office/drawing/2014/main" id="{894C0233-EF75-4831-9655-13904C5833AB}"/>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zh-CN" sz="1200">
                      <a:solidFill>
                        <a:srgbClr val="363636"/>
                      </a:solidFill>
                      <a:latin typeface="Arial" panose="020B0604020202020204" pitchFamily="34" charset="0"/>
                      <a:ea typeface="SimSun"/>
                      <a:cs typeface="Arial" panose="020B0604020202020204" pitchFamily="34" charset="0"/>
                    </a:rPr>
                    <a:t>40</a:t>
                  </a:r>
                </a:p>
              </p:txBody>
            </p:sp>
          </p:grpSp>
          <p:grpSp>
            <p:nvGrpSpPr>
              <p:cNvPr id="119" name="Group 118">
                <a:extLst>
                  <a:ext uri="{FF2B5EF4-FFF2-40B4-BE49-F238E27FC236}">
                    <a16:creationId xmlns:a16="http://schemas.microsoft.com/office/drawing/2014/main" id="{5F9847E4-5C62-493F-881F-13F919D0478D}"/>
                  </a:ext>
                </a:extLst>
              </p:cNvPr>
              <p:cNvGrpSpPr/>
              <p:nvPr/>
            </p:nvGrpSpPr>
            <p:grpSpPr>
              <a:xfrm>
                <a:off x="748350" y="4912105"/>
                <a:ext cx="2127603" cy="257369"/>
                <a:chOff x="778324" y="4529968"/>
                <a:chExt cx="2127603" cy="257369"/>
              </a:xfrm>
            </p:grpSpPr>
            <p:sp>
              <p:nvSpPr>
                <p:cNvPr id="126" name="TextBox 125">
                  <a:extLst>
                    <a:ext uri="{FF2B5EF4-FFF2-40B4-BE49-F238E27FC236}">
                      <a16:creationId xmlns:a16="http://schemas.microsoft.com/office/drawing/2014/main" id="{B376B3C5-72E9-4D69-A6C5-4F08C9829F1F}"/>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68</a:t>
                  </a:r>
                </a:p>
              </p:txBody>
            </p:sp>
            <p:sp>
              <p:nvSpPr>
                <p:cNvPr id="127" name="TextBox 126">
                  <a:extLst>
                    <a:ext uri="{FF2B5EF4-FFF2-40B4-BE49-F238E27FC236}">
                      <a16:creationId xmlns:a16="http://schemas.microsoft.com/office/drawing/2014/main" id="{2A2D022C-B6DC-4591-B9CA-6ABD4F4AD756}"/>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46</a:t>
                  </a:r>
                </a:p>
              </p:txBody>
            </p:sp>
            <p:sp>
              <p:nvSpPr>
                <p:cNvPr id="128" name="TextBox 127">
                  <a:extLst>
                    <a:ext uri="{FF2B5EF4-FFF2-40B4-BE49-F238E27FC236}">
                      <a16:creationId xmlns:a16="http://schemas.microsoft.com/office/drawing/2014/main" id="{B90D05D4-FCAC-446E-B4A0-D4C53BA8C901}"/>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zh-CN" sz="1200" dirty="0">
                      <a:solidFill>
                        <a:srgbClr val="043882"/>
                      </a:solidFill>
                      <a:latin typeface="Arial" panose="020B0604020202020204" pitchFamily="34" charset="0"/>
                      <a:ea typeface="SimSun"/>
                      <a:cs typeface="Arial" panose="020B0604020202020204" pitchFamily="34" charset="0"/>
                    </a:rPr>
                    <a:t>25</a:t>
                  </a:r>
                </a:p>
              </p:txBody>
            </p:sp>
            <p:sp>
              <p:nvSpPr>
                <p:cNvPr id="129" name="TextBox 128">
                  <a:extLst>
                    <a:ext uri="{FF2B5EF4-FFF2-40B4-BE49-F238E27FC236}">
                      <a16:creationId xmlns:a16="http://schemas.microsoft.com/office/drawing/2014/main" id="{F6F44CA9-34CF-4082-B890-A82DCBFDB64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12</a:t>
                  </a:r>
                </a:p>
              </p:txBody>
            </p:sp>
            <p:sp>
              <p:nvSpPr>
                <p:cNvPr id="130" name="TextBox 129">
                  <a:extLst>
                    <a:ext uri="{FF2B5EF4-FFF2-40B4-BE49-F238E27FC236}">
                      <a16:creationId xmlns:a16="http://schemas.microsoft.com/office/drawing/2014/main" id="{0451CBB7-E6CA-4F2A-94FE-D89AD175AAF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zh-CN" sz="1200">
                      <a:solidFill>
                        <a:srgbClr val="043882"/>
                      </a:solidFill>
                      <a:latin typeface="Arial" panose="020B0604020202020204" pitchFamily="34" charset="0"/>
                      <a:ea typeface="SimSun"/>
                      <a:cs typeface="Arial" panose="020B0604020202020204" pitchFamily="34" charset="0"/>
                    </a:rPr>
                    <a:t>1</a:t>
                  </a:r>
                </a:p>
              </p:txBody>
            </p:sp>
          </p:grpSp>
          <p:grpSp>
            <p:nvGrpSpPr>
              <p:cNvPr id="120" name="Group 119">
                <a:extLst>
                  <a:ext uri="{FF2B5EF4-FFF2-40B4-BE49-F238E27FC236}">
                    <a16:creationId xmlns:a16="http://schemas.microsoft.com/office/drawing/2014/main" id="{4D3B4C30-9CD3-489D-8F44-0D8CBC691657}"/>
                  </a:ext>
                </a:extLst>
              </p:cNvPr>
              <p:cNvGrpSpPr/>
              <p:nvPr/>
            </p:nvGrpSpPr>
            <p:grpSpPr>
              <a:xfrm>
                <a:off x="748350" y="5169995"/>
                <a:ext cx="2127603" cy="257369"/>
                <a:chOff x="778324" y="4529968"/>
                <a:chExt cx="2127603" cy="257369"/>
              </a:xfrm>
            </p:grpSpPr>
            <p:sp>
              <p:nvSpPr>
                <p:cNvPr id="121" name="TextBox 120">
                  <a:extLst>
                    <a:ext uri="{FF2B5EF4-FFF2-40B4-BE49-F238E27FC236}">
                      <a16:creationId xmlns:a16="http://schemas.microsoft.com/office/drawing/2014/main" id="{B6512C95-FDC3-43E8-9464-C5B08ADDAFE0}"/>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16</a:t>
                  </a:r>
                </a:p>
              </p:txBody>
            </p:sp>
            <p:sp>
              <p:nvSpPr>
                <p:cNvPr id="122" name="TextBox 121">
                  <a:extLst>
                    <a:ext uri="{FF2B5EF4-FFF2-40B4-BE49-F238E27FC236}">
                      <a16:creationId xmlns:a16="http://schemas.microsoft.com/office/drawing/2014/main" id="{C7745550-8FCF-48B4-8FCD-8CB369D79E04}"/>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13</a:t>
                  </a:r>
                </a:p>
              </p:txBody>
            </p:sp>
            <p:sp>
              <p:nvSpPr>
                <p:cNvPr id="123" name="TextBox 122">
                  <a:extLst>
                    <a:ext uri="{FF2B5EF4-FFF2-40B4-BE49-F238E27FC236}">
                      <a16:creationId xmlns:a16="http://schemas.microsoft.com/office/drawing/2014/main" id="{3217898C-6EE8-4DCC-8EE7-906713981EDC}"/>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2</a:t>
                  </a:r>
                </a:p>
              </p:txBody>
            </p:sp>
            <p:sp>
              <p:nvSpPr>
                <p:cNvPr id="124" name="TextBox 123">
                  <a:extLst>
                    <a:ext uri="{FF2B5EF4-FFF2-40B4-BE49-F238E27FC236}">
                      <a16:creationId xmlns:a16="http://schemas.microsoft.com/office/drawing/2014/main" id="{4D66CFC8-E67F-4BBE-9788-15594151DFAB}"/>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2</a:t>
                  </a:r>
                </a:p>
              </p:txBody>
            </p:sp>
            <p:sp>
              <p:nvSpPr>
                <p:cNvPr id="125" name="TextBox 124">
                  <a:extLst>
                    <a:ext uri="{FF2B5EF4-FFF2-40B4-BE49-F238E27FC236}">
                      <a16:creationId xmlns:a16="http://schemas.microsoft.com/office/drawing/2014/main" id="{FBDF3409-60D5-475F-B4E1-3E0E6EB6089A}"/>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zh-CN" sz="1200">
                      <a:solidFill>
                        <a:srgbClr val="B60D27"/>
                      </a:solidFill>
                      <a:latin typeface="Arial" panose="020B0604020202020204" pitchFamily="34" charset="0"/>
                      <a:ea typeface="SimSun"/>
                      <a:cs typeface="Arial" panose="020B0604020202020204" pitchFamily="34" charset="0"/>
                    </a:rPr>
                    <a:t>0</a:t>
                  </a:r>
                </a:p>
              </p:txBody>
            </p:sp>
          </p:grpSp>
        </p:grpSp>
        <p:grpSp>
          <p:nvGrpSpPr>
            <p:cNvPr id="88" name="Group 87">
              <a:extLst>
                <a:ext uri="{FF2B5EF4-FFF2-40B4-BE49-F238E27FC236}">
                  <a16:creationId xmlns:a16="http://schemas.microsoft.com/office/drawing/2014/main" id="{E905FEEC-3DC1-4C23-ADAB-A0D17E9393D4}"/>
                </a:ext>
              </a:extLst>
            </p:cNvPr>
            <p:cNvGrpSpPr/>
            <p:nvPr/>
          </p:nvGrpSpPr>
          <p:grpSpPr>
            <a:xfrm>
              <a:off x="1269475" y="2775511"/>
              <a:ext cx="1846193" cy="276999"/>
              <a:chOff x="1481436" y="5506042"/>
              <a:chExt cx="1846193" cy="276999"/>
            </a:xfrm>
          </p:grpSpPr>
          <p:cxnSp>
            <p:nvCxnSpPr>
              <p:cNvPr id="93" name="Straight Connector 92">
                <a:extLst>
                  <a:ext uri="{FF2B5EF4-FFF2-40B4-BE49-F238E27FC236}">
                    <a16:creationId xmlns:a16="http://schemas.microsoft.com/office/drawing/2014/main" id="{EE0E73A5-BB87-41C9-AD66-BB5E01C15ED9}"/>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A3F88E00-D970-4DC2-8AD7-E893E77E16B6}"/>
                  </a:ext>
                </a:extLst>
              </p:cNvPr>
              <p:cNvSpPr txBox="1"/>
              <p:nvPr/>
            </p:nvSpPr>
            <p:spPr>
              <a:xfrm>
                <a:off x="1701238" y="5506042"/>
                <a:ext cx="713657" cy="276999"/>
              </a:xfrm>
              <a:prstGeom prst="rect">
                <a:avLst/>
              </a:prstGeom>
              <a:noFill/>
            </p:spPr>
            <p:txBody>
              <a:bodyPr wrap="none" rtlCol="0">
                <a:spAutoFit/>
              </a:bodyPr>
              <a:lstStyle/>
              <a:p>
                <a:r>
                  <a:rPr lang="zh-CN" sz="1200">
                    <a:solidFill>
                      <a:srgbClr val="043882"/>
                    </a:solidFill>
                  </a:rPr>
                  <a:t>ctDNA</a:t>
                </a:r>
                <a:r>
                  <a:rPr lang="zh-CN" sz="1200" baseline="30000">
                    <a:solidFill>
                      <a:srgbClr val="043882"/>
                    </a:solidFill>
                  </a:rPr>
                  <a:t>-</a:t>
                </a:r>
                <a:r>
                  <a:rPr lang="zh-CN" sz="1200">
                    <a:solidFill>
                      <a:srgbClr val="043882"/>
                    </a:solidFill>
                  </a:rPr>
                  <a:t> </a:t>
                </a:r>
              </a:p>
            </p:txBody>
          </p:sp>
          <p:cxnSp>
            <p:nvCxnSpPr>
              <p:cNvPr id="95" name="Straight Connector 94">
                <a:extLst>
                  <a:ext uri="{FF2B5EF4-FFF2-40B4-BE49-F238E27FC236}">
                    <a16:creationId xmlns:a16="http://schemas.microsoft.com/office/drawing/2014/main" id="{3ADE1C81-2422-46CA-BD77-4C8A4B253AAA}"/>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BA759FB0-33E3-440F-9667-04EA8FF4EA64}"/>
                  </a:ext>
                </a:extLst>
              </p:cNvPr>
              <p:cNvSpPr txBox="1"/>
              <p:nvPr/>
            </p:nvSpPr>
            <p:spPr>
              <a:xfrm>
                <a:off x="2613972" y="5506042"/>
                <a:ext cx="713657" cy="276999"/>
              </a:xfrm>
              <a:prstGeom prst="rect">
                <a:avLst/>
              </a:prstGeom>
              <a:noFill/>
            </p:spPr>
            <p:txBody>
              <a:bodyPr wrap="none" rtlCol="0">
                <a:spAutoFit/>
              </a:bodyPr>
              <a:lstStyle/>
              <a:p>
                <a:r>
                  <a:rPr lang="zh-CN" sz="1200" dirty="0">
                    <a:solidFill>
                      <a:srgbClr val="B60D27"/>
                    </a:solidFill>
                  </a:rPr>
                  <a:t>ctDNA</a:t>
                </a:r>
                <a:r>
                  <a:rPr lang="zh-CN" sz="1200" baseline="30000" dirty="0">
                    <a:solidFill>
                      <a:srgbClr val="B60D27"/>
                    </a:solidFill>
                  </a:rPr>
                  <a:t>+</a:t>
                </a:r>
              </a:p>
            </p:txBody>
          </p:sp>
        </p:grpSp>
        <p:sp>
          <p:nvSpPr>
            <p:cNvPr id="89" name="Rectangle 88">
              <a:extLst>
                <a:ext uri="{FF2B5EF4-FFF2-40B4-BE49-F238E27FC236}">
                  <a16:creationId xmlns:a16="http://schemas.microsoft.com/office/drawing/2014/main" id="{CA439D26-1564-4247-B1B5-D38161DB1840}"/>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0" name="Rectangle 89">
              <a:extLst>
                <a:ext uri="{FF2B5EF4-FFF2-40B4-BE49-F238E27FC236}">
                  <a16:creationId xmlns:a16="http://schemas.microsoft.com/office/drawing/2014/main" id="{54B6944C-B057-4DC4-A8F0-EB423F38EBAF}"/>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1" name="TextBox 90">
              <a:extLst>
                <a:ext uri="{FF2B5EF4-FFF2-40B4-BE49-F238E27FC236}">
                  <a16:creationId xmlns:a16="http://schemas.microsoft.com/office/drawing/2014/main" id="{F1577349-F1BB-4E59-8F5B-1B3F49A61D4D}"/>
                </a:ext>
              </a:extLst>
            </p:cNvPr>
            <p:cNvSpPr txBox="1"/>
            <p:nvPr/>
          </p:nvSpPr>
          <p:spPr>
            <a:xfrm>
              <a:off x="1802636" y="3440835"/>
              <a:ext cx="1887504" cy="646331"/>
            </a:xfrm>
            <a:prstGeom prst="rect">
              <a:avLst/>
            </a:prstGeom>
            <a:noFill/>
          </p:spPr>
          <p:txBody>
            <a:bodyPr wrap="square" rtlCol="0">
              <a:spAutoFit/>
            </a:bodyPr>
            <a:lstStyle/>
            <a:p>
              <a:pPr algn="ctr"/>
              <a:r>
                <a:rPr lang="zh-CN" sz="1200" dirty="0">
                  <a:solidFill>
                    <a:srgbClr val="4D4D4D"/>
                  </a:solidFill>
                </a:rPr>
                <a:t>HR 27.9 </a:t>
              </a:r>
              <a:br>
                <a:rPr lang="zh-CN" sz="1200" dirty="0">
                  <a:solidFill>
                    <a:srgbClr val="4D4D4D"/>
                  </a:solidFill>
                </a:rPr>
              </a:br>
              <a:r>
                <a:rPr lang="zh-CN" sz="1200" dirty="0">
                  <a:solidFill>
                    <a:srgbClr val="4D4D4D"/>
                  </a:solidFill>
                </a:rPr>
                <a:t>（95% CI 为 9.2, 85.1）； </a:t>
              </a:r>
            </a:p>
            <a:p>
              <a:pPr algn="ctr"/>
              <a:r>
                <a:rPr lang="zh-CN" sz="1200" dirty="0">
                  <a:solidFill>
                    <a:srgbClr val="4D4D4D"/>
                  </a:solidFill>
                </a:rPr>
                <a:t>p&lt;0.001</a:t>
              </a:r>
            </a:p>
          </p:txBody>
        </p:sp>
        <p:sp>
          <p:nvSpPr>
            <p:cNvPr id="92" name="TextBox 91">
              <a:extLst>
                <a:ext uri="{FF2B5EF4-FFF2-40B4-BE49-F238E27FC236}">
                  <a16:creationId xmlns:a16="http://schemas.microsoft.com/office/drawing/2014/main" id="{85828BB1-608D-43F6-B935-D6E715A246C1}"/>
                </a:ext>
              </a:extLst>
            </p:cNvPr>
            <p:cNvSpPr txBox="1"/>
            <p:nvPr/>
          </p:nvSpPr>
          <p:spPr>
            <a:xfrm>
              <a:off x="1185332" y="4230705"/>
              <a:ext cx="827471" cy="276999"/>
            </a:xfrm>
            <a:prstGeom prst="rect">
              <a:avLst/>
            </a:prstGeom>
            <a:noFill/>
          </p:spPr>
          <p:txBody>
            <a:bodyPr wrap="none" rtlCol="0">
              <a:spAutoFit/>
            </a:bodyPr>
            <a:lstStyle/>
            <a:p>
              <a:pPr algn="ctr"/>
              <a:r>
                <a:rPr lang="zh-CN" sz="1200">
                  <a:solidFill>
                    <a:srgbClr val="4D4D4D"/>
                  </a:solidFill>
                </a:rPr>
                <a:t>p&lt;0.0001</a:t>
              </a:r>
            </a:p>
          </p:txBody>
        </p:sp>
      </p:grpSp>
      <p:sp>
        <p:nvSpPr>
          <p:cNvPr id="12" name="Freeform: Shape 268">
            <a:extLst>
              <a:ext uri="{FF2B5EF4-FFF2-40B4-BE49-F238E27FC236}">
                <a16:creationId xmlns:a16="http://schemas.microsoft.com/office/drawing/2014/main" id="{CEAAEC47-9F67-4EBB-AB34-2A935C4C0AA1}"/>
              </a:ext>
            </a:extLst>
          </p:cNvPr>
          <p:cNvSpPr/>
          <p:nvPr/>
        </p:nvSpPr>
        <p:spPr>
          <a:xfrm>
            <a:off x="876352" y="3100274"/>
            <a:ext cx="1733066" cy="1320298"/>
          </a:xfrm>
          <a:custGeom>
            <a:avLst/>
            <a:gdLst>
              <a:gd name="connsiteX0" fmla="*/ 2721983 w 2714625"/>
              <a:gd name="connsiteY0" fmla="*/ 2017286 h 2009775"/>
              <a:gd name="connsiteX1" fmla="*/ 1242893 w 2714625"/>
              <a:gd name="connsiteY1" fmla="*/ 2017286 h 2009775"/>
              <a:gd name="connsiteX2" fmla="*/ 1242893 w 2714625"/>
              <a:gd name="connsiteY2" fmla="*/ 1932104 h 2009775"/>
              <a:gd name="connsiteX3" fmla="*/ 1115125 w 2714625"/>
              <a:gd name="connsiteY3" fmla="*/ 1932104 h 2009775"/>
              <a:gd name="connsiteX4" fmla="*/ 1115125 w 2714625"/>
              <a:gd name="connsiteY4" fmla="*/ 1726887 h 2009775"/>
              <a:gd name="connsiteX5" fmla="*/ 890549 w 2714625"/>
              <a:gd name="connsiteY5" fmla="*/ 1726887 h 2009775"/>
              <a:gd name="connsiteX6" fmla="*/ 890549 w 2714625"/>
              <a:gd name="connsiteY6" fmla="*/ 1552656 h 2009775"/>
              <a:gd name="connsiteX7" fmla="*/ 840213 w 2714625"/>
              <a:gd name="connsiteY7" fmla="*/ 1552656 h 2009775"/>
              <a:gd name="connsiteX8" fmla="*/ 840213 w 2714625"/>
              <a:gd name="connsiteY8" fmla="*/ 1304844 h 2009775"/>
              <a:gd name="connsiteX9" fmla="*/ 797622 w 2714625"/>
              <a:gd name="connsiteY9" fmla="*/ 1304844 h 2009775"/>
              <a:gd name="connsiteX10" fmla="*/ 797622 w 2714625"/>
              <a:gd name="connsiteY10" fmla="*/ 1134480 h 2009775"/>
              <a:gd name="connsiteX11" fmla="*/ 751158 w 2714625"/>
              <a:gd name="connsiteY11" fmla="*/ 1134480 h 2009775"/>
              <a:gd name="connsiteX12" fmla="*/ 751158 w 2714625"/>
              <a:gd name="connsiteY12" fmla="*/ 995091 h 2009775"/>
              <a:gd name="connsiteX13" fmla="*/ 654359 w 2714625"/>
              <a:gd name="connsiteY13" fmla="*/ 995091 h 2009775"/>
              <a:gd name="connsiteX14" fmla="*/ 654359 w 2714625"/>
              <a:gd name="connsiteY14" fmla="*/ 816982 h 2009775"/>
              <a:gd name="connsiteX15" fmla="*/ 243933 w 2714625"/>
              <a:gd name="connsiteY15" fmla="*/ 816982 h 2009775"/>
              <a:gd name="connsiteX16" fmla="*/ 243933 w 2714625"/>
              <a:gd name="connsiteY16" fmla="*/ 619513 h 2009775"/>
              <a:gd name="connsiteX17" fmla="*/ 89054 w 2714625"/>
              <a:gd name="connsiteY17" fmla="*/ 619513 h 2009775"/>
              <a:gd name="connsiteX18" fmla="*/ 89054 w 2714625"/>
              <a:gd name="connsiteY18" fmla="*/ 394939 h 2009775"/>
              <a:gd name="connsiteX19" fmla="*/ 34848 w 2714625"/>
              <a:gd name="connsiteY19" fmla="*/ 394939 h 2009775"/>
              <a:gd name="connsiteX20" fmla="*/ 34848 w 2714625"/>
              <a:gd name="connsiteY20" fmla="*/ 166494 h 2009775"/>
              <a:gd name="connsiteX21" fmla="*/ 0 w 2714625"/>
              <a:gd name="connsiteY21" fmla="*/ 166494 h 2009775"/>
              <a:gd name="connsiteX22" fmla="*/ 0 w 2714625"/>
              <a:gd name="connsiteY22" fmla="*/ 42592 h 2009775"/>
              <a:gd name="connsiteX23" fmla="*/ 27104 w 2714625"/>
              <a:gd name="connsiteY23" fmla="*/ 42592 h 2009775"/>
              <a:gd name="connsiteX24" fmla="*/ 27104 w 2714625"/>
              <a:gd name="connsiteY24" fmla="*/ 0 h 2009775"/>
              <a:gd name="connsiteX25" fmla="*/ 743414 w 2714625"/>
              <a:gd name="connsiteY25" fmla="*/ 0 h 2009775"/>
              <a:gd name="connsiteX26" fmla="*/ 743414 w 2714625"/>
              <a:gd name="connsiteY26" fmla="*/ 69695 h 2009775"/>
              <a:gd name="connsiteX27" fmla="*/ 786006 w 2714625"/>
              <a:gd name="connsiteY27" fmla="*/ 69695 h 2009775"/>
              <a:gd name="connsiteX28" fmla="*/ 786006 w 2714625"/>
              <a:gd name="connsiteY28" fmla="*/ 201341 h 2009775"/>
              <a:gd name="connsiteX29" fmla="*/ 828597 w 2714625"/>
              <a:gd name="connsiteY29" fmla="*/ 201341 h 2009775"/>
              <a:gd name="connsiteX30" fmla="*/ 828597 w 2714625"/>
              <a:gd name="connsiteY30" fmla="*/ 352348 h 2009775"/>
              <a:gd name="connsiteX31" fmla="*/ 855701 w 2714625"/>
              <a:gd name="connsiteY31" fmla="*/ 352348 h 2009775"/>
              <a:gd name="connsiteX32" fmla="*/ 855701 w 2714625"/>
              <a:gd name="connsiteY32" fmla="*/ 441403 h 2009775"/>
              <a:gd name="connsiteX33" fmla="*/ 898293 w 2714625"/>
              <a:gd name="connsiteY33" fmla="*/ 441403 h 2009775"/>
              <a:gd name="connsiteX34" fmla="*/ 898293 w 2714625"/>
              <a:gd name="connsiteY34" fmla="*/ 588537 h 2009775"/>
              <a:gd name="connsiteX35" fmla="*/ 1088017 w 2714625"/>
              <a:gd name="connsiteY35" fmla="*/ 588537 h 2009775"/>
              <a:gd name="connsiteX36" fmla="*/ 1088017 w 2714625"/>
              <a:gd name="connsiteY36" fmla="*/ 673720 h 2009775"/>
              <a:gd name="connsiteX37" fmla="*/ 1208051 w 2714625"/>
              <a:gd name="connsiteY37" fmla="*/ 673720 h 2009775"/>
              <a:gd name="connsiteX38" fmla="*/ 1208051 w 2714625"/>
              <a:gd name="connsiteY38" fmla="*/ 739543 h 2009775"/>
              <a:gd name="connsiteX39" fmla="*/ 2721983 w 2714625"/>
              <a:gd name="connsiteY39" fmla="*/ 739543 h 200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14625" h="2009775">
                <a:moveTo>
                  <a:pt x="2721983" y="2017286"/>
                </a:moveTo>
                <a:lnTo>
                  <a:pt x="1242893" y="2017286"/>
                </a:lnTo>
                <a:lnTo>
                  <a:pt x="1242893" y="1932104"/>
                </a:lnTo>
                <a:lnTo>
                  <a:pt x="1115125" y="1932104"/>
                </a:lnTo>
                <a:lnTo>
                  <a:pt x="1115125" y="1726887"/>
                </a:lnTo>
                <a:lnTo>
                  <a:pt x="890549" y="1726887"/>
                </a:lnTo>
                <a:lnTo>
                  <a:pt x="890549" y="1552656"/>
                </a:lnTo>
                <a:lnTo>
                  <a:pt x="840213" y="1552656"/>
                </a:lnTo>
                <a:lnTo>
                  <a:pt x="840213" y="1304844"/>
                </a:lnTo>
                <a:lnTo>
                  <a:pt x="797622" y="1304844"/>
                </a:lnTo>
                <a:lnTo>
                  <a:pt x="797622" y="1134480"/>
                </a:lnTo>
                <a:lnTo>
                  <a:pt x="751158" y="1134480"/>
                </a:lnTo>
                <a:lnTo>
                  <a:pt x="751158" y="995091"/>
                </a:lnTo>
                <a:lnTo>
                  <a:pt x="654359" y="995091"/>
                </a:lnTo>
                <a:lnTo>
                  <a:pt x="654359" y="816982"/>
                </a:lnTo>
                <a:lnTo>
                  <a:pt x="243933" y="816982"/>
                </a:lnTo>
                <a:lnTo>
                  <a:pt x="243933" y="619513"/>
                </a:lnTo>
                <a:lnTo>
                  <a:pt x="89054" y="619513"/>
                </a:lnTo>
                <a:lnTo>
                  <a:pt x="89054" y="394939"/>
                </a:lnTo>
                <a:lnTo>
                  <a:pt x="34848" y="394939"/>
                </a:lnTo>
                <a:lnTo>
                  <a:pt x="34848" y="166494"/>
                </a:lnTo>
                <a:lnTo>
                  <a:pt x="0" y="166494"/>
                </a:lnTo>
                <a:lnTo>
                  <a:pt x="0" y="42592"/>
                </a:lnTo>
                <a:lnTo>
                  <a:pt x="27104" y="42592"/>
                </a:lnTo>
                <a:lnTo>
                  <a:pt x="27104" y="0"/>
                </a:lnTo>
                <a:lnTo>
                  <a:pt x="743414" y="0"/>
                </a:lnTo>
                <a:lnTo>
                  <a:pt x="743414" y="69695"/>
                </a:lnTo>
                <a:lnTo>
                  <a:pt x="786006" y="69695"/>
                </a:lnTo>
                <a:lnTo>
                  <a:pt x="786006" y="201341"/>
                </a:lnTo>
                <a:lnTo>
                  <a:pt x="828597" y="201341"/>
                </a:lnTo>
                <a:lnTo>
                  <a:pt x="828597" y="352348"/>
                </a:lnTo>
                <a:lnTo>
                  <a:pt x="855701" y="352348"/>
                </a:lnTo>
                <a:lnTo>
                  <a:pt x="855701" y="441403"/>
                </a:lnTo>
                <a:lnTo>
                  <a:pt x="898293" y="441403"/>
                </a:lnTo>
                <a:lnTo>
                  <a:pt x="898293" y="588537"/>
                </a:lnTo>
                <a:lnTo>
                  <a:pt x="1088017" y="588537"/>
                </a:lnTo>
                <a:lnTo>
                  <a:pt x="1088017" y="673720"/>
                </a:lnTo>
                <a:lnTo>
                  <a:pt x="1208051" y="673720"/>
                </a:lnTo>
                <a:lnTo>
                  <a:pt x="1208051" y="739543"/>
                </a:lnTo>
                <a:lnTo>
                  <a:pt x="2721983" y="739543"/>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nvGrpSpPr>
          <p:cNvPr id="13" name="Group 12">
            <a:extLst>
              <a:ext uri="{FF2B5EF4-FFF2-40B4-BE49-F238E27FC236}">
                <a16:creationId xmlns:a16="http://schemas.microsoft.com/office/drawing/2014/main" id="{2D347381-077B-434F-BDDB-68F546FA7D9D}"/>
              </a:ext>
            </a:extLst>
          </p:cNvPr>
          <p:cNvGrpSpPr/>
          <p:nvPr/>
        </p:nvGrpSpPr>
        <p:grpSpPr>
          <a:xfrm>
            <a:off x="3806665" y="3095231"/>
            <a:ext cx="1468938" cy="1325341"/>
            <a:chOff x="5852468" y="2086550"/>
            <a:chExt cx="2314575" cy="2095500"/>
          </a:xfrm>
        </p:grpSpPr>
        <p:sp>
          <p:nvSpPr>
            <p:cNvPr id="85" name="Freeform: Shape 271">
              <a:extLst>
                <a:ext uri="{FF2B5EF4-FFF2-40B4-BE49-F238E27FC236}">
                  <a16:creationId xmlns:a16="http://schemas.microsoft.com/office/drawing/2014/main" id="{534887AF-AE08-4EE4-88E9-D46FA9028DB0}"/>
                </a:ext>
              </a:extLst>
            </p:cNvPr>
            <p:cNvSpPr/>
            <p:nvPr/>
          </p:nvSpPr>
          <p:spPr>
            <a:xfrm>
              <a:off x="5852468" y="2086550"/>
              <a:ext cx="2314575" cy="2095500"/>
            </a:xfrm>
            <a:custGeom>
              <a:avLst/>
              <a:gdLst>
                <a:gd name="connsiteX0" fmla="*/ 2323167 w 2314575"/>
                <a:gd name="connsiteY0" fmla="*/ 2098596 h 2095500"/>
                <a:gd name="connsiteX1" fmla="*/ 2323167 w 2314575"/>
                <a:gd name="connsiteY1" fmla="*/ 1982438 h 2095500"/>
                <a:gd name="connsiteX2" fmla="*/ 2268960 w 2314575"/>
                <a:gd name="connsiteY2" fmla="*/ 1982438 h 2095500"/>
                <a:gd name="connsiteX3" fmla="*/ 2268960 w 2314575"/>
                <a:gd name="connsiteY3" fmla="*/ 1823685 h 2095500"/>
                <a:gd name="connsiteX4" fmla="*/ 1130608 w 2314575"/>
                <a:gd name="connsiteY4" fmla="*/ 1823685 h 2095500"/>
                <a:gd name="connsiteX5" fmla="*/ 1130608 w 2314575"/>
                <a:gd name="connsiteY5" fmla="*/ 1715272 h 2095500"/>
                <a:gd name="connsiteX6" fmla="*/ 983475 w 2314575"/>
                <a:gd name="connsiteY6" fmla="*/ 1715272 h 2095500"/>
                <a:gd name="connsiteX7" fmla="*/ 983475 w 2314575"/>
                <a:gd name="connsiteY7" fmla="*/ 1572016 h 2095500"/>
                <a:gd name="connsiteX8" fmla="*/ 948628 w 2314575"/>
                <a:gd name="connsiteY8" fmla="*/ 1572016 h 2095500"/>
                <a:gd name="connsiteX9" fmla="*/ 948628 w 2314575"/>
                <a:gd name="connsiteY9" fmla="*/ 1304849 h 2095500"/>
                <a:gd name="connsiteX10" fmla="*/ 886677 w 2314575"/>
                <a:gd name="connsiteY10" fmla="*/ 1304849 h 2095500"/>
                <a:gd name="connsiteX11" fmla="*/ 886677 w 2314575"/>
                <a:gd name="connsiteY11" fmla="*/ 1068657 h 2095500"/>
                <a:gd name="connsiteX12" fmla="*/ 867317 w 2314575"/>
                <a:gd name="connsiteY12" fmla="*/ 1068657 h 2095500"/>
                <a:gd name="connsiteX13" fmla="*/ 867317 w 2314575"/>
                <a:gd name="connsiteY13" fmla="*/ 890549 h 2095500"/>
                <a:gd name="connsiteX14" fmla="*/ 840214 w 2314575"/>
                <a:gd name="connsiteY14" fmla="*/ 890549 h 2095500"/>
                <a:gd name="connsiteX15" fmla="*/ 840214 w 2314575"/>
                <a:gd name="connsiteY15" fmla="*/ 774390 h 2095500"/>
                <a:gd name="connsiteX16" fmla="*/ 809238 w 2314575"/>
                <a:gd name="connsiteY16" fmla="*/ 774390 h 2095500"/>
                <a:gd name="connsiteX17" fmla="*/ 809238 w 2314575"/>
                <a:gd name="connsiteY17" fmla="*/ 565305 h 2095500"/>
                <a:gd name="connsiteX18" fmla="*/ 708568 w 2314575"/>
                <a:gd name="connsiteY18" fmla="*/ 565305 h 2095500"/>
                <a:gd name="connsiteX19" fmla="*/ 708568 w 2314575"/>
                <a:gd name="connsiteY19" fmla="*/ 453019 h 2095500"/>
                <a:gd name="connsiteX20" fmla="*/ 445275 w 2314575"/>
                <a:gd name="connsiteY20" fmla="*/ 453019 h 2095500"/>
                <a:gd name="connsiteX21" fmla="*/ 445275 w 2314575"/>
                <a:gd name="connsiteY21" fmla="*/ 325244 h 2095500"/>
                <a:gd name="connsiteX22" fmla="*/ 290396 w 2314575"/>
                <a:gd name="connsiteY22" fmla="*/ 325244 h 2095500"/>
                <a:gd name="connsiteX23" fmla="*/ 290396 w 2314575"/>
                <a:gd name="connsiteY23" fmla="*/ 236190 h 2095500"/>
                <a:gd name="connsiteX24" fmla="*/ 174238 w 2314575"/>
                <a:gd name="connsiteY24" fmla="*/ 236190 h 2095500"/>
                <a:gd name="connsiteX25" fmla="*/ 174238 w 2314575"/>
                <a:gd name="connsiteY25" fmla="*/ 120030 h 2095500"/>
                <a:gd name="connsiteX26" fmla="*/ 96799 w 2314575"/>
                <a:gd name="connsiteY26" fmla="*/ 120030 h 2095500"/>
                <a:gd name="connsiteX27" fmla="*/ 96799 w 2314575"/>
                <a:gd name="connsiteY27" fmla="*/ 0 h 2095500"/>
                <a:gd name="connsiteX28" fmla="*/ 0 w 2314575"/>
                <a:gd name="connsiteY28"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4575" h="2095500">
                  <a:moveTo>
                    <a:pt x="2323167" y="2098596"/>
                  </a:moveTo>
                  <a:lnTo>
                    <a:pt x="2323167" y="1982438"/>
                  </a:lnTo>
                  <a:lnTo>
                    <a:pt x="2268960" y="1982438"/>
                  </a:lnTo>
                  <a:lnTo>
                    <a:pt x="2268960" y="1823685"/>
                  </a:lnTo>
                  <a:lnTo>
                    <a:pt x="1130608" y="1823685"/>
                  </a:lnTo>
                  <a:lnTo>
                    <a:pt x="1130608" y="1715272"/>
                  </a:lnTo>
                  <a:lnTo>
                    <a:pt x="983475" y="1715272"/>
                  </a:lnTo>
                  <a:lnTo>
                    <a:pt x="983475" y="1572016"/>
                  </a:lnTo>
                  <a:lnTo>
                    <a:pt x="948628" y="1572016"/>
                  </a:lnTo>
                  <a:lnTo>
                    <a:pt x="948628" y="1304849"/>
                  </a:lnTo>
                  <a:lnTo>
                    <a:pt x="886677" y="1304849"/>
                  </a:lnTo>
                  <a:lnTo>
                    <a:pt x="886677" y="1068657"/>
                  </a:lnTo>
                  <a:lnTo>
                    <a:pt x="867317" y="1068657"/>
                  </a:lnTo>
                  <a:lnTo>
                    <a:pt x="867317" y="890549"/>
                  </a:lnTo>
                  <a:lnTo>
                    <a:pt x="840214" y="890549"/>
                  </a:lnTo>
                  <a:lnTo>
                    <a:pt x="840214" y="774390"/>
                  </a:lnTo>
                  <a:lnTo>
                    <a:pt x="809238" y="774390"/>
                  </a:lnTo>
                  <a:lnTo>
                    <a:pt x="809238" y="565305"/>
                  </a:lnTo>
                  <a:lnTo>
                    <a:pt x="708568" y="565305"/>
                  </a:lnTo>
                  <a:lnTo>
                    <a:pt x="708568" y="453019"/>
                  </a:lnTo>
                  <a:lnTo>
                    <a:pt x="445275" y="453019"/>
                  </a:lnTo>
                  <a:lnTo>
                    <a:pt x="445275" y="325244"/>
                  </a:lnTo>
                  <a:lnTo>
                    <a:pt x="290396" y="325244"/>
                  </a:lnTo>
                  <a:lnTo>
                    <a:pt x="290396" y="236190"/>
                  </a:lnTo>
                  <a:lnTo>
                    <a:pt x="174238" y="236190"/>
                  </a:lnTo>
                  <a:lnTo>
                    <a:pt x="174238" y="120030"/>
                  </a:lnTo>
                  <a:lnTo>
                    <a:pt x="96799" y="120030"/>
                  </a:lnTo>
                  <a:lnTo>
                    <a:pt x="96799"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6" name="Freeform: Shape 272">
              <a:extLst>
                <a:ext uri="{FF2B5EF4-FFF2-40B4-BE49-F238E27FC236}">
                  <a16:creationId xmlns:a16="http://schemas.microsoft.com/office/drawing/2014/main" id="{ADC4CBC1-FD89-4078-BE3B-2CA3FA4EE6C7}"/>
                </a:ext>
              </a:extLst>
            </p:cNvPr>
            <p:cNvSpPr/>
            <p:nvPr/>
          </p:nvSpPr>
          <p:spPr>
            <a:xfrm>
              <a:off x="5933779" y="2121397"/>
              <a:ext cx="2190750" cy="1971675"/>
            </a:xfrm>
            <a:custGeom>
              <a:avLst/>
              <a:gdLst>
                <a:gd name="connsiteX0" fmla="*/ 2199269 w 2190750"/>
                <a:gd name="connsiteY0" fmla="*/ 1138356 h 1971675"/>
                <a:gd name="connsiteX1" fmla="*/ 2199269 w 2190750"/>
                <a:gd name="connsiteY1" fmla="*/ 1974699 h 1971675"/>
                <a:gd name="connsiteX2" fmla="*/ 1080272 w 2190750"/>
                <a:gd name="connsiteY2" fmla="*/ 1974699 h 1971675"/>
                <a:gd name="connsiteX3" fmla="*/ 1080272 w 2190750"/>
                <a:gd name="connsiteY3" fmla="*/ 1881773 h 1971675"/>
                <a:gd name="connsiteX4" fmla="*/ 917652 w 2190750"/>
                <a:gd name="connsiteY4" fmla="*/ 1881773 h 1971675"/>
                <a:gd name="connsiteX5" fmla="*/ 917652 w 2190750"/>
                <a:gd name="connsiteY5" fmla="*/ 1781094 h 1971675"/>
                <a:gd name="connsiteX6" fmla="*/ 859573 w 2190750"/>
                <a:gd name="connsiteY6" fmla="*/ 1781094 h 1971675"/>
                <a:gd name="connsiteX7" fmla="*/ 859573 w 2190750"/>
                <a:gd name="connsiteY7" fmla="*/ 1606862 h 1971675"/>
                <a:gd name="connsiteX8" fmla="*/ 813109 w 2190750"/>
                <a:gd name="connsiteY8" fmla="*/ 1606862 h 1971675"/>
                <a:gd name="connsiteX9" fmla="*/ 813109 w 2190750"/>
                <a:gd name="connsiteY9" fmla="*/ 1331952 h 1971675"/>
                <a:gd name="connsiteX10" fmla="*/ 747287 w 2190750"/>
                <a:gd name="connsiteY10" fmla="*/ 1331952 h 1971675"/>
                <a:gd name="connsiteX11" fmla="*/ 747287 w 2190750"/>
                <a:gd name="connsiteY11" fmla="*/ 886677 h 1971675"/>
                <a:gd name="connsiteX12" fmla="*/ 642743 w 2190750"/>
                <a:gd name="connsiteY12" fmla="*/ 886677 h 1971675"/>
                <a:gd name="connsiteX13" fmla="*/ 642743 w 2190750"/>
                <a:gd name="connsiteY13" fmla="*/ 751158 h 1971675"/>
                <a:gd name="connsiteX14" fmla="*/ 406555 w 2190750"/>
                <a:gd name="connsiteY14" fmla="*/ 751158 h 1971675"/>
                <a:gd name="connsiteX15" fmla="*/ 406555 w 2190750"/>
                <a:gd name="connsiteY15" fmla="*/ 619512 h 1971675"/>
                <a:gd name="connsiteX16" fmla="*/ 212957 w 2190750"/>
                <a:gd name="connsiteY16" fmla="*/ 619512 h 1971675"/>
                <a:gd name="connsiteX17" fmla="*/ 212957 w 2190750"/>
                <a:gd name="connsiteY17" fmla="*/ 441402 h 1971675"/>
                <a:gd name="connsiteX18" fmla="*/ 69695 w 2190750"/>
                <a:gd name="connsiteY18" fmla="*/ 441402 h 1971675"/>
                <a:gd name="connsiteX19" fmla="*/ 69695 w 2190750"/>
                <a:gd name="connsiteY19" fmla="*/ 271036 h 1971675"/>
                <a:gd name="connsiteX20" fmla="*/ 0 w 2190750"/>
                <a:gd name="connsiteY20" fmla="*/ 271036 h 1971675"/>
                <a:gd name="connsiteX21" fmla="*/ 0 w 2190750"/>
                <a:gd name="connsiteY21" fmla="*/ 0 h 1971675"/>
                <a:gd name="connsiteX22" fmla="*/ 607896 w 2190750"/>
                <a:gd name="connsiteY22" fmla="*/ 0 h 1971675"/>
                <a:gd name="connsiteX23" fmla="*/ 607896 w 2190750"/>
                <a:gd name="connsiteY23" fmla="*/ 42592 h 1971675"/>
                <a:gd name="connsiteX24" fmla="*/ 724054 w 2190750"/>
                <a:gd name="connsiteY24" fmla="*/ 42592 h 1971675"/>
                <a:gd name="connsiteX25" fmla="*/ 724054 w 2190750"/>
                <a:gd name="connsiteY25" fmla="*/ 205214 h 1971675"/>
                <a:gd name="connsiteX26" fmla="*/ 743415 w 2190750"/>
                <a:gd name="connsiteY26" fmla="*/ 205214 h 1971675"/>
                <a:gd name="connsiteX27" fmla="*/ 743415 w 2190750"/>
                <a:gd name="connsiteY27" fmla="*/ 352347 h 1971675"/>
                <a:gd name="connsiteX28" fmla="*/ 770518 w 2190750"/>
                <a:gd name="connsiteY28" fmla="*/ 352347 h 1971675"/>
                <a:gd name="connsiteX29" fmla="*/ 770518 w 2190750"/>
                <a:gd name="connsiteY29" fmla="*/ 611768 h 1971675"/>
                <a:gd name="connsiteX30" fmla="*/ 805366 w 2190750"/>
                <a:gd name="connsiteY30" fmla="*/ 611768 h 1971675"/>
                <a:gd name="connsiteX31" fmla="*/ 805366 w 2190750"/>
                <a:gd name="connsiteY31" fmla="*/ 689208 h 1971675"/>
                <a:gd name="connsiteX32" fmla="*/ 828598 w 2190750"/>
                <a:gd name="connsiteY32" fmla="*/ 689208 h 1971675"/>
                <a:gd name="connsiteX33" fmla="*/ 828598 w 2190750"/>
                <a:gd name="connsiteY33" fmla="*/ 921529 h 1971675"/>
                <a:gd name="connsiteX34" fmla="*/ 875066 w 2190750"/>
                <a:gd name="connsiteY34" fmla="*/ 921529 h 1971675"/>
                <a:gd name="connsiteX35" fmla="*/ 875066 w 2190750"/>
                <a:gd name="connsiteY35" fmla="*/ 1029943 h 1971675"/>
                <a:gd name="connsiteX36" fmla="*/ 1068661 w 2190750"/>
                <a:gd name="connsiteY36" fmla="*/ 1029943 h 1971675"/>
                <a:gd name="connsiteX37" fmla="*/ 1068661 w 2190750"/>
                <a:gd name="connsiteY37" fmla="*/ 1138356 h 1971675"/>
                <a:gd name="connsiteX38" fmla="*/ 2187649 w 2190750"/>
                <a:gd name="connsiteY38" fmla="*/ 1138356 h 19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90750" h="1971675">
                  <a:moveTo>
                    <a:pt x="2199269" y="1138356"/>
                  </a:moveTo>
                  <a:lnTo>
                    <a:pt x="2199269" y="1974699"/>
                  </a:lnTo>
                  <a:lnTo>
                    <a:pt x="1080272" y="1974699"/>
                  </a:lnTo>
                  <a:lnTo>
                    <a:pt x="1080272" y="1881773"/>
                  </a:lnTo>
                  <a:lnTo>
                    <a:pt x="917652" y="1881773"/>
                  </a:lnTo>
                  <a:lnTo>
                    <a:pt x="917652" y="1781094"/>
                  </a:lnTo>
                  <a:lnTo>
                    <a:pt x="859573" y="1781094"/>
                  </a:lnTo>
                  <a:lnTo>
                    <a:pt x="859573" y="1606862"/>
                  </a:lnTo>
                  <a:lnTo>
                    <a:pt x="813109" y="1606862"/>
                  </a:lnTo>
                  <a:lnTo>
                    <a:pt x="813109" y="1331952"/>
                  </a:lnTo>
                  <a:lnTo>
                    <a:pt x="747287" y="1331952"/>
                  </a:lnTo>
                  <a:lnTo>
                    <a:pt x="747287" y="886677"/>
                  </a:lnTo>
                  <a:lnTo>
                    <a:pt x="642743" y="886677"/>
                  </a:lnTo>
                  <a:lnTo>
                    <a:pt x="642743" y="751158"/>
                  </a:lnTo>
                  <a:lnTo>
                    <a:pt x="406555" y="751158"/>
                  </a:lnTo>
                  <a:lnTo>
                    <a:pt x="406555" y="619512"/>
                  </a:lnTo>
                  <a:lnTo>
                    <a:pt x="212957" y="619512"/>
                  </a:lnTo>
                  <a:lnTo>
                    <a:pt x="212957" y="441402"/>
                  </a:lnTo>
                  <a:lnTo>
                    <a:pt x="69695" y="441402"/>
                  </a:lnTo>
                  <a:lnTo>
                    <a:pt x="69695" y="271036"/>
                  </a:lnTo>
                  <a:lnTo>
                    <a:pt x="0" y="271036"/>
                  </a:lnTo>
                  <a:lnTo>
                    <a:pt x="0" y="0"/>
                  </a:lnTo>
                  <a:lnTo>
                    <a:pt x="607896" y="0"/>
                  </a:lnTo>
                  <a:lnTo>
                    <a:pt x="607896" y="42592"/>
                  </a:lnTo>
                  <a:lnTo>
                    <a:pt x="724054" y="42592"/>
                  </a:lnTo>
                  <a:lnTo>
                    <a:pt x="724054" y="205214"/>
                  </a:lnTo>
                  <a:lnTo>
                    <a:pt x="743415" y="205214"/>
                  </a:lnTo>
                  <a:lnTo>
                    <a:pt x="743415" y="352347"/>
                  </a:lnTo>
                  <a:lnTo>
                    <a:pt x="770518" y="352347"/>
                  </a:lnTo>
                  <a:lnTo>
                    <a:pt x="770518" y="611768"/>
                  </a:lnTo>
                  <a:lnTo>
                    <a:pt x="805366" y="611768"/>
                  </a:lnTo>
                  <a:lnTo>
                    <a:pt x="805366" y="689208"/>
                  </a:lnTo>
                  <a:lnTo>
                    <a:pt x="828598" y="689208"/>
                  </a:lnTo>
                  <a:lnTo>
                    <a:pt x="828598" y="921529"/>
                  </a:lnTo>
                  <a:lnTo>
                    <a:pt x="875066" y="921529"/>
                  </a:lnTo>
                  <a:lnTo>
                    <a:pt x="875066" y="1029943"/>
                  </a:lnTo>
                  <a:lnTo>
                    <a:pt x="1068661" y="1029943"/>
                  </a:lnTo>
                  <a:lnTo>
                    <a:pt x="1068661" y="1138356"/>
                  </a:lnTo>
                  <a:lnTo>
                    <a:pt x="2187649" y="1138356"/>
                  </a:lnTo>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4" name="Group 13">
            <a:extLst>
              <a:ext uri="{FF2B5EF4-FFF2-40B4-BE49-F238E27FC236}">
                <a16:creationId xmlns:a16="http://schemas.microsoft.com/office/drawing/2014/main" id="{D1C76569-5E01-4B0B-832A-12376B9C8D19}"/>
              </a:ext>
            </a:extLst>
          </p:cNvPr>
          <p:cNvGrpSpPr/>
          <p:nvPr/>
        </p:nvGrpSpPr>
        <p:grpSpPr>
          <a:xfrm>
            <a:off x="3810713" y="3043040"/>
            <a:ext cx="2017664" cy="194532"/>
            <a:chOff x="4149005" y="2122461"/>
            <a:chExt cx="3132506" cy="276226"/>
          </a:xfrm>
        </p:grpSpPr>
        <p:sp>
          <p:nvSpPr>
            <p:cNvPr id="43" name="Freeform: Shape 276">
              <a:extLst>
                <a:ext uri="{FF2B5EF4-FFF2-40B4-BE49-F238E27FC236}">
                  <a16:creationId xmlns:a16="http://schemas.microsoft.com/office/drawing/2014/main" id="{3C3F45A9-CB82-4789-AD29-EE1D5FB9DE94}"/>
                </a:ext>
              </a:extLst>
            </p:cNvPr>
            <p:cNvSpPr/>
            <p:nvPr/>
          </p:nvSpPr>
          <p:spPr>
            <a:xfrm>
              <a:off x="4149005" y="2172382"/>
              <a:ext cx="3124200" cy="180975"/>
            </a:xfrm>
            <a:custGeom>
              <a:avLst/>
              <a:gdLst>
                <a:gd name="connsiteX0" fmla="*/ 3132411 w 3124200"/>
                <a:gd name="connsiteY0" fmla="*/ 185853 h 180975"/>
                <a:gd name="connsiteX1" fmla="*/ 2257349 w 3124200"/>
                <a:gd name="connsiteY1" fmla="*/ 185853 h 180975"/>
                <a:gd name="connsiteX2" fmla="*/ 2257349 w 3124200"/>
                <a:gd name="connsiteY2" fmla="*/ 116159 h 180975"/>
                <a:gd name="connsiteX3" fmla="*/ 1010583 w 3124200"/>
                <a:gd name="connsiteY3" fmla="*/ 116159 h 180975"/>
                <a:gd name="connsiteX4" fmla="*/ 1010583 w 3124200"/>
                <a:gd name="connsiteY4" fmla="*/ 69695 h 180975"/>
                <a:gd name="connsiteX5" fmla="*/ 944756 w 3124200"/>
                <a:gd name="connsiteY5" fmla="*/ 69695 h 180975"/>
                <a:gd name="connsiteX6" fmla="*/ 944756 w 3124200"/>
                <a:gd name="connsiteY6" fmla="*/ 34848 h 180975"/>
                <a:gd name="connsiteX7" fmla="*/ 840214 w 3124200"/>
                <a:gd name="connsiteY7" fmla="*/ 34848 h 180975"/>
                <a:gd name="connsiteX8" fmla="*/ 840214 w 3124200"/>
                <a:gd name="connsiteY8" fmla="*/ 0 h 180975"/>
                <a:gd name="connsiteX9" fmla="*/ 0 w 3124200"/>
                <a:gd name="connsiteY9"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80975">
                  <a:moveTo>
                    <a:pt x="3132411" y="185853"/>
                  </a:moveTo>
                  <a:lnTo>
                    <a:pt x="2257349" y="185853"/>
                  </a:lnTo>
                  <a:lnTo>
                    <a:pt x="2257349" y="116159"/>
                  </a:lnTo>
                  <a:lnTo>
                    <a:pt x="1010583" y="116159"/>
                  </a:lnTo>
                  <a:lnTo>
                    <a:pt x="1010583" y="69695"/>
                  </a:lnTo>
                  <a:lnTo>
                    <a:pt x="944756" y="69695"/>
                  </a:lnTo>
                  <a:lnTo>
                    <a:pt x="944756" y="34848"/>
                  </a:lnTo>
                  <a:lnTo>
                    <a:pt x="840214" y="34848"/>
                  </a:lnTo>
                  <a:lnTo>
                    <a:pt x="840214"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4" name="Freeform: Shape 277">
              <a:extLst>
                <a:ext uri="{FF2B5EF4-FFF2-40B4-BE49-F238E27FC236}">
                  <a16:creationId xmlns:a16="http://schemas.microsoft.com/office/drawing/2014/main" id="{040F70DD-0B6F-40FF-ABC3-E4DE0316305D}"/>
                </a:ext>
              </a:extLst>
            </p:cNvPr>
            <p:cNvSpPr/>
            <p:nvPr/>
          </p:nvSpPr>
          <p:spPr>
            <a:xfrm>
              <a:off x="4547816"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5" name="Freeform: Shape 278">
              <a:extLst>
                <a:ext uri="{FF2B5EF4-FFF2-40B4-BE49-F238E27FC236}">
                  <a16:creationId xmlns:a16="http://schemas.microsoft.com/office/drawing/2014/main" id="{B9EF6E79-1B25-435D-8B01-EF91153ECA73}"/>
                </a:ext>
              </a:extLst>
            </p:cNvPr>
            <p:cNvSpPr/>
            <p:nvPr/>
          </p:nvSpPr>
          <p:spPr>
            <a:xfrm>
              <a:off x="4833568"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6" name="Freeform: Shape 279">
              <a:extLst>
                <a:ext uri="{FF2B5EF4-FFF2-40B4-BE49-F238E27FC236}">
                  <a16:creationId xmlns:a16="http://schemas.microsoft.com/office/drawing/2014/main" id="{D3F1D679-F204-4471-808C-69DFB00B785A}"/>
                </a:ext>
              </a:extLst>
            </p:cNvPr>
            <p:cNvSpPr/>
            <p:nvPr/>
          </p:nvSpPr>
          <p:spPr>
            <a:xfrm>
              <a:off x="5005019"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7" name="Freeform: Shape 280">
              <a:extLst>
                <a:ext uri="{FF2B5EF4-FFF2-40B4-BE49-F238E27FC236}">
                  <a16:creationId xmlns:a16="http://schemas.microsoft.com/office/drawing/2014/main" id="{ED269E40-BB79-407B-8EB2-B676F5F204F6}"/>
                </a:ext>
              </a:extLst>
            </p:cNvPr>
            <p:cNvSpPr/>
            <p:nvPr/>
          </p:nvSpPr>
          <p:spPr>
            <a:xfrm>
              <a:off x="5043120"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8" name="Freeform: Shape 281">
              <a:extLst>
                <a:ext uri="{FF2B5EF4-FFF2-40B4-BE49-F238E27FC236}">
                  <a16:creationId xmlns:a16="http://schemas.microsoft.com/office/drawing/2014/main" id="{3DC786E6-B962-4B17-B74E-6F63E4DEA445}"/>
                </a:ext>
              </a:extLst>
            </p:cNvPr>
            <p:cNvSpPr/>
            <p:nvPr/>
          </p:nvSpPr>
          <p:spPr>
            <a:xfrm>
              <a:off x="51193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9" name="Freeform: Shape 282">
              <a:extLst>
                <a:ext uri="{FF2B5EF4-FFF2-40B4-BE49-F238E27FC236}">
                  <a16:creationId xmlns:a16="http://schemas.microsoft.com/office/drawing/2014/main" id="{4E6A5C5E-DF7D-49C6-BC5D-55C917932F84}"/>
                </a:ext>
              </a:extLst>
            </p:cNvPr>
            <p:cNvSpPr/>
            <p:nvPr/>
          </p:nvSpPr>
          <p:spPr>
            <a:xfrm>
              <a:off x="51574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0" name="Freeform: Shape 283">
              <a:extLst>
                <a:ext uri="{FF2B5EF4-FFF2-40B4-BE49-F238E27FC236}">
                  <a16:creationId xmlns:a16="http://schemas.microsoft.com/office/drawing/2014/main" id="{BB18D429-F485-4F65-8607-F513D332044C}"/>
                </a:ext>
              </a:extLst>
            </p:cNvPr>
            <p:cNvSpPr/>
            <p:nvPr/>
          </p:nvSpPr>
          <p:spPr>
            <a:xfrm>
              <a:off x="52145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1" name="Freeform: Shape 284">
              <a:extLst>
                <a:ext uri="{FF2B5EF4-FFF2-40B4-BE49-F238E27FC236}">
                  <a16:creationId xmlns:a16="http://schemas.microsoft.com/office/drawing/2014/main" id="{2728A140-4AD6-46EB-BCD5-EA767F60CBC0}"/>
                </a:ext>
              </a:extLst>
            </p:cNvPr>
            <p:cNvSpPr/>
            <p:nvPr/>
          </p:nvSpPr>
          <p:spPr>
            <a:xfrm>
              <a:off x="52526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2" name="Freeform: Shape 285">
              <a:extLst>
                <a:ext uri="{FF2B5EF4-FFF2-40B4-BE49-F238E27FC236}">
                  <a16:creationId xmlns:a16="http://schemas.microsoft.com/office/drawing/2014/main" id="{60F8AD54-B6D0-48EE-A63A-99C72BEC0CB9}"/>
                </a:ext>
              </a:extLst>
            </p:cNvPr>
            <p:cNvSpPr/>
            <p:nvPr/>
          </p:nvSpPr>
          <p:spPr>
            <a:xfrm>
              <a:off x="53288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3" name="Freeform: Shape 286">
              <a:extLst>
                <a:ext uri="{FF2B5EF4-FFF2-40B4-BE49-F238E27FC236}">
                  <a16:creationId xmlns:a16="http://schemas.microsoft.com/office/drawing/2014/main" id="{4A867B9B-75FE-422F-847A-8C4CE47712AF}"/>
                </a:ext>
              </a:extLst>
            </p:cNvPr>
            <p:cNvSpPr/>
            <p:nvPr/>
          </p:nvSpPr>
          <p:spPr>
            <a:xfrm>
              <a:off x="53669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4" name="Freeform: Shape 287">
              <a:extLst>
                <a:ext uri="{FF2B5EF4-FFF2-40B4-BE49-F238E27FC236}">
                  <a16:creationId xmlns:a16="http://schemas.microsoft.com/office/drawing/2014/main" id="{766B7EB0-C15D-4E45-BBE2-7E7823456627}"/>
                </a:ext>
              </a:extLst>
            </p:cNvPr>
            <p:cNvSpPr/>
            <p:nvPr/>
          </p:nvSpPr>
          <p:spPr>
            <a:xfrm>
              <a:off x="5424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5" name="Freeform: Shape 288">
              <a:extLst>
                <a:ext uri="{FF2B5EF4-FFF2-40B4-BE49-F238E27FC236}">
                  <a16:creationId xmlns:a16="http://schemas.microsoft.com/office/drawing/2014/main" id="{AAEB4AF4-F2B7-47FB-BC6A-160F5583304B}"/>
                </a:ext>
              </a:extLst>
            </p:cNvPr>
            <p:cNvSpPr/>
            <p:nvPr/>
          </p:nvSpPr>
          <p:spPr>
            <a:xfrm>
              <a:off x="5462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6" name="Freeform: Shape 289">
              <a:extLst>
                <a:ext uri="{FF2B5EF4-FFF2-40B4-BE49-F238E27FC236}">
                  <a16:creationId xmlns:a16="http://schemas.microsoft.com/office/drawing/2014/main" id="{0440F815-3B32-40F4-B8A5-D523D5F99340}"/>
                </a:ext>
              </a:extLst>
            </p:cNvPr>
            <p:cNvSpPr/>
            <p:nvPr/>
          </p:nvSpPr>
          <p:spPr>
            <a:xfrm>
              <a:off x="5538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7" name="Freeform: Shape 290">
              <a:extLst>
                <a:ext uri="{FF2B5EF4-FFF2-40B4-BE49-F238E27FC236}">
                  <a16:creationId xmlns:a16="http://schemas.microsoft.com/office/drawing/2014/main" id="{911E84EB-FCFA-4FDB-AAF3-C6E9BF628E31}"/>
                </a:ext>
              </a:extLst>
            </p:cNvPr>
            <p:cNvSpPr/>
            <p:nvPr/>
          </p:nvSpPr>
          <p:spPr>
            <a:xfrm>
              <a:off x="5633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8" name="Freeform: Shape 291">
              <a:extLst>
                <a:ext uri="{FF2B5EF4-FFF2-40B4-BE49-F238E27FC236}">
                  <a16:creationId xmlns:a16="http://schemas.microsoft.com/office/drawing/2014/main" id="{78DE7B20-15EA-45D2-96D6-E878698C079E}"/>
                </a:ext>
              </a:extLst>
            </p:cNvPr>
            <p:cNvSpPr/>
            <p:nvPr/>
          </p:nvSpPr>
          <p:spPr>
            <a:xfrm>
              <a:off x="5690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9" name="Freeform: Shape 292">
              <a:extLst>
                <a:ext uri="{FF2B5EF4-FFF2-40B4-BE49-F238E27FC236}">
                  <a16:creationId xmlns:a16="http://schemas.microsoft.com/office/drawing/2014/main" id="{7B7901FF-FB87-481C-94D0-E25FC09F443A}"/>
                </a:ext>
              </a:extLst>
            </p:cNvPr>
            <p:cNvSpPr/>
            <p:nvPr/>
          </p:nvSpPr>
          <p:spPr>
            <a:xfrm>
              <a:off x="57479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0" name="Freeform: Shape 293">
              <a:extLst>
                <a:ext uri="{FF2B5EF4-FFF2-40B4-BE49-F238E27FC236}">
                  <a16:creationId xmlns:a16="http://schemas.microsoft.com/office/drawing/2014/main" id="{013D34EE-B4E9-491F-8265-713241DF982F}"/>
                </a:ext>
              </a:extLst>
            </p:cNvPr>
            <p:cNvSpPr/>
            <p:nvPr/>
          </p:nvSpPr>
          <p:spPr>
            <a:xfrm>
              <a:off x="57860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1" name="Freeform: Shape 294">
              <a:extLst>
                <a:ext uri="{FF2B5EF4-FFF2-40B4-BE49-F238E27FC236}">
                  <a16:creationId xmlns:a16="http://schemas.microsoft.com/office/drawing/2014/main" id="{C3D3C043-B1A6-45A1-95D1-53C003F8CBCC}"/>
                </a:ext>
              </a:extLst>
            </p:cNvPr>
            <p:cNvSpPr/>
            <p:nvPr/>
          </p:nvSpPr>
          <p:spPr>
            <a:xfrm>
              <a:off x="58622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2" name="Freeform: Shape 295">
              <a:extLst>
                <a:ext uri="{FF2B5EF4-FFF2-40B4-BE49-F238E27FC236}">
                  <a16:creationId xmlns:a16="http://schemas.microsoft.com/office/drawing/2014/main" id="{FE67F345-FBCB-47C0-800A-C0ADCDD99D5B}"/>
                </a:ext>
              </a:extLst>
            </p:cNvPr>
            <p:cNvSpPr/>
            <p:nvPr/>
          </p:nvSpPr>
          <p:spPr>
            <a:xfrm>
              <a:off x="59765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3" name="Freeform: Shape 296">
              <a:extLst>
                <a:ext uri="{FF2B5EF4-FFF2-40B4-BE49-F238E27FC236}">
                  <a16:creationId xmlns:a16="http://schemas.microsoft.com/office/drawing/2014/main" id="{B9C063CF-25FF-4989-BD83-049E4F9DD552}"/>
                </a:ext>
              </a:extLst>
            </p:cNvPr>
            <p:cNvSpPr/>
            <p:nvPr/>
          </p:nvSpPr>
          <p:spPr>
            <a:xfrm>
              <a:off x="6014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4" name="Freeform: Shape 297">
              <a:extLst>
                <a:ext uri="{FF2B5EF4-FFF2-40B4-BE49-F238E27FC236}">
                  <a16:creationId xmlns:a16="http://schemas.microsoft.com/office/drawing/2014/main" id="{B9B76684-65E3-4ACE-8C08-2F34A729E2BB}"/>
                </a:ext>
              </a:extLst>
            </p:cNvPr>
            <p:cNvSpPr/>
            <p:nvPr/>
          </p:nvSpPr>
          <p:spPr>
            <a:xfrm>
              <a:off x="6071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5" name="Freeform: Shape 298">
              <a:extLst>
                <a:ext uri="{FF2B5EF4-FFF2-40B4-BE49-F238E27FC236}">
                  <a16:creationId xmlns:a16="http://schemas.microsoft.com/office/drawing/2014/main" id="{CCA47708-0682-4539-8B68-5E8870C270AF}"/>
                </a:ext>
              </a:extLst>
            </p:cNvPr>
            <p:cNvSpPr/>
            <p:nvPr/>
          </p:nvSpPr>
          <p:spPr>
            <a:xfrm>
              <a:off x="61099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6" name="Freeform: Shape 299">
              <a:extLst>
                <a:ext uri="{FF2B5EF4-FFF2-40B4-BE49-F238E27FC236}">
                  <a16:creationId xmlns:a16="http://schemas.microsoft.com/office/drawing/2014/main" id="{3BB25808-330F-4798-9D9D-16996DEA920E}"/>
                </a:ext>
              </a:extLst>
            </p:cNvPr>
            <p:cNvSpPr/>
            <p:nvPr/>
          </p:nvSpPr>
          <p:spPr>
            <a:xfrm>
              <a:off x="6186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7" name="Freeform: Shape 300">
              <a:extLst>
                <a:ext uri="{FF2B5EF4-FFF2-40B4-BE49-F238E27FC236}">
                  <a16:creationId xmlns:a16="http://schemas.microsoft.com/office/drawing/2014/main" id="{2A173568-24AA-4706-A3D1-92D6F1A4C5EA}"/>
                </a:ext>
              </a:extLst>
            </p:cNvPr>
            <p:cNvSpPr/>
            <p:nvPr/>
          </p:nvSpPr>
          <p:spPr>
            <a:xfrm>
              <a:off x="6224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8" name="Freeform: Shape 301">
              <a:extLst>
                <a:ext uri="{FF2B5EF4-FFF2-40B4-BE49-F238E27FC236}">
                  <a16:creationId xmlns:a16="http://schemas.microsoft.com/office/drawing/2014/main" id="{C2B2FA86-2CE4-4AE2-84F9-E58A29374799}"/>
                </a:ext>
              </a:extLst>
            </p:cNvPr>
            <p:cNvSpPr/>
            <p:nvPr/>
          </p:nvSpPr>
          <p:spPr>
            <a:xfrm>
              <a:off x="6300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9" name="Freeform: Shape 302">
              <a:extLst>
                <a:ext uri="{FF2B5EF4-FFF2-40B4-BE49-F238E27FC236}">
                  <a16:creationId xmlns:a16="http://schemas.microsoft.com/office/drawing/2014/main" id="{D7E2EFCA-FFC2-47BF-90EE-2E42AA7176E1}"/>
                </a:ext>
              </a:extLst>
            </p:cNvPr>
            <p:cNvSpPr/>
            <p:nvPr/>
          </p:nvSpPr>
          <p:spPr>
            <a:xfrm>
              <a:off x="63385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0" name="Freeform: Shape 303">
              <a:extLst>
                <a:ext uri="{FF2B5EF4-FFF2-40B4-BE49-F238E27FC236}">
                  <a16:creationId xmlns:a16="http://schemas.microsoft.com/office/drawing/2014/main" id="{C66F93E0-9AB1-4D2F-BFE2-902A1ED212A2}"/>
                </a:ext>
              </a:extLst>
            </p:cNvPr>
            <p:cNvSpPr/>
            <p:nvPr/>
          </p:nvSpPr>
          <p:spPr>
            <a:xfrm>
              <a:off x="6395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1" name="Freeform: Shape 304">
              <a:extLst>
                <a:ext uri="{FF2B5EF4-FFF2-40B4-BE49-F238E27FC236}">
                  <a16:creationId xmlns:a16="http://schemas.microsoft.com/office/drawing/2014/main" id="{9E134E3D-1DE8-4CA4-A521-44B08FEDBF2F}"/>
                </a:ext>
              </a:extLst>
            </p:cNvPr>
            <p:cNvSpPr/>
            <p:nvPr/>
          </p:nvSpPr>
          <p:spPr>
            <a:xfrm>
              <a:off x="6452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2" name="Freeform: Shape 305">
              <a:extLst>
                <a:ext uri="{FF2B5EF4-FFF2-40B4-BE49-F238E27FC236}">
                  <a16:creationId xmlns:a16="http://schemas.microsoft.com/office/drawing/2014/main" id="{5877E926-3CA1-420B-AA5B-23B750164AC7}"/>
                </a:ext>
              </a:extLst>
            </p:cNvPr>
            <p:cNvSpPr/>
            <p:nvPr/>
          </p:nvSpPr>
          <p:spPr>
            <a:xfrm>
              <a:off x="6490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3" name="Freeform: Shape 306">
              <a:extLst>
                <a:ext uri="{FF2B5EF4-FFF2-40B4-BE49-F238E27FC236}">
                  <a16:creationId xmlns:a16="http://schemas.microsoft.com/office/drawing/2014/main" id="{61BAC84C-82A2-4BB5-A677-DB5B54871A2C}"/>
                </a:ext>
              </a:extLst>
            </p:cNvPr>
            <p:cNvSpPr/>
            <p:nvPr/>
          </p:nvSpPr>
          <p:spPr>
            <a:xfrm>
              <a:off x="65671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4" name="Freeform: Shape 307">
              <a:extLst>
                <a:ext uri="{FF2B5EF4-FFF2-40B4-BE49-F238E27FC236}">
                  <a16:creationId xmlns:a16="http://schemas.microsoft.com/office/drawing/2014/main" id="{21DE457C-E4BF-42A0-98CD-7640E05117E9}"/>
                </a:ext>
              </a:extLst>
            </p:cNvPr>
            <p:cNvSpPr/>
            <p:nvPr/>
          </p:nvSpPr>
          <p:spPr>
            <a:xfrm>
              <a:off x="66052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5" name="Freeform: Shape 308">
              <a:extLst>
                <a:ext uri="{FF2B5EF4-FFF2-40B4-BE49-F238E27FC236}">
                  <a16:creationId xmlns:a16="http://schemas.microsoft.com/office/drawing/2014/main" id="{A791C6C0-5C8B-48C2-8DF7-FDBE31CE4E10}"/>
                </a:ext>
              </a:extLst>
            </p:cNvPr>
            <p:cNvSpPr/>
            <p:nvPr/>
          </p:nvSpPr>
          <p:spPr>
            <a:xfrm>
              <a:off x="66814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6" name="Freeform: Shape 309">
              <a:extLst>
                <a:ext uri="{FF2B5EF4-FFF2-40B4-BE49-F238E27FC236}">
                  <a16:creationId xmlns:a16="http://schemas.microsoft.com/office/drawing/2014/main" id="{182A4806-3F66-4C8C-8C96-EB48078F1F39}"/>
                </a:ext>
              </a:extLst>
            </p:cNvPr>
            <p:cNvSpPr/>
            <p:nvPr/>
          </p:nvSpPr>
          <p:spPr>
            <a:xfrm>
              <a:off x="67195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7" name="Freeform: Shape 310">
              <a:extLst>
                <a:ext uri="{FF2B5EF4-FFF2-40B4-BE49-F238E27FC236}">
                  <a16:creationId xmlns:a16="http://schemas.microsoft.com/office/drawing/2014/main" id="{DA9FC64C-2823-491E-9859-84A874D3AA93}"/>
                </a:ext>
              </a:extLst>
            </p:cNvPr>
            <p:cNvSpPr/>
            <p:nvPr/>
          </p:nvSpPr>
          <p:spPr>
            <a:xfrm>
              <a:off x="677667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8" name="Freeform: Shape 311">
              <a:extLst>
                <a:ext uri="{FF2B5EF4-FFF2-40B4-BE49-F238E27FC236}">
                  <a16:creationId xmlns:a16="http://schemas.microsoft.com/office/drawing/2014/main" id="{C597C849-D91B-4F2F-9ACD-6733D910A714}"/>
                </a:ext>
              </a:extLst>
            </p:cNvPr>
            <p:cNvSpPr/>
            <p:nvPr/>
          </p:nvSpPr>
          <p:spPr>
            <a:xfrm>
              <a:off x="67957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9" name="Freeform: Shape 312">
              <a:extLst>
                <a:ext uri="{FF2B5EF4-FFF2-40B4-BE49-F238E27FC236}">
                  <a16:creationId xmlns:a16="http://schemas.microsoft.com/office/drawing/2014/main" id="{19565D38-C1F5-43A1-BA10-34E910C34A1D}"/>
                </a:ext>
              </a:extLst>
            </p:cNvPr>
            <p:cNvSpPr/>
            <p:nvPr/>
          </p:nvSpPr>
          <p:spPr>
            <a:xfrm>
              <a:off x="6833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0" name="Freeform: Shape 313">
              <a:extLst>
                <a:ext uri="{FF2B5EF4-FFF2-40B4-BE49-F238E27FC236}">
                  <a16:creationId xmlns:a16="http://schemas.microsoft.com/office/drawing/2014/main" id="{B9B295C0-50F2-4D61-8770-5EAC5415B7EE}"/>
                </a:ext>
              </a:extLst>
            </p:cNvPr>
            <p:cNvSpPr/>
            <p:nvPr/>
          </p:nvSpPr>
          <p:spPr>
            <a:xfrm>
              <a:off x="6871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1" name="Freeform: Shape 314">
              <a:extLst>
                <a:ext uri="{FF2B5EF4-FFF2-40B4-BE49-F238E27FC236}">
                  <a16:creationId xmlns:a16="http://schemas.microsoft.com/office/drawing/2014/main" id="{36E306D8-3006-46B9-B433-76458BA97235}"/>
                </a:ext>
              </a:extLst>
            </p:cNvPr>
            <p:cNvSpPr/>
            <p:nvPr/>
          </p:nvSpPr>
          <p:spPr>
            <a:xfrm>
              <a:off x="69100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2" name="Freeform: Shape 315">
              <a:extLst>
                <a:ext uri="{FF2B5EF4-FFF2-40B4-BE49-F238E27FC236}">
                  <a16:creationId xmlns:a16="http://schemas.microsoft.com/office/drawing/2014/main" id="{18BD4D82-C0B6-4417-86D7-89EB478BCF3D}"/>
                </a:ext>
              </a:extLst>
            </p:cNvPr>
            <p:cNvSpPr/>
            <p:nvPr/>
          </p:nvSpPr>
          <p:spPr>
            <a:xfrm>
              <a:off x="70052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3" name="Freeform: Shape 316">
              <a:extLst>
                <a:ext uri="{FF2B5EF4-FFF2-40B4-BE49-F238E27FC236}">
                  <a16:creationId xmlns:a16="http://schemas.microsoft.com/office/drawing/2014/main" id="{EF4E6EA5-5F6A-4178-B25C-9E397C1D8007}"/>
                </a:ext>
              </a:extLst>
            </p:cNvPr>
            <p:cNvSpPr/>
            <p:nvPr/>
          </p:nvSpPr>
          <p:spPr>
            <a:xfrm>
              <a:off x="71005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4" name="Freeform: Shape 317">
              <a:extLst>
                <a:ext uri="{FF2B5EF4-FFF2-40B4-BE49-F238E27FC236}">
                  <a16:creationId xmlns:a16="http://schemas.microsoft.com/office/drawing/2014/main" id="{B5F4A120-CC9C-41BB-B6E4-F2137D98F500}"/>
                </a:ext>
              </a:extLst>
            </p:cNvPr>
            <p:cNvSpPr/>
            <p:nvPr/>
          </p:nvSpPr>
          <p:spPr>
            <a:xfrm>
              <a:off x="72719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5" name="Freeform: Shape 318">
            <a:extLst>
              <a:ext uri="{FF2B5EF4-FFF2-40B4-BE49-F238E27FC236}">
                <a16:creationId xmlns:a16="http://schemas.microsoft.com/office/drawing/2014/main" id="{F3CEAA5B-3A43-49BB-AD73-A18758A1F5CC}"/>
              </a:ext>
            </a:extLst>
          </p:cNvPr>
          <p:cNvSpPr/>
          <p:nvPr/>
        </p:nvSpPr>
        <p:spPr>
          <a:xfrm>
            <a:off x="4074943" y="3046040"/>
            <a:ext cx="1785674" cy="270558"/>
          </a:xfrm>
          <a:custGeom>
            <a:avLst/>
            <a:gdLst>
              <a:gd name="connsiteX0" fmla="*/ 2476779 w 2476500"/>
              <a:gd name="connsiteY0" fmla="*/ 371337 h 361950"/>
              <a:gd name="connsiteX1" fmla="*/ 1589897 w 2476500"/>
              <a:gd name="connsiteY1" fmla="*/ 371337 h 361950"/>
              <a:gd name="connsiteX2" fmla="*/ 1589897 w 2476500"/>
              <a:gd name="connsiteY2" fmla="*/ 209102 h 361950"/>
              <a:gd name="connsiteX3" fmla="*/ 328072 w 2476500"/>
              <a:gd name="connsiteY3" fmla="*/ 209102 h 361950"/>
              <a:gd name="connsiteX4" fmla="*/ 328072 w 2476500"/>
              <a:gd name="connsiteY4" fmla="*/ 147814 h 361950"/>
              <a:gd name="connsiteX5" fmla="*/ 288417 w 2476500"/>
              <a:gd name="connsiteY5" fmla="*/ 147814 h 361950"/>
              <a:gd name="connsiteX6" fmla="*/ 288417 w 2476500"/>
              <a:gd name="connsiteY6" fmla="*/ 118972 h 361950"/>
              <a:gd name="connsiteX7" fmla="*/ 248760 w 2476500"/>
              <a:gd name="connsiteY7" fmla="*/ 118972 h 361950"/>
              <a:gd name="connsiteX8" fmla="*/ 248760 w 2476500"/>
              <a:gd name="connsiteY8" fmla="*/ 97341 h 361950"/>
              <a:gd name="connsiteX9" fmla="*/ 144209 w 2476500"/>
              <a:gd name="connsiteY9" fmla="*/ 97341 h 361950"/>
              <a:gd name="connsiteX10" fmla="*/ 144209 w 2476500"/>
              <a:gd name="connsiteY10" fmla="*/ 54078 h 361950"/>
              <a:gd name="connsiteX11" fmla="*/ 0 w 2476500"/>
              <a:gd name="connsiteY11" fmla="*/ 54078 h 361950"/>
              <a:gd name="connsiteX12" fmla="*/ 0 w 2476500"/>
              <a:gd name="connsiteY12" fmla="*/ 0 h 361950"/>
              <a:gd name="connsiteX13" fmla="*/ 259575 w 2476500"/>
              <a:gd name="connsiteY13" fmla="*/ 0 h 361950"/>
              <a:gd name="connsiteX14" fmla="*/ 259575 w 2476500"/>
              <a:gd name="connsiteY14" fmla="*/ 28842 h 361950"/>
              <a:gd name="connsiteX15" fmla="*/ 2447937 w 2476500"/>
              <a:gd name="connsiteY15" fmla="*/ 28842 h 361950"/>
              <a:gd name="connsiteX16" fmla="*/ 2447937 w 2476500"/>
              <a:gd name="connsiteY16" fmla="*/ 371337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0" h="361950">
                <a:moveTo>
                  <a:pt x="2476779" y="371337"/>
                </a:moveTo>
                <a:lnTo>
                  <a:pt x="1589897" y="371337"/>
                </a:lnTo>
                <a:lnTo>
                  <a:pt x="1589897" y="209102"/>
                </a:lnTo>
                <a:lnTo>
                  <a:pt x="328072" y="209102"/>
                </a:lnTo>
                <a:lnTo>
                  <a:pt x="328072" y="147814"/>
                </a:lnTo>
                <a:lnTo>
                  <a:pt x="288417" y="147814"/>
                </a:lnTo>
                <a:lnTo>
                  <a:pt x="288417" y="118972"/>
                </a:lnTo>
                <a:lnTo>
                  <a:pt x="248760" y="118972"/>
                </a:lnTo>
                <a:lnTo>
                  <a:pt x="248760" y="97341"/>
                </a:lnTo>
                <a:lnTo>
                  <a:pt x="144209" y="97341"/>
                </a:lnTo>
                <a:lnTo>
                  <a:pt x="144209" y="54078"/>
                </a:lnTo>
                <a:lnTo>
                  <a:pt x="0" y="54078"/>
                </a:lnTo>
                <a:lnTo>
                  <a:pt x="0" y="0"/>
                </a:lnTo>
                <a:lnTo>
                  <a:pt x="259575" y="0"/>
                </a:lnTo>
                <a:lnTo>
                  <a:pt x="259575" y="28842"/>
                </a:lnTo>
                <a:lnTo>
                  <a:pt x="2447937" y="28842"/>
                </a:lnTo>
                <a:lnTo>
                  <a:pt x="2447937" y="371337"/>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nvGrpSpPr>
          <p:cNvPr id="16" name="Group 15">
            <a:extLst>
              <a:ext uri="{FF2B5EF4-FFF2-40B4-BE49-F238E27FC236}">
                <a16:creationId xmlns:a16="http://schemas.microsoft.com/office/drawing/2014/main" id="{99D94E6A-C2F0-44BE-A165-539D013FB312}"/>
              </a:ext>
            </a:extLst>
          </p:cNvPr>
          <p:cNvGrpSpPr/>
          <p:nvPr/>
        </p:nvGrpSpPr>
        <p:grpSpPr>
          <a:xfrm>
            <a:off x="6886695" y="3079931"/>
            <a:ext cx="1463455" cy="1374274"/>
            <a:chOff x="8584696" y="2680375"/>
            <a:chExt cx="2286000" cy="2028825"/>
          </a:xfrm>
        </p:grpSpPr>
        <p:sp>
          <p:nvSpPr>
            <p:cNvPr id="41" name="Freeform: Shape 323">
              <a:extLst>
                <a:ext uri="{FF2B5EF4-FFF2-40B4-BE49-F238E27FC236}">
                  <a16:creationId xmlns:a16="http://schemas.microsoft.com/office/drawing/2014/main" id="{1947555F-D955-4002-B15A-87BAFE367950}"/>
                </a:ext>
              </a:extLst>
            </p:cNvPr>
            <p:cNvSpPr/>
            <p:nvPr/>
          </p:nvSpPr>
          <p:spPr>
            <a:xfrm>
              <a:off x="8584696" y="2680375"/>
              <a:ext cx="2286000" cy="2028825"/>
            </a:xfrm>
            <a:custGeom>
              <a:avLst/>
              <a:gdLst>
                <a:gd name="connsiteX0" fmla="*/ 2287257 w 2286000"/>
                <a:gd name="connsiteY0" fmla="*/ 2036597 h 2028825"/>
                <a:gd name="connsiteX1" fmla="*/ 2287257 w 2286000"/>
                <a:gd name="connsiteY1" fmla="*/ 1911268 h 2028825"/>
                <a:gd name="connsiteX2" fmla="*/ 2224592 w 2286000"/>
                <a:gd name="connsiteY2" fmla="*/ 1911268 h 2028825"/>
                <a:gd name="connsiteX3" fmla="*/ 2224592 w 2286000"/>
                <a:gd name="connsiteY3" fmla="*/ 1742075 h 2028825"/>
                <a:gd name="connsiteX4" fmla="*/ 1115425 w 2286000"/>
                <a:gd name="connsiteY4" fmla="*/ 1742075 h 2028825"/>
                <a:gd name="connsiteX5" fmla="*/ 1115425 w 2286000"/>
                <a:gd name="connsiteY5" fmla="*/ 1579140 h 2028825"/>
                <a:gd name="connsiteX6" fmla="*/ 965035 w 2286000"/>
                <a:gd name="connsiteY6" fmla="*/ 1579140 h 2028825"/>
                <a:gd name="connsiteX7" fmla="*/ 965035 w 2286000"/>
                <a:gd name="connsiteY7" fmla="*/ 1409948 h 2028825"/>
                <a:gd name="connsiteX8" fmla="*/ 908635 w 2286000"/>
                <a:gd name="connsiteY8" fmla="*/ 1409948 h 2028825"/>
                <a:gd name="connsiteX9" fmla="*/ 908635 w 2286000"/>
                <a:gd name="connsiteY9" fmla="*/ 1265825 h 2028825"/>
                <a:gd name="connsiteX10" fmla="*/ 864770 w 2286000"/>
                <a:gd name="connsiteY10" fmla="*/ 1265825 h 2028825"/>
                <a:gd name="connsiteX11" fmla="*/ 864770 w 2286000"/>
                <a:gd name="connsiteY11" fmla="*/ 896102 h 2028825"/>
                <a:gd name="connsiteX12" fmla="*/ 839704 w 2286000"/>
                <a:gd name="connsiteY12" fmla="*/ 896102 h 2028825"/>
                <a:gd name="connsiteX13" fmla="*/ 839704 w 2286000"/>
                <a:gd name="connsiteY13" fmla="*/ 645445 h 2028825"/>
                <a:gd name="connsiteX14" fmla="*/ 802105 w 2286000"/>
                <a:gd name="connsiteY14" fmla="*/ 645445 h 2028825"/>
                <a:gd name="connsiteX15" fmla="*/ 802105 w 2286000"/>
                <a:gd name="connsiteY15" fmla="*/ 426118 h 2028825"/>
                <a:gd name="connsiteX16" fmla="*/ 714375 w 2286000"/>
                <a:gd name="connsiteY16" fmla="*/ 426118 h 2028825"/>
                <a:gd name="connsiteX17" fmla="*/ 714375 w 2286000"/>
                <a:gd name="connsiteY17" fmla="*/ 263191 h 2028825"/>
                <a:gd name="connsiteX18" fmla="*/ 263191 w 2286000"/>
                <a:gd name="connsiteY18" fmla="*/ 263191 h 2028825"/>
                <a:gd name="connsiteX19" fmla="*/ 263191 w 2286000"/>
                <a:gd name="connsiteY19" fmla="*/ 144129 h 2028825"/>
                <a:gd name="connsiteX20" fmla="*/ 144129 w 2286000"/>
                <a:gd name="connsiteY20" fmla="*/ 144129 h 2028825"/>
                <a:gd name="connsiteX21" fmla="*/ 144129 w 2286000"/>
                <a:gd name="connsiteY21" fmla="*/ 0 h 2028825"/>
                <a:gd name="connsiteX22" fmla="*/ 0 w 2286000"/>
                <a:gd name="connsiteY22" fmla="*/ 0 h 202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86000" h="2028825">
                  <a:moveTo>
                    <a:pt x="2287257" y="2036597"/>
                  </a:moveTo>
                  <a:lnTo>
                    <a:pt x="2287257" y="1911268"/>
                  </a:lnTo>
                  <a:lnTo>
                    <a:pt x="2224592" y="1911268"/>
                  </a:lnTo>
                  <a:lnTo>
                    <a:pt x="2224592" y="1742075"/>
                  </a:lnTo>
                  <a:lnTo>
                    <a:pt x="1115425" y="1742075"/>
                  </a:lnTo>
                  <a:lnTo>
                    <a:pt x="1115425" y="1579140"/>
                  </a:lnTo>
                  <a:lnTo>
                    <a:pt x="965035" y="1579140"/>
                  </a:lnTo>
                  <a:lnTo>
                    <a:pt x="965035" y="1409948"/>
                  </a:lnTo>
                  <a:lnTo>
                    <a:pt x="908635" y="1409948"/>
                  </a:lnTo>
                  <a:lnTo>
                    <a:pt x="908635" y="1265825"/>
                  </a:lnTo>
                  <a:lnTo>
                    <a:pt x="864770" y="1265825"/>
                  </a:lnTo>
                  <a:lnTo>
                    <a:pt x="864770" y="896102"/>
                  </a:lnTo>
                  <a:lnTo>
                    <a:pt x="839704" y="896102"/>
                  </a:lnTo>
                  <a:lnTo>
                    <a:pt x="839704" y="645445"/>
                  </a:lnTo>
                  <a:lnTo>
                    <a:pt x="802105" y="645445"/>
                  </a:lnTo>
                  <a:lnTo>
                    <a:pt x="802105" y="426118"/>
                  </a:lnTo>
                  <a:lnTo>
                    <a:pt x="714375" y="426118"/>
                  </a:lnTo>
                  <a:lnTo>
                    <a:pt x="714375" y="263191"/>
                  </a:lnTo>
                  <a:lnTo>
                    <a:pt x="263191" y="263191"/>
                  </a:lnTo>
                  <a:lnTo>
                    <a:pt x="263191" y="144129"/>
                  </a:lnTo>
                  <a:lnTo>
                    <a:pt x="144129" y="144129"/>
                  </a:lnTo>
                  <a:lnTo>
                    <a:pt x="144129"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42" name="Freeform: Shape 324">
              <a:extLst>
                <a:ext uri="{FF2B5EF4-FFF2-40B4-BE49-F238E27FC236}">
                  <a16:creationId xmlns:a16="http://schemas.microsoft.com/office/drawing/2014/main" id="{DE3EE2F6-D004-49E5-91E5-ECB45AAC73E3}"/>
                </a:ext>
              </a:extLst>
            </p:cNvPr>
            <p:cNvSpPr/>
            <p:nvPr/>
          </p:nvSpPr>
          <p:spPr>
            <a:xfrm>
              <a:off x="8728824" y="2711706"/>
              <a:ext cx="2085975" cy="1895475"/>
            </a:xfrm>
            <a:custGeom>
              <a:avLst/>
              <a:gdLst>
                <a:gd name="connsiteX0" fmla="*/ 2086722 w 2085975"/>
                <a:gd name="connsiteY0" fmla="*/ 933703 h 1895475"/>
                <a:gd name="connsiteX1" fmla="*/ 2086722 w 2085975"/>
                <a:gd name="connsiteY1" fmla="*/ 1904996 h 1895475"/>
                <a:gd name="connsiteX2" fmla="*/ 996366 w 2085975"/>
                <a:gd name="connsiteY2" fmla="*/ 1904996 h 1895475"/>
                <a:gd name="connsiteX3" fmla="*/ 996366 w 2085975"/>
                <a:gd name="connsiteY3" fmla="*/ 1811003 h 1895475"/>
                <a:gd name="connsiteX4" fmla="*/ 802105 w 2085975"/>
                <a:gd name="connsiteY4" fmla="*/ 1811003 h 1895475"/>
                <a:gd name="connsiteX5" fmla="*/ 802105 w 2085975"/>
                <a:gd name="connsiteY5" fmla="*/ 1616741 h 1895475"/>
                <a:gd name="connsiteX6" fmla="*/ 739441 w 2085975"/>
                <a:gd name="connsiteY6" fmla="*/ 1616741 h 1895475"/>
                <a:gd name="connsiteX7" fmla="*/ 739441 w 2085975"/>
                <a:gd name="connsiteY7" fmla="*/ 1253286 h 1895475"/>
                <a:gd name="connsiteX8" fmla="*/ 683043 w 2085975"/>
                <a:gd name="connsiteY8" fmla="*/ 1253286 h 1895475"/>
                <a:gd name="connsiteX9" fmla="*/ 683043 w 2085975"/>
                <a:gd name="connsiteY9" fmla="*/ 701843 h 1895475"/>
                <a:gd name="connsiteX10" fmla="*/ 557714 w 2085975"/>
                <a:gd name="connsiteY10" fmla="*/ 701843 h 1895475"/>
                <a:gd name="connsiteX11" fmla="*/ 557714 w 2085975"/>
                <a:gd name="connsiteY11" fmla="*/ 526382 h 1895475"/>
                <a:gd name="connsiteX12" fmla="*/ 144129 w 2085975"/>
                <a:gd name="connsiteY12" fmla="*/ 526382 h 1895475"/>
                <a:gd name="connsiteX13" fmla="*/ 144129 w 2085975"/>
                <a:gd name="connsiteY13" fmla="*/ 313323 h 1895475"/>
                <a:gd name="connsiteX14" fmla="*/ 0 w 2085975"/>
                <a:gd name="connsiteY14" fmla="*/ 313323 h 1895475"/>
                <a:gd name="connsiteX15" fmla="*/ 0 w 2085975"/>
                <a:gd name="connsiteY15" fmla="*/ 0 h 1895475"/>
                <a:gd name="connsiteX16" fmla="*/ 683043 w 2085975"/>
                <a:gd name="connsiteY16" fmla="*/ 0 h 1895475"/>
                <a:gd name="connsiteX17" fmla="*/ 683043 w 2085975"/>
                <a:gd name="connsiteY17" fmla="*/ 219326 h 1895475"/>
                <a:gd name="connsiteX18" fmla="*/ 670510 w 2085975"/>
                <a:gd name="connsiteY18" fmla="*/ 219326 h 1895475"/>
                <a:gd name="connsiteX19" fmla="*/ 670510 w 2085975"/>
                <a:gd name="connsiteY19" fmla="*/ 363455 h 1895475"/>
                <a:gd name="connsiteX20" fmla="*/ 714375 w 2085975"/>
                <a:gd name="connsiteY20" fmla="*/ 363455 h 1895475"/>
                <a:gd name="connsiteX21" fmla="*/ 714375 w 2085975"/>
                <a:gd name="connsiteY21" fmla="*/ 545181 h 1895475"/>
                <a:gd name="connsiteX22" fmla="*/ 751974 w 2085975"/>
                <a:gd name="connsiteY22" fmla="*/ 545181 h 1895475"/>
                <a:gd name="connsiteX23" fmla="*/ 751974 w 2085975"/>
                <a:gd name="connsiteY23" fmla="*/ 820905 h 1895475"/>
                <a:gd name="connsiteX24" fmla="*/ 990099 w 2085975"/>
                <a:gd name="connsiteY24" fmla="*/ 820905 h 1895475"/>
                <a:gd name="connsiteX25" fmla="*/ 990099 w 2085975"/>
                <a:gd name="connsiteY25" fmla="*/ 939970 h 1895475"/>
                <a:gd name="connsiteX26" fmla="*/ 2086722 w 2085975"/>
                <a:gd name="connsiteY26" fmla="*/ 939970 h 189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5975" h="1895475">
                  <a:moveTo>
                    <a:pt x="2086722" y="933703"/>
                  </a:moveTo>
                  <a:lnTo>
                    <a:pt x="2086722" y="1904996"/>
                  </a:lnTo>
                  <a:lnTo>
                    <a:pt x="996366" y="1904996"/>
                  </a:lnTo>
                  <a:lnTo>
                    <a:pt x="996366" y="1811003"/>
                  </a:lnTo>
                  <a:lnTo>
                    <a:pt x="802105" y="1811003"/>
                  </a:lnTo>
                  <a:lnTo>
                    <a:pt x="802105" y="1616741"/>
                  </a:lnTo>
                  <a:lnTo>
                    <a:pt x="739441" y="1616741"/>
                  </a:lnTo>
                  <a:lnTo>
                    <a:pt x="739441" y="1253286"/>
                  </a:lnTo>
                  <a:lnTo>
                    <a:pt x="683043" y="1253286"/>
                  </a:lnTo>
                  <a:lnTo>
                    <a:pt x="683043" y="701843"/>
                  </a:lnTo>
                  <a:lnTo>
                    <a:pt x="557714" y="701843"/>
                  </a:lnTo>
                  <a:lnTo>
                    <a:pt x="557714" y="526382"/>
                  </a:lnTo>
                  <a:lnTo>
                    <a:pt x="144129" y="526382"/>
                  </a:lnTo>
                  <a:lnTo>
                    <a:pt x="144129" y="313323"/>
                  </a:lnTo>
                  <a:lnTo>
                    <a:pt x="0" y="313323"/>
                  </a:lnTo>
                  <a:lnTo>
                    <a:pt x="0" y="0"/>
                  </a:lnTo>
                  <a:lnTo>
                    <a:pt x="683043" y="0"/>
                  </a:lnTo>
                  <a:lnTo>
                    <a:pt x="683043" y="219326"/>
                  </a:lnTo>
                  <a:lnTo>
                    <a:pt x="670510" y="219326"/>
                  </a:lnTo>
                  <a:lnTo>
                    <a:pt x="670510" y="363455"/>
                  </a:lnTo>
                  <a:lnTo>
                    <a:pt x="714375" y="363455"/>
                  </a:lnTo>
                  <a:lnTo>
                    <a:pt x="714375" y="545181"/>
                  </a:lnTo>
                  <a:lnTo>
                    <a:pt x="751974" y="545181"/>
                  </a:lnTo>
                  <a:lnTo>
                    <a:pt x="751974" y="820905"/>
                  </a:lnTo>
                  <a:lnTo>
                    <a:pt x="990099" y="820905"/>
                  </a:lnTo>
                  <a:lnTo>
                    <a:pt x="990099" y="939970"/>
                  </a:lnTo>
                  <a:lnTo>
                    <a:pt x="2086722" y="939970"/>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7" name="Group 16">
            <a:extLst>
              <a:ext uri="{FF2B5EF4-FFF2-40B4-BE49-F238E27FC236}">
                <a16:creationId xmlns:a16="http://schemas.microsoft.com/office/drawing/2014/main" id="{AF12136F-E3AC-4B54-AC91-A7D21EC546BD}"/>
              </a:ext>
            </a:extLst>
          </p:cNvPr>
          <p:cNvGrpSpPr/>
          <p:nvPr/>
        </p:nvGrpSpPr>
        <p:grpSpPr>
          <a:xfrm>
            <a:off x="6892739" y="3030270"/>
            <a:ext cx="1959048" cy="284916"/>
            <a:chOff x="8854263" y="3630795"/>
            <a:chExt cx="3009900" cy="390527"/>
          </a:xfrm>
        </p:grpSpPr>
        <p:sp>
          <p:nvSpPr>
            <p:cNvPr id="19" name="Freeform: Shape 328">
              <a:extLst>
                <a:ext uri="{FF2B5EF4-FFF2-40B4-BE49-F238E27FC236}">
                  <a16:creationId xmlns:a16="http://schemas.microsoft.com/office/drawing/2014/main" id="{D16495DB-6440-4C54-B5FB-2CD689519E84}"/>
                </a:ext>
              </a:extLst>
            </p:cNvPr>
            <p:cNvSpPr/>
            <p:nvPr/>
          </p:nvSpPr>
          <p:spPr>
            <a:xfrm>
              <a:off x="8854263" y="3677495"/>
              <a:ext cx="3009900" cy="295275"/>
            </a:xfrm>
            <a:custGeom>
              <a:avLst/>
              <a:gdLst>
                <a:gd name="connsiteX0" fmla="*/ 3017825 w 3009900"/>
                <a:gd name="connsiteY0" fmla="*/ 301782 h 295275"/>
                <a:gd name="connsiteX1" fmla="*/ 2159632 w 3009900"/>
                <a:gd name="connsiteY1" fmla="*/ 301782 h 295275"/>
                <a:gd name="connsiteX2" fmla="*/ 2159632 w 3009900"/>
                <a:gd name="connsiteY2" fmla="*/ 150891 h 295275"/>
                <a:gd name="connsiteX3" fmla="*/ 947784 w 3009900"/>
                <a:gd name="connsiteY3" fmla="*/ 150891 h 295275"/>
                <a:gd name="connsiteX4" fmla="*/ 947784 w 3009900"/>
                <a:gd name="connsiteY4" fmla="*/ 103738 h 295275"/>
                <a:gd name="connsiteX5" fmla="*/ 905347 w 3009900"/>
                <a:gd name="connsiteY5" fmla="*/ 103738 h 295275"/>
                <a:gd name="connsiteX6" fmla="*/ 905347 w 3009900"/>
                <a:gd name="connsiteY6" fmla="*/ 61300 h 295275"/>
                <a:gd name="connsiteX7" fmla="*/ 844047 w 3009900"/>
                <a:gd name="connsiteY7" fmla="*/ 61300 h 295275"/>
                <a:gd name="connsiteX8" fmla="*/ 844047 w 3009900"/>
                <a:gd name="connsiteY8" fmla="*/ 0 h 295275"/>
                <a:gd name="connsiteX9" fmla="*/ 0 w 3009900"/>
                <a:gd name="connsiteY9"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900" h="295275">
                  <a:moveTo>
                    <a:pt x="3017825" y="301782"/>
                  </a:moveTo>
                  <a:lnTo>
                    <a:pt x="2159632" y="301782"/>
                  </a:lnTo>
                  <a:lnTo>
                    <a:pt x="2159632" y="150891"/>
                  </a:lnTo>
                  <a:lnTo>
                    <a:pt x="947784" y="150891"/>
                  </a:lnTo>
                  <a:lnTo>
                    <a:pt x="947784" y="103738"/>
                  </a:lnTo>
                  <a:lnTo>
                    <a:pt x="905347" y="103738"/>
                  </a:lnTo>
                  <a:lnTo>
                    <a:pt x="905347" y="61300"/>
                  </a:lnTo>
                  <a:lnTo>
                    <a:pt x="844047" y="61300"/>
                  </a:lnTo>
                  <a:lnTo>
                    <a:pt x="844047"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 name="Freeform: Shape 329">
              <a:extLst>
                <a:ext uri="{FF2B5EF4-FFF2-40B4-BE49-F238E27FC236}">
                  <a16:creationId xmlns:a16="http://schemas.microsoft.com/office/drawing/2014/main" id="{CA322DBD-88D8-4849-A919-70401C97EFD5}"/>
                </a:ext>
              </a:extLst>
            </p:cNvPr>
            <p:cNvSpPr/>
            <p:nvPr/>
          </p:nvSpPr>
          <p:spPr>
            <a:xfrm>
              <a:off x="9486119"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1" name="Freeform: Shape 330">
              <a:extLst>
                <a:ext uri="{FF2B5EF4-FFF2-40B4-BE49-F238E27FC236}">
                  <a16:creationId xmlns:a16="http://schemas.microsoft.com/office/drawing/2014/main" id="{12F1E320-BFA4-4294-957A-CF13BC288A12}"/>
                </a:ext>
              </a:extLst>
            </p:cNvPr>
            <p:cNvSpPr/>
            <p:nvPr/>
          </p:nvSpPr>
          <p:spPr>
            <a:xfrm>
              <a:off x="9638520"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2" name="Freeform: Shape 331">
              <a:extLst>
                <a:ext uri="{FF2B5EF4-FFF2-40B4-BE49-F238E27FC236}">
                  <a16:creationId xmlns:a16="http://schemas.microsoft.com/office/drawing/2014/main" id="{ACB0A6A1-76EF-4A0F-8FB4-A76DD9D982F8}"/>
                </a:ext>
              </a:extLst>
            </p:cNvPr>
            <p:cNvSpPr/>
            <p:nvPr/>
          </p:nvSpPr>
          <p:spPr>
            <a:xfrm>
              <a:off x="9714721" y="3668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3" name="Freeform: Shape 332">
              <a:extLst>
                <a:ext uri="{FF2B5EF4-FFF2-40B4-BE49-F238E27FC236}">
                  <a16:creationId xmlns:a16="http://schemas.microsoft.com/office/drawing/2014/main" id="{7A848FDF-C602-4DD3-8B71-8AB3101C97AC}"/>
                </a:ext>
              </a:extLst>
            </p:cNvPr>
            <p:cNvSpPr/>
            <p:nvPr/>
          </p:nvSpPr>
          <p:spPr>
            <a:xfrm>
              <a:off x="99623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4" name="Freeform: Shape 333">
              <a:extLst>
                <a:ext uri="{FF2B5EF4-FFF2-40B4-BE49-F238E27FC236}">
                  <a16:creationId xmlns:a16="http://schemas.microsoft.com/office/drawing/2014/main" id="{270AD52F-644E-4D9F-A1A8-F281654D8C24}"/>
                </a:ext>
              </a:extLst>
            </p:cNvPr>
            <p:cNvSpPr/>
            <p:nvPr/>
          </p:nvSpPr>
          <p:spPr>
            <a:xfrm>
              <a:off x="100004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5" name="Freeform: Shape 334">
              <a:extLst>
                <a:ext uri="{FF2B5EF4-FFF2-40B4-BE49-F238E27FC236}">
                  <a16:creationId xmlns:a16="http://schemas.microsoft.com/office/drawing/2014/main" id="{44065CB4-9173-4CD3-BB83-91FF965A5119}"/>
                </a:ext>
              </a:extLst>
            </p:cNvPr>
            <p:cNvSpPr/>
            <p:nvPr/>
          </p:nvSpPr>
          <p:spPr>
            <a:xfrm>
              <a:off x="100576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6" name="Freeform: Shape 335">
              <a:extLst>
                <a:ext uri="{FF2B5EF4-FFF2-40B4-BE49-F238E27FC236}">
                  <a16:creationId xmlns:a16="http://schemas.microsoft.com/office/drawing/2014/main" id="{F626B2AD-128B-41D4-9DB3-9FF4A33DA34E}"/>
                </a:ext>
              </a:extLst>
            </p:cNvPr>
            <p:cNvSpPr/>
            <p:nvPr/>
          </p:nvSpPr>
          <p:spPr>
            <a:xfrm>
              <a:off x="101147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7" name="Freeform: Shape 336">
              <a:extLst>
                <a:ext uri="{FF2B5EF4-FFF2-40B4-BE49-F238E27FC236}">
                  <a16:creationId xmlns:a16="http://schemas.microsoft.com/office/drawing/2014/main" id="{C9652C26-8109-4279-8039-21CB520DC5CB}"/>
                </a:ext>
              </a:extLst>
            </p:cNvPr>
            <p:cNvSpPr/>
            <p:nvPr/>
          </p:nvSpPr>
          <p:spPr>
            <a:xfrm>
              <a:off x="102481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8" name="Freeform: Shape 337">
              <a:extLst>
                <a:ext uri="{FF2B5EF4-FFF2-40B4-BE49-F238E27FC236}">
                  <a16:creationId xmlns:a16="http://schemas.microsoft.com/office/drawing/2014/main" id="{20CD1CB5-DA91-4C75-A8E1-9127DC753DFD}"/>
                </a:ext>
              </a:extLst>
            </p:cNvPr>
            <p:cNvSpPr/>
            <p:nvPr/>
          </p:nvSpPr>
          <p:spPr>
            <a:xfrm>
              <a:off x="103052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9" name="Freeform: Shape 338">
              <a:extLst>
                <a:ext uri="{FF2B5EF4-FFF2-40B4-BE49-F238E27FC236}">
                  <a16:creationId xmlns:a16="http://schemas.microsoft.com/office/drawing/2014/main" id="{07D8CC5D-CDF3-474F-AD9C-17EAD8267764}"/>
                </a:ext>
              </a:extLst>
            </p:cNvPr>
            <p:cNvSpPr/>
            <p:nvPr/>
          </p:nvSpPr>
          <p:spPr>
            <a:xfrm>
              <a:off x="103624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0" name="Freeform: Shape 339">
              <a:extLst>
                <a:ext uri="{FF2B5EF4-FFF2-40B4-BE49-F238E27FC236}">
                  <a16:creationId xmlns:a16="http://schemas.microsoft.com/office/drawing/2014/main" id="{DCF14519-347F-468C-848B-A9BC414EFA17}"/>
                </a:ext>
              </a:extLst>
            </p:cNvPr>
            <p:cNvSpPr/>
            <p:nvPr/>
          </p:nvSpPr>
          <p:spPr>
            <a:xfrm>
              <a:off x="104005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1" name="Freeform: Shape 340">
              <a:extLst>
                <a:ext uri="{FF2B5EF4-FFF2-40B4-BE49-F238E27FC236}">
                  <a16:creationId xmlns:a16="http://schemas.microsoft.com/office/drawing/2014/main" id="{B0D9FB0E-51F2-40FA-AAAD-E615A866F81B}"/>
                </a:ext>
              </a:extLst>
            </p:cNvPr>
            <p:cNvSpPr/>
            <p:nvPr/>
          </p:nvSpPr>
          <p:spPr>
            <a:xfrm>
              <a:off x="106100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2" name="Freeform: Shape 341">
              <a:extLst>
                <a:ext uri="{FF2B5EF4-FFF2-40B4-BE49-F238E27FC236}">
                  <a16:creationId xmlns:a16="http://schemas.microsoft.com/office/drawing/2014/main" id="{1EF7C3DF-B178-4215-B71A-D236EDF41957}"/>
                </a:ext>
              </a:extLst>
            </p:cNvPr>
            <p:cNvSpPr/>
            <p:nvPr/>
          </p:nvSpPr>
          <p:spPr>
            <a:xfrm>
              <a:off x="106672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3" name="Freeform: Shape 342">
              <a:extLst>
                <a:ext uri="{FF2B5EF4-FFF2-40B4-BE49-F238E27FC236}">
                  <a16:creationId xmlns:a16="http://schemas.microsoft.com/office/drawing/2014/main" id="{3ABC0DE9-24B2-4557-A35A-6EF977742F20}"/>
                </a:ext>
              </a:extLst>
            </p:cNvPr>
            <p:cNvSpPr/>
            <p:nvPr/>
          </p:nvSpPr>
          <p:spPr>
            <a:xfrm>
              <a:off x="10933932"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4" name="Freeform: Shape 343">
              <a:extLst>
                <a:ext uri="{FF2B5EF4-FFF2-40B4-BE49-F238E27FC236}">
                  <a16:creationId xmlns:a16="http://schemas.microsoft.com/office/drawing/2014/main" id="{CB4645EB-E6B2-408E-AEB0-C16A0978C938}"/>
                </a:ext>
              </a:extLst>
            </p:cNvPr>
            <p:cNvSpPr/>
            <p:nvPr/>
          </p:nvSpPr>
          <p:spPr>
            <a:xfrm>
              <a:off x="112006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5" name="Freeform: Shape 344">
              <a:extLst>
                <a:ext uri="{FF2B5EF4-FFF2-40B4-BE49-F238E27FC236}">
                  <a16:creationId xmlns:a16="http://schemas.microsoft.com/office/drawing/2014/main" id="{DAB2A7AD-3E93-4064-8469-39502ADAFEC9}"/>
                </a:ext>
              </a:extLst>
            </p:cNvPr>
            <p:cNvSpPr/>
            <p:nvPr/>
          </p:nvSpPr>
          <p:spPr>
            <a:xfrm>
              <a:off x="112387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6" name="Freeform: Shape 345">
              <a:extLst>
                <a:ext uri="{FF2B5EF4-FFF2-40B4-BE49-F238E27FC236}">
                  <a16:creationId xmlns:a16="http://schemas.microsoft.com/office/drawing/2014/main" id="{C537DB0C-13FB-4AED-A5EA-497FACC0695A}"/>
                </a:ext>
              </a:extLst>
            </p:cNvPr>
            <p:cNvSpPr/>
            <p:nvPr/>
          </p:nvSpPr>
          <p:spPr>
            <a:xfrm>
              <a:off x="113720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7" name="Freeform: Shape 346">
              <a:extLst>
                <a:ext uri="{FF2B5EF4-FFF2-40B4-BE49-F238E27FC236}">
                  <a16:creationId xmlns:a16="http://schemas.microsoft.com/office/drawing/2014/main" id="{1289B169-0523-4FE5-AF59-BA750D7E4368}"/>
                </a:ext>
              </a:extLst>
            </p:cNvPr>
            <p:cNvSpPr/>
            <p:nvPr/>
          </p:nvSpPr>
          <p:spPr>
            <a:xfrm>
              <a:off x="114101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8" name="Freeform: Shape 347">
              <a:extLst>
                <a:ext uri="{FF2B5EF4-FFF2-40B4-BE49-F238E27FC236}">
                  <a16:creationId xmlns:a16="http://schemas.microsoft.com/office/drawing/2014/main" id="{A5F0E1A9-DD40-4655-9111-C03862AABA67}"/>
                </a:ext>
              </a:extLst>
            </p:cNvPr>
            <p:cNvSpPr/>
            <p:nvPr/>
          </p:nvSpPr>
          <p:spPr>
            <a:xfrm>
              <a:off x="114482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9" name="Freeform: Shape 348">
              <a:extLst>
                <a:ext uri="{FF2B5EF4-FFF2-40B4-BE49-F238E27FC236}">
                  <a16:creationId xmlns:a16="http://schemas.microsoft.com/office/drawing/2014/main" id="{6769399A-BF49-418E-BDC4-0BDD309A2B6A}"/>
                </a:ext>
              </a:extLst>
            </p:cNvPr>
            <p:cNvSpPr/>
            <p:nvPr/>
          </p:nvSpPr>
          <p:spPr>
            <a:xfrm>
              <a:off x="114863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0" name="Freeform: Shape 349">
              <a:extLst>
                <a:ext uri="{FF2B5EF4-FFF2-40B4-BE49-F238E27FC236}">
                  <a16:creationId xmlns:a16="http://schemas.microsoft.com/office/drawing/2014/main" id="{4FCF7A92-7216-42AA-9AE9-A1E024219436}"/>
                </a:ext>
              </a:extLst>
            </p:cNvPr>
            <p:cNvSpPr/>
            <p:nvPr/>
          </p:nvSpPr>
          <p:spPr>
            <a:xfrm>
              <a:off x="116006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8" name="Freeform: Shape 351">
            <a:extLst>
              <a:ext uri="{FF2B5EF4-FFF2-40B4-BE49-F238E27FC236}">
                <a16:creationId xmlns:a16="http://schemas.microsoft.com/office/drawing/2014/main" id="{7F561223-CEA6-4123-9CF6-8E4273B9FFF9}"/>
              </a:ext>
            </a:extLst>
          </p:cNvPr>
          <p:cNvSpPr/>
          <p:nvPr/>
        </p:nvSpPr>
        <p:spPr>
          <a:xfrm>
            <a:off x="7284857" y="3070093"/>
            <a:ext cx="1572974" cy="416327"/>
          </a:xfrm>
          <a:custGeom>
            <a:avLst/>
            <a:gdLst>
              <a:gd name="connsiteX0" fmla="*/ 2272793 w 2266950"/>
              <a:gd name="connsiteY0" fmla="*/ 37723 h 619125"/>
              <a:gd name="connsiteX1" fmla="*/ 2272793 w 2266950"/>
              <a:gd name="connsiteY1" fmla="*/ 622426 h 619125"/>
              <a:gd name="connsiteX2" fmla="*/ 1442899 w 2266950"/>
              <a:gd name="connsiteY2" fmla="*/ 622426 h 619125"/>
              <a:gd name="connsiteX3" fmla="*/ 1442899 w 2266950"/>
              <a:gd name="connsiteY3" fmla="*/ 377228 h 619125"/>
              <a:gd name="connsiteX4" fmla="*/ 1400455 w 2266950"/>
              <a:gd name="connsiteY4" fmla="*/ 377228 h 619125"/>
              <a:gd name="connsiteX5" fmla="*/ 1400455 w 2266950"/>
              <a:gd name="connsiteY5" fmla="*/ 311213 h 619125"/>
              <a:gd name="connsiteX6" fmla="*/ 226337 w 2266950"/>
              <a:gd name="connsiteY6" fmla="*/ 311213 h 619125"/>
              <a:gd name="connsiteX7" fmla="*/ 226337 w 2266950"/>
              <a:gd name="connsiteY7" fmla="*/ 198045 h 619125"/>
              <a:gd name="connsiteX8" fmla="*/ 155607 w 2266950"/>
              <a:gd name="connsiteY8" fmla="*/ 198045 h 619125"/>
              <a:gd name="connsiteX9" fmla="*/ 155607 w 2266950"/>
              <a:gd name="connsiteY9" fmla="*/ 146176 h 619125"/>
              <a:gd name="connsiteX10" fmla="*/ 132030 w 2266950"/>
              <a:gd name="connsiteY10" fmla="*/ 146176 h 619125"/>
              <a:gd name="connsiteX11" fmla="*/ 132030 w 2266950"/>
              <a:gd name="connsiteY11" fmla="*/ 122599 h 619125"/>
              <a:gd name="connsiteX12" fmla="*/ 103738 w 2266950"/>
              <a:gd name="connsiteY12" fmla="*/ 122599 h 619125"/>
              <a:gd name="connsiteX13" fmla="*/ 103738 w 2266950"/>
              <a:gd name="connsiteY13" fmla="*/ 94307 h 619125"/>
              <a:gd name="connsiteX14" fmla="*/ 0 w 2266950"/>
              <a:gd name="connsiteY14" fmla="*/ 94307 h 619125"/>
              <a:gd name="connsiteX15" fmla="*/ 0 w 2266950"/>
              <a:gd name="connsiteY15" fmla="*/ 0 h 619125"/>
              <a:gd name="connsiteX16" fmla="*/ 2258648 w 2266950"/>
              <a:gd name="connsiteY16" fmla="*/ 0 h 619125"/>
              <a:gd name="connsiteX17" fmla="*/ 2258648 w 2266950"/>
              <a:gd name="connsiteY17" fmla="*/ 37723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50" h="619125">
                <a:moveTo>
                  <a:pt x="2272793" y="37723"/>
                </a:moveTo>
                <a:lnTo>
                  <a:pt x="2272793" y="622426"/>
                </a:lnTo>
                <a:lnTo>
                  <a:pt x="1442899" y="622426"/>
                </a:lnTo>
                <a:lnTo>
                  <a:pt x="1442899" y="377228"/>
                </a:lnTo>
                <a:lnTo>
                  <a:pt x="1400455" y="377228"/>
                </a:lnTo>
                <a:lnTo>
                  <a:pt x="1400455" y="311213"/>
                </a:lnTo>
                <a:lnTo>
                  <a:pt x="226337" y="311213"/>
                </a:lnTo>
                <a:lnTo>
                  <a:pt x="226337" y="198045"/>
                </a:lnTo>
                <a:lnTo>
                  <a:pt x="155607" y="198045"/>
                </a:lnTo>
                <a:lnTo>
                  <a:pt x="155607" y="146176"/>
                </a:lnTo>
                <a:lnTo>
                  <a:pt x="132030" y="146176"/>
                </a:lnTo>
                <a:lnTo>
                  <a:pt x="132030" y="122599"/>
                </a:lnTo>
                <a:lnTo>
                  <a:pt x="103738" y="122599"/>
                </a:lnTo>
                <a:lnTo>
                  <a:pt x="103738" y="94307"/>
                </a:lnTo>
                <a:lnTo>
                  <a:pt x="0" y="94307"/>
                </a:lnTo>
                <a:lnTo>
                  <a:pt x="0" y="0"/>
                </a:lnTo>
                <a:lnTo>
                  <a:pt x="2258648" y="0"/>
                </a:lnTo>
                <a:lnTo>
                  <a:pt x="2258648" y="37723"/>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Tree>
    <p:extLst>
      <p:ext uri="{BB962C8B-B14F-4D97-AF65-F5344CB8AC3E}">
        <p14:creationId xmlns:p14="http://schemas.microsoft.com/office/powerpoint/2010/main" val="39208094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t>4009：循环肿瘤 DNA 检测微小残留疾病、对辅助疗法的反应，并识别 I-III 期 CRC 患者中有高复发风险的患者 – Tarazona N 等人</a:t>
            </a:r>
          </a:p>
        </p:txBody>
      </p:sp>
      <p:sp>
        <p:nvSpPr>
          <p:cNvPr id="3" name="Content Placeholder 2"/>
          <p:cNvSpPr>
            <a:spLocks noGrp="1"/>
          </p:cNvSpPr>
          <p:nvPr>
            <p:ph idx="1"/>
          </p:nvPr>
        </p:nvSpPr>
        <p:spPr>
          <a:xfrm>
            <a:off x="365125" y="1254035"/>
            <a:ext cx="4303517" cy="4746172"/>
          </a:xfrm>
        </p:spPr>
        <p:txBody>
          <a:bodyPr/>
          <a:lstStyle/>
          <a:p>
            <a:pPr marL="0" indent="0">
              <a:buNone/>
            </a:pPr>
            <a:r>
              <a:rPr lang="zh-CN" b="1"/>
              <a:t>关键结果（续）</a:t>
            </a:r>
          </a:p>
          <a:p>
            <a:r>
              <a:rPr lang="zh-CN"/>
              <a:t>ctDNA 检测对复发的放射学 (CT) 检测提供了大量前置时间（中位前置时间 [IQR] = 8.15个月 [0.56–16.6]，p&lt;0.001）</a:t>
            </a:r>
          </a:p>
          <a:p>
            <a:r>
              <a:rPr lang="zh-CN"/>
              <a:t>在 Cox 比例风险分析中，其中包括 ctDNA 状态、年龄、性别、辅助化疗、微卫星不稳定性、周围神经侵袭和切除淋巴结的数量，只有 ctDNA 状态可以预测 DFS（HR 53.19 [95% CI 为 18.87,149.90]，p&lt;0.001）</a:t>
            </a:r>
          </a:p>
        </p:txBody>
      </p:sp>
      <p:sp>
        <p:nvSpPr>
          <p:cNvPr id="5" name="Text Placeholder 4"/>
          <p:cNvSpPr>
            <a:spLocks noGrp="1"/>
          </p:cNvSpPr>
          <p:nvPr>
            <p:ph type="body" sz="quarter" idx="11"/>
          </p:nvPr>
        </p:nvSpPr>
        <p:spPr/>
        <p:txBody>
          <a:bodyPr/>
          <a:lstStyle/>
          <a:p>
            <a:r>
              <a:rPr lang="zh-CN"/>
              <a:t>Tarazona N, et al.J Clin Oncol 2020;38(suppl);abstr 4009</a:t>
            </a:r>
          </a:p>
        </p:txBody>
      </p:sp>
      <p:grpSp>
        <p:nvGrpSpPr>
          <p:cNvPr id="6" name="Group 5"/>
          <p:cNvGrpSpPr/>
          <p:nvPr/>
        </p:nvGrpSpPr>
        <p:grpSpPr>
          <a:xfrm>
            <a:off x="5173226" y="1303651"/>
            <a:ext cx="3648597" cy="4270714"/>
            <a:chOff x="5052908" y="1721251"/>
            <a:chExt cx="3648597" cy="4270714"/>
          </a:xfrm>
        </p:grpSpPr>
        <p:sp>
          <p:nvSpPr>
            <p:cNvPr id="7" name="TextBox 6">
              <a:extLst>
                <a:ext uri="{FF2B5EF4-FFF2-40B4-BE49-F238E27FC236}">
                  <a16:creationId xmlns:a16="http://schemas.microsoft.com/office/drawing/2014/main" id="{F30B5590-A044-4AD6-8910-41FA14B95334}"/>
                </a:ext>
              </a:extLst>
            </p:cNvPr>
            <p:cNvSpPr txBox="1"/>
            <p:nvPr/>
          </p:nvSpPr>
          <p:spPr>
            <a:xfrm>
              <a:off x="8184770" y="5589875"/>
              <a:ext cx="516735" cy="257369"/>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ctDNA</a:t>
              </a:r>
            </a:p>
          </p:txBody>
        </p:sp>
        <p:sp>
          <p:nvSpPr>
            <p:cNvPr id="8" name="TextBox 7">
              <a:extLst>
                <a:ext uri="{FF2B5EF4-FFF2-40B4-BE49-F238E27FC236}">
                  <a16:creationId xmlns:a16="http://schemas.microsoft.com/office/drawing/2014/main" id="{17777817-14A3-4888-BD84-AB9C2BE71109}"/>
                </a:ext>
              </a:extLst>
            </p:cNvPr>
            <p:cNvSpPr txBox="1"/>
            <p:nvPr/>
          </p:nvSpPr>
          <p:spPr>
            <a:xfrm>
              <a:off x="6679266" y="5661893"/>
              <a:ext cx="1190565" cy="330072"/>
            </a:xfrm>
            <a:prstGeom prst="rect">
              <a:avLst/>
            </a:prstGeom>
            <a:noFill/>
          </p:spPr>
          <p:txBody>
            <a:bodyPr wrap="none" lIns="72000" tIns="72000" rIns="72000" bIns="72000" rtlCol="0" anchor="ctr" anchorCtr="0">
              <a:spAutoFit/>
            </a:bodyPr>
            <a:lstStyle/>
            <a:p>
              <a:pPr algn="ctr"/>
              <a:r>
                <a:rPr lang="zh-CN" sz="1200">
                  <a:latin typeface="Arial" panose="020B0604020202020204" pitchFamily="34" charset="0"/>
                  <a:ea typeface="SimSun"/>
                  <a:cs typeface="Arial" panose="020B0604020202020204" pitchFamily="34" charset="0"/>
                </a:rPr>
                <a:t>患者 (n=20)</a:t>
              </a:r>
            </a:p>
          </p:txBody>
        </p:sp>
        <p:sp>
          <p:nvSpPr>
            <p:cNvPr id="10" name="Freeform 21">
              <a:extLst>
                <a:ext uri="{FF2B5EF4-FFF2-40B4-BE49-F238E27FC236}">
                  <a16:creationId xmlns:a16="http://schemas.microsoft.com/office/drawing/2014/main" id="{C94A02C7-BAD5-4F9B-8299-8069FC5082B9}"/>
                </a:ext>
              </a:extLst>
            </p:cNvPr>
            <p:cNvSpPr>
              <a:spLocks/>
            </p:cNvSpPr>
            <p:nvPr/>
          </p:nvSpPr>
          <p:spPr bwMode="auto">
            <a:xfrm>
              <a:off x="5719895" y="2026528"/>
              <a:ext cx="2722984" cy="349512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 name="Line 7">
              <a:extLst>
                <a:ext uri="{FF2B5EF4-FFF2-40B4-BE49-F238E27FC236}">
                  <a16:creationId xmlns:a16="http://schemas.microsoft.com/office/drawing/2014/main" id="{FE618A27-CF6C-49F4-8CD8-2A92979B8294}"/>
                </a:ext>
              </a:extLst>
            </p:cNvPr>
            <p:cNvSpPr>
              <a:spLocks noChangeShapeType="1"/>
            </p:cNvSpPr>
            <p:nvPr/>
          </p:nvSpPr>
          <p:spPr bwMode="auto">
            <a:xfrm>
              <a:off x="5619972" y="2621441"/>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2" name="Line 8">
              <a:extLst>
                <a:ext uri="{FF2B5EF4-FFF2-40B4-BE49-F238E27FC236}">
                  <a16:creationId xmlns:a16="http://schemas.microsoft.com/office/drawing/2014/main" id="{B47DAFA7-F89D-493A-8AA7-7F282FCD0B85}"/>
                </a:ext>
              </a:extLst>
            </p:cNvPr>
            <p:cNvSpPr>
              <a:spLocks noChangeShapeType="1"/>
            </p:cNvSpPr>
            <p:nvPr/>
          </p:nvSpPr>
          <p:spPr bwMode="auto">
            <a:xfrm>
              <a:off x="5619972" y="3558714"/>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3" name="Line 10">
              <a:extLst>
                <a:ext uri="{FF2B5EF4-FFF2-40B4-BE49-F238E27FC236}">
                  <a16:creationId xmlns:a16="http://schemas.microsoft.com/office/drawing/2014/main" id="{FC969C04-28E8-4BAF-B38C-4B5094D8B9E7}"/>
                </a:ext>
              </a:extLst>
            </p:cNvPr>
            <p:cNvSpPr>
              <a:spLocks noChangeShapeType="1"/>
            </p:cNvSpPr>
            <p:nvPr/>
          </p:nvSpPr>
          <p:spPr bwMode="auto">
            <a:xfrm>
              <a:off x="5619972" y="448557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 name="Line 11">
              <a:extLst>
                <a:ext uri="{FF2B5EF4-FFF2-40B4-BE49-F238E27FC236}">
                  <a16:creationId xmlns:a16="http://schemas.microsoft.com/office/drawing/2014/main" id="{C3CFD143-9098-4E0A-A016-374B957400D6}"/>
                </a:ext>
              </a:extLst>
            </p:cNvPr>
            <p:cNvSpPr>
              <a:spLocks noChangeShapeType="1"/>
            </p:cNvSpPr>
            <p:nvPr/>
          </p:nvSpPr>
          <p:spPr bwMode="auto">
            <a:xfrm>
              <a:off x="5619972" y="540968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 name="TextBox 14">
              <a:extLst>
                <a:ext uri="{FF2B5EF4-FFF2-40B4-BE49-F238E27FC236}">
                  <a16:creationId xmlns:a16="http://schemas.microsoft.com/office/drawing/2014/main" id="{F0094674-6F09-47E1-9DBC-745B6B1C91D8}"/>
                </a:ext>
              </a:extLst>
            </p:cNvPr>
            <p:cNvSpPr txBox="1"/>
            <p:nvPr/>
          </p:nvSpPr>
          <p:spPr>
            <a:xfrm rot="16200000">
              <a:off x="3477053" y="3780670"/>
              <a:ext cx="3409080" cy="257369"/>
            </a:xfrm>
            <a:prstGeom prst="rect">
              <a:avLst/>
            </a:prstGeom>
            <a:noFill/>
          </p:spPr>
          <p:txBody>
            <a:bodyPr wrap="square" lIns="36000" tIns="36000" rIns="36000" bIns="36000" rtlCol="0" anchor="ctr" anchorCtr="0">
              <a:spAutoFit/>
            </a:bodyPr>
            <a:lstStyle/>
            <a:p>
              <a:pPr algn="ctr"/>
              <a:r>
                <a:rPr lang="zh-CN" sz="1200" dirty="0">
                  <a:latin typeface="Arial" panose="020B0604020202020204" pitchFamily="34" charset="0"/>
                  <a:ea typeface="SimSun"/>
                  <a:cs typeface="Arial" panose="020B0604020202020204" pitchFamily="34" charset="0"/>
                </a:rPr>
                <a:t>无进展生存率，%</a:t>
              </a:r>
            </a:p>
          </p:txBody>
        </p:sp>
        <p:sp>
          <p:nvSpPr>
            <p:cNvPr id="16" name="TextBox 15">
              <a:extLst>
                <a:ext uri="{FF2B5EF4-FFF2-40B4-BE49-F238E27FC236}">
                  <a16:creationId xmlns:a16="http://schemas.microsoft.com/office/drawing/2014/main" id="{F92CB096-71F3-448A-AEF7-ED9961E2D3A0}"/>
                </a:ext>
              </a:extLst>
            </p:cNvPr>
            <p:cNvSpPr txBox="1"/>
            <p:nvPr/>
          </p:nvSpPr>
          <p:spPr>
            <a:xfrm>
              <a:off x="5343702" y="2491615"/>
              <a:ext cx="242621" cy="257369"/>
            </a:xfrm>
            <a:prstGeom prst="rect">
              <a:avLst/>
            </a:prstGeom>
            <a:noFill/>
          </p:spPr>
          <p:txBody>
            <a:bodyPr wrap="none" lIns="36000" tIns="36000" rIns="36000" bIns="36000" rtlCol="0" anchor="ctr" anchorCtr="0">
              <a:spAutoFit/>
            </a:bodyPr>
            <a:lstStyle/>
            <a:p>
              <a:pPr algn="r"/>
              <a:r>
                <a:rPr lang="zh-CN" sz="1200">
                  <a:latin typeface="Arial" panose="020B0604020202020204" pitchFamily="34" charset="0"/>
                  <a:ea typeface="SimSun"/>
                  <a:cs typeface="Arial" panose="020B0604020202020204" pitchFamily="34" charset="0"/>
                </a:rPr>
                <a:t>80</a:t>
              </a:r>
            </a:p>
          </p:txBody>
        </p:sp>
        <p:sp>
          <p:nvSpPr>
            <p:cNvPr id="17" name="TextBox 16">
              <a:extLst>
                <a:ext uri="{FF2B5EF4-FFF2-40B4-BE49-F238E27FC236}">
                  <a16:creationId xmlns:a16="http://schemas.microsoft.com/office/drawing/2014/main" id="{E3528E0A-D331-42A9-8BBE-5F4E5A4EE808}"/>
                </a:ext>
              </a:extLst>
            </p:cNvPr>
            <p:cNvSpPr txBox="1"/>
            <p:nvPr/>
          </p:nvSpPr>
          <p:spPr>
            <a:xfrm>
              <a:off x="5343702" y="3428576"/>
              <a:ext cx="242621" cy="257369"/>
            </a:xfrm>
            <a:prstGeom prst="rect">
              <a:avLst/>
            </a:prstGeom>
            <a:noFill/>
          </p:spPr>
          <p:txBody>
            <a:bodyPr wrap="none" lIns="36000" tIns="36000" rIns="36000" bIns="36000" rtlCol="0" anchor="ctr" anchorCtr="0">
              <a:spAutoFit/>
            </a:bodyPr>
            <a:lstStyle/>
            <a:p>
              <a:pPr algn="r"/>
              <a:r>
                <a:rPr lang="zh-CN" sz="1200">
                  <a:latin typeface="Arial" panose="020B0604020202020204" pitchFamily="34" charset="0"/>
                  <a:ea typeface="SimSun"/>
                  <a:cs typeface="Arial" panose="020B0604020202020204" pitchFamily="34" charset="0"/>
                </a:rPr>
                <a:t>60</a:t>
              </a:r>
            </a:p>
          </p:txBody>
        </p:sp>
        <p:sp>
          <p:nvSpPr>
            <p:cNvPr id="18" name="TextBox 17">
              <a:extLst>
                <a:ext uri="{FF2B5EF4-FFF2-40B4-BE49-F238E27FC236}">
                  <a16:creationId xmlns:a16="http://schemas.microsoft.com/office/drawing/2014/main" id="{3F23C212-7117-485B-A8BA-7C80415EFB28}"/>
                </a:ext>
              </a:extLst>
            </p:cNvPr>
            <p:cNvSpPr txBox="1"/>
            <p:nvPr/>
          </p:nvSpPr>
          <p:spPr>
            <a:xfrm>
              <a:off x="5343702" y="4354829"/>
              <a:ext cx="242621" cy="257369"/>
            </a:xfrm>
            <a:prstGeom prst="rect">
              <a:avLst/>
            </a:prstGeom>
            <a:noFill/>
          </p:spPr>
          <p:txBody>
            <a:bodyPr wrap="none" lIns="36000" tIns="36000" rIns="36000" bIns="36000" rtlCol="0" anchor="ctr" anchorCtr="0">
              <a:spAutoFit/>
            </a:bodyPr>
            <a:lstStyle/>
            <a:p>
              <a:pPr algn="r"/>
              <a:r>
                <a:rPr lang="zh-CN" sz="1200">
                  <a:latin typeface="Arial" panose="020B0604020202020204" pitchFamily="34" charset="0"/>
                  <a:ea typeface="SimSun"/>
                  <a:cs typeface="Arial" panose="020B0604020202020204" pitchFamily="34" charset="0"/>
                </a:rPr>
                <a:t>20</a:t>
              </a:r>
            </a:p>
          </p:txBody>
        </p:sp>
        <p:sp>
          <p:nvSpPr>
            <p:cNvPr id="19" name="TextBox 18">
              <a:extLst>
                <a:ext uri="{FF2B5EF4-FFF2-40B4-BE49-F238E27FC236}">
                  <a16:creationId xmlns:a16="http://schemas.microsoft.com/office/drawing/2014/main" id="{A224CC42-DCC5-488B-9382-F39A66B8FA04}"/>
                </a:ext>
              </a:extLst>
            </p:cNvPr>
            <p:cNvSpPr txBox="1"/>
            <p:nvPr/>
          </p:nvSpPr>
          <p:spPr>
            <a:xfrm>
              <a:off x="5428669" y="5278621"/>
              <a:ext cx="157663" cy="257369"/>
            </a:xfrm>
            <a:prstGeom prst="rect">
              <a:avLst/>
            </a:prstGeom>
            <a:noFill/>
          </p:spPr>
          <p:txBody>
            <a:bodyPr wrap="none" lIns="36000" tIns="36000" rIns="36000" bIns="36000" rtlCol="0" anchor="ctr" anchorCtr="0">
              <a:spAutoFit/>
            </a:bodyPr>
            <a:lstStyle/>
            <a:p>
              <a:pPr algn="r"/>
              <a:r>
                <a:rPr lang="zh-CN" sz="1200">
                  <a:latin typeface="Arial" panose="020B0604020202020204" pitchFamily="34" charset="0"/>
                  <a:ea typeface="SimSun"/>
                  <a:cs typeface="Arial" panose="020B0604020202020204" pitchFamily="34" charset="0"/>
                </a:rPr>
                <a:t>0</a:t>
              </a:r>
            </a:p>
          </p:txBody>
        </p:sp>
        <p:sp>
          <p:nvSpPr>
            <p:cNvPr id="20" name="Line 21">
              <a:extLst>
                <a:ext uri="{FF2B5EF4-FFF2-40B4-BE49-F238E27FC236}">
                  <a16:creationId xmlns:a16="http://schemas.microsoft.com/office/drawing/2014/main" id="{34968F7F-82EA-43A8-8E47-57D5C2C9E3D2}"/>
                </a:ext>
              </a:extLst>
            </p:cNvPr>
            <p:cNvSpPr>
              <a:spLocks noChangeShapeType="1"/>
            </p:cNvSpPr>
            <p:nvPr/>
          </p:nvSpPr>
          <p:spPr bwMode="auto">
            <a:xfrm>
              <a:off x="8443137"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1" name="Line 19">
              <a:extLst>
                <a:ext uri="{FF2B5EF4-FFF2-40B4-BE49-F238E27FC236}">
                  <a16:creationId xmlns:a16="http://schemas.microsoft.com/office/drawing/2014/main" id="{990430AD-1C76-4CD7-9380-1ACCC7CC9670}"/>
                </a:ext>
              </a:extLst>
            </p:cNvPr>
            <p:cNvSpPr>
              <a:spLocks noChangeShapeType="1"/>
            </p:cNvSpPr>
            <p:nvPr/>
          </p:nvSpPr>
          <p:spPr bwMode="auto">
            <a:xfrm>
              <a:off x="6113978"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 name="TextBox 21">
              <a:extLst>
                <a:ext uri="{FF2B5EF4-FFF2-40B4-BE49-F238E27FC236}">
                  <a16:creationId xmlns:a16="http://schemas.microsoft.com/office/drawing/2014/main" id="{72DDC4F4-F516-47CA-BF8B-7383E6F7C70B}"/>
                </a:ext>
              </a:extLst>
            </p:cNvPr>
            <p:cNvSpPr txBox="1"/>
            <p:nvPr/>
          </p:nvSpPr>
          <p:spPr>
            <a:xfrm>
              <a:off x="5975034" y="5589875"/>
              <a:ext cx="277889" cy="257369"/>
            </a:xfrm>
            <a:prstGeom prst="rect">
              <a:avLst/>
            </a:prstGeom>
            <a:noFill/>
          </p:spPr>
          <p:txBody>
            <a:bodyPr wrap="none" lIns="36000" tIns="36000" rIns="36000" bIns="36000" rtlCol="0" anchor="t" anchorCtr="0">
              <a:spAutoFit/>
            </a:bodyPr>
            <a:lstStyle/>
            <a:p>
              <a:pPr algn="ctr"/>
              <a:r>
                <a:rPr lang="zh-CN" sz="1200">
                  <a:latin typeface="Arial" panose="020B0604020202020204" pitchFamily="34" charset="0"/>
                  <a:ea typeface="SimSun"/>
                  <a:cs typeface="Arial" panose="020B0604020202020204" pitchFamily="34" charset="0"/>
                </a:rPr>
                <a:t>CT</a:t>
              </a:r>
            </a:p>
          </p:txBody>
        </p:sp>
        <p:sp>
          <p:nvSpPr>
            <p:cNvPr id="23" name="TextBox 22">
              <a:extLst>
                <a:ext uri="{FF2B5EF4-FFF2-40B4-BE49-F238E27FC236}">
                  <a16:creationId xmlns:a16="http://schemas.microsoft.com/office/drawing/2014/main" id="{FD15D887-05D4-48D6-8315-44349AAAA8B7}"/>
                </a:ext>
              </a:extLst>
            </p:cNvPr>
            <p:cNvSpPr txBox="1"/>
            <p:nvPr/>
          </p:nvSpPr>
          <p:spPr>
            <a:xfrm>
              <a:off x="6169964" y="1721251"/>
              <a:ext cx="1356828" cy="514738"/>
            </a:xfrm>
            <a:prstGeom prst="rect">
              <a:avLst/>
            </a:prstGeom>
            <a:noFill/>
          </p:spPr>
          <p:txBody>
            <a:bodyPr wrap="none" lIns="72000" tIns="72000" rIns="72000" bIns="72000" rtlCol="0" anchor="ctr" anchorCtr="0">
              <a:spAutoFit/>
            </a:bodyPr>
            <a:lstStyle/>
            <a:p>
              <a:r>
                <a:rPr lang="zh-CN" sz="1200">
                  <a:solidFill>
                    <a:srgbClr val="363636"/>
                  </a:solidFill>
                  <a:latin typeface="Arial" panose="020B0604020202020204" pitchFamily="34" charset="0"/>
                  <a:ea typeface="SimSun"/>
                  <a:cs typeface="Arial" panose="020B0604020202020204" pitchFamily="34" charset="0"/>
                </a:rPr>
                <a:t>CT 复发</a:t>
              </a:r>
            </a:p>
            <a:p>
              <a:r>
                <a:rPr lang="zh-CN" sz="1200">
                  <a:solidFill>
                    <a:srgbClr val="363636"/>
                  </a:solidFill>
                  <a:latin typeface="Arial" panose="020B0604020202020204" pitchFamily="34" charset="0"/>
                  <a:ea typeface="SimSun"/>
                  <a:cs typeface="Arial" panose="020B0604020202020204" pitchFamily="34" charset="0"/>
                </a:rPr>
                <a:t>ctDNA 复发</a:t>
              </a:r>
            </a:p>
          </p:txBody>
        </p:sp>
        <p:sp>
          <p:nvSpPr>
            <p:cNvPr id="24" name="Oval 23">
              <a:extLst>
                <a:ext uri="{FF2B5EF4-FFF2-40B4-BE49-F238E27FC236}">
                  <a16:creationId xmlns:a16="http://schemas.microsoft.com/office/drawing/2014/main" id="{690C72F2-846E-40A9-860F-69FD3BEFBBB9}"/>
                </a:ext>
              </a:extLst>
            </p:cNvPr>
            <p:cNvSpPr>
              <a:spLocks noChangeAspect="1"/>
            </p:cNvSpPr>
            <p:nvPr/>
          </p:nvSpPr>
          <p:spPr>
            <a:xfrm>
              <a:off x="5923020" y="18304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5" name="Oval 24">
              <a:extLst>
                <a:ext uri="{FF2B5EF4-FFF2-40B4-BE49-F238E27FC236}">
                  <a16:creationId xmlns:a16="http://schemas.microsoft.com/office/drawing/2014/main" id="{BA7EAEF6-BE7B-4920-AD92-6DE68518C23E}"/>
                </a:ext>
              </a:extLst>
            </p:cNvPr>
            <p:cNvSpPr>
              <a:spLocks noChangeAspect="1"/>
            </p:cNvSpPr>
            <p:nvPr/>
          </p:nvSpPr>
          <p:spPr>
            <a:xfrm>
              <a:off x="5923020" y="2055580"/>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cxnSp>
          <p:nvCxnSpPr>
            <p:cNvPr id="26" name="Straight Connector 25">
              <a:extLst>
                <a:ext uri="{FF2B5EF4-FFF2-40B4-BE49-F238E27FC236}">
                  <a16:creationId xmlns:a16="http://schemas.microsoft.com/office/drawing/2014/main" id="{3F6DFA06-C3E2-4A91-9431-82F2D3562FD2}"/>
                </a:ext>
              </a:extLst>
            </p:cNvPr>
            <p:cNvCxnSpPr/>
            <p:nvPr/>
          </p:nvCxnSpPr>
          <p:spPr>
            <a:xfrm flipV="1">
              <a:off x="6084888" y="2163580"/>
              <a:ext cx="2339975" cy="50342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F21163B-8B4C-4B7E-AFAF-B1B45731BC27}"/>
                </a:ext>
              </a:extLst>
            </p:cNvPr>
            <p:cNvCxnSpPr>
              <a:cxnSpLocks/>
            </p:cNvCxnSpPr>
            <p:nvPr/>
          </p:nvCxnSpPr>
          <p:spPr>
            <a:xfrm>
              <a:off x="6097553" y="2457686"/>
              <a:ext cx="2332072" cy="1557102"/>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CA0E2D2-897B-418E-87A7-6EA6CD0D1213}"/>
                </a:ext>
              </a:extLst>
            </p:cNvPr>
            <p:cNvCxnSpPr/>
            <p:nvPr/>
          </p:nvCxnSpPr>
          <p:spPr>
            <a:xfrm>
              <a:off x="6093125" y="2554989"/>
              <a:ext cx="2340928" cy="1555592"/>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18D655B-D593-4E52-B19D-16B28A2A3165}"/>
                </a:ext>
              </a:extLst>
            </p:cNvPr>
            <p:cNvCxnSpPr>
              <a:cxnSpLocks/>
            </p:cNvCxnSpPr>
            <p:nvPr/>
          </p:nvCxnSpPr>
          <p:spPr>
            <a:xfrm>
              <a:off x="6101981" y="3816427"/>
              <a:ext cx="2332407" cy="14413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13CEDE7-750D-4B0B-9A65-6D4AC5F71DB6}"/>
                </a:ext>
              </a:extLst>
            </p:cNvPr>
            <p:cNvCxnSpPr/>
            <p:nvPr/>
          </p:nvCxnSpPr>
          <p:spPr>
            <a:xfrm>
              <a:off x="6094413" y="3971925"/>
              <a:ext cx="2347543" cy="13938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02BD744-9EBA-4A01-B7C6-A82C1835B4E3}"/>
                </a:ext>
              </a:extLst>
            </p:cNvPr>
            <p:cNvCxnSpPr/>
            <p:nvPr/>
          </p:nvCxnSpPr>
          <p:spPr>
            <a:xfrm flipV="1">
              <a:off x="6097553" y="3774330"/>
              <a:ext cx="2327310" cy="4621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517741C-7839-46D5-B735-2A4AF4AF81FA}"/>
                </a:ext>
              </a:extLst>
            </p:cNvPr>
            <p:cNvCxnSpPr/>
            <p:nvPr/>
          </p:nvCxnSpPr>
          <p:spPr>
            <a:xfrm>
              <a:off x="6101058" y="4332278"/>
              <a:ext cx="2331373" cy="73919"/>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DD4BC41-DCF0-4879-A9D0-BFAC801089EB}"/>
                </a:ext>
              </a:extLst>
            </p:cNvPr>
            <p:cNvCxnSpPr/>
            <p:nvPr/>
          </p:nvCxnSpPr>
          <p:spPr>
            <a:xfrm>
              <a:off x="6099101" y="4290181"/>
              <a:ext cx="2358564" cy="10092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D548C05-548F-4AAF-B7C7-C200D5732335}"/>
                </a:ext>
              </a:extLst>
            </p:cNvPr>
            <p:cNvCxnSpPr/>
            <p:nvPr/>
          </p:nvCxnSpPr>
          <p:spPr>
            <a:xfrm>
              <a:off x="6093125" y="4149940"/>
              <a:ext cx="2331738" cy="1052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57FF638-61AF-41BE-A4EF-4FEE08FFC153}"/>
                </a:ext>
              </a:extLst>
            </p:cNvPr>
            <p:cNvCxnSpPr/>
            <p:nvPr/>
          </p:nvCxnSpPr>
          <p:spPr>
            <a:xfrm flipH="1" flipV="1">
              <a:off x="6097553" y="4221958"/>
              <a:ext cx="2327310" cy="900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C18C9BF-60B3-4825-B1BC-1BA7E698F830}"/>
                </a:ext>
              </a:extLst>
            </p:cNvPr>
            <p:cNvCxnSpPr/>
            <p:nvPr/>
          </p:nvCxnSpPr>
          <p:spPr>
            <a:xfrm>
              <a:off x="6097553" y="4401053"/>
              <a:ext cx="2348206" cy="910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E0CC798-C269-4D1D-98DF-28E1A1608083}"/>
                </a:ext>
              </a:extLst>
            </p:cNvPr>
            <p:cNvCxnSpPr/>
            <p:nvPr/>
          </p:nvCxnSpPr>
          <p:spPr>
            <a:xfrm>
              <a:off x="6097553" y="4526957"/>
              <a:ext cx="2358564" cy="8261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E5FB08B-D1E4-4BE1-B8FF-82FA43D6BB0E}"/>
                </a:ext>
              </a:extLst>
            </p:cNvPr>
            <p:cNvCxnSpPr>
              <a:cxnSpLocks/>
            </p:cNvCxnSpPr>
            <p:nvPr/>
          </p:nvCxnSpPr>
          <p:spPr>
            <a:xfrm>
              <a:off x="6091577" y="4855958"/>
              <a:ext cx="2347573" cy="39231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0FF0682-B395-4BF2-85A5-3E26EA909729}"/>
                </a:ext>
              </a:extLst>
            </p:cNvPr>
            <p:cNvCxnSpPr/>
            <p:nvPr/>
          </p:nvCxnSpPr>
          <p:spPr>
            <a:xfrm>
              <a:off x="6084055" y="5077655"/>
              <a:ext cx="2368413" cy="140256"/>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507A15F-8C89-4B9D-86F4-63C04F03E55A}"/>
                </a:ext>
              </a:extLst>
            </p:cNvPr>
            <p:cNvCxnSpPr/>
            <p:nvPr/>
          </p:nvCxnSpPr>
          <p:spPr>
            <a:xfrm flipV="1">
              <a:off x="6080406" y="5217911"/>
              <a:ext cx="2351192" cy="235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EB5AF61-5CD5-415E-9349-5C6BEF968B61}"/>
                </a:ext>
              </a:extLst>
            </p:cNvPr>
            <p:cNvCxnSpPr/>
            <p:nvPr/>
          </p:nvCxnSpPr>
          <p:spPr>
            <a:xfrm flipV="1">
              <a:off x="6083392" y="5285913"/>
              <a:ext cx="2344557" cy="158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814A8FB-744E-4180-B60D-924A823D9333}"/>
                </a:ext>
              </a:extLst>
            </p:cNvPr>
            <p:cNvCxnSpPr/>
            <p:nvPr/>
          </p:nvCxnSpPr>
          <p:spPr>
            <a:xfrm flipH="1" flipV="1">
              <a:off x="6097553" y="4274123"/>
              <a:ext cx="2334045" cy="468557"/>
            </a:xfrm>
            <a:prstGeom prst="line">
              <a:avLst/>
            </a:prstGeom>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8EAEFBB5-185B-490C-B9C1-3640C8369FCF}"/>
                </a:ext>
              </a:extLst>
            </p:cNvPr>
            <p:cNvSpPr>
              <a:spLocks noChangeAspect="1"/>
            </p:cNvSpPr>
            <p:nvPr/>
          </p:nvSpPr>
          <p:spPr>
            <a:xfrm>
              <a:off x="6077978" y="238946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4" name="Oval 43">
              <a:extLst>
                <a:ext uri="{FF2B5EF4-FFF2-40B4-BE49-F238E27FC236}">
                  <a16:creationId xmlns:a16="http://schemas.microsoft.com/office/drawing/2014/main" id="{F8CA4E9D-ED57-41BE-A0BC-200883892199}"/>
                </a:ext>
              </a:extLst>
            </p:cNvPr>
            <p:cNvSpPr>
              <a:spLocks noChangeAspect="1"/>
            </p:cNvSpPr>
            <p:nvPr/>
          </p:nvSpPr>
          <p:spPr>
            <a:xfrm>
              <a:off x="6077978" y="2481151"/>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5" name="Oval 44">
              <a:extLst>
                <a:ext uri="{FF2B5EF4-FFF2-40B4-BE49-F238E27FC236}">
                  <a16:creationId xmlns:a16="http://schemas.microsoft.com/office/drawing/2014/main" id="{9F57A6FC-A713-4A02-9C0E-90272F6EBE92}"/>
                </a:ext>
              </a:extLst>
            </p:cNvPr>
            <p:cNvSpPr>
              <a:spLocks noChangeAspect="1"/>
            </p:cNvSpPr>
            <p:nvPr/>
          </p:nvSpPr>
          <p:spPr>
            <a:xfrm>
              <a:off x="6077978" y="2621574"/>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6" name="Oval 45">
              <a:extLst>
                <a:ext uri="{FF2B5EF4-FFF2-40B4-BE49-F238E27FC236}">
                  <a16:creationId xmlns:a16="http://schemas.microsoft.com/office/drawing/2014/main" id="{CCBA7F88-CA5C-4AF3-9808-04A7C99C089B}"/>
                </a:ext>
              </a:extLst>
            </p:cNvPr>
            <p:cNvSpPr>
              <a:spLocks noChangeAspect="1"/>
            </p:cNvSpPr>
            <p:nvPr/>
          </p:nvSpPr>
          <p:spPr>
            <a:xfrm>
              <a:off x="6077978" y="3808972"/>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7" name="Oval 46">
              <a:extLst>
                <a:ext uri="{FF2B5EF4-FFF2-40B4-BE49-F238E27FC236}">
                  <a16:creationId xmlns:a16="http://schemas.microsoft.com/office/drawing/2014/main" id="{45B1DFED-DA83-49D6-8F6B-4EA1C6771E14}"/>
                </a:ext>
              </a:extLst>
            </p:cNvPr>
            <p:cNvSpPr>
              <a:spLocks noChangeAspect="1"/>
            </p:cNvSpPr>
            <p:nvPr/>
          </p:nvSpPr>
          <p:spPr>
            <a:xfrm>
              <a:off x="6077978" y="394176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8" name="Oval 47">
              <a:extLst>
                <a:ext uri="{FF2B5EF4-FFF2-40B4-BE49-F238E27FC236}">
                  <a16:creationId xmlns:a16="http://schemas.microsoft.com/office/drawing/2014/main" id="{C8E7C7DC-D11A-425D-93ED-F673793DF47D}"/>
                </a:ext>
              </a:extLst>
            </p:cNvPr>
            <p:cNvSpPr>
              <a:spLocks noChangeAspect="1"/>
            </p:cNvSpPr>
            <p:nvPr/>
          </p:nvSpPr>
          <p:spPr>
            <a:xfrm>
              <a:off x="6077978" y="4119029"/>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9" name="Oval 48">
              <a:extLst>
                <a:ext uri="{FF2B5EF4-FFF2-40B4-BE49-F238E27FC236}">
                  <a16:creationId xmlns:a16="http://schemas.microsoft.com/office/drawing/2014/main" id="{F4C573B2-1279-4FE0-9DB3-88EDB968E805}"/>
                </a:ext>
              </a:extLst>
            </p:cNvPr>
            <p:cNvSpPr>
              <a:spLocks noChangeAspect="1"/>
            </p:cNvSpPr>
            <p:nvPr/>
          </p:nvSpPr>
          <p:spPr>
            <a:xfrm>
              <a:off x="6077978" y="4187998"/>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0" name="Oval 49">
              <a:extLst>
                <a:ext uri="{FF2B5EF4-FFF2-40B4-BE49-F238E27FC236}">
                  <a16:creationId xmlns:a16="http://schemas.microsoft.com/office/drawing/2014/main" id="{0ED118E3-E829-460C-AC2E-83BD5AD91776}"/>
                </a:ext>
              </a:extLst>
            </p:cNvPr>
            <p:cNvSpPr>
              <a:spLocks noChangeAspect="1"/>
            </p:cNvSpPr>
            <p:nvPr/>
          </p:nvSpPr>
          <p:spPr>
            <a:xfrm>
              <a:off x="6077978" y="425696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1" name="Oval 50">
              <a:extLst>
                <a:ext uri="{FF2B5EF4-FFF2-40B4-BE49-F238E27FC236}">
                  <a16:creationId xmlns:a16="http://schemas.microsoft.com/office/drawing/2014/main" id="{9B96F983-788D-45BD-8D5C-C51E62B6FC33}"/>
                </a:ext>
              </a:extLst>
            </p:cNvPr>
            <p:cNvSpPr>
              <a:spLocks noChangeAspect="1"/>
            </p:cNvSpPr>
            <p:nvPr/>
          </p:nvSpPr>
          <p:spPr>
            <a:xfrm>
              <a:off x="6077978" y="4325936"/>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2" name="Oval 51">
              <a:extLst>
                <a:ext uri="{FF2B5EF4-FFF2-40B4-BE49-F238E27FC236}">
                  <a16:creationId xmlns:a16="http://schemas.microsoft.com/office/drawing/2014/main" id="{53D15C67-8F7D-4C15-A039-6512D9CD7020}"/>
                </a:ext>
              </a:extLst>
            </p:cNvPr>
            <p:cNvSpPr>
              <a:spLocks noChangeAspect="1"/>
            </p:cNvSpPr>
            <p:nvPr/>
          </p:nvSpPr>
          <p:spPr>
            <a:xfrm>
              <a:off x="6077978" y="439490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3" name="Oval 52">
              <a:extLst>
                <a:ext uri="{FF2B5EF4-FFF2-40B4-BE49-F238E27FC236}">
                  <a16:creationId xmlns:a16="http://schemas.microsoft.com/office/drawing/2014/main" id="{7BF62A56-040B-4C34-B4AC-0BC98BBC4615}"/>
                </a:ext>
              </a:extLst>
            </p:cNvPr>
            <p:cNvSpPr>
              <a:spLocks noChangeAspect="1"/>
            </p:cNvSpPr>
            <p:nvPr/>
          </p:nvSpPr>
          <p:spPr>
            <a:xfrm>
              <a:off x="6077978" y="450398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4" name="Oval 53">
              <a:extLst>
                <a:ext uri="{FF2B5EF4-FFF2-40B4-BE49-F238E27FC236}">
                  <a16:creationId xmlns:a16="http://schemas.microsoft.com/office/drawing/2014/main" id="{3560552C-FB7F-4066-B525-8CFB7F93DD48}"/>
                </a:ext>
              </a:extLst>
            </p:cNvPr>
            <p:cNvSpPr>
              <a:spLocks noChangeAspect="1"/>
            </p:cNvSpPr>
            <p:nvPr/>
          </p:nvSpPr>
          <p:spPr>
            <a:xfrm>
              <a:off x="6077978" y="482964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5" name="Oval 54">
              <a:extLst>
                <a:ext uri="{FF2B5EF4-FFF2-40B4-BE49-F238E27FC236}">
                  <a16:creationId xmlns:a16="http://schemas.microsoft.com/office/drawing/2014/main" id="{AA748FF1-96ED-4D63-A755-5F37243E6356}"/>
                </a:ext>
              </a:extLst>
            </p:cNvPr>
            <p:cNvSpPr>
              <a:spLocks noChangeAspect="1"/>
            </p:cNvSpPr>
            <p:nvPr/>
          </p:nvSpPr>
          <p:spPr>
            <a:xfrm>
              <a:off x="6077978" y="505102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6" name="Oval 55">
              <a:extLst>
                <a:ext uri="{FF2B5EF4-FFF2-40B4-BE49-F238E27FC236}">
                  <a16:creationId xmlns:a16="http://schemas.microsoft.com/office/drawing/2014/main" id="{3FAA27E6-CBB8-4250-BF5A-E39A15CDE8B1}"/>
                </a:ext>
              </a:extLst>
            </p:cNvPr>
            <p:cNvSpPr>
              <a:spLocks noChangeAspect="1"/>
            </p:cNvSpPr>
            <p:nvPr/>
          </p:nvSpPr>
          <p:spPr>
            <a:xfrm>
              <a:off x="6077978" y="52042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7" name="Oval 56">
              <a:extLst>
                <a:ext uri="{FF2B5EF4-FFF2-40B4-BE49-F238E27FC236}">
                  <a16:creationId xmlns:a16="http://schemas.microsoft.com/office/drawing/2014/main" id="{1B19C60A-3F32-423E-8921-DB82E4A158B0}"/>
                </a:ext>
              </a:extLst>
            </p:cNvPr>
            <p:cNvSpPr>
              <a:spLocks noChangeAspect="1"/>
            </p:cNvSpPr>
            <p:nvPr/>
          </p:nvSpPr>
          <p:spPr>
            <a:xfrm>
              <a:off x="6077978" y="526917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8" name="Oval 57">
              <a:extLst>
                <a:ext uri="{FF2B5EF4-FFF2-40B4-BE49-F238E27FC236}">
                  <a16:creationId xmlns:a16="http://schemas.microsoft.com/office/drawing/2014/main" id="{631A2513-1865-456D-89F7-A9D8918731A1}"/>
                </a:ext>
              </a:extLst>
            </p:cNvPr>
            <p:cNvSpPr>
              <a:spLocks noChangeAspect="1"/>
            </p:cNvSpPr>
            <p:nvPr/>
          </p:nvSpPr>
          <p:spPr>
            <a:xfrm>
              <a:off x="8407137" y="213333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9" name="Oval 58">
              <a:extLst>
                <a:ext uri="{FF2B5EF4-FFF2-40B4-BE49-F238E27FC236}">
                  <a16:creationId xmlns:a16="http://schemas.microsoft.com/office/drawing/2014/main" id="{3A255086-3813-4E46-AFFD-22D6F7B689AC}"/>
                </a:ext>
              </a:extLst>
            </p:cNvPr>
            <p:cNvSpPr>
              <a:spLocks noChangeAspect="1"/>
            </p:cNvSpPr>
            <p:nvPr/>
          </p:nvSpPr>
          <p:spPr>
            <a:xfrm>
              <a:off x="8407137" y="371721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0" name="Oval 59">
              <a:extLst>
                <a:ext uri="{FF2B5EF4-FFF2-40B4-BE49-F238E27FC236}">
                  <a16:creationId xmlns:a16="http://schemas.microsoft.com/office/drawing/2014/main" id="{87042124-5779-4C85-94F6-9EF2D1E7A23F}"/>
                </a:ext>
              </a:extLst>
            </p:cNvPr>
            <p:cNvSpPr>
              <a:spLocks noChangeAspect="1"/>
            </p:cNvSpPr>
            <p:nvPr/>
          </p:nvSpPr>
          <p:spPr>
            <a:xfrm>
              <a:off x="8407137" y="397302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1" name="Oval 60">
              <a:extLst>
                <a:ext uri="{FF2B5EF4-FFF2-40B4-BE49-F238E27FC236}">
                  <a16:creationId xmlns:a16="http://schemas.microsoft.com/office/drawing/2014/main" id="{C14E9AFA-9F98-44EA-BBA7-05AAC8407321}"/>
                </a:ext>
              </a:extLst>
            </p:cNvPr>
            <p:cNvSpPr>
              <a:spLocks noChangeAspect="1"/>
            </p:cNvSpPr>
            <p:nvPr/>
          </p:nvSpPr>
          <p:spPr>
            <a:xfrm>
              <a:off x="8407137" y="409276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2" name="Oval 61">
              <a:extLst>
                <a:ext uri="{FF2B5EF4-FFF2-40B4-BE49-F238E27FC236}">
                  <a16:creationId xmlns:a16="http://schemas.microsoft.com/office/drawing/2014/main" id="{96018B8D-9369-4CE3-8F3B-26C3BD958295}"/>
                </a:ext>
              </a:extLst>
            </p:cNvPr>
            <p:cNvSpPr>
              <a:spLocks noChangeAspect="1"/>
            </p:cNvSpPr>
            <p:nvPr/>
          </p:nvSpPr>
          <p:spPr>
            <a:xfrm>
              <a:off x="8407137" y="435402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3" name="Oval 62">
              <a:extLst>
                <a:ext uri="{FF2B5EF4-FFF2-40B4-BE49-F238E27FC236}">
                  <a16:creationId xmlns:a16="http://schemas.microsoft.com/office/drawing/2014/main" id="{DD012169-47B1-46EC-95CF-B82B713DBD2A}"/>
                </a:ext>
              </a:extLst>
            </p:cNvPr>
            <p:cNvSpPr>
              <a:spLocks noChangeAspect="1"/>
            </p:cNvSpPr>
            <p:nvPr/>
          </p:nvSpPr>
          <p:spPr>
            <a:xfrm>
              <a:off x="8407137" y="469148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4" name="Oval 63">
              <a:extLst>
                <a:ext uri="{FF2B5EF4-FFF2-40B4-BE49-F238E27FC236}">
                  <a16:creationId xmlns:a16="http://schemas.microsoft.com/office/drawing/2014/main" id="{4661F19E-FB06-4650-B921-EA9A42764D47}"/>
                </a:ext>
              </a:extLst>
            </p:cNvPr>
            <p:cNvSpPr>
              <a:spLocks noChangeAspect="1"/>
            </p:cNvSpPr>
            <p:nvPr/>
          </p:nvSpPr>
          <p:spPr>
            <a:xfrm>
              <a:off x="8407137" y="5061603"/>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5" name="Oval 64">
              <a:extLst>
                <a:ext uri="{FF2B5EF4-FFF2-40B4-BE49-F238E27FC236}">
                  <a16:creationId xmlns:a16="http://schemas.microsoft.com/office/drawing/2014/main" id="{AE09831A-8849-49F4-9252-CF58A4E976DE}"/>
                </a:ext>
              </a:extLst>
            </p:cNvPr>
            <p:cNvSpPr>
              <a:spLocks noChangeAspect="1"/>
            </p:cNvSpPr>
            <p:nvPr/>
          </p:nvSpPr>
          <p:spPr>
            <a:xfrm>
              <a:off x="8407137" y="5159769"/>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6" name="Oval 65">
              <a:extLst>
                <a:ext uri="{FF2B5EF4-FFF2-40B4-BE49-F238E27FC236}">
                  <a16:creationId xmlns:a16="http://schemas.microsoft.com/office/drawing/2014/main" id="{2E357068-13AF-4827-9C8B-15C64EF01155}"/>
                </a:ext>
              </a:extLst>
            </p:cNvPr>
            <p:cNvSpPr>
              <a:spLocks noChangeAspect="1"/>
            </p:cNvSpPr>
            <p:nvPr/>
          </p:nvSpPr>
          <p:spPr>
            <a:xfrm>
              <a:off x="8407137" y="521826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7" name="Oval 66">
              <a:extLst>
                <a:ext uri="{FF2B5EF4-FFF2-40B4-BE49-F238E27FC236}">
                  <a16:creationId xmlns:a16="http://schemas.microsoft.com/office/drawing/2014/main" id="{A9DE59BE-E90F-4AB6-A522-9E0ABB7D4C1E}"/>
                </a:ext>
              </a:extLst>
            </p:cNvPr>
            <p:cNvSpPr>
              <a:spLocks noChangeAspect="1"/>
            </p:cNvSpPr>
            <p:nvPr/>
          </p:nvSpPr>
          <p:spPr>
            <a:xfrm>
              <a:off x="8407137" y="5276761"/>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8" name="Oval 67">
              <a:extLst>
                <a:ext uri="{FF2B5EF4-FFF2-40B4-BE49-F238E27FC236}">
                  <a16:creationId xmlns:a16="http://schemas.microsoft.com/office/drawing/2014/main" id="{60371AD7-1097-4919-A233-F68FDD8A1648}"/>
                </a:ext>
              </a:extLst>
            </p:cNvPr>
            <p:cNvSpPr>
              <a:spLocks noChangeAspect="1"/>
            </p:cNvSpPr>
            <p:nvPr/>
          </p:nvSpPr>
          <p:spPr>
            <a:xfrm>
              <a:off x="8407137" y="533525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grpSp>
      <p:sp>
        <p:nvSpPr>
          <p:cNvPr id="71" name="Content Placeholder 2"/>
          <p:cNvSpPr txBox="1">
            <a:spLocks/>
          </p:cNvSpPr>
          <p:nvPr/>
        </p:nvSpPr>
        <p:spPr bwMode="auto">
          <a:xfrm>
            <a:off x="365125" y="5391097"/>
            <a:ext cx="8413751" cy="1025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None/>
            </a:pPr>
            <a:r>
              <a:rPr lang="zh-CN" b="1"/>
              <a:t>结论</a:t>
            </a:r>
          </a:p>
          <a:p>
            <a:r>
              <a:rPr lang="zh-CN" b="1"/>
              <a:t>SignateraTM ctDNA 状态能够有效预测 DFS，并且能够比放射技术更早地检测复发情况</a:t>
            </a:r>
          </a:p>
        </p:txBody>
      </p:sp>
    </p:spTree>
    <p:extLst>
      <p:ext uri="{BB962C8B-B14F-4D97-AF65-F5344CB8AC3E}">
        <p14:creationId xmlns:p14="http://schemas.microsoft.com/office/powerpoint/2010/main" val="3394412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PVERSION" val="2008"/>
  <p:tag name="PPVERSION" val="11.0"/>
  <p:tag name="DELIMITERS" val="3.1"/>
  <p:tag name="SHOWBARVISIBLE" val="False"/>
  <p:tag name="EXPANDSHOWBAR" val="True"/>
  <p:tag name="USESECONDARYMONITOR" val="False"/>
  <p:tag name="SAVECSVWITHSESSION" val="True"/>
  <p:tag name="CSVFORMAT" val="0"/>
  <p:tag name="BULLETTYPE" val="3"/>
  <p:tag name="ANSWERNOWSTYLE" val="-1"/>
  <p:tag name="ANSWERNOWTEXT" val="Answer Now"/>
  <p:tag name="COUNTDOWNSTYLE" val="10"/>
  <p:tag name="RESPCOUNTERSTYLE" val="-1"/>
  <p:tag name="RESPCOUNTERFORMAT" val="0"/>
  <p:tag name="RESPTABLESTYLE" val="-1"/>
  <p:tag name="COUNTDOWNSECONDS" val="10"/>
  <p:tag name="INPUTSOURCE" val="1"/>
  <p:tag name="NUMRESPONSES" val="1"/>
  <p:tag name="ALLOWDUPLICATES" val="False"/>
  <p:tag name="BACKUPSESSIONS" val="True"/>
  <p:tag name="BACKUPMAINTENANCE" val="7"/>
  <p:tag name="CHARTVALUEFORMAT" val="0%"/>
  <p:tag name="AUTOADVANCE" val="False"/>
  <p:tag name="REVIEWONLY" val="False"/>
  <p:tag name="ROTATIONINTERVAL" val="2"/>
  <p:tag name="AUTOUPDATEALIASES" val="True"/>
  <p:tag name="STDCHART" val="1"/>
  <p:tag name="RACEENDPOINTS" val="100"/>
  <p:tag name="RACERSMAXDISPLAYED" val="5"/>
  <p:tag name="RACEANIMATIONSPEED" val="3"/>
  <p:tag name="SKIPREMAININGRACESLIDES" val="True"/>
  <p:tag name="PARTICIPANTSINLEADERBOARD" val="5"/>
  <p:tag name="TEAMSINLEADERBOARD" val="5"/>
  <p:tag name="MAXRESPONDERS" val="5"/>
  <p:tag name="BUBBLENAMEVISIBLE" val="True"/>
  <p:tag name="BUBBLESIZEVISIBLE" val="True"/>
  <p:tag name="BUBBLEVALUEFORMAT" val="0.0"/>
  <p:tag name="BUBBLEGROUPING" val="3"/>
  <p:tag name="DEFAULTNUMTEAMS" val="5"/>
  <p:tag name="CUSTOMGRIDBACKCOLOR" val="-2830136"/>
  <p:tag name="CUSTOMCELLFORECOLOR" val="-16777216"/>
  <p:tag name="CUSTOMCELLBACKCOLOR1" val="-657956"/>
  <p:tag name="CUSTOMCELLBACKCOLOR2" val="-13395457"/>
  <p:tag name="CUSTOMCELLBACKCOLOR3" val="-268652"/>
  <p:tag name="CUSTOMCELLBACKCOLOR4" val="-8355712"/>
  <p:tag name="USESCHEMECOLORS" val="True"/>
  <p:tag name="DISPLAYNAME" val="True"/>
  <p:tag name="DISPLAYDEVICENUMBER" val="True"/>
  <p:tag name="DISPLAYDEVICEID" val="True"/>
  <p:tag name="GRIDOPACITY" val="90"/>
  <p:tag name="GRIDROTATIONINTERVAL" val="2"/>
  <p:tag name="AUTOSIZEGRID" val="True"/>
  <p:tag name="GRIDSIZE" val="{Width=800, Height=600}"/>
  <p:tag name="GRIDPOSITION" val="1"/>
  <p:tag name="POLLINGCYCLE" val="2"/>
  <p:tag name="CHARTCOLORS" val="0"/>
  <p:tag name="CHARTLABELS" val="1"/>
  <p:tag name="RESETCHARTS" val="True"/>
  <p:tag name="INCLUDENONRESPONDERS" val="False"/>
  <p:tag name="MULTIRESPDIVISOR" val="1"/>
  <p:tag name="PARTLISTDEFAULT" val="1"/>
  <p:tag name="INCLUDEPPT" val="True"/>
  <p:tag name="ALLOWUSERFEEDBACK" val="True"/>
  <p:tag name="CORRECTPOINTVALUE" val="100"/>
  <p:tag name="INCORRECTPOINTVALUE" val="0"/>
  <p:tag name="REALTIMEBACKUP" val="False"/>
  <p:tag name="REALTIMEBACKUPPATH" val="(None)"/>
  <p:tag name="ZEROBASED" val="False"/>
  <p:tag name="AUTOADJUSTPARTRANGE" val="True"/>
  <p:tag name="CHARTSCALE" val="True"/>
  <p:tag name="ADVANCEDSETTINGSVIEW" val="True"/>
  <p:tag name="FIBDISPLAYRESULTS" val="True"/>
  <p:tag name="FIBNUMRESULTS" val="5"/>
  <p:tag name="FIBINCLUDEOTHER" val="True"/>
  <p:tag name="FIBDISPLAYKEYWORDS" val="True"/>
  <p:tag name="PRRESPONSE1" val="10"/>
  <p:tag name="PRRESPONSE2" val="9"/>
  <p:tag name="PRRESPONSE3" val="8"/>
  <p:tag name="PRRESPONSE4" val="7"/>
  <p:tag name="PRRESPONSE5" val="6"/>
  <p:tag name="PRRESPONSE6" val="5"/>
  <p:tag name="PRRESPONSE7" val="4"/>
  <p:tag name="PRRESPONSE8" val="3"/>
  <p:tag name="PRRESPONSE9" val="2"/>
  <p:tag name="PRRESPONSE10" val="1"/>
  <p:tag name="SHOWFLASHWARNING" val="True"/>
  <p:tag name="ALWAYSOPENPOLL" val="False"/>
  <p:tag name="POWERPOINTVERSION" val="14.0"/>
  <p:tag name="INCLUDESESSION" val="True"/>
  <p:tag name="TASKPANEKEY" val="72a4a499-9738-4d3d-996f-12b59a7202c3"/>
  <p:tag name="TPFULLVERSION" val="4.3.2.1178"/>
  <p:tag name="PRESGUID" val="6f8a854e-e60c-4468-8325-9b093964fe77"/>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1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SimSun"/>
        <a:cs typeface="Arial"/>
      </a:majorFont>
      <a:minorFont>
        <a:latin typeface="Arial"/>
        <a:ea typeface="SimSu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SimSun"/>
        <a:cs typeface="Arial"/>
      </a:majorFont>
      <a:minorFont>
        <a:latin typeface="Arial"/>
        <a:ea typeface="SimSu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SimSun"/>
        <a:cs typeface="Arial"/>
      </a:majorFont>
      <a:minorFont>
        <a:latin typeface="Arial"/>
        <a:ea typeface="SimSu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SimSun"/>
        <a:cs typeface="Arial"/>
      </a:majorFont>
      <a:minorFont>
        <a:latin typeface="Arial"/>
        <a:ea typeface="SimSu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SimSun"/>
        <a:cs typeface=""/>
      </a:majorFont>
      <a:minorFont>
        <a:latin typeface="Calibri"/>
        <a:ea typeface="SimSun"/>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SimSun"/>
        <a:cs typeface=""/>
      </a:majorFont>
      <a:minorFont>
        <a:latin typeface="Calibri"/>
        <a:ea typeface="SimSun"/>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7253</TotalTime>
  <Words>54175</Words>
  <Application>Microsoft Office PowerPoint</Application>
  <PresentationFormat>On-screen Show (4:3)</PresentationFormat>
  <Paragraphs>5745</Paragraphs>
  <Slides>127</Slides>
  <Notes>1</Notes>
  <HiddenSlides>0</HiddenSlides>
  <MMClips>0</MMClips>
  <ScaleCrop>false</ScaleCrop>
  <HeadingPairs>
    <vt:vector size="6" baseType="variant">
      <vt:variant>
        <vt:lpstr>Fonts Used</vt:lpstr>
      </vt:variant>
      <vt:variant>
        <vt:i4>5</vt:i4>
      </vt:variant>
      <vt:variant>
        <vt:lpstr>Theme</vt:lpstr>
      </vt:variant>
      <vt:variant>
        <vt:i4>4</vt:i4>
      </vt:variant>
      <vt:variant>
        <vt:lpstr>Slide Titles</vt:lpstr>
      </vt:variant>
      <vt:variant>
        <vt:i4>127</vt:i4>
      </vt:variant>
    </vt:vector>
  </HeadingPairs>
  <TitlesOfParts>
    <vt:vector size="136" baseType="lpstr">
      <vt:lpstr>SimSun</vt:lpstr>
      <vt:lpstr>Arial</vt:lpstr>
      <vt:lpstr>Calibri</vt:lpstr>
      <vt:lpstr>Times New Roman</vt:lpstr>
      <vt:lpstr>Wingdings</vt:lpstr>
      <vt:lpstr>1_Default Design</vt:lpstr>
      <vt:lpstr>2_Default Design</vt:lpstr>
      <vt:lpstr>3_Default Design</vt:lpstr>
      <vt:lpstr>4_Default Design</vt:lpstr>
      <vt:lpstr>GI 幻灯片集 2020 摘要选自：</vt:lpstr>
      <vt:lpstr>ESDO 来信</vt:lpstr>
      <vt:lpstr>ESDO 2020 年内科肿瘤学幻灯集  编辑 </vt:lpstr>
      <vt:lpstr>术语表</vt:lpstr>
      <vt:lpstr>目录</vt:lpstr>
      <vt:lpstr>食管癌和胃癌</vt:lpstr>
      <vt:lpstr>4500：曲妥珠单抗联合三联疗法用于治疗伴有 HER2 过表达的食管腺癌：NRG 肿瘤学/RTOG 1010 – Safran H 等人</vt:lpstr>
      <vt:lpstr>4500：曲妥珠单抗联合三联疗法用于治疗伴有 HER2 过表达的食管腺癌：NRG 肿瘤学/RTOG 1010 – Safran H 等人</vt:lpstr>
      <vt:lpstr>4500：曲妥珠单抗联合三联疗法用于治疗伴有 HER2 过表达的食管腺癌：NRG 肿瘤学/RTOG 1010 – Safran H 等人</vt:lpstr>
      <vt:lpstr>4500：曲妥珠单抗联合三联疗法用于治疗伴有 HER2 过表达的食管腺癌：NRG 肿瘤学/RTOG 1010 – Safran H 等人</vt:lpstr>
      <vt:lpstr>4501：围手术期雷莫芦单抗联合 FLOT 对比单独 FLOT 用于治疗可切除性食管胃腺癌 (RAMSES/FLOT7)：II 期部分的结果 - 德国 AIO 和意大利 GOIM 的一项多中心随机化 II/III 期试验 – Al-Batran S-E 等人</vt:lpstr>
      <vt:lpstr>4501：围手术期雷莫芦单抗联合 FLOT 对比单独 FLOT 用于治疗可切除性食管胃腺癌 (RAMSES/FLOT7)：II 期部分的结果 - 德国 AIO 和意大利 GOIM 的一项多中心随机化 II/III 期试验 – Al-Batran S-E 等人</vt:lpstr>
      <vt:lpstr>4501：围手术期雷莫芦单抗联合 FLOT 对比单独 FLOT 用于治疗可切除性食管胃腺癌 (RAMSES/FLOT7)：II 期部分的结果 - 德国 AIO 和意大利 GOIM 的一项多中心随机化 II/III 期试验 – Al-Batran S-E 等人</vt:lpstr>
      <vt:lpstr>4502：围手术期曲妥珠单抗和帕妥珠单抗联合 FLOT 对比单独 FLOT 用于治疗 HER2 阳性的可切除性食管胃腺癌：PETRARCA 多中心随机化 II 期 AIO 试验的最终结果 – Hofheinz RD 等人</vt:lpstr>
      <vt:lpstr>4502：围手术期曲妥珠单抗和帕妥珠单抗联合 FLOT 对比单独 FLOT 用于治疗 HER2 阳性的可切除性食管胃腺癌：PETRARCA 多中心随机化 II 期 AIO 试验的最终结果 – Hofheinz RD 等人</vt:lpstr>
      <vt:lpstr>4502：围手术期曲妥珠单抗和帕妥珠单抗联合 FLOT 对比单独 FLOT 用于治疗 HER2 阳性的可切除性食管胃腺癌：PETRARCA 多中心随机化 II 期 AIO 试验的最终结果 – Hofheinz RD 等人</vt:lpstr>
      <vt:lpstr>4503：帕博利珠单抗对比紫杉醇用于既往接受过治疗的 PD-L1 阳性晚期胃或胃食管连接部癌症 (GC) 患者：III 期 KEYNOTE-061 试验的更新 – Fuchs CS 等人</vt:lpstr>
      <vt:lpstr>4503：帕博利珠单抗对比紫杉醇用于既往接受过治疗的 PD-L1 阳性晚期胃或胃食管连接部癌症 (GC) 患者：III 期 KEYNOTE-061 试验的更新 – Fuchs CS 等人</vt:lpstr>
      <vt:lpstr>4503：帕博利珠单抗对比紫杉醇用于既往接受过治疗的 PD-L1 阳性晚期胃或胃食管连接部癌症 (GC) 患者：III 期 KEYNOTE-061 试验的更新 – Fuchs CS 等人</vt:lpstr>
      <vt:lpstr>4503：帕博利珠单抗对比紫杉醇用于既往接受过治疗的 PD-L1 阳性晚期胃或胃食管连接部癌症 (GC) 患者：III 期 KEYNOTE-061 试验的更新 – Fuchs CS 等人</vt:lpstr>
      <vt:lpstr>4503：帕博利珠单抗对比紫杉醇用于既往接受过治疗的 PD-L1 阳性晚期胃或胃食管连接部癌症 (GC) 患者：III 期 KEYNOTE-061 试验的更新 – Fuchs CS 等人</vt:lpstr>
      <vt:lpstr>4514：FOLFIRI + 雷莫芦单抗对比紫杉醇 + 雷莫芦单抗作为二线治疗用于晚期或转移性胃食管腺癌患者（既往使用过或未使用过多西他赛）：AIO 的 II 期 RAMIRIS 研究的结果 – Lorenzen S 等人</vt:lpstr>
      <vt:lpstr>4514：FOLFIRI + 雷莫芦单抗对比紫杉醇 + 雷莫芦单抗作为二线治疗用于晚期或转移性胃食管腺癌患者（既往使用过或未使用过多西他赛）：AIO 的 II 期 RAMIRIS 研究的结果 – Lorenzen S 等人</vt:lpstr>
      <vt:lpstr>4514：FOLFIRI + 雷莫芦单抗对比紫杉醇 + 雷莫芦单抗作为二线治疗用于晚期或转移性胃食管腺癌患者（既往使用过或未使用过多西他赛）：AIO 的 II 期 RAMIRIS 研究的结果 – Lorenzen S 等人</vt:lpstr>
      <vt:lpstr>胰腺、小肠和肝胆管癌</vt:lpstr>
      <vt:lpstr>胰腺癌</vt:lpstr>
      <vt:lpstr>4504：SWOG S1505：mFOLFIRINOX 对比吉西他滨/纳米白蛋白结合型紫杉醇 (Gem/nabP) 用于可切除性胰腺导管腺癌 (PDA) 的围手术期化疗 (peri-op Ctx) 结果 – Sohal D 等人</vt:lpstr>
      <vt:lpstr>4504：SWOG S1505：mFOLFIRINOX 对比吉西他滨/纳米白蛋白结合型紫杉醇 (Gem/nabP) 用于可切除性胰腺导管腺癌 (PDA) 的围手术期化疗 (peri-op Ctx) 结果 – Sohal D 等人</vt:lpstr>
      <vt:lpstr>4504：SWOG S1505：mFOLFIRINOX 对比吉西他滨/纳米白蛋白结合型紫杉醇 (Gem/nabP) 用于可切除性胰腺导管腺癌 (PDA) 的围手术期化疗 (peri-op Ctx) 结果 – Sohal D 等人</vt:lpstr>
      <vt:lpstr>4504：SWOG S1505：mFOLFIRINOX 对比吉西他滨/纳米白蛋白结合型紫杉醇 (Gem/nabP) 用于可切除性胰腺导管腺癌 (PDA) 的围手术期化疗 (peri-op Ctx) 结果 – Sohal D 等人</vt:lpstr>
      <vt:lpstr>4504：SWOG S1505：mFOLFIRINOX 对比吉西他滨/纳米白蛋白结合型紫杉醇 (Gem/nabP) 用于可切除性胰腺导管腺癌 (PDA) 的围手术期化疗 (peri-op Ctx) 结果 – Sohal D 等人</vt:lpstr>
      <vt:lpstr>4505：ESPAC-5F：四组、前瞻性、多中心、国际、随机 II 期试验 - 即时手术相比吉西他滨加卡培他滨 (GEMCAP) 新辅助疗法或 FOLFIRINOX 或放化疗 (CRT) 用于治疗边缘可切除性胰腺癌患者 – Ghaneh P 等人</vt:lpstr>
      <vt:lpstr>4505：ESPAC-5F：四组、前瞻性、多中心、国际、随机 II 期试验 - 即时手术相比吉西他滨加卡培他滨 (GEMCAP) 新辅助疗法或 FOLFIRINOX 或放化疗 (CRT) 用于治疗边缘可切除性胰腺癌患者 – Ghaneh P 等人</vt:lpstr>
      <vt:lpstr>4505：ESPAC-5F：四组、前瞻性、多中心、国际、随机 II 期试验 - 即时手术相比吉西他滨加卡培他滨 (GEMCAP) 新辅助疗法或 FOLFIRINOX 或放化疗 (CRT) 用于治疗边缘可切除性胰腺癌患者 – Ghaneh P 等人</vt:lpstr>
      <vt:lpstr>4505：ESPAC-5F：四组、前瞻性、多中心、国际、随机 II 期试验 - 即时手术相比吉西他滨加卡培他滨 (GEMCAP) 新辅助疗法或 FOLFIRINOX 或放化疗 (CRT) 用于治疗边缘可切除性胰腺癌患者 – Ghaneh P 等人</vt:lpstr>
      <vt:lpstr>4515：辅助型纳米白蛋白结合型紫杉醇 + 吉西他滨 (nab-P+Gem) 对比吉西他滨 (Gem) 单药用于胰腺癌 (PC) 切除患者的 III 期 APACT 试验：结局按地理区域的划分 – Reni M 等人</vt:lpstr>
      <vt:lpstr>4515：辅助型纳米白蛋白结合型紫杉醇 + 吉西他滨 (nab-P+Gem) 对比吉西他滨 (Gem) 单药用于胰腺癌 (PC) 切除患者的 III 期 APACT 试验：结局按地理区域的划分 – Reni M 等人</vt:lpstr>
      <vt:lpstr>4515：辅助型纳米白蛋白结合型紫杉醇 + 吉西他滨 (nab-P+Gem) 对比吉西他滨 (Gem) 单药用于胰腺癌 (PC) 切除患者的 III 期 APACT 试验：结局按地理区域的划分 – Reni M 等人</vt:lpstr>
      <vt:lpstr>4516：ESPAC-4：一项多中心、国际、开放性、随机对照 III 期试验 - 吉西他滨 (GEM) 和卡培他滨 (CAP) 联合辅助化疗对比吉西他滨单一疗法用于切除胰腺导管腺癌的患者：五年随访 – Neoptolemos JP 等人</vt:lpstr>
      <vt:lpstr>4516：ESPAC-4：一项多中心、国际、开放性、随机对照 III 期试验 - 吉西他滨 (GEM) 和卡培他滨 (CAP) 联合辅助化疗对比吉西他滨单一疗法用于切除胰腺导管腺癌的患者：五年随访 – Neoptolemos JP 等人</vt:lpstr>
      <vt:lpstr>4516：ESPAC-4：一项多中心、国际、开放性、随机对照 III 期试验 - 吉西他滨 (GEM) 和卡培他滨 (CAP) 联合辅助化疗对比吉西他滨单一疗法用于切除胰腺导管腺癌的患者：五年随访 – Neoptolemos JP 等人</vt:lpstr>
      <vt:lpstr>肝癌</vt:lpstr>
      <vt:lpstr>4506：多纳非尼对比索拉非尼作为一线疗法用于晚期肝癌：一项开放性、随机化、多中心 II/III 期试验 – Bi F 等人</vt:lpstr>
      <vt:lpstr>4506：多纳非尼对比索拉非尼作为一线疗法用于晚期肝癌：一项开放性、随机化、多中心 II/III 期试验 – Bi F 等人</vt:lpstr>
      <vt:lpstr>4506：多纳非尼对比索拉非尼作为一线疗法用于晚期肝癌：一项开放性、随机化、多中心 II/III 期试验 – Bi F 等人</vt:lpstr>
      <vt:lpstr>4506：多纳非尼对比索拉非尼作为一线疗法用于晚期肝癌：一项开放性、随机化、多中心 II/III 期试验 – Bi F 等人</vt:lpstr>
      <vt:lpstr>4507：阿帕替尼作为二线治疗用于晚期肝细胞癌中国患者：一项随机化、安慰剂对照、双盲的 III 期研究 – Li Q 等人</vt:lpstr>
      <vt:lpstr>4507：阿帕替尼作为二线治疗用于晚期肝细胞癌中国患者：一项随机化、安慰剂对照、双盲的 III 期研究 – Li Q 等人</vt:lpstr>
      <vt:lpstr>4507：阿帕替尼作为二线治疗用于晚期肝细胞癌中国患者：一项随机化、安慰剂对照、双盲的 III 期研究 – Li Q 等人</vt:lpstr>
      <vt:lpstr>4508：替西木单抗 (T) 联合度伐单抗 (D) 的新治疗方案用于晚期肝细胞癌 (aHCC) 患者的疗效、耐受性和生物活性 – Kelley RK 等人</vt:lpstr>
      <vt:lpstr>4508：替西木单抗 (T) 联合度伐单抗 (D) 的新治疗方案用于晚期肝细胞癌 (aHCC) 患者的疗效、耐受性和生物活性 – Kelley RK 等人</vt:lpstr>
      <vt:lpstr>4508：替西木单抗 (T) 联合度伐单抗 (D) 的新治疗方案用于晚期肝细胞癌 (aHCC) 患者的疗效、耐受性和生物活性 – Kelley RK 等人</vt:lpstr>
      <vt:lpstr>胆管癌</vt:lpstr>
      <vt:lpstr>108：FOENIX-CCA2：Futibatinib 用于含 FGFR2 基因融合或其他重排的肝内胆管癌 (iCCA) 患者的一项 II 期、开放性、多中心研究 – Goyal L 等人</vt:lpstr>
      <vt:lpstr>108：FOENIX-CCA2：Futibatinib 用于含 FGFR2 基因融合或其他重排的肝内胆管癌 (iCCA) 患者的一项 II 期、开放性、多中心研究 – Goyal L 等人</vt:lpstr>
      <vt:lpstr>108：FOENIX-CCA2：Futibatinib 用于含 FGFR2 基因融合或其他重排的肝内胆管癌 (iCCA) 患者的一项 II 期、开放性、多中心研究 – Goyal L 等人</vt:lpstr>
      <vt:lpstr>108：FOENIX-CCA2：Futibatinib 用于含 FGFR2 基因融合或其他重排的肝内胆管癌 (iCCA) 患者的一项 II 期、开放性、多中心研究 – Goyal L 等人</vt:lpstr>
      <vt:lpstr>结肠、直肠和肛门癌</vt:lpstr>
      <vt:lpstr>LBA4：帕博利珠单抗对比化疗用于微卫星高不稳定性/错配修复缺陷转移性结直肠癌：III 期 KEYNOTE-177 研究 – Andre T 等人</vt:lpstr>
      <vt:lpstr>LBA4：帕博利珠单抗对比化疗用于微卫星高不稳定性/错配修复缺陷转移性结直肠癌：III 期 KEYNOTE-177 研究 – Andre T 等人</vt:lpstr>
      <vt:lpstr>LBA4：帕博利珠单抗对比化疗用于微卫星高不稳定性/错配修复缺陷转移性结直肠癌：III 期 KEYNOTE-177 研究 – Andre T 等人</vt:lpstr>
      <vt:lpstr>LBA4：帕博利珠单抗对比化疗用于微卫星高不稳定性/错配修复缺陷转移性结直肠癌：III 期 KEYNOTE-177 研究 – Andre T 等人</vt:lpstr>
      <vt:lpstr>LBA4：帕博利珠单抗对比化疗用于微卫星高不稳定性/错配修复缺陷转移性结直肠癌：III 期 KEYNOTE-177 研究 – Andre T 等人</vt:lpstr>
      <vt:lpstr>4000：Trastuzumab Deruxtecan (T-DXd; DS-8201) 用于 HER2 表达型转移性结直肠癌 (mCRC) 患者的一项 II 期、多中心、开放性研究：DESTINY-CRC01  – Siena S 等人</vt:lpstr>
      <vt:lpstr>4000：Trastuzumab Deruxtecan (T-DXd; DS-8201) 用于 HER2 表达型转移性结直肠癌 (mCRC) 患者的一项 II 期、多中心、开放性研究：DESTINY-CRC01  – Siena S 等人</vt:lpstr>
      <vt:lpstr>4000：Trastuzumab Deruxtecan (T-DXd; DS-8201) 用于 HER2 表达型转移性结直肠癌 (mCRC) 患者的一项 II 期、多中心、开放性研究：DESTINY-CRC01  – Siena S 等人</vt:lpstr>
      <vt:lpstr>4001：康奈非尼加上西妥昔单抗（联合或不联合比美替尼）用于 BRAF V600E 转移性结直肠癌：对比选择伊立替康或 FOLFIRI 联合西妥昔单抗的一项随机化、三组、III 期研究的更新生存率结果 (BEACON CRC) – Kopetz S 等人</vt:lpstr>
      <vt:lpstr>4001：康奈非尼加上西妥昔单抗（联合或不联合比美替尼）用于 BRAF V600E 转移性结直肠癌：对比选择伊立替康或 FOLFIRI 联合西妥昔单抗的一项随机化、三组、III 期研究的更新生存率结果 (BEACON CRC) – Kopetz S 等人</vt:lpstr>
      <vt:lpstr>4001：康奈非尼加上西妥昔单抗（联合或不联合比美替尼）用于 BRAF V600E 转移性结直肠癌：对比选择伊立替康或 FOLFIRI 联合西妥昔单抗的一项随机化、三组、III 期研究的更新生存率结果 (BEACON CRC) – Kopetz S 等人</vt:lpstr>
      <vt:lpstr>4002：FOLFOX 加帕尼单抗对比 5FU 加帕尼单抗的一线治疗用于 RAS-BRAF 野生型转移性结直肠癌老年患者：PANDA 研究 – Lonardi S 等人</vt:lpstr>
      <vt:lpstr>4002：FOLFOX 加帕尼单抗对比 5FU 加帕尼单抗的一线治疗用于 RAS-BRAF 野生型转移性结直肠癌老年患者：PANDA 研究 – Lonardi S 等人</vt:lpstr>
      <vt:lpstr>4002：FOLFOX 加帕尼单抗对比 5FU 加帕尼单抗的一线治疗用于 RAS-BRAF 野生型转移性结直肠癌老年患者：PANDA 研究 – Lonardi S 等人</vt:lpstr>
      <vt:lpstr>4003：塞来昔布外加 5-氟尿嘧啶、亚叶酸、奥沙利铂 (FOLFOX) 标准辅助治疗用于 III 期结肠癌：来自 CALGB/SWOG 80702 的结果 – Meyerhardt JA 等人</vt:lpstr>
      <vt:lpstr>4003：塞来昔布外加 5-氟尿嘧啶、亚叶酸、奥沙利铂 (FOLFOX) 标准辅助治疗用于 III 期结肠癌：来自 CALGB/SWOG 80702 的结果 – Meyerhardt JA 等人</vt:lpstr>
      <vt:lpstr>4003：塞来昔布外加 5-氟尿嘧啶、亚叶酸、奥沙利铂 (FOLFOX) 标准辅助治疗用于 III 期结肠癌：来自 CALGB/SWOG 80702 的结果 – Meyerhardt JA 等人</vt:lpstr>
      <vt:lpstr>4003：塞来昔布外加 5-氟尿嘧啶、亚叶酸、奥沙利铂 (FOLFOX) 标准辅助治疗用于 III 期结肠癌：来自 CALGB/SWOG 80702 的结果 – Meyerhardt JA 等人</vt:lpstr>
      <vt:lpstr>4004：为期三个月对比六个月的奥沙利铂和氟嘧啶辅助 (adj) 疗法用于 III 期结肠癌 (CC) 患者的总生存期 (OS) 和长期无病生存期 (DFS)：国际辅助化疗持续时间评估 (IDEA) 合作的最终结果 – Sobrero AF 等人</vt:lpstr>
      <vt:lpstr>4004：为期三个月对比六个月的奥沙利铂和氟嘧啶辅助 (adj) 疗法用于 III 期结肠癌 (CC) 患者的总生存期 (OS) 和长期无病生存期 (DFS)：国际辅助化疗持续时间评估 (IDEA) 合作的最终结果 – Sobrero AF 等人</vt:lpstr>
      <vt:lpstr>4004：为期三个月对比六个月的奥沙利铂和氟嘧啶辅助 (adj) 疗法用于 III 期结肠癌 (CC) 患者的总生存期 (OS) 和长期无病生存期 (DFS)：国际辅助化疗持续时间评估 (IDEA) 合作的最终结果 – Sobrero AF 等人</vt:lpstr>
      <vt:lpstr>4004：为期三个月对比六个月的奥沙利铂和氟嘧啶辅助 (adj) 疗法用于 III 期结肠癌 (CC) 患者的总生存期 (OS) 和长期无病生存期 (DFS)：国际辅助化疗持续时间评估 (IDEA) 合作的最终结果 – Sobrero AF 等人</vt:lpstr>
      <vt:lpstr>4004：为期三个月对比六个月的奥沙利铂和氟嘧啶辅助 (adj) 疗法用于 III 期结肠癌 (CC) 患者的总生存期 (OS) 和长期无病生存期 (DFS)：国际辅助化疗持续时间评估 (IDEA) 合作的最终结果 – Sobrero AF 等人</vt:lpstr>
      <vt:lpstr>4005：随机化 II/III 期试验比较行肝切除术后给予 mFOLFOX6 治疗和单纯肝脏切除术用于治疗结直肠癌肝转移：JCOG0603 研究 – Kanemitsu Y 等人</vt:lpstr>
      <vt:lpstr>4005：随机化 II/III 期试验比较行肝切除术后给予 mFOLFOX6 治疗和单纯肝脏切除术用于治疗结直肠癌肝转移：JCOG0603 研究 – Kanemitsu Y 等人</vt:lpstr>
      <vt:lpstr>4005：随机化 II/III 期试验比较行肝切除术后给予 mFOLFOX6 治疗和单纯肝脏切除术用于治疗结直肠癌肝转移：JCOG0603 研究 – Kanemitsu Y 等人</vt:lpstr>
      <vt:lpstr>4005：随机化 II/III 期试验比较行肝切除术后给予 mFOLFOX6 治疗和单纯肝脏切除术用于治疗结直肠癌肝转移：JCOG0603 研究 – Kanemitsu Y 等人</vt:lpstr>
      <vt:lpstr>4005：随机化 II/III 期试验比较行肝切除术后给予 mFOLFOX6 治疗和单纯肝脏切除术用于治疗结直肠癌肝转移：JCOG0603 研究 – Kanemitsu Y 等人</vt:lpstr>
      <vt:lpstr>4006：在 TME 之前短疗程放疗后行化疗用于局部晚期直肠癌：随机化 RAPIDO 试验 – Hospers G 等人</vt:lpstr>
      <vt:lpstr>4006：在 TME 之前短疗程放疗后行化疗用于局部晚期直肠癌：随机化 RAPIDO 试验 – Hospers G 等人</vt:lpstr>
      <vt:lpstr>4006：在 TME 之前短疗程放疗后行化疗用于局部晚期直肠癌：随机化 RAPIDO 试验 – Hospers G 等人</vt:lpstr>
      <vt:lpstr>4006：在 TME 之前短疗程放疗后行化疗用于局部晚期直肠癌：随机化 RAPIDO 试验 – Hospers G 等人</vt:lpstr>
      <vt:lpstr>4006：在 TME 之前短疗程放疗后行化疗用于局部晚期直肠癌：随机化 RAPIDO 试验 – Hospers G 等人</vt:lpstr>
      <vt:lpstr>4007：使用 mFOLFIRINOX 的总新辅助疗法对比术前放化疗用于局部晚期直肠癌患者：PRODIGE 23 III 期试验（UNICANCER GI 试验）的最终结果  – Conroy T 等人</vt:lpstr>
      <vt:lpstr>4007：使用 mFOLFIRINOX 的总新辅助疗法对比术前放化疗用于局部晚期直肠癌患者：PRODIGE 23 III 期试验（UNICANCER GI 试验）的最终结果  – Conroy T 等人</vt:lpstr>
      <vt:lpstr>4007：使用 mFOLFIRINOX 的总新辅助疗法对比术前放化疗用于局部晚期直肠癌患者：PRODIGE 23 III 期试验（UNICANCER GI 试验）的最终结果  – Conroy T 等人</vt:lpstr>
      <vt:lpstr>4007：使用 mFOLFIRINOX 的总新辅助疗法对比术前放化疗用于局部晚期直肠癌患者：PRODIGE 23 III 期试验（UNICANCER GI 试验）的最终结果  – Conroy T 等人</vt:lpstr>
      <vt:lpstr>4007：使用 mFOLFIRINOX 的总新辅助疗法对比术前放化疗用于局部晚期直肠癌患者：PRODIGE 23 III 期试验（UNICANCER GI 试验）的最终结果  – Conroy T 等人</vt:lpstr>
      <vt:lpstr>4009：循环肿瘤 DNA 检测微小残留疾病、对辅助疗法的反应，并识别 I-III 期 CRC 患者中有高复发风险的患者 – Tarazona N 等人</vt:lpstr>
      <vt:lpstr>4009：循环肿瘤 DNA 检测微小残留疾病、对辅助疗法的反应，并识别 I-III 期 CRC 患者中有高复发风险的患者 – Tarazona N 等人</vt:lpstr>
      <vt:lpstr>4009：循环肿瘤 DNA 检测微小残留疾病、对辅助疗法的反应，并识别 I-III 期 CRC 患者中有高复发风险的患者 – Tarazona N 等人</vt:lpstr>
      <vt:lpstr>4010：用于增强 III 期结肠癌中的共同决策的一种新型预后和预测工具  – Sobrero AF 等人</vt:lpstr>
      <vt:lpstr>4010：用于增强 III 期结肠癌中的共同决策的一种新型预后和预测工具  – Sobrero AF 等人</vt:lpstr>
      <vt:lpstr>4010：用于增强 III 期结肠癌中的共同决策的一种新型预后和预测工具  – Sobrero AF 等人</vt:lpstr>
      <vt:lpstr>4013：FOxTROT：新辅助 FOLFOX 化疗联合或不联合帕尼单抗 (Pan) 用于局部晚期结肠癌 (CC) 患者 – Seligmann JF 等人</vt:lpstr>
      <vt:lpstr>4013：FOxTROT：新辅助 FOLFOX 化疗联合或不联合帕尼单抗 (Pan) 用于局部晚期结肠癌 (CC) 患者 – Seligmann JF 等人</vt:lpstr>
      <vt:lpstr>4013：FOxTROT：新辅助 FOLFOX 化疗联合或不联合帕尼单抗 (Pan) 用于局部晚期结肠癌 (CC) 患者 – Seligmann JF 等人</vt:lpstr>
      <vt:lpstr>4015：FOLFOXIRI/贝伐单抗对比二联药物/贝伐单抗作为不可切除的转移性结直肠癌 (mCRC) 的初始疗法：五项随机化试验的个体患者数据 (IPD) 的荟萃分析 – Cremolini C 等人</vt:lpstr>
      <vt:lpstr>4015：FOLFOXIRI/贝伐单抗对比二联药物/贝伐单抗作为不可切除的转移性结直肠癌 (mCRC) 的初始疗法：五项随机化试验的个体患者数据 (IPD) 的荟萃分析  – Cremolini C 等人</vt:lpstr>
      <vt:lpstr>4015：FOLFOXIRI/贝伐单抗对比二联药物/贝伐单抗作为不可切除的转移性结直肠癌 (mCRC) 的初始疗法：五项随机化试验的个体患者数据 (IPD) 的荟萃分析 – Cremolini C 等人</vt:lpstr>
      <vt:lpstr>4018：CodeBreak 100: KRASG12C 的新型小分子抑制剂 AMG 510 在晚期结直肠癌患者中的活性 – Fakih M 等人</vt:lpstr>
      <vt:lpstr>4018：CodeBreak 100: KRASG12C 的新型小分子抑制剂 AMG 510 在晚期结直肠癌患者中的活性 – Fakih M 等人</vt:lpstr>
      <vt:lpstr>4018：CodeBreak 100: KRASG12C 的新型小分子抑制剂 AMG 510 在晚期结直肠癌患者中的活性 – Fakih M 等人</vt:lpstr>
      <vt:lpstr>4019：REGOMUNE：瑞戈非尼加阿维鲁单抗用于治疗实体瘤的 II 期研究 — 非 MSI-H 转移性结直肠癌 (mCRC) 组群的结果 – Cousin S 等人</vt:lpstr>
      <vt:lpstr>4019：REGOMUNE：瑞戈非尼加阿维鲁单抗用于治疗实体瘤的 II 期研究 — 非 MSI-H 转移性结直肠癌 (mCRC) 组群的结果 – Cousin S 等人</vt:lpstr>
      <vt:lpstr>4019：REGOMUNE：瑞戈非尼加阿维鲁单抗用于治疗实体瘤的 II 期研究 — 非 MSI-H 转移性结直肠癌 (mCRC) 组群的结果 – Cousin S 等人</vt:lpstr>
      <vt:lpstr>4020：帕博利珠单抗用于既往接受过治疗的晚期肛门鳞状细胞癌：KEYNOTE-028 和 KEYNOTE-158 研究的汇总结果 – Marabelle A 等人</vt:lpstr>
      <vt:lpstr>4020：帕博利珠单抗用于既往接受过治疗的晚期肛门鳞状细胞癌：KEYNOTE-028 和 KEYNOTE-158 研究的汇总结果 – Marabelle A 等人</vt:lpstr>
      <vt:lpstr>4020：帕博利珠单抗用于既往接受过治疗的晚期肛门鳞状细胞癌：KEYNOTE-028 和 KEYNOTE-158 研究的汇总结果 – Marabelle A 等人</vt:lpstr>
      <vt:lpstr>3006：度伐单抗和替西木单抗联合 FOLFOX 用于 RAS 突变、微卫星稳定、既往未治疗的转移性结直肠癌 (MCRC) 患者：Ib/II 期 MEDETREME 试验的第一次中期分析结果 – Ghiringhelli F 等人</vt:lpstr>
      <vt:lpstr>3006：度伐单抗和替西木单抗联合 FOLFOX 用于 RAS 突变、微卫星稳定、既往未治疗的转移性结直肠癌 (MCRC) 患者：Ib/II 期 MEDETREME 试验的第一次中期分析结果 – Ghiringhelli F 等人</vt:lpstr>
      <vt:lpstr>3006：度伐单抗和替西木单抗联合 FOLFOX 用于 RAS 突变、微卫星稳定、既往未治疗的转移性结直肠癌 (MCRC) 患者：Ib/II 期 MEDETREME 试验的第一次中期分析结果 – Ghiringhelli F 等人</vt:lpstr>
      <vt:lpstr>7009：接受转移性 CRC (mCRC) 二线治疗的老年人 (OA) 的生存率结果：来自 ARCAD 临床试验计划的 5289 例患者 – McCleary NJ 等人</vt:lpstr>
      <vt:lpstr>7009：接受转移性 CRC (mCRC) 二线治疗的老年人 (OA) 的生存率结果：来自 ARCAD 临床试验计划的 5289 例患者 – McCleary NJ 等人</vt:lpstr>
      <vt:lpstr>7009：接受转移性 CRC (mCRC) 二线治疗的老年人 (OA) 的生存率结果：来自 ARCAD 临床试验计划的 5289 例患者 – McCleary NJ 等人</vt:lpstr>
      <vt:lpstr>胃肠癌</vt:lpstr>
      <vt:lpstr>3504：RGX-202（SLC6a8/CKB 通路的首创口服抑制剂）的 I 期单一疗法剂量递增用于晚期胃肠道 (GI) 实体瘤患者 – Bendell JC 等人</vt:lpstr>
      <vt:lpstr>3504：RGX-202（SLC6a8/CKB 通路的首创口服抑制剂）的 I 期单一疗法剂量递增用于晚期胃肠道 (GI) 实体瘤患者 – Bendell JC 等人</vt:lpstr>
      <vt:lpstr>3504：RGX-202（SLC6a8/CKB 通路的首创口服抑制剂）的 I 期单一疗法剂量递增用于晚期胃肠道 (GI) 实体瘤患者 – Bendell JC 等人</vt:lpstr>
    </vt:vector>
  </TitlesOfParts>
  <Company>AP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text (Arial 28pt bold font)</dc:title>
  <dc:creator>Anthony Paisley</dc:creator>
  <cp:lastModifiedBy>Clare Wheatcroft</cp:lastModifiedBy>
  <cp:revision>891</cp:revision>
  <dcterms:created xsi:type="dcterms:W3CDTF">2011-02-23T10:20:57Z</dcterms:created>
  <dcterms:modified xsi:type="dcterms:W3CDTF">2020-07-02T14:45:22Z</dcterms:modified>
</cp:coreProperties>
</file>